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3" r:id="rId4"/>
    <p:sldId id="275" r:id="rId5"/>
    <p:sldId id="276" r:id="rId6"/>
    <p:sldId id="277" r:id="rId7"/>
    <p:sldId id="278" r:id="rId8"/>
    <p:sldId id="279" r:id="rId9"/>
    <p:sldId id="280" r:id="rId10"/>
    <p:sldId id="262" r:id="rId11"/>
    <p:sldId id="264" r:id="rId12"/>
    <p:sldId id="265" r:id="rId13"/>
    <p:sldId id="282" r:id="rId14"/>
    <p:sldId id="283" r:id="rId15"/>
    <p:sldId id="289" r:id="rId16"/>
    <p:sldId id="290" r:id="rId17"/>
    <p:sldId id="266" r:id="rId18"/>
    <p:sldId id="286" r:id="rId19"/>
    <p:sldId id="287" r:id="rId20"/>
    <p:sldId id="285" r:id="rId21"/>
    <p:sldId id="268" r:id="rId22"/>
    <p:sldId id="267" r:id="rId23"/>
    <p:sldId id="269" r:id="rId24"/>
    <p:sldId id="25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16" autoAdjust="0"/>
    <p:restoredTop sz="94607" autoAdjust="0"/>
  </p:normalViewPr>
  <p:slideViewPr>
    <p:cSldViewPr showGuides="1">
      <p:cViewPr varScale="1">
        <p:scale>
          <a:sx n="60" d="100"/>
          <a:sy n="60" d="100"/>
        </p:scale>
        <p:origin x="38" y="39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skriti Shivhare" userId="ca01774d01ceb97b" providerId="LiveId" clId="{0044B7D3-FE9A-4F71-A330-7B9E2AA4233C}"/>
    <pc:docChg chg="custSel modSld">
      <pc:chgData name="Sanskriti Shivhare" userId="ca01774d01ceb97b" providerId="LiveId" clId="{0044B7D3-FE9A-4F71-A330-7B9E2AA4233C}" dt="2021-06-01T04:43:32.844" v="64" actId="20577"/>
      <pc:docMkLst>
        <pc:docMk/>
      </pc:docMkLst>
      <pc:sldChg chg="delSp modSp mod delAnim">
        <pc:chgData name="Sanskriti Shivhare" userId="ca01774d01ceb97b" providerId="LiveId" clId="{0044B7D3-FE9A-4F71-A330-7B9E2AA4233C}" dt="2021-06-01T04:43:32.844" v="64" actId="20577"/>
        <pc:sldMkLst>
          <pc:docMk/>
          <pc:sldMk cId="3105303658" sldId="256"/>
        </pc:sldMkLst>
        <pc:spChg chg="mod">
          <ac:chgData name="Sanskriti Shivhare" userId="ca01774d01ceb97b" providerId="LiveId" clId="{0044B7D3-FE9A-4F71-A330-7B9E2AA4233C}" dt="2021-06-01T04:43:32.844" v="64" actId="20577"/>
          <ac:spMkLst>
            <pc:docMk/>
            <pc:sldMk cId="3105303658" sldId="256"/>
            <ac:spMk id="7" creationId="{00000000-0000-0000-0000-000000000000}"/>
          </ac:spMkLst>
        </pc:spChg>
        <pc:picChg chg="del">
          <ac:chgData name="Sanskriti Shivhare" userId="ca01774d01ceb97b" providerId="LiveId" clId="{0044B7D3-FE9A-4F71-A330-7B9E2AA4233C}" dt="2021-05-31T11:40:44.055" v="0" actId="478"/>
          <ac:picMkLst>
            <pc:docMk/>
            <pc:sldMk cId="3105303658" sldId="256"/>
            <ac:picMk id="5" creationId="{819A49A6-2CF6-4962-8E04-A179B004CAA0}"/>
          </ac:picMkLst>
        </pc:picChg>
      </pc:sldChg>
      <pc:sldChg chg="delSp modSp mod delAnim">
        <pc:chgData name="Sanskriti Shivhare" userId="ca01774d01ceb97b" providerId="LiveId" clId="{0044B7D3-FE9A-4F71-A330-7B9E2AA4233C}" dt="2021-05-31T21:33:54.295" v="35" actId="20577"/>
        <pc:sldMkLst>
          <pc:docMk/>
          <pc:sldMk cId="3251805197" sldId="258"/>
        </pc:sldMkLst>
        <pc:spChg chg="mod">
          <ac:chgData name="Sanskriti Shivhare" userId="ca01774d01ceb97b" providerId="LiveId" clId="{0044B7D3-FE9A-4F71-A330-7B9E2AA4233C}" dt="2021-05-31T21:33:54.295" v="35" actId="20577"/>
          <ac:spMkLst>
            <pc:docMk/>
            <pc:sldMk cId="3251805197" sldId="258"/>
            <ac:spMk id="3" creationId="{00000000-0000-0000-0000-000000000000}"/>
          </ac:spMkLst>
        </pc:spChg>
        <pc:picChg chg="del">
          <ac:chgData name="Sanskriti Shivhare" userId="ca01774d01ceb97b" providerId="LiveId" clId="{0044B7D3-FE9A-4F71-A330-7B9E2AA4233C}" dt="2021-05-31T11:43:08.931" v="30" actId="478"/>
          <ac:picMkLst>
            <pc:docMk/>
            <pc:sldMk cId="3251805197" sldId="258"/>
            <ac:picMk id="2" creationId="{754716D6-7603-42F2-8110-800F3F1C5C2B}"/>
          </ac:picMkLst>
        </pc:picChg>
      </pc:sldChg>
      <pc:sldChg chg="delSp mod delAnim">
        <pc:chgData name="Sanskriti Shivhare" userId="ca01774d01ceb97b" providerId="LiveId" clId="{0044B7D3-FE9A-4F71-A330-7B9E2AA4233C}" dt="2021-05-31T11:40:47.972" v="1" actId="478"/>
        <pc:sldMkLst>
          <pc:docMk/>
          <pc:sldMk cId="2362356049" sldId="259"/>
        </pc:sldMkLst>
        <pc:picChg chg="del">
          <ac:chgData name="Sanskriti Shivhare" userId="ca01774d01ceb97b" providerId="LiveId" clId="{0044B7D3-FE9A-4F71-A330-7B9E2AA4233C}" dt="2021-05-31T11:40:47.972" v="1" actId="478"/>
          <ac:picMkLst>
            <pc:docMk/>
            <pc:sldMk cId="2362356049" sldId="259"/>
            <ac:picMk id="6" creationId="{4B139125-B81B-4F8E-9FCC-1A59CD660F05}"/>
          </ac:picMkLst>
        </pc:picChg>
      </pc:sldChg>
      <pc:sldChg chg="delSp modSp mod delAnim">
        <pc:chgData name="Sanskriti Shivhare" userId="ca01774d01ceb97b" providerId="LiveId" clId="{0044B7D3-FE9A-4F71-A330-7B9E2AA4233C}" dt="2021-05-31T11:41:49.168" v="11" actId="478"/>
        <pc:sldMkLst>
          <pc:docMk/>
          <pc:sldMk cId="1263646004" sldId="262"/>
        </pc:sldMkLst>
        <pc:picChg chg="del mod">
          <ac:chgData name="Sanskriti Shivhare" userId="ca01774d01ceb97b" providerId="LiveId" clId="{0044B7D3-FE9A-4F71-A330-7B9E2AA4233C}" dt="2021-05-31T11:41:49.168" v="11" actId="478"/>
          <ac:picMkLst>
            <pc:docMk/>
            <pc:sldMk cId="1263646004" sldId="262"/>
            <ac:picMk id="8" creationId="{835832CD-836E-4FE0-A01F-4CD9AEE7C03C}"/>
          </ac:picMkLst>
        </pc:picChg>
      </pc:sldChg>
      <pc:sldChg chg="delSp mod delAnim">
        <pc:chgData name="Sanskriti Shivhare" userId="ca01774d01ceb97b" providerId="LiveId" clId="{0044B7D3-FE9A-4F71-A330-7B9E2AA4233C}" dt="2021-05-31T11:41:29.919" v="2" actId="478"/>
        <pc:sldMkLst>
          <pc:docMk/>
          <pc:sldMk cId="1409603638" sldId="263"/>
        </pc:sldMkLst>
        <pc:picChg chg="del">
          <ac:chgData name="Sanskriti Shivhare" userId="ca01774d01ceb97b" providerId="LiveId" clId="{0044B7D3-FE9A-4F71-A330-7B9E2AA4233C}" dt="2021-05-31T11:41:29.919" v="2" actId="478"/>
          <ac:picMkLst>
            <pc:docMk/>
            <pc:sldMk cId="1409603638" sldId="263"/>
            <ac:picMk id="6" creationId="{25FEAA26-A9E0-4674-B452-C551ABA91A83}"/>
          </ac:picMkLst>
        </pc:picChg>
      </pc:sldChg>
      <pc:sldChg chg="delSp mod delAnim">
        <pc:chgData name="Sanskriti Shivhare" userId="ca01774d01ceb97b" providerId="LiveId" clId="{0044B7D3-FE9A-4F71-A330-7B9E2AA4233C}" dt="2021-05-31T11:41:52.350" v="12" actId="478"/>
        <pc:sldMkLst>
          <pc:docMk/>
          <pc:sldMk cId="1234702748" sldId="264"/>
        </pc:sldMkLst>
        <pc:picChg chg="del">
          <ac:chgData name="Sanskriti Shivhare" userId="ca01774d01ceb97b" providerId="LiveId" clId="{0044B7D3-FE9A-4F71-A330-7B9E2AA4233C}" dt="2021-05-31T11:41:52.350" v="12" actId="478"/>
          <ac:picMkLst>
            <pc:docMk/>
            <pc:sldMk cId="1234702748" sldId="264"/>
            <ac:picMk id="8" creationId="{AF192D05-93A4-4EB3-BD10-95E4FBE6F1B4}"/>
          </ac:picMkLst>
        </pc:picChg>
      </pc:sldChg>
      <pc:sldChg chg="delSp modSp mod delAnim">
        <pc:chgData name="Sanskriti Shivhare" userId="ca01774d01ceb97b" providerId="LiveId" clId="{0044B7D3-FE9A-4F71-A330-7B9E2AA4233C}" dt="2021-05-31T11:41:57.725" v="14" actId="478"/>
        <pc:sldMkLst>
          <pc:docMk/>
          <pc:sldMk cId="2676543793" sldId="265"/>
        </pc:sldMkLst>
        <pc:picChg chg="del mod">
          <ac:chgData name="Sanskriti Shivhare" userId="ca01774d01ceb97b" providerId="LiveId" clId="{0044B7D3-FE9A-4F71-A330-7B9E2AA4233C}" dt="2021-05-31T11:41:57.725" v="14" actId="478"/>
          <ac:picMkLst>
            <pc:docMk/>
            <pc:sldMk cId="2676543793" sldId="265"/>
            <ac:picMk id="5" creationId="{DAFA4600-4B57-4A80-83B7-0ED38C3CA643}"/>
          </ac:picMkLst>
        </pc:picChg>
      </pc:sldChg>
      <pc:sldChg chg="delSp modSp mod delAnim">
        <pc:chgData name="Sanskriti Shivhare" userId="ca01774d01ceb97b" providerId="LiveId" clId="{0044B7D3-FE9A-4F71-A330-7B9E2AA4233C}" dt="2021-05-31T11:42:11.176" v="22" actId="478"/>
        <pc:sldMkLst>
          <pc:docMk/>
          <pc:sldMk cId="2015298298" sldId="266"/>
        </pc:sldMkLst>
        <pc:picChg chg="del mod">
          <ac:chgData name="Sanskriti Shivhare" userId="ca01774d01ceb97b" providerId="LiveId" clId="{0044B7D3-FE9A-4F71-A330-7B9E2AA4233C}" dt="2021-05-31T11:42:11.176" v="22" actId="478"/>
          <ac:picMkLst>
            <pc:docMk/>
            <pc:sldMk cId="2015298298" sldId="266"/>
            <ac:picMk id="7" creationId="{6697B896-1AB2-437A-9007-F17F45682B89}"/>
          </ac:picMkLst>
        </pc:picChg>
      </pc:sldChg>
      <pc:sldChg chg="delSp mod delAnim">
        <pc:chgData name="Sanskriti Shivhare" userId="ca01774d01ceb97b" providerId="LiveId" clId="{0044B7D3-FE9A-4F71-A330-7B9E2AA4233C}" dt="2021-05-31T11:43:06.249" v="29" actId="478"/>
        <pc:sldMkLst>
          <pc:docMk/>
          <pc:sldMk cId="2381288529" sldId="267"/>
        </pc:sldMkLst>
        <pc:picChg chg="del">
          <ac:chgData name="Sanskriti Shivhare" userId="ca01774d01ceb97b" providerId="LiveId" clId="{0044B7D3-FE9A-4F71-A330-7B9E2AA4233C}" dt="2021-05-31T11:43:06.249" v="29" actId="478"/>
          <ac:picMkLst>
            <pc:docMk/>
            <pc:sldMk cId="2381288529" sldId="267"/>
            <ac:picMk id="5" creationId="{F8C0F85C-66AB-488B-ACBE-969CFFA055FD}"/>
          </ac:picMkLst>
        </pc:picChg>
      </pc:sldChg>
      <pc:sldChg chg="delSp modSp mod delAnim">
        <pc:chgData name="Sanskriti Shivhare" userId="ca01774d01ceb97b" providerId="LiveId" clId="{0044B7D3-FE9A-4F71-A330-7B9E2AA4233C}" dt="2021-05-31T11:43:04.900" v="28" actId="478"/>
        <pc:sldMkLst>
          <pc:docMk/>
          <pc:sldMk cId="2906536785" sldId="268"/>
        </pc:sldMkLst>
        <pc:picChg chg="del mod">
          <ac:chgData name="Sanskriti Shivhare" userId="ca01774d01ceb97b" providerId="LiveId" clId="{0044B7D3-FE9A-4F71-A330-7B9E2AA4233C}" dt="2021-05-31T11:43:04.900" v="28" actId="478"/>
          <ac:picMkLst>
            <pc:docMk/>
            <pc:sldMk cId="2906536785" sldId="268"/>
            <ac:picMk id="7" creationId="{72706299-BD54-4A07-A3F4-30E1C5333C9C}"/>
          </ac:picMkLst>
        </pc:picChg>
      </pc:sldChg>
      <pc:sldChg chg="delSp mod delAnim">
        <pc:chgData name="Sanskriti Shivhare" userId="ca01774d01ceb97b" providerId="LiveId" clId="{0044B7D3-FE9A-4F71-A330-7B9E2AA4233C}" dt="2021-05-31T11:41:32.527" v="3" actId="478"/>
        <pc:sldMkLst>
          <pc:docMk/>
          <pc:sldMk cId="3527321272" sldId="275"/>
        </pc:sldMkLst>
        <pc:picChg chg="del">
          <ac:chgData name="Sanskriti Shivhare" userId="ca01774d01ceb97b" providerId="LiveId" clId="{0044B7D3-FE9A-4F71-A330-7B9E2AA4233C}" dt="2021-05-31T11:41:32.527" v="3" actId="478"/>
          <ac:picMkLst>
            <pc:docMk/>
            <pc:sldMk cId="3527321272" sldId="275"/>
            <ac:picMk id="5" creationId="{AA0DCA01-F8B1-4D79-8434-CADE9149CEA0}"/>
          </ac:picMkLst>
        </pc:picChg>
      </pc:sldChg>
      <pc:sldChg chg="delSp mod delAnim">
        <pc:chgData name="Sanskriti Shivhare" userId="ca01774d01ceb97b" providerId="LiveId" clId="{0044B7D3-FE9A-4F71-A330-7B9E2AA4233C}" dt="2021-05-31T11:41:35.338" v="4" actId="478"/>
        <pc:sldMkLst>
          <pc:docMk/>
          <pc:sldMk cId="3738163566" sldId="276"/>
        </pc:sldMkLst>
        <pc:picChg chg="del">
          <ac:chgData name="Sanskriti Shivhare" userId="ca01774d01ceb97b" providerId="LiveId" clId="{0044B7D3-FE9A-4F71-A330-7B9E2AA4233C}" dt="2021-05-31T11:41:35.338" v="4" actId="478"/>
          <ac:picMkLst>
            <pc:docMk/>
            <pc:sldMk cId="3738163566" sldId="276"/>
            <ac:picMk id="8" creationId="{6013B0C4-1434-4A66-A61B-32E2E5B593C2}"/>
          </ac:picMkLst>
        </pc:picChg>
      </pc:sldChg>
      <pc:sldChg chg="delSp modSp mod delAnim">
        <pc:chgData name="Sanskriti Shivhare" userId="ca01774d01ceb97b" providerId="LiveId" clId="{0044B7D3-FE9A-4F71-A330-7B9E2AA4233C}" dt="2021-05-31T11:41:37.907" v="6" actId="478"/>
        <pc:sldMkLst>
          <pc:docMk/>
          <pc:sldMk cId="819820545" sldId="277"/>
        </pc:sldMkLst>
        <pc:picChg chg="del mod">
          <ac:chgData name="Sanskriti Shivhare" userId="ca01774d01ceb97b" providerId="LiveId" clId="{0044B7D3-FE9A-4F71-A330-7B9E2AA4233C}" dt="2021-05-31T11:41:37.907" v="6" actId="478"/>
          <ac:picMkLst>
            <pc:docMk/>
            <pc:sldMk cId="819820545" sldId="277"/>
            <ac:picMk id="2" creationId="{89828880-01E6-46C6-8066-511713D6B39F}"/>
          </ac:picMkLst>
        </pc:picChg>
      </pc:sldChg>
      <pc:sldChg chg="delSp mod delAnim">
        <pc:chgData name="Sanskriti Shivhare" userId="ca01774d01ceb97b" providerId="LiveId" clId="{0044B7D3-FE9A-4F71-A330-7B9E2AA4233C}" dt="2021-05-31T11:41:40.382" v="7" actId="478"/>
        <pc:sldMkLst>
          <pc:docMk/>
          <pc:sldMk cId="2318233893" sldId="278"/>
        </pc:sldMkLst>
        <pc:picChg chg="del">
          <ac:chgData name="Sanskriti Shivhare" userId="ca01774d01ceb97b" providerId="LiveId" clId="{0044B7D3-FE9A-4F71-A330-7B9E2AA4233C}" dt="2021-05-31T11:41:40.382" v="7" actId="478"/>
          <ac:picMkLst>
            <pc:docMk/>
            <pc:sldMk cId="2318233893" sldId="278"/>
            <ac:picMk id="5" creationId="{8553C66F-00E0-4F6A-BEC8-3C03EA0C1DFA}"/>
          </ac:picMkLst>
        </pc:picChg>
      </pc:sldChg>
      <pc:sldChg chg="delSp mod delAnim">
        <pc:chgData name="Sanskriti Shivhare" userId="ca01774d01ceb97b" providerId="LiveId" clId="{0044B7D3-FE9A-4F71-A330-7B9E2AA4233C}" dt="2021-05-31T11:41:42.625" v="8" actId="478"/>
        <pc:sldMkLst>
          <pc:docMk/>
          <pc:sldMk cId="2545427748" sldId="279"/>
        </pc:sldMkLst>
        <pc:picChg chg="del">
          <ac:chgData name="Sanskriti Shivhare" userId="ca01774d01ceb97b" providerId="LiveId" clId="{0044B7D3-FE9A-4F71-A330-7B9E2AA4233C}" dt="2021-05-31T11:41:42.625" v="8" actId="478"/>
          <ac:picMkLst>
            <pc:docMk/>
            <pc:sldMk cId="2545427748" sldId="279"/>
            <ac:picMk id="10" creationId="{A277EBDC-2C01-4AA2-A4EF-6F671553A477}"/>
          </ac:picMkLst>
        </pc:picChg>
      </pc:sldChg>
      <pc:sldChg chg="delSp mod delAnim">
        <pc:chgData name="Sanskriti Shivhare" userId="ca01774d01ceb97b" providerId="LiveId" clId="{0044B7D3-FE9A-4F71-A330-7B9E2AA4233C}" dt="2021-05-31T11:41:44.760" v="9" actId="478"/>
        <pc:sldMkLst>
          <pc:docMk/>
          <pc:sldMk cId="1349412922" sldId="280"/>
        </pc:sldMkLst>
        <pc:picChg chg="del">
          <ac:chgData name="Sanskriti Shivhare" userId="ca01774d01ceb97b" providerId="LiveId" clId="{0044B7D3-FE9A-4F71-A330-7B9E2AA4233C}" dt="2021-05-31T11:41:44.760" v="9" actId="478"/>
          <ac:picMkLst>
            <pc:docMk/>
            <pc:sldMk cId="1349412922" sldId="280"/>
            <ac:picMk id="2" creationId="{8C918047-3F71-4342-A6C9-ECAD4A84E9EA}"/>
          </ac:picMkLst>
        </pc:picChg>
      </pc:sldChg>
      <pc:sldChg chg="delSp mod delAnim">
        <pc:chgData name="Sanskriti Shivhare" userId="ca01774d01ceb97b" providerId="LiveId" clId="{0044B7D3-FE9A-4F71-A330-7B9E2AA4233C}" dt="2021-05-31T11:41:59.948" v="15" actId="478"/>
        <pc:sldMkLst>
          <pc:docMk/>
          <pc:sldMk cId="1473434968" sldId="282"/>
        </pc:sldMkLst>
        <pc:picChg chg="del">
          <ac:chgData name="Sanskriti Shivhare" userId="ca01774d01ceb97b" providerId="LiveId" clId="{0044B7D3-FE9A-4F71-A330-7B9E2AA4233C}" dt="2021-05-31T11:41:59.948" v="15" actId="478"/>
          <ac:picMkLst>
            <pc:docMk/>
            <pc:sldMk cId="1473434968" sldId="282"/>
            <ac:picMk id="4" creationId="{6BBF8654-0B8C-486D-862C-B0831CB6F975}"/>
          </ac:picMkLst>
        </pc:picChg>
      </pc:sldChg>
      <pc:sldChg chg="delSp modSp mod delAnim">
        <pc:chgData name="Sanskriti Shivhare" userId="ca01774d01ceb97b" providerId="LiveId" clId="{0044B7D3-FE9A-4F71-A330-7B9E2AA4233C}" dt="2021-05-31T11:42:02.312" v="17" actId="478"/>
        <pc:sldMkLst>
          <pc:docMk/>
          <pc:sldMk cId="2937193684" sldId="283"/>
        </pc:sldMkLst>
        <pc:picChg chg="del mod">
          <ac:chgData name="Sanskriti Shivhare" userId="ca01774d01ceb97b" providerId="LiveId" clId="{0044B7D3-FE9A-4F71-A330-7B9E2AA4233C}" dt="2021-05-31T11:42:02.312" v="17" actId="478"/>
          <ac:picMkLst>
            <pc:docMk/>
            <pc:sldMk cId="2937193684" sldId="283"/>
            <ac:picMk id="7" creationId="{4732841F-B89A-4DCE-B095-AD67CA633E98}"/>
          </ac:picMkLst>
        </pc:picChg>
      </pc:sldChg>
      <pc:sldChg chg="delSp mod delAnim">
        <pc:chgData name="Sanskriti Shivhare" userId="ca01774d01ceb97b" providerId="LiveId" clId="{0044B7D3-FE9A-4F71-A330-7B9E2AA4233C}" dt="2021-05-31T11:43:02.741" v="26" actId="478"/>
        <pc:sldMkLst>
          <pc:docMk/>
          <pc:sldMk cId="1261914547" sldId="285"/>
        </pc:sldMkLst>
        <pc:picChg chg="del">
          <ac:chgData name="Sanskriti Shivhare" userId="ca01774d01ceb97b" providerId="LiveId" clId="{0044B7D3-FE9A-4F71-A330-7B9E2AA4233C}" dt="2021-05-31T11:43:02.741" v="26" actId="478"/>
          <ac:picMkLst>
            <pc:docMk/>
            <pc:sldMk cId="1261914547" sldId="285"/>
            <ac:picMk id="5" creationId="{89F1B405-758A-441F-8D32-C2C43EFF7D5A}"/>
          </ac:picMkLst>
        </pc:picChg>
      </pc:sldChg>
      <pc:sldChg chg="delSp mod delAnim">
        <pc:chgData name="Sanskriti Shivhare" userId="ca01774d01ceb97b" providerId="LiveId" clId="{0044B7D3-FE9A-4F71-A330-7B9E2AA4233C}" dt="2021-05-31T11:42:16.426" v="23" actId="478"/>
        <pc:sldMkLst>
          <pc:docMk/>
          <pc:sldMk cId="3967480563" sldId="286"/>
        </pc:sldMkLst>
        <pc:picChg chg="del">
          <ac:chgData name="Sanskriti Shivhare" userId="ca01774d01ceb97b" providerId="LiveId" clId="{0044B7D3-FE9A-4F71-A330-7B9E2AA4233C}" dt="2021-05-31T11:42:16.426" v="23" actId="478"/>
          <ac:picMkLst>
            <pc:docMk/>
            <pc:sldMk cId="3967480563" sldId="286"/>
            <ac:picMk id="5" creationId="{39E46899-6136-4EA0-BAB8-5C4C8100D9C1}"/>
          </ac:picMkLst>
        </pc:picChg>
      </pc:sldChg>
      <pc:sldChg chg="delSp modSp mod delAnim">
        <pc:chgData name="Sanskriti Shivhare" userId="ca01774d01ceb97b" providerId="LiveId" clId="{0044B7D3-FE9A-4F71-A330-7B9E2AA4233C}" dt="2021-05-31T11:43:00.911" v="25" actId="478"/>
        <pc:sldMkLst>
          <pc:docMk/>
          <pc:sldMk cId="1362354578" sldId="287"/>
        </pc:sldMkLst>
        <pc:picChg chg="del mod">
          <ac:chgData name="Sanskriti Shivhare" userId="ca01774d01ceb97b" providerId="LiveId" clId="{0044B7D3-FE9A-4F71-A330-7B9E2AA4233C}" dt="2021-05-31T11:43:00.911" v="25" actId="478"/>
          <ac:picMkLst>
            <pc:docMk/>
            <pc:sldMk cId="1362354578" sldId="287"/>
            <ac:picMk id="8" creationId="{728C9EDD-0387-4A7F-A4F6-DA705DEBD710}"/>
          </ac:picMkLst>
        </pc:picChg>
      </pc:sldChg>
      <pc:sldChg chg="delSp mod delAnim">
        <pc:chgData name="Sanskriti Shivhare" userId="ca01774d01ceb97b" providerId="LiveId" clId="{0044B7D3-FE9A-4F71-A330-7B9E2AA4233C}" dt="2021-05-31T11:42:04.878" v="18" actId="478"/>
        <pc:sldMkLst>
          <pc:docMk/>
          <pc:sldMk cId="2239975896" sldId="289"/>
        </pc:sldMkLst>
        <pc:picChg chg="del">
          <ac:chgData name="Sanskriti Shivhare" userId="ca01774d01ceb97b" providerId="LiveId" clId="{0044B7D3-FE9A-4F71-A330-7B9E2AA4233C}" dt="2021-05-31T11:42:04.878" v="18" actId="478"/>
          <ac:picMkLst>
            <pc:docMk/>
            <pc:sldMk cId="2239975896" sldId="289"/>
            <ac:picMk id="4" creationId="{BD4B1EDB-B3E1-4F06-8488-149BD1C4EBD7}"/>
          </ac:picMkLst>
        </pc:picChg>
      </pc:sldChg>
      <pc:sldChg chg="delSp modSp mod delAnim">
        <pc:chgData name="Sanskriti Shivhare" userId="ca01774d01ceb97b" providerId="LiveId" clId="{0044B7D3-FE9A-4F71-A330-7B9E2AA4233C}" dt="2021-05-31T11:42:07.089" v="20" actId="478"/>
        <pc:sldMkLst>
          <pc:docMk/>
          <pc:sldMk cId="2536496610" sldId="290"/>
        </pc:sldMkLst>
        <pc:picChg chg="del mod">
          <ac:chgData name="Sanskriti Shivhare" userId="ca01774d01ceb97b" providerId="LiveId" clId="{0044B7D3-FE9A-4F71-A330-7B9E2AA4233C}" dt="2021-05-31T11:42:07.089" v="20" actId="478"/>
          <ac:picMkLst>
            <pc:docMk/>
            <pc:sldMk cId="2536496610" sldId="290"/>
            <ac:picMk id="4" creationId="{1A2B3275-AC27-48BA-BD27-655ACAEAE8FA}"/>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Accuracy of different models</a:t>
            </a:r>
          </a:p>
        </c:rich>
      </c:tx>
      <c:layout>
        <c:manualLayout>
          <c:xMode val="edge"/>
          <c:yMode val="edge"/>
          <c:x val="0.34209656117826037"/>
          <c:y val="2.202845023492677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Accuracy in Percentage</c:v>
                </c:pt>
              </c:strCache>
            </c:strRef>
          </c:tx>
          <c:spPr>
            <a:solidFill>
              <a:schemeClr val="accent1"/>
            </a:solidFill>
            <a:ln>
              <a:noFill/>
            </a:ln>
            <a:effectLst/>
          </c:spPr>
          <c:invertIfNegative val="0"/>
          <c:cat>
            <c:strRef>
              <c:f>Sheet1!$A$2:$A$6</c:f>
              <c:strCache>
                <c:ptCount val="5"/>
                <c:pt idx="0">
                  <c:v>Stochastic Gradient Descent</c:v>
                </c:pt>
                <c:pt idx="1">
                  <c:v>K-Nearest Neighbour</c:v>
                </c:pt>
                <c:pt idx="2">
                  <c:v>Extreme Gradient Boost</c:v>
                </c:pt>
                <c:pt idx="3">
                  <c:v>Decision Tree</c:v>
                </c:pt>
                <c:pt idx="4">
                  <c:v>Random Forest</c:v>
                </c:pt>
              </c:strCache>
            </c:strRef>
          </c:cat>
          <c:val>
            <c:numRef>
              <c:f>Sheet1!$B$2:$B$6</c:f>
              <c:numCache>
                <c:formatCode>General</c:formatCode>
                <c:ptCount val="5"/>
                <c:pt idx="0">
                  <c:v>80.194805000000002</c:v>
                </c:pt>
                <c:pt idx="1">
                  <c:v>89.610389999999995</c:v>
                </c:pt>
                <c:pt idx="2">
                  <c:v>89.935064999999994</c:v>
                </c:pt>
                <c:pt idx="3">
                  <c:v>91.883116999999999</c:v>
                </c:pt>
                <c:pt idx="4">
                  <c:v>93.506494000000004</c:v>
                </c:pt>
              </c:numCache>
            </c:numRef>
          </c:val>
          <c:extLst>
            <c:ext xmlns:c16="http://schemas.microsoft.com/office/drawing/2014/chart" uri="{C3380CC4-5D6E-409C-BE32-E72D297353CC}">
              <c16:uniqueId val="{00000000-3342-4B66-AACA-6A9D333903A5}"/>
            </c:ext>
          </c:extLst>
        </c:ser>
        <c:dLbls>
          <c:showLegendKey val="0"/>
          <c:showVal val="0"/>
          <c:showCatName val="0"/>
          <c:showSerName val="0"/>
          <c:showPercent val="0"/>
          <c:showBubbleSize val="0"/>
        </c:dLbls>
        <c:gapWidth val="219"/>
        <c:overlap val="-27"/>
        <c:axId val="309236544"/>
        <c:axId val="309233632"/>
      </c:barChart>
      <c:catAx>
        <c:axId val="30923654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Algorithms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9233632"/>
        <c:crosses val="autoZero"/>
        <c:auto val="1"/>
        <c:lblAlgn val="ctr"/>
        <c:lblOffset val="100"/>
        <c:noMultiLvlLbl val="0"/>
      </c:catAx>
      <c:valAx>
        <c:axId val="3092336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Accuracy</a:t>
                </a:r>
                <a:r>
                  <a:rPr lang="en-IN" baseline="0"/>
                  <a:t> in Percentage</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92365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3C2909F-6834-482F-99A6-E97986B3077A}"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41509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C2909F-6834-482F-99A6-E97986B3077A}"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904609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C2909F-6834-482F-99A6-E97986B3077A}"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25068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C2909F-6834-482F-99A6-E97986B3077A}"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9204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2909F-6834-482F-99A6-E97986B3077A}"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63360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C2909F-6834-482F-99A6-E97986B3077A}" type="datetimeFigureOut">
              <a:rPr lang="en-US" smtClean="0"/>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57369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C2909F-6834-482F-99A6-E97986B3077A}" type="datetimeFigureOut">
              <a:rPr lang="en-US" smtClean="0"/>
              <a:t>6/1/2021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78825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C2909F-6834-482F-99A6-E97986B3077A}" type="datetimeFigureOut">
              <a:rPr lang="en-US" smtClean="0"/>
              <a:t>6/1/2021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0861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2909F-6834-482F-99A6-E97986B3077A}" type="datetimeFigureOut">
              <a:rPr lang="en-US" smtClean="0"/>
              <a:t>6/1/2021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53248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C2909F-6834-482F-99A6-E97986B3077A}" type="datetimeFigureOut">
              <a:rPr lang="en-US" smtClean="0"/>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113537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C2909F-6834-482F-99A6-E97986B3077A}" type="datetimeFigureOut">
              <a:rPr lang="en-US" smtClean="0"/>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11987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C2909F-6834-482F-99A6-E97986B3077A}" type="datetimeFigureOut">
              <a:rPr lang="en-US" smtClean="0"/>
              <a:t>6/1/2021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7E9C80-C75B-4B75-A6C5-E58A18995148}" type="slidenum">
              <a:rPr lang="en-US" smtClean="0"/>
              <a:t>‹#›</a:t>
            </a:fld>
            <a:endParaRPr lang="en-US"/>
          </a:p>
        </p:txBody>
      </p:sp>
    </p:spTree>
    <p:extLst>
      <p:ext uri="{BB962C8B-B14F-4D97-AF65-F5344CB8AC3E}">
        <p14:creationId xmlns:p14="http://schemas.microsoft.com/office/powerpoint/2010/main" val="3894069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sz="4400" b="1" dirty="0">
                <a:ln w="0"/>
                <a:effectLst>
                  <a:outerShdw blurRad="38100" dist="19050" dir="2700000" algn="tl" rotWithShape="0">
                    <a:schemeClr val="dk1">
                      <a:alpha val="40000"/>
                    </a:schemeClr>
                  </a:outerShdw>
                </a:effectLst>
              </a:rPr>
              <a:t>Prediction of Heart Diseases Using Data Science and Machine Learning</a:t>
            </a:r>
            <a:endParaRPr lang="en-US" dirty="0"/>
          </a:p>
        </p:txBody>
      </p:sp>
      <p:sp>
        <p:nvSpPr>
          <p:cNvPr id="7" name="Subtitle 6"/>
          <p:cNvSpPr>
            <a:spLocks noGrp="1"/>
          </p:cNvSpPr>
          <p:nvPr>
            <p:ph type="subTitle" idx="1"/>
          </p:nvPr>
        </p:nvSpPr>
        <p:spPr>
          <a:xfrm>
            <a:off x="1371600" y="4114800"/>
            <a:ext cx="6400800" cy="1981200"/>
          </a:xfrm>
        </p:spPr>
        <p:txBody>
          <a:bodyPr>
            <a:normAutofit fontScale="70000" lnSpcReduction="20000"/>
          </a:bodyPr>
          <a:lstStyle/>
          <a:p>
            <a:r>
              <a:rPr lang="en-US" dirty="0">
                <a:solidFill>
                  <a:schemeClr val="tx1"/>
                </a:solidFill>
              </a:rPr>
              <a:t>Candidate Name: Sanskriti Shivhare</a:t>
            </a:r>
          </a:p>
          <a:p>
            <a:r>
              <a:rPr lang="en-IN" dirty="0">
                <a:solidFill>
                  <a:schemeClr val="tx1"/>
                </a:solidFill>
              </a:rPr>
              <a:t>Reg No: RA1711003010237</a:t>
            </a:r>
          </a:p>
          <a:p>
            <a:r>
              <a:rPr lang="en-IN" dirty="0">
                <a:solidFill>
                  <a:schemeClr val="tx1"/>
                </a:solidFill>
              </a:rPr>
              <a:t>Batch Number: CSE00000237</a:t>
            </a:r>
          </a:p>
          <a:p>
            <a:endParaRPr lang="en-IN" dirty="0">
              <a:solidFill>
                <a:schemeClr val="tx1"/>
              </a:solidFill>
            </a:endParaRPr>
          </a:p>
          <a:p>
            <a:pPr marL="0" marR="0" lvl="0" indent="0" rtl="0">
              <a:lnSpc>
                <a:spcPct val="100000"/>
              </a:lnSpc>
              <a:spcBef>
                <a:spcPts val="0"/>
              </a:spcBef>
              <a:spcAft>
                <a:spcPts val="0"/>
              </a:spcAft>
              <a:buClr>
                <a:srgbClr val="000000"/>
              </a:buClr>
              <a:buSzPts val="2400"/>
              <a:buFont typeface="Arial"/>
              <a:buNone/>
            </a:pPr>
            <a:r>
              <a:rPr lang="en-US" sz="3200" b="0" i="0" u="none" strike="noStrike" cap="none" dirty="0">
                <a:solidFill>
                  <a:schemeClr val="tx1"/>
                </a:solidFill>
                <a:latin typeface="Calibri"/>
                <a:ea typeface="Calibri"/>
                <a:cs typeface="Calibri"/>
                <a:sym typeface="Calibri"/>
              </a:rPr>
              <a:t>Guide Name: Dr. S. S. </a:t>
            </a:r>
            <a:r>
              <a:rPr lang="en-US" dirty="0">
                <a:solidFill>
                  <a:schemeClr val="tx1"/>
                </a:solidFill>
                <a:latin typeface="Calibri"/>
                <a:ea typeface="Calibri"/>
                <a:cs typeface="Calibri"/>
                <a:sym typeface="Calibri"/>
              </a:rPr>
              <a:t>Sridhar</a:t>
            </a:r>
            <a:endParaRPr lang="en-US" sz="3200" b="0" i="0" u="none" strike="noStrike" cap="none" dirty="0">
              <a:solidFill>
                <a:schemeClr val="tx1"/>
              </a:solidFill>
              <a:latin typeface="Calibri"/>
              <a:ea typeface="Calibri"/>
              <a:cs typeface="Calibri"/>
              <a:sym typeface="Calibri"/>
            </a:endParaRPr>
          </a:p>
          <a:p>
            <a:r>
              <a:rPr lang="en-US" dirty="0">
                <a:solidFill>
                  <a:schemeClr val="tx1"/>
                </a:solidFill>
              </a:rPr>
              <a:t>Designation: Professor</a:t>
            </a:r>
            <a:endParaRPr lang="en-US" sz="3200" b="0" i="0" u="none" strike="noStrike" cap="none" dirty="0">
              <a:solidFill>
                <a:schemeClr val="tx1"/>
              </a:solidFill>
              <a:latin typeface="Calibri"/>
              <a:ea typeface="Calibri"/>
              <a:cs typeface="Calibri"/>
              <a:sym typeface="Calibri"/>
            </a:endParaRPr>
          </a:p>
          <a:p>
            <a:endParaRPr lang="en-US" dirty="0">
              <a:solidFill>
                <a:schemeClr val="tx1"/>
              </a:solidFill>
            </a:endParaRPr>
          </a:p>
        </p:txBody>
      </p:sp>
      <p:pic>
        <p:nvPicPr>
          <p:cNvPr id="8"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9" name="Rectangle 8"/>
          <p:cNvSpPr/>
          <p:nvPr/>
        </p:nvSpPr>
        <p:spPr>
          <a:xfrm>
            <a:off x="2819400" y="457200"/>
            <a:ext cx="6172200" cy="1200329"/>
          </a:xfrm>
          <a:prstGeom prst="rect">
            <a:avLst/>
          </a:prstGeom>
        </p:spPr>
        <p:txBody>
          <a:bodyPr wrap="square">
            <a:spAutoFit/>
          </a:bodyPr>
          <a:lstStyle/>
          <a:p>
            <a:pPr algn="ctr"/>
            <a:r>
              <a:rPr lang="en-US" b="1" dirty="0"/>
              <a:t>SRM INSTITUTE OF SCIENCE AND TECHNOLOGY </a:t>
            </a:r>
            <a:endParaRPr lang="en-US" dirty="0"/>
          </a:p>
          <a:p>
            <a:pPr algn="ctr"/>
            <a:r>
              <a:rPr lang="en-US" b="1" dirty="0"/>
              <a:t>FACULTY OF ENGINEERING AND TECHNOLOGY</a:t>
            </a:r>
            <a:endParaRPr lang="en-US" dirty="0"/>
          </a:p>
          <a:p>
            <a:pPr algn="ctr"/>
            <a:r>
              <a:rPr lang="en-US" b="1" dirty="0"/>
              <a:t>DEPARTMENT OF COMPUTER SCIENCE AND ENGINEERING</a:t>
            </a:r>
            <a:endParaRPr lang="en-US" dirty="0"/>
          </a:p>
          <a:p>
            <a:pPr algn="ctr"/>
            <a:r>
              <a:rPr lang="en-US" b="1" dirty="0"/>
              <a:t>15CS496L MAJOR PROJECT </a:t>
            </a:r>
            <a:endParaRPr lang="en-US" dirty="0"/>
          </a:p>
        </p:txBody>
      </p:sp>
    </p:spTree>
    <p:extLst>
      <p:ext uri="{BB962C8B-B14F-4D97-AF65-F5344CB8AC3E}">
        <p14:creationId xmlns:p14="http://schemas.microsoft.com/office/powerpoint/2010/main" val="3105303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7DF63-2584-4B96-8D2B-3ABD45A39EA8}"/>
              </a:ext>
            </a:extLst>
          </p:cNvPr>
          <p:cNvSpPr>
            <a:spLocks noGrp="1"/>
          </p:cNvSpPr>
          <p:nvPr>
            <p:ph type="title"/>
          </p:nvPr>
        </p:nvSpPr>
        <p:spPr/>
        <p:txBody>
          <a:bodyPr>
            <a:normAutofit fontScale="90000"/>
          </a:bodyPr>
          <a:lstStyle/>
          <a:p>
            <a:r>
              <a:rPr lang="en-US" dirty="0"/>
              <a:t>                  </a:t>
            </a:r>
            <a:r>
              <a:rPr lang="en-US" sz="4900" dirty="0"/>
              <a:t>Inference from the survey</a:t>
            </a:r>
            <a:endParaRPr lang="en-IN" dirty="0"/>
          </a:p>
        </p:txBody>
      </p:sp>
      <p:sp>
        <p:nvSpPr>
          <p:cNvPr id="3" name="Content Placeholder 2">
            <a:extLst>
              <a:ext uri="{FF2B5EF4-FFF2-40B4-BE49-F238E27FC236}">
                <a16:creationId xmlns:a16="http://schemas.microsoft.com/office/drawing/2014/main" id="{0B160BB3-6708-4A4F-8F5D-C897115B52FA}"/>
              </a:ext>
            </a:extLst>
          </p:cNvPr>
          <p:cNvSpPr>
            <a:spLocks noGrp="1"/>
          </p:cNvSpPr>
          <p:nvPr>
            <p:ph idx="1"/>
          </p:nvPr>
        </p:nvSpPr>
        <p:spPr/>
        <p:txBody>
          <a:bodyPr>
            <a:noAutofit/>
          </a:bodyPr>
          <a:lstStyle/>
          <a:p>
            <a:pPr>
              <a:spcAft>
                <a:spcPts val="1600"/>
              </a:spcAft>
              <a:tabLst>
                <a:tab pos="457200" algn="l"/>
              </a:tabLst>
            </a:pPr>
            <a:r>
              <a:rPr lang="en-IN" sz="2400" dirty="0">
                <a:effectLst/>
                <a:ea typeface="MS Mincho" panose="020B0400000000000000" pitchFamily="49" charset="-128"/>
              </a:rPr>
              <a:t>The existing</a:t>
            </a:r>
            <a:r>
              <a:rPr lang="en-IN" sz="2400" cap="all" dirty="0">
                <a:effectLst/>
                <a:ea typeface="MS Mincho" panose="020B0400000000000000" pitchFamily="49" charset="-128"/>
              </a:rPr>
              <a:t> </a:t>
            </a:r>
            <a:r>
              <a:rPr lang="en-US" sz="2400" dirty="0">
                <a:effectLst/>
                <a:ea typeface="MS Mincho" panose="020B0400000000000000" pitchFamily="49" charset="-128"/>
              </a:rPr>
              <a:t>heart disease prediction systems (</a:t>
            </a:r>
            <a:r>
              <a:rPr lang="en-US" sz="2400" dirty="0" err="1">
                <a:effectLst/>
                <a:ea typeface="MS Mincho" panose="020B0400000000000000" pitchFamily="49" charset="-128"/>
              </a:rPr>
              <a:t>hdps</a:t>
            </a:r>
            <a:r>
              <a:rPr lang="en-US" sz="2400" dirty="0">
                <a:effectLst/>
                <a:ea typeface="MS Mincho" panose="020B0400000000000000" pitchFamily="49" charset="-128"/>
              </a:rPr>
              <a:t>) is developed using </a:t>
            </a:r>
            <a:r>
              <a:rPr lang="en-US" sz="2400" dirty="0" err="1">
                <a:ea typeface="MS Mincho" panose="020B0400000000000000" pitchFamily="49" charset="-128"/>
              </a:rPr>
              <a:t>N</a:t>
            </a:r>
            <a:r>
              <a:rPr lang="en-US" sz="2400" dirty="0" err="1">
                <a:effectLst/>
                <a:ea typeface="MS Mincho" panose="020B0400000000000000" pitchFamily="49" charset="-128"/>
              </a:rPr>
              <a:t>aives</a:t>
            </a:r>
            <a:r>
              <a:rPr lang="en-US" sz="2400" dirty="0">
                <a:effectLst/>
                <a:ea typeface="MS Mincho" panose="020B0400000000000000" pitchFamily="49" charset="-128"/>
              </a:rPr>
              <a:t> bayes and decision tree algorithms for predicting the risk level of heart disease</a:t>
            </a:r>
          </a:p>
          <a:p>
            <a:pPr>
              <a:spcAft>
                <a:spcPts val="1600"/>
              </a:spcAft>
              <a:tabLst>
                <a:tab pos="457200" algn="l"/>
              </a:tabLst>
            </a:pPr>
            <a:r>
              <a:rPr lang="en-US" sz="2400" dirty="0">
                <a:effectLst/>
                <a:ea typeface="MS Mincho" panose="020B0400000000000000" pitchFamily="49" charset="-128"/>
              </a:rPr>
              <a:t>These systems use 15 medical parameters such as age, sex, blood pressure, cholesterol, and obesity for prediction. The </a:t>
            </a:r>
            <a:r>
              <a:rPr lang="en-US" sz="2400" dirty="0" err="1">
                <a:effectLst/>
                <a:ea typeface="MS Mincho" panose="020B0400000000000000" pitchFamily="49" charset="-128"/>
              </a:rPr>
              <a:t>hdps</a:t>
            </a:r>
            <a:r>
              <a:rPr lang="en-US" sz="2400" dirty="0">
                <a:effectLst/>
                <a:ea typeface="MS Mincho" panose="020B0400000000000000" pitchFamily="49" charset="-128"/>
              </a:rPr>
              <a:t> predicts the likelihood of patients getting  heart disease. </a:t>
            </a:r>
            <a:endParaRPr lang="en-IN" sz="2400" dirty="0">
              <a:effectLst/>
              <a:ea typeface="MS Mincho" panose="020B0400000000000000" pitchFamily="49" charset="-128"/>
            </a:endParaRPr>
          </a:p>
          <a:p>
            <a:r>
              <a:rPr lang="en-US" sz="2400" dirty="0">
                <a:effectLst/>
                <a:ea typeface="MS Mincho" panose="020B0400000000000000" pitchFamily="49" charset="-128"/>
              </a:rPr>
              <a:t>Most of the system proceed with their prediction without data preparation will leads to a lot of errors while predicting heart diseases</a:t>
            </a:r>
            <a:endParaRPr lang="en-IN" sz="2400" dirty="0"/>
          </a:p>
        </p:txBody>
      </p:sp>
      <p:pic>
        <p:nvPicPr>
          <p:cNvPr id="4" name="image2.jpeg">
            <a:extLst>
              <a:ext uri="{FF2B5EF4-FFF2-40B4-BE49-F238E27FC236}">
                <a16:creationId xmlns:a16="http://schemas.microsoft.com/office/drawing/2014/main" id="{14EAC5E4-78C8-49E7-A6F3-203F2320F921}"/>
              </a:ext>
            </a:extLst>
          </p:cNvPr>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Tree>
    <p:extLst>
      <p:ext uri="{BB962C8B-B14F-4D97-AF65-F5344CB8AC3E}">
        <p14:creationId xmlns:p14="http://schemas.microsoft.com/office/powerpoint/2010/main" val="1263646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70087-6C7B-4850-A6B0-C53FFCE04FBF}"/>
              </a:ext>
            </a:extLst>
          </p:cNvPr>
          <p:cNvSpPr>
            <a:spLocks noGrp="1"/>
          </p:cNvSpPr>
          <p:nvPr>
            <p:ph type="title"/>
          </p:nvPr>
        </p:nvSpPr>
        <p:spPr>
          <a:xfrm>
            <a:off x="457200" y="304800"/>
            <a:ext cx="8229600" cy="1143000"/>
          </a:xfrm>
        </p:spPr>
        <p:txBody>
          <a:bodyPr/>
          <a:lstStyle/>
          <a:p>
            <a:r>
              <a:rPr lang="en-US" dirty="0"/>
              <a:t>               Architecture Diagram</a:t>
            </a:r>
            <a:endParaRPr lang="en-IN" dirty="0"/>
          </a:p>
        </p:txBody>
      </p:sp>
      <p:pic>
        <p:nvPicPr>
          <p:cNvPr id="4" name="image2.jpeg">
            <a:extLst>
              <a:ext uri="{FF2B5EF4-FFF2-40B4-BE49-F238E27FC236}">
                <a16:creationId xmlns:a16="http://schemas.microsoft.com/office/drawing/2014/main" id="{144A354B-E65D-4899-95E1-DE0C78F8A49F}"/>
              </a:ext>
            </a:extLst>
          </p:cNvPr>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pic>
        <p:nvPicPr>
          <p:cNvPr id="5" name="Content Placeholder 4">
            <a:extLst>
              <a:ext uri="{FF2B5EF4-FFF2-40B4-BE49-F238E27FC236}">
                <a16:creationId xmlns:a16="http://schemas.microsoft.com/office/drawing/2014/main" id="{E9589A33-18D5-4C95-AC34-316CA8EC1B4C}"/>
              </a:ext>
            </a:extLst>
          </p:cNvPr>
          <p:cNvPicPr>
            <a:picLocks noGrp="1" noChangeAspect="1"/>
          </p:cNvPicPr>
          <p:nvPr>
            <p:ph idx="1"/>
          </p:nvPr>
        </p:nvPicPr>
        <p:blipFill>
          <a:blip r:embed="rId3"/>
          <a:stretch>
            <a:fillRect/>
          </a:stretch>
        </p:blipFill>
        <p:spPr>
          <a:xfrm>
            <a:off x="457200" y="2589887"/>
            <a:ext cx="8229600" cy="2546588"/>
          </a:xfrm>
          <a:prstGeom prst="rect">
            <a:avLst/>
          </a:prstGeom>
        </p:spPr>
      </p:pic>
    </p:spTree>
    <p:extLst>
      <p:ext uri="{BB962C8B-B14F-4D97-AF65-F5344CB8AC3E}">
        <p14:creationId xmlns:p14="http://schemas.microsoft.com/office/powerpoint/2010/main" val="1234702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7EF0A-8DB8-473C-A78A-B15BD23417AA}"/>
              </a:ext>
            </a:extLst>
          </p:cNvPr>
          <p:cNvSpPr>
            <a:spLocks noGrp="1"/>
          </p:cNvSpPr>
          <p:nvPr>
            <p:ph type="title"/>
          </p:nvPr>
        </p:nvSpPr>
        <p:spPr/>
        <p:txBody>
          <a:bodyPr/>
          <a:lstStyle/>
          <a:p>
            <a:r>
              <a:rPr lang="en-US" dirty="0"/>
              <a:t>         Module Description</a:t>
            </a:r>
            <a:endParaRPr lang="en-IN" dirty="0"/>
          </a:p>
        </p:txBody>
      </p:sp>
      <p:sp>
        <p:nvSpPr>
          <p:cNvPr id="3" name="Content Placeholder 2">
            <a:extLst>
              <a:ext uri="{FF2B5EF4-FFF2-40B4-BE49-F238E27FC236}">
                <a16:creationId xmlns:a16="http://schemas.microsoft.com/office/drawing/2014/main" id="{E03E6D8D-B82C-41C2-B875-5E7063B29CED}"/>
              </a:ext>
            </a:extLst>
          </p:cNvPr>
          <p:cNvSpPr>
            <a:spLocks noGrp="1"/>
          </p:cNvSpPr>
          <p:nvPr>
            <p:ph idx="1"/>
          </p:nvPr>
        </p:nvSpPr>
        <p:spPr/>
        <p:txBody>
          <a:bodyPr>
            <a:noAutofit/>
          </a:bodyPr>
          <a:lstStyle/>
          <a:p>
            <a:pPr marL="0" indent="0">
              <a:buNone/>
            </a:pPr>
            <a:r>
              <a:rPr lang="en-IN" sz="2400" b="1" cap="all" dirty="0">
                <a:effectLst/>
                <a:ea typeface="MS Mincho" panose="020B0400000000000000" pitchFamily="49" charset="-128"/>
              </a:rPr>
              <a:t>Data collection and Data preparation</a:t>
            </a:r>
            <a:endParaRPr lang="en-IN" sz="2400" dirty="0">
              <a:effectLst/>
              <a:ea typeface="MS Mincho" panose="020B0400000000000000" pitchFamily="49" charset="-128"/>
            </a:endParaRPr>
          </a:p>
          <a:p>
            <a:pPr marL="457200" lvl="1" indent="0">
              <a:spcAft>
                <a:spcPts val="1600"/>
              </a:spcAft>
              <a:buNone/>
            </a:pPr>
            <a:r>
              <a:rPr lang="en-US" sz="2400" dirty="0">
                <a:effectLst/>
                <a:ea typeface="MS Mincho" panose="020B0400000000000000" pitchFamily="49" charset="-128"/>
              </a:rPr>
              <a:t>ETL is a 3 steps process:</a:t>
            </a:r>
            <a:endParaRPr lang="en-IN" sz="2400" dirty="0">
              <a:effectLst/>
              <a:ea typeface="MS Mincho" panose="020B0400000000000000" pitchFamily="49" charset="-128"/>
            </a:endParaRPr>
          </a:p>
          <a:p>
            <a:pPr marL="457200" lvl="1" indent="0">
              <a:spcAft>
                <a:spcPts val="1600"/>
              </a:spcAft>
              <a:buNone/>
              <a:tabLst>
                <a:tab pos="457200" algn="l"/>
              </a:tabLst>
            </a:pPr>
            <a:r>
              <a:rPr lang="en-US" sz="2400" b="1" i="1" dirty="0">
                <a:effectLst/>
                <a:ea typeface="MS Mincho" panose="020B0400000000000000" pitchFamily="49" charset="-128"/>
              </a:rPr>
              <a:t>Extracting</a:t>
            </a:r>
            <a:r>
              <a:rPr lang="en-US" sz="2400" dirty="0">
                <a:effectLst/>
                <a:ea typeface="MS Mincho" panose="020B0400000000000000" pitchFamily="49" charset="-128"/>
              </a:rPr>
              <a:t> data from single or multiple data sources.</a:t>
            </a:r>
            <a:endParaRPr lang="en-IN" sz="2400" dirty="0">
              <a:ea typeface="MS Mincho" panose="020B0400000000000000" pitchFamily="49" charset="-128"/>
            </a:endParaRPr>
          </a:p>
          <a:p>
            <a:pPr marL="457200" lvl="1" indent="0">
              <a:spcAft>
                <a:spcPts val="1600"/>
              </a:spcAft>
              <a:buNone/>
              <a:tabLst>
                <a:tab pos="457200" algn="l"/>
              </a:tabLst>
            </a:pPr>
            <a:r>
              <a:rPr lang="en-US" sz="2400" b="1" i="1" dirty="0">
                <a:effectLst/>
                <a:ea typeface="MS Mincho" panose="020B0400000000000000" pitchFamily="49" charset="-128"/>
              </a:rPr>
              <a:t>Transforming</a:t>
            </a:r>
            <a:r>
              <a:rPr lang="en-US" sz="2400" dirty="0">
                <a:effectLst/>
                <a:ea typeface="MS Mincho" panose="020B0400000000000000" pitchFamily="49" charset="-128"/>
              </a:rPr>
              <a:t> data as per business logic. Transformation is in itself a two steps process- data cleansing and data manipulation.</a:t>
            </a:r>
            <a:endParaRPr lang="en-IN" sz="2400" dirty="0">
              <a:effectLst/>
              <a:ea typeface="MS Mincho" panose="020B0400000000000000" pitchFamily="49" charset="-128"/>
            </a:endParaRPr>
          </a:p>
          <a:p>
            <a:pPr marL="457200" lvl="1" indent="0">
              <a:spcAft>
                <a:spcPts val="1600"/>
              </a:spcAft>
              <a:buNone/>
              <a:tabLst>
                <a:tab pos="457200" algn="l"/>
              </a:tabLst>
            </a:pPr>
            <a:r>
              <a:rPr lang="en-US" sz="2400" b="1" i="1" dirty="0">
                <a:effectLst/>
                <a:ea typeface="MS Mincho" panose="020B0400000000000000" pitchFamily="49" charset="-128"/>
              </a:rPr>
              <a:t>Loading</a:t>
            </a:r>
            <a:r>
              <a:rPr lang="en-US" sz="2400" dirty="0">
                <a:effectLst/>
                <a:ea typeface="MS Mincho" panose="020B0400000000000000" pitchFamily="49" charset="-128"/>
              </a:rPr>
              <a:t> the previously transformed data into the target data source or data warehouse.</a:t>
            </a:r>
            <a:endParaRPr lang="en-IN" sz="2400" dirty="0">
              <a:effectLst/>
              <a:ea typeface="MS Mincho" panose="020B0400000000000000" pitchFamily="49" charset="-128"/>
            </a:endParaRPr>
          </a:p>
          <a:p>
            <a:endParaRPr lang="en-IN" sz="2400" dirty="0"/>
          </a:p>
          <a:p>
            <a:pPr marL="0" indent="0">
              <a:buNone/>
            </a:pPr>
            <a:endParaRPr lang="en-IN" sz="2400" dirty="0"/>
          </a:p>
        </p:txBody>
      </p:sp>
      <p:pic>
        <p:nvPicPr>
          <p:cNvPr id="4" name="image2.jpeg">
            <a:extLst>
              <a:ext uri="{FF2B5EF4-FFF2-40B4-BE49-F238E27FC236}">
                <a16:creationId xmlns:a16="http://schemas.microsoft.com/office/drawing/2014/main" id="{D74752DA-7ECE-40A0-AEF1-7A46BC9E0B6C}"/>
              </a:ext>
            </a:extLst>
          </p:cNvPr>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Tree>
    <p:extLst>
      <p:ext uri="{BB962C8B-B14F-4D97-AF65-F5344CB8AC3E}">
        <p14:creationId xmlns:p14="http://schemas.microsoft.com/office/powerpoint/2010/main" val="2676543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AA206-1F94-4EDD-8A62-06A1FF14FE06}"/>
              </a:ext>
            </a:extLst>
          </p:cNvPr>
          <p:cNvSpPr>
            <a:spLocks noGrp="1"/>
          </p:cNvSpPr>
          <p:nvPr>
            <p:ph type="title"/>
          </p:nvPr>
        </p:nvSpPr>
        <p:spPr/>
        <p:txBody>
          <a:bodyPr/>
          <a:lstStyle/>
          <a:p>
            <a:r>
              <a:rPr lang="en-US" dirty="0"/>
              <a:t>Data Set</a:t>
            </a:r>
            <a:endParaRPr lang="en-IN" dirty="0"/>
          </a:p>
        </p:txBody>
      </p:sp>
      <p:sp>
        <p:nvSpPr>
          <p:cNvPr id="3" name="Content Placeholder 2">
            <a:extLst>
              <a:ext uri="{FF2B5EF4-FFF2-40B4-BE49-F238E27FC236}">
                <a16:creationId xmlns:a16="http://schemas.microsoft.com/office/drawing/2014/main" id="{1077DCB8-4E6B-447E-95F0-D01250E7C7E8}"/>
              </a:ext>
            </a:extLst>
          </p:cNvPr>
          <p:cNvSpPr>
            <a:spLocks noGrp="1"/>
          </p:cNvSpPr>
          <p:nvPr>
            <p:ph sz="half" idx="1"/>
          </p:nvPr>
        </p:nvSpPr>
        <p:spPr/>
        <p:txBody>
          <a:bodyPr>
            <a:noAutofit/>
          </a:bodyPr>
          <a:lstStyle/>
          <a:p>
            <a:pPr lvl="0" fontAlgn="base">
              <a:lnSpc>
                <a:spcPct val="120000"/>
              </a:lnSpc>
              <a:spcBef>
                <a:spcPts val="900"/>
              </a:spcBef>
            </a:pPr>
            <a:r>
              <a:rPr lang="en-IN" sz="1200" b="1" dirty="0">
                <a:effectLst/>
                <a:ea typeface="Times New Roman" panose="02020603050405020304" pitchFamily="18" charset="0"/>
                <a:cs typeface="Times New Roman" panose="02020603050405020304" pitchFamily="18" charset="0"/>
              </a:rPr>
              <a:t>age</a:t>
            </a:r>
            <a:r>
              <a:rPr lang="en-IN" sz="1200" dirty="0">
                <a:effectLst/>
                <a:ea typeface="Times New Roman" panose="02020603050405020304" pitchFamily="18" charset="0"/>
                <a:cs typeface="Times New Roman" panose="02020603050405020304" pitchFamily="18" charset="0"/>
              </a:rPr>
              <a:t> - in years</a:t>
            </a:r>
          </a:p>
          <a:p>
            <a:pPr lvl="0" fontAlgn="base">
              <a:lnSpc>
                <a:spcPct val="120000"/>
              </a:lnSpc>
              <a:spcBef>
                <a:spcPts val="900"/>
              </a:spcBef>
            </a:pPr>
            <a:r>
              <a:rPr lang="en-IN" sz="1200" b="1" dirty="0">
                <a:effectLst/>
                <a:ea typeface="Times New Roman" panose="02020603050405020304" pitchFamily="18" charset="0"/>
                <a:cs typeface="Times New Roman" panose="02020603050405020304" pitchFamily="18" charset="0"/>
              </a:rPr>
              <a:t>sex</a:t>
            </a:r>
            <a:r>
              <a:rPr lang="en-IN" sz="1200" dirty="0">
                <a:effectLst/>
                <a:ea typeface="Times New Roman" panose="02020603050405020304" pitchFamily="18" charset="0"/>
                <a:cs typeface="Times New Roman" panose="02020603050405020304" pitchFamily="18" charset="0"/>
              </a:rPr>
              <a:t>- (1 = male; 0 = female)</a:t>
            </a:r>
            <a:endParaRPr lang="en-IN" sz="1200" dirty="0">
              <a:effectLst/>
              <a:ea typeface="Calibri" panose="020F0502020204030204" pitchFamily="34" charset="0"/>
              <a:cs typeface="Times New Roman" panose="02020603050405020304" pitchFamily="18" charset="0"/>
            </a:endParaRPr>
          </a:p>
          <a:p>
            <a:pPr lvl="0" fontAlgn="base">
              <a:lnSpc>
                <a:spcPct val="120000"/>
              </a:lnSpc>
            </a:pPr>
            <a:r>
              <a:rPr lang="en-IN" sz="1200" b="1" dirty="0">
                <a:effectLst/>
                <a:ea typeface="Times New Roman" panose="02020603050405020304" pitchFamily="18" charset="0"/>
                <a:cs typeface="Times New Roman" panose="02020603050405020304" pitchFamily="18" charset="0"/>
              </a:rPr>
              <a:t>cp</a:t>
            </a:r>
            <a:r>
              <a:rPr lang="en-IN" sz="1200" dirty="0">
                <a:effectLst/>
                <a:ea typeface="Times New Roman" panose="02020603050405020304" pitchFamily="18" charset="0"/>
                <a:cs typeface="Times New Roman" panose="02020603050405020304" pitchFamily="18" charset="0"/>
              </a:rPr>
              <a:t> - chest pain type</a:t>
            </a:r>
            <a:endParaRPr lang="en-IN" sz="1200" dirty="0">
              <a:effectLst/>
              <a:ea typeface="Calibri" panose="020F0502020204030204" pitchFamily="34" charset="0"/>
              <a:cs typeface="Times New Roman" panose="02020603050405020304" pitchFamily="18" charset="0"/>
            </a:endParaRPr>
          </a:p>
          <a:p>
            <a:pPr lvl="0" fontAlgn="base">
              <a:lnSpc>
                <a:spcPct val="120000"/>
              </a:lnSpc>
            </a:pPr>
            <a:r>
              <a:rPr lang="en-IN" sz="1200" b="1" dirty="0" err="1">
                <a:effectLst/>
                <a:ea typeface="Times New Roman" panose="02020603050405020304" pitchFamily="18" charset="0"/>
                <a:cs typeface="Times New Roman" panose="02020603050405020304" pitchFamily="18" charset="0"/>
              </a:rPr>
              <a:t>trestbps</a:t>
            </a:r>
            <a:r>
              <a:rPr lang="en-IN" sz="1200" dirty="0">
                <a:effectLst/>
                <a:ea typeface="Times New Roman" panose="02020603050405020304" pitchFamily="18" charset="0"/>
                <a:cs typeface="Times New Roman" panose="02020603050405020304" pitchFamily="18" charset="0"/>
              </a:rPr>
              <a:t> - resting blood pressure (in mm Hg on admission to the hospital)</a:t>
            </a:r>
            <a:endParaRPr lang="en-IN" sz="1200" dirty="0">
              <a:effectLst/>
              <a:ea typeface="Calibri" panose="020F0502020204030204" pitchFamily="34" charset="0"/>
              <a:cs typeface="Times New Roman" panose="02020603050405020304" pitchFamily="18" charset="0"/>
            </a:endParaRPr>
          </a:p>
          <a:p>
            <a:pPr lvl="0" fontAlgn="base">
              <a:lnSpc>
                <a:spcPct val="120000"/>
              </a:lnSpc>
            </a:pPr>
            <a:r>
              <a:rPr lang="en-IN" sz="1200" b="1" dirty="0" err="1">
                <a:effectLst/>
                <a:ea typeface="Times New Roman" panose="02020603050405020304" pitchFamily="18" charset="0"/>
                <a:cs typeface="Times New Roman" panose="02020603050405020304" pitchFamily="18" charset="0"/>
              </a:rPr>
              <a:t>chol</a:t>
            </a:r>
            <a:r>
              <a:rPr lang="en-IN" sz="1200" dirty="0">
                <a:effectLst/>
                <a:ea typeface="Times New Roman" panose="02020603050405020304" pitchFamily="18" charset="0"/>
                <a:cs typeface="Times New Roman" panose="02020603050405020304" pitchFamily="18" charset="0"/>
              </a:rPr>
              <a:t> - serum </a:t>
            </a:r>
            <a:r>
              <a:rPr lang="en-IN" sz="1200" dirty="0" err="1">
                <a:effectLst/>
                <a:ea typeface="Times New Roman" panose="02020603050405020304" pitchFamily="18" charset="0"/>
                <a:cs typeface="Times New Roman" panose="02020603050405020304" pitchFamily="18" charset="0"/>
              </a:rPr>
              <a:t>cholestoral</a:t>
            </a:r>
            <a:r>
              <a:rPr lang="en-IN" sz="1200" dirty="0">
                <a:effectLst/>
                <a:ea typeface="Times New Roman" panose="02020603050405020304" pitchFamily="18" charset="0"/>
                <a:cs typeface="Times New Roman" panose="02020603050405020304" pitchFamily="18" charset="0"/>
              </a:rPr>
              <a:t> in mg/dl</a:t>
            </a:r>
            <a:endParaRPr lang="en-IN" sz="1200" dirty="0">
              <a:effectLst/>
              <a:ea typeface="Calibri" panose="020F0502020204030204" pitchFamily="34" charset="0"/>
              <a:cs typeface="Times New Roman" panose="02020603050405020304" pitchFamily="18" charset="0"/>
            </a:endParaRPr>
          </a:p>
          <a:p>
            <a:pPr lvl="0" fontAlgn="base">
              <a:lnSpc>
                <a:spcPct val="120000"/>
              </a:lnSpc>
            </a:pPr>
            <a:r>
              <a:rPr lang="en-IN" sz="1200" b="1" dirty="0" err="1">
                <a:effectLst/>
                <a:ea typeface="Times New Roman" panose="02020603050405020304" pitchFamily="18" charset="0"/>
                <a:cs typeface="Times New Roman" panose="02020603050405020304" pitchFamily="18" charset="0"/>
              </a:rPr>
              <a:t>fbs</a:t>
            </a:r>
            <a:r>
              <a:rPr lang="en-IN" sz="1200" dirty="0">
                <a:effectLst/>
                <a:ea typeface="Times New Roman" panose="02020603050405020304" pitchFamily="18" charset="0"/>
                <a:cs typeface="Times New Roman" panose="02020603050405020304" pitchFamily="18" charset="0"/>
              </a:rPr>
              <a:t> - (fasting blood sugar &amp;</a:t>
            </a:r>
            <a:r>
              <a:rPr lang="en-IN" sz="1200" dirty="0" err="1">
                <a:effectLst/>
                <a:ea typeface="Times New Roman" panose="02020603050405020304" pitchFamily="18" charset="0"/>
                <a:cs typeface="Times New Roman" panose="02020603050405020304" pitchFamily="18" charset="0"/>
              </a:rPr>
              <a:t>gt</a:t>
            </a:r>
            <a:r>
              <a:rPr lang="en-IN" sz="1200" dirty="0">
                <a:effectLst/>
                <a:ea typeface="Times New Roman" panose="02020603050405020304" pitchFamily="18" charset="0"/>
                <a:cs typeface="Times New Roman" panose="02020603050405020304" pitchFamily="18" charset="0"/>
              </a:rPr>
              <a:t>; 120 mg/dl) (1 = true; 0 = false)</a:t>
            </a:r>
            <a:endParaRPr lang="en-IN" sz="1200" dirty="0">
              <a:effectLst/>
              <a:ea typeface="Calibri" panose="020F0502020204030204" pitchFamily="34" charset="0"/>
              <a:cs typeface="Times New Roman" panose="02020603050405020304" pitchFamily="18" charset="0"/>
            </a:endParaRPr>
          </a:p>
          <a:p>
            <a:pPr lvl="0" fontAlgn="base">
              <a:lnSpc>
                <a:spcPct val="120000"/>
              </a:lnSpc>
            </a:pPr>
            <a:r>
              <a:rPr lang="en-IN" sz="1200" b="1" dirty="0" err="1">
                <a:effectLst/>
                <a:ea typeface="Times New Roman" panose="02020603050405020304" pitchFamily="18" charset="0"/>
                <a:cs typeface="Times New Roman" panose="02020603050405020304" pitchFamily="18" charset="0"/>
              </a:rPr>
              <a:t>restecg</a:t>
            </a:r>
            <a:r>
              <a:rPr lang="en-IN" sz="1200" dirty="0">
                <a:effectLst/>
                <a:ea typeface="Times New Roman" panose="02020603050405020304" pitchFamily="18" charset="0"/>
                <a:cs typeface="Times New Roman" panose="02020603050405020304" pitchFamily="18" charset="0"/>
              </a:rPr>
              <a:t> - resting electrocardiographic results</a:t>
            </a:r>
            <a:endParaRPr lang="en-IN" sz="1200" dirty="0">
              <a:effectLst/>
              <a:ea typeface="Calibri" panose="020F0502020204030204" pitchFamily="34" charset="0"/>
              <a:cs typeface="Times New Roman" panose="02020603050405020304" pitchFamily="18" charset="0"/>
            </a:endParaRPr>
          </a:p>
          <a:p>
            <a:pPr lvl="0" fontAlgn="base">
              <a:lnSpc>
                <a:spcPct val="120000"/>
              </a:lnSpc>
            </a:pPr>
            <a:r>
              <a:rPr lang="en-IN" sz="1200" b="1" dirty="0" err="1">
                <a:effectLst/>
                <a:ea typeface="Times New Roman" panose="02020603050405020304" pitchFamily="18" charset="0"/>
                <a:cs typeface="Times New Roman" panose="02020603050405020304" pitchFamily="18" charset="0"/>
              </a:rPr>
              <a:t>thalach</a:t>
            </a:r>
            <a:r>
              <a:rPr lang="en-IN" sz="1200" dirty="0">
                <a:effectLst/>
                <a:ea typeface="Times New Roman" panose="02020603050405020304" pitchFamily="18" charset="0"/>
                <a:cs typeface="Times New Roman" panose="02020603050405020304" pitchFamily="18" charset="0"/>
              </a:rPr>
              <a:t> - maximum heart rate achieved</a:t>
            </a:r>
            <a:endParaRPr lang="en-IN" sz="1200" dirty="0">
              <a:effectLst/>
              <a:ea typeface="Calibri" panose="020F0502020204030204" pitchFamily="34" charset="0"/>
              <a:cs typeface="Times New Roman" panose="02020603050405020304" pitchFamily="18" charset="0"/>
            </a:endParaRPr>
          </a:p>
          <a:p>
            <a:pPr lvl="0" fontAlgn="base">
              <a:lnSpc>
                <a:spcPct val="120000"/>
              </a:lnSpc>
            </a:pPr>
            <a:r>
              <a:rPr lang="en-IN" sz="1200" b="1" dirty="0" err="1">
                <a:effectLst/>
                <a:ea typeface="Times New Roman" panose="02020603050405020304" pitchFamily="18" charset="0"/>
                <a:cs typeface="Times New Roman" panose="02020603050405020304" pitchFamily="18" charset="0"/>
              </a:rPr>
              <a:t>exang</a:t>
            </a:r>
            <a:r>
              <a:rPr lang="en-IN" sz="1200" dirty="0">
                <a:effectLst/>
                <a:ea typeface="Times New Roman" panose="02020603050405020304" pitchFamily="18" charset="0"/>
                <a:cs typeface="Times New Roman" panose="02020603050405020304" pitchFamily="18" charset="0"/>
              </a:rPr>
              <a:t>- exercise induced angina (1 = yes; 0 = no)</a:t>
            </a:r>
            <a:endParaRPr lang="en-IN" sz="1200" dirty="0">
              <a:effectLst/>
              <a:ea typeface="Calibri" panose="020F0502020204030204" pitchFamily="34" charset="0"/>
              <a:cs typeface="Times New Roman" panose="02020603050405020304" pitchFamily="18" charset="0"/>
            </a:endParaRPr>
          </a:p>
          <a:p>
            <a:pPr lvl="0" fontAlgn="base">
              <a:lnSpc>
                <a:spcPct val="120000"/>
              </a:lnSpc>
            </a:pPr>
            <a:r>
              <a:rPr lang="en-IN" sz="1200" b="1" dirty="0" err="1">
                <a:effectLst/>
                <a:ea typeface="Times New Roman" panose="02020603050405020304" pitchFamily="18" charset="0"/>
                <a:cs typeface="Times New Roman" panose="02020603050405020304" pitchFamily="18" charset="0"/>
              </a:rPr>
              <a:t>oldpeak</a:t>
            </a:r>
            <a:r>
              <a:rPr lang="en-IN" sz="1200" dirty="0">
                <a:effectLst/>
                <a:ea typeface="Times New Roman" panose="02020603050405020304" pitchFamily="18" charset="0"/>
                <a:cs typeface="Times New Roman" panose="02020603050405020304" pitchFamily="18" charset="0"/>
              </a:rPr>
              <a:t> - ST depression induced by exercise relative to rest</a:t>
            </a:r>
            <a:endParaRPr lang="en-IN" sz="1200" dirty="0">
              <a:effectLst/>
              <a:ea typeface="Calibri" panose="020F0502020204030204" pitchFamily="34" charset="0"/>
              <a:cs typeface="Times New Roman" panose="02020603050405020304" pitchFamily="18" charset="0"/>
            </a:endParaRPr>
          </a:p>
          <a:p>
            <a:pPr lvl="0" fontAlgn="base">
              <a:lnSpc>
                <a:spcPct val="120000"/>
              </a:lnSpc>
            </a:pPr>
            <a:r>
              <a:rPr lang="en-IN" sz="1200" b="1" dirty="0">
                <a:effectLst/>
                <a:ea typeface="Times New Roman" panose="02020603050405020304" pitchFamily="18" charset="0"/>
                <a:cs typeface="Times New Roman" panose="02020603050405020304" pitchFamily="18" charset="0"/>
              </a:rPr>
              <a:t>slope</a:t>
            </a:r>
            <a:r>
              <a:rPr lang="en-IN" sz="1200" dirty="0">
                <a:effectLst/>
                <a:ea typeface="Times New Roman" panose="02020603050405020304" pitchFamily="18" charset="0"/>
                <a:cs typeface="Times New Roman" panose="02020603050405020304" pitchFamily="18" charset="0"/>
              </a:rPr>
              <a:t> -the slope of the peak exercise ST segment</a:t>
            </a:r>
            <a:endParaRPr lang="en-IN" sz="1200" dirty="0">
              <a:effectLst/>
              <a:ea typeface="Calibri" panose="020F0502020204030204" pitchFamily="34" charset="0"/>
              <a:cs typeface="Times New Roman" panose="02020603050405020304" pitchFamily="18" charset="0"/>
            </a:endParaRPr>
          </a:p>
          <a:p>
            <a:pPr lvl="0" fontAlgn="base">
              <a:lnSpc>
                <a:spcPct val="120000"/>
              </a:lnSpc>
            </a:pPr>
            <a:r>
              <a:rPr lang="en-IN" sz="1200" b="1" dirty="0">
                <a:effectLst/>
                <a:ea typeface="Times New Roman" panose="02020603050405020304" pitchFamily="18" charset="0"/>
                <a:cs typeface="Times New Roman" panose="02020603050405020304" pitchFamily="18" charset="0"/>
              </a:rPr>
              <a:t>ca</a:t>
            </a:r>
            <a:r>
              <a:rPr lang="en-IN" sz="1200" dirty="0">
                <a:effectLst/>
                <a:ea typeface="Times New Roman" panose="02020603050405020304" pitchFamily="18" charset="0"/>
                <a:cs typeface="Times New Roman" panose="02020603050405020304" pitchFamily="18" charset="0"/>
              </a:rPr>
              <a:t> -number of major vessels (0-3) </a:t>
            </a:r>
            <a:r>
              <a:rPr lang="en-IN" sz="1200" dirty="0" err="1">
                <a:effectLst/>
                <a:ea typeface="Times New Roman" panose="02020603050405020304" pitchFamily="18" charset="0"/>
                <a:cs typeface="Times New Roman" panose="02020603050405020304" pitchFamily="18" charset="0"/>
              </a:rPr>
              <a:t>colored</a:t>
            </a:r>
            <a:r>
              <a:rPr lang="en-IN" sz="1200" dirty="0">
                <a:effectLst/>
                <a:ea typeface="Times New Roman" panose="02020603050405020304" pitchFamily="18" charset="0"/>
                <a:cs typeface="Times New Roman" panose="02020603050405020304" pitchFamily="18" charset="0"/>
              </a:rPr>
              <a:t> by </a:t>
            </a:r>
            <a:r>
              <a:rPr lang="en-IN" sz="1200" dirty="0" err="1">
                <a:effectLst/>
                <a:ea typeface="Times New Roman" panose="02020603050405020304" pitchFamily="18" charset="0"/>
                <a:cs typeface="Times New Roman" panose="02020603050405020304" pitchFamily="18" charset="0"/>
              </a:rPr>
              <a:t>flourosopy</a:t>
            </a:r>
            <a:endParaRPr lang="en-IN" sz="1200" dirty="0">
              <a:effectLst/>
              <a:ea typeface="Calibri" panose="020F0502020204030204" pitchFamily="34" charset="0"/>
              <a:cs typeface="Times New Roman" panose="02020603050405020304" pitchFamily="18" charset="0"/>
            </a:endParaRPr>
          </a:p>
          <a:p>
            <a:pPr lvl="0" fontAlgn="base">
              <a:lnSpc>
                <a:spcPct val="120000"/>
              </a:lnSpc>
            </a:pPr>
            <a:r>
              <a:rPr lang="en-IN" sz="1200" b="1" dirty="0" err="1">
                <a:effectLst/>
                <a:ea typeface="Times New Roman" panose="02020603050405020304" pitchFamily="18" charset="0"/>
                <a:cs typeface="Times New Roman" panose="02020603050405020304" pitchFamily="18" charset="0"/>
              </a:rPr>
              <a:t>thal</a:t>
            </a:r>
            <a:r>
              <a:rPr lang="en-IN" sz="1200" dirty="0">
                <a:effectLst/>
                <a:ea typeface="Times New Roman" panose="02020603050405020304" pitchFamily="18" charset="0"/>
                <a:cs typeface="Times New Roman" panose="02020603050405020304" pitchFamily="18" charset="0"/>
              </a:rPr>
              <a:t> - 3 = normal; 6 = fixed defect; 7 = reversable defect</a:t>
            </a:r>
            <a:endParaRPr lang="en-IN" sz="1200" dirty="0">
              <a:effectLst/>
              <a:ea typeface="Calibri" panose="020F0502020204030204" pitchFamily="34" charset="0"/>
              <a:cs typeface="Times New Roman" panose="02020603050405020304" pitchFamily="18" charset="0"/>
            </a:endParaRPr>
          </a:p>
          <a:p>
            <a:pPr lvl="0" fontAlgn="base">
              <a:lnSpc>
                <a:spcPct val="120000"/>
              </a:lnSpc>
              <a:spcAft>
                <a:spcPts val="800"/>
              </a:spcAft>
            </a:pPr>
            <a:r>
              <a:rPr lang="en-IN" sz="1200" b="1" dirty="0">
                <a:effectLst/>
                <a:ea typeface="Times New Roman" panose="02020603050405020304" pitchFamily="18" charset="0"/>
                <a:cs typeface="Times New Roman" panose="02020603050405020304" pitchFamily="18" charset="0"/>
              </a:rPr>
              <a:t>target</a:t>
            </a:r>
            <a:r>
              <a:rPr lang="en-IN" sz="1200" dirty="0">
                <a:effectLst/>
                <a:ea typeface="Times New Roman" panose="02020603050405020304" pitchFamily="18" charset="0"/>
                <a:cs typeface="Times New Roman" panose="02020603050405020304" pitchFamily="18" charset="0"/>
              </a:rPr>
              <a:t> – 1(presence of heart disease) or 0(absence of heart disease)</a:t>
            </a:r>
            <a:endParaRPr lang="en-IN" sz="1200" dirty="0">
              <a:effectLst/>
              <a:ea typeface="Calibri" panose="020F0502020204030204" pitchFamily="34" charset="0"/>
              <a:cs typeface="Times New Roman" panose="02020603050405020304" pitchFamily="18" charset="0"/>
            </a:endParaRPr>
          </a:p>
          <a:p>
            <a:endParaRPr lang="en-IN" sz="1200" dirty="0">
              <a:cs typeface="Times New Roman" panose="02020603050405020304" pitchFamily="18" charset="0"/>
            </a:endParaRPr>
          </a:p>
          <a:p>
            <a:endParaRPr lang="en-IN" sz="1200" dirty="0"/>
          </a:p>
          <a:p>
            <a:endParaRPr lang="en-IN" sz="1200" dirty="0"/>
          </a:p>
        </p:txBody>
      </p:sp>
      <p:pic>
        <p:nvPicPr>
          <p:cNvPr id="5" name="Content Placeholder 4">
            <a:extLst>
              <a:ext uri="{FF2B5EF4-FFF2-40B4-BE49-F238E27FC236}">
                <a16:creationId xmlns:a16="http://schemas.microsoft.com/office/drawing/2014/main" id="{8E11BA04-F82E-4571-B9AB-11083F1A5927}"/>
              </a:ext>
            </a:extLst>
          </p:cNvPr>
          <p:cNvPicPr>
            <a:picLocks noGrp="1" noChangeAspect="1"/>
          </p:cNvPicPr>
          <p:nvPr>
            <p:ph sz="half" idx="2"/>
          </p:nvPr>
        </p:nvPicPr>
        <p:blipFill>
          <a:blip r:embed="rId2"/>
          <a:stretch>
            <a:fillRect/>
          </a:stretch>
        </p:blipFill>
        <p:spPr>
          <a:xfrm>
            <a:off x="4648200" y="1893708"/>
            <a:ext cx="4038600" cy="3938946"/>
          </a:xfrm>
          <a:prstGeom prst="rect">
            <a:avLst/>
          </a:prstGeom>
        </p:spPr>
      </p:pic>
      <p:pic>
        <p:nvPicPr>
          <p:cNvPr id="6" name="image2.jpeg">
            <a:extLst>
              <a:ext uri="{FF2B5EF4-FFF2-40B4-BE49-F238E27FC236}">
                <a16:creationId xmlns:a16="http://schemas.microsoft.com/office/drawing/2014/main" id="{247391EF-DDD9-4A5E-82DE-C09A37718537}"/>
              </a:ext>
            </a:extLst>
          </p:cNvPr>
          <p:cNvPicPr/>
          <p:nvPr/>
        </p:nvPicPr>
        <p:blipFill>
          <a:blip r:embed="rId3"/>
          <a:srcRect/>
          <a:stretch>
            <a:fillRect/>
          </a:stretch>
        </p:blipFill>
        <p:spPr bwMode="auto">
          <a:xfrm>
            <a:off x="381000" y="457200"/>
            <a:ext cx="2237740" cy="755015"/>
          </a:xfrm>
          <a:prstGeom prst="rect">
            <a:avLst/>
          </a:prstGeom>
          <a:noFill/>
          <a:ln w="9525">
            <a:noFill/>
            <a:miter lim="800000"/>
            <a:headEnd/>
            <a:tailEnd/>
          </a:ln>
        </p:spPr>
      </p:pic>
    </p:spTree>
    <p:extLst>
      <p:ext uri="{BB962C8B-B14F-4D97-AF65-F5344CB8AC3E}">
        <p14:creationId xmlns:p14="http://schemas.microsoft.com/office/powerpoint/2010/main" val="1473434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7EF0A-8DB8-473C-A78A-B15BD23417AA}"/>
              </a:ext>
            </a:extLst>
          </p:cNvPr>
          <p:cNvSpPr>
            <a:spLocks noGrp="1"/>
          </p:cNvSpPr>
          <p:nvPr>
            <p:ph type="title"/>
          </p:nvPr>
        </p:nvSpPr>
        <p:spPr/>
        <p:txBody>
          <a:bodyPr/>
          <a:lstStyle/>
          <a:p>
            <a:r>
              <a:rPr lang="en-US" dirty="0"/>
              <a:t>        Module Description</a:t>
            </a:r>
            <a:endParaRPr lang="en-IN" dirty="0"/>
          </a:p>
        </p:txBody>
      </p:sp>
      <p:sp>
        <p:nvSpPr>
          <p:cNvPr id="3" name="Content Placeholder 2">
            <a:extLst>
              <a:ext uri="{FF2B5EF4-FFF2-40B4-BE49-F238E27FC236}">
                <a16:creationId xmlns:a16="http://schemas.microsoft.com/office/drawing/2014/main" id="{E03E6D8D-B82C-41C2-B875-5E7063B29CED}"/>
              </a:ext>
            </a:extLst>
          </p:cNvPr>
          <p:cNvSpPr>
            <a:spLocks noGrp="1"/>
          </p:cNvSpPr>
          <p:nvPr>
            <p:ph idx="1"/>
          </p:nvPr>
        </p:nvSpPr>
        <p:spPr>
          <a:xfrm>
            <a:off x="457200" y="1600200"/>
            <a:ext cx="8229600" cy="4983162"/>
          </a:xfrm>
        </p:spPr>
        <p:txBody>
          <a:bodyPr>
            <a:normAutofit lnSpcReduction="10000"/>
          </a:bodyPr>
          <a:lstStyle/>
          <a:p>
            <a:pPr marL="0" indent="0">
              <a:buNone/>
            </a:pPr>
            <a:r>
              <a:rPr lang="en-IN" sz="2400" b="1" cap="all" dirty="0">
                <a:effectLst/>
                <a:ea typeface="MS Mincho" panose="020B0400000000000000" pitchFamily="49" charset="-128"/>
              </a:rPr>
              <a:t>Exploratory Data Analysis</a:t>
            </a:r>
            <a:endParaRPr lang="en-IN" sz="2400" b="1" cap="all" dirty="0">
              <a:ea typeface="MS Mincho" panose="020B0400000000000000" pitchFamily="49" charset="-128"/>
            </a:endParaRPr>
          </a:p>
          <a:p>
            <a:r>
              <a:rPr lang="en-US" sz="2400" dirty="0">
                <a:ea typeface="MS Mincho" panose="020B0400000000000000" pitchFamily="49" charset="-128"/>
              </a:rPr>
              <a:t>U</a:t>
            </a:r>
            <a:r>
              <a:rPr lang="en-US" sz="2400" dirty="0">
                <a:effectLst/>
                <a:ea typeface="MS Mincho" panose="020B0400000000000000" pitchFamily="49" charset="-128"/>
              </a:rPr>
              <a:t>nderstand everything about the data, the patterns etc. </a:t>
            </a:r>
          </a:p>
          <a:p>
            <a:r>
              <a:rPr lang="en-US" sz="2400" dirty="0">
                <a:effectLst/>
                <a:ea typeface="MS Mincho" panose="020B0400000000000000" pitchFamily="49" charset="-128"/>
              </a:rPr>
              <a:t>This is done by adopting statistics and data visualization.</a:t>
            </a:r>
          </a:p>
          <a:p>
            <a:endParaRPr lang="en-US" sz="2400" dirty="0">
              <a:ea typeface="MS Mincho" panose="020B0400000000000000" pitchFamily="49" charset="-128"/>
            </a:endParaRPr>
          </a:p>
          <a:p>
            <a:endParaRPr lang="en-US" sz="2400" dirty="0">
              <a:ea typeface="MS Mincho" panose="020B0400000000000000" pitchFamily="49" charset="-128"/>
            </a:endParaRPr>
          </a:p>
          <a:p>
            <a:pPr marL="0" indent="0">
              <a:buNone/>
            </a:pPr>
            <a:endParaRPr lang="en-US" sz="2400" dirty="0">
              <a:ea typeface="MS Mincho" panose="020B0400000000000000" pitchFamily="49" charset="-128"/>
            </a:endParaRPr>
          </a:p>
          <a:p>
            <a:endParaRPr lang="en-US" sz="2400" dirty="0">
              <a:effectLst/>
              <a:ea typeface="MS Mincho" panose="020B0400000000000000" pitchFamily="49" charset="-128"/>
            </a:endParaRPr>
          </a:p>
          <a:p>
            <a:endParaRPr lang="en-US" sz="2400" dirty="0">
              <a:ea typeface="MS Mincho" panose="020B0400000000000000" pitchFamily="49" charset="-128"/>
            </a:endParaRPr>
          </a:p>
          <a:p>
            <a:endParaRPr lang="en-US" sz="2400" dirty="0">
              <a:effectLst/>
              <a:ea typeface="MS Mincho" panose="020B0400000000000000" pitchFamily="49" charset="-128"/>
            </a:endParaRPr>
          </a:p>
          <a:p>
            <a:pPr marL="0" indent="0">
              <a:buNone/>
            </a:pPr>
            <a:endParaRPr lang="en-US" sz="2400" dirty="0">
              <a:ea typeface="MS Mincho" panose="020B0400000000000000" pitchFamily="49" charset="-128"/>
            </a:endParaRPr>
          </a:p>
          <a:p>
            <a:pPr marL="0" indent="0">
              <a:buNone/>
            </a:pPr>
            <a:r>
              <a:rPr lang="en-US" sz="2400" dirty="0">
                <a:ea typeface="MS Mincho" panose="020B0400000000000000" pitchFamily="49" charset="-128"/>
              </a:rPr>
              <a:t>            Age Distribution                                     Case Count</a:t>
            </a:r>
            <a:endParaRPr lang="en-US" sz="2400" dirty="0">
              <a:effectLst/>
              <a:ea typeface="MS Mincho" panose="020B0400000000000000" pitchFamily="49" charset="-128"/>
            </a:endParaRPr>
          </a:p>
          <a:p>
            <a:pPr marL="0" indent="0">
              <a:buNone/>
            </a:pPr>
            <a:r>
              <a:rPr lang="en-US" sz="2400" dirty="0">
                <a:effectLst/>
                <a:ea typeface="MS Mincho" panose="020B0400000000000000" pitchFamily="49" charset="-128"/>
              </a:rPr>
              <a:t> </a:t>
            </a:r>
            <a:endParaRPr lang="en-IN" sz="2400" dirty="0">
              <a:effectLst/>
              <a:ea typeface="MS Mincho" panose="020B0400000000000000" pitchFamily="49" charset="-128"/>
            </a:endParaRPr>
          </a:p>
        </p:txBody>
      </p:sp>
      <p:pic>
        <p:nvPicPr>
          <p:cNvPr id="4" name="image2.jpeg">
            <a:extLst>
              <a:ext uri="{FF2B5EF4-FFF2-40B4-BE49-F238E27FC236}">
                <a16:creationId xmlns:a16="http://schemas.microsoft.com/office/drawing/2014/main" id="{D74752DA-7ECE-40A0-AEF1-7A46BC9E0B6C}"/>
              </a:ext>
            </a:extLst>
          </p:cNvPr>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pic>
        <p:nvPicPr>
          <p:cNvPr id="5" name="Picture 4">
            <a:extLst>
              <a:ext uri="{FF2B5EF4-FFF2-40B4-BE49-F238E27FC236}">
                <a16:creationId xmlns:a16="http://schemas.microsoft.com/office/drawing/2014/main" id="{06ED6209-DB77-470F-93FC-E67138CC687C}"/>
              </a:ext>
            </a:extLst>
          </p:cNvPr>
          <p:cNvPicPr/>
          <p:nvPr/>
        </p:nvPicPr>
        <p:blipFill>
          <a:blip r:embed="rId3">
            <a:extLst>
              <a:ext uri="{28A0092B-C50C-407E-A947-70E740481C1C}">
                <a14:useLocalDpi xmlns:a14="http://schemas.microsoft.com/office/drawing/2010/main" val="0"/>
              </a:ext>
            </a:extLst>
          </a:blip>
          <a:stretch>
            <a:fillRect/>
          </a:stretch>
        </p:blipFill>
        <p:spPr>
          <a:xfrm>
            <a:off x="457200" y="3124200"/>
            <a:ext cx="3581400" cy="2540635"/>
          </a:xfrm>
          <a:prstGeom prst="rect">
            <a:avLst/>
          </a:prstGeom>
          <a:ln>
            <a:solidFill>
              <a:schemeClr val="bg1"/>
            </a:solidFill>
          </a:ln>
        </p:spPr>
      </p:pic>
      <p:pic>
        <p:nvPicPr>
          <p:cNvPr id="6" name="Picture 5">
            <a:extLst>
              <a:ext uri="{FF2B5EF4-FFF2-40B4-BE49-F238E27FC236}">
                <a16:creationId xmlns:a16="http://schemas.microsoft.com/office/drawing/2014/main" id="{3BD9DB47-BFE0-4749-B897-CE5D1B11B275}"/>
              </a:ext>
            </a:extLst>
          </p:cNvPr>
          <p:cNvPicPr/>
          <p:nvPr/>
        </p:nvPicPr>
        <p:blipFill rotWithShape="1">
          <a:blip r:embed="rId4">
            <a:extLst>
              <a:ext uri="{28A0092B-C50C-407E-A947-70E740481C1C}">
                <a14:useLocalDpi xmlns:a14="http://schemas.microsoft.com/office/drawing/2010/main" val="0"/>
              </a:ext>
            </a:extLst>
          </a:blip>
          <a:srcRect l="1867" r="6395"/>
          <a:stretch/>
        </p:blipFill>
        <p:spPr bwMode="auto">
          <a:xfrm>
            <a:off x="4572000" y="3117375"/>
            <a:ext cx="3581400" cy="2547460"/>
          </a:xfrm>
          <a:prstGeom prst="rect">
            <a:avLst/>
          </a:prstGeom>
          <a:ln>
            <a:solidFill>
              <a:schemeClr val="bg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37193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0AA0D-F39D-43F6-8BDC-4701F5582BFF}"/>
              </a:ext>
            </a:extLst>
          </p:cNvPr>
          <p:cNvSpPr>
            <a:spLocks noGrp="1"/>
          </p:cNvSpPr>
          <p:nvPr>
            <p:ph type="title"/>
          </p:nvPr>
        </p:nvSpPr>
        <p:spPr/>
        <p:txBody>
          <a:bodyPr/>
          <a:lstStyle/>
          <a:p>
            <a:r>
              <a:rPr lang="en-US" dirty="0"/>
              <a:t>        Module Description</a:t>
            </a:r>
            <a:endParaRPr lang="en-IN" dirty="0"/>
          </a:p>
        </p:txBody>
      </p:sp>
      <p:sp>
        <p:nvSpPr>
          <p:cNvPr id="3" name="Content Placeholder 2">
            <a:extLst>
              <a:ext uri="{FF2B5EF4-FFF2-40B4-BE49-F238E27FC236}">
                <a16:creationId xmlns:a16="http://schemas.microsoft.com/office/drawing/2014/main" id="{87FBB0F3-3D3C-495E-B165-4DBB557A23F8}"/>
              </a:ext>
            </a:extLst>
          </p:cNvPr>
          <p:cNvSpPr>
            <a:spLocks noGrp="1"/>
          </p:cNvSpPr>
          <p:nvPr>
            <p:ph idx="1"/>
          </p:nvPr>
        </p:nvSpPr>
        <p:spPr>
          <a:xfrm>
            <a:off x="457200" y="1600200"/>
            <a:ext cx="8229600" cy="4800600"/>
          </a:xfrm>
        </p:spPr>
        <p:txBody>
          <a:bodyPr>
            <a:normAutofit lnSpcReduction="10000"/>
          </a:bodyPr>
          <a:lstStyle/>
          <a:p>
            <a:pPr marL="0" indent="0">
              <a:buNone/>
            </a:pPr>
            <a:r>
              <a:rPr lang="en-IN" sz="2400" b="1" cap="all" dirty="0">
                <a:effectLst/>
                <a:ea typeface="MS Mincho" panose="020B0400000000000000" pitchFamily="49" charset="-128"/>
              </a:rPr>
              <a:t>Exploratory Data Analysis</a:t>
            </a:r>
          </a:p>
          <a:p>
            <a:pPr marL="0" indent="0">
              <a:buNone/>
            </a:pPr>
            <a:endParaRPr lang="en-IN" sz="2400" b="1" cap="all" dirty="0">
              <a:ea typeface="MS Mincho" panose="020B0400000000000000" pitchFamily="49" charset="-128"/>
            </a:endParaRPr>
          </a:p>
          <a:p>
            <a:pPr marL="0" indent="0">
              <a:buNone/>
            </a:pPr>
            <a:endParaRPr lang="en-IN" sz="2400" b="1" cap="all" dirty="0">
              <a:ea typeface="MS Mincho" panose="020B0400000000000000" pitchFamily="49" charset="-128"/>
            </a:endParaRPr>
          </a:p>
          <a:p>
            <a:pPr marL="0" indent="0">
              <a:buNone/>
            </a:pPr>
            <a:endParaRPr lang="en-IN" sz="2400" b="1" cap="all" dirty="0">
              <a:ea typeface="MS Mincho" panose="020B0400000000000000" pitchFamily="49" charset="-128"/>
            </a:endParaRPr>
          </a:p>
          <a:p>
            <a:pPr marL="0" indent="0">
              <a:buNone/>
            </a:pPr>
            <a:endParaRPr lang="en-IN" sz="2400" b="1" cap="all" dirty="0">
              <a:ea typeface="MS Mincho" panose="020B0400000000000000" pitchFamily="49" charset="-128"/>
            </a:endParaRPr>
          </a:p>
          <a:p>
            <a:pPr marL="0" indent="0">
              <a:buNone/>
            </a:pPr>
            <a:endParaRPr lang="en-IN" sz="2400" b="1" cap="all" dirty="0">
              <a:ea typeface="MS Mincho" panose="020B0400000000000000" pitchFamily="49" charset="-128"/>
            </a:endParaRPr>
          </a:p>
          <a:p>
            <a:pPr marL="0" indent="0">
              <a:buNone/>
            </a:pPr>
            <a:endParaRPr lang="en-IN" sz="2400" b="1" cap="all" dirty="0">
              <a:ea typeface="MS Mincho" panose="020B0400000000000000" pitchFamily="49" charset="-128"/>
            </a:endParaRPr>
          </a:p>
          <a:p>
            <a:pPr marL="0" indent="0">
              <a:buNone/>
            </a:pPr>
            <a:endParaRPr lang="en-IN" sz="2400" b="1" cap="all" dirty="0">
              <a:ea typeface="MS Mincho" panose="020B0400000000000000" pitchFamily="49" charset="-128"/>
            </a:endParaRPr>
          </a:p>
          <a:p>
            <a:pPr marL="0" indent="0">
              <a:buNone/>
            </a:pPr>
            <a:endParaRPr lang="en-IN" sz="2400" b="1" cap="all" dirty="0">
              <a:ea typeface="MS Mincho" panose="020B0400000000000000" pitchFamily="49" charset="-128"/>
            </a:endParaRPr>
          </a:p>
          <a:p>
            <a:pPr marL="0" indent="0">
              <a:buNone/>
            </a:pPr>
            <a:endParaRPr lang="en-IN" sz="2400" b="1" cap="all" dirty="0">
              <a:ea typeface="MS Mincho" panose="020B0400000000000000" pitchFamily="49" charset="-128"/>
            </a:endParaRPr>
          </a:p>
          <a:p>
            <a:pPr marL="0" indent="0" algn="ctr">
              <a:buNone/>
            </a:pPr>
            <a:r>
              <a:rPr lang="en-IN" sz="2400" dirty="0">
                <a:ea typeface="MS Mincho" panose="020B0400000000000000" pitchFamily="49" charset="-128"/>
              </a:rPr>
              <a:t>Number of people who have disease vs age</a:t>
            </a:r>
          </a:p>
          <a:p>
            <a:endParaRPr lang="en-IN" sz="2400" dirty="0"/>
          </a:p>
        </p:txBody>
      </p:sp>
      <p:pic>
        <p:nvPicPr>
          <p:cNvPr id="5" name="image2.jpeg">
            <a:extLst>
              <a:ext uri="{FF2B5EF4-FFF2-40B4-BE49-F238E27FC236}">
                <a16:creationId xmlns:a16="http://schemas.microsoft.com/office/drawing/2014/main" id="{334CE5F1-F04E-4D23-8F30-3A337A3CAAA5}"/>
              </a:ext>
            </a:extLst>
          </p:cNvPr>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pic>
        <p:nvPicPr>
          <p:cNvPr id="6" name="Picture 5">
            <a:extLst>
              <a:ext uri="{FF2B5EF4-FFF2-40B4-BE49-F238E27FC236}">
                <a16:creationId xmlns:a16="http://schemas.microsoft.com/office/drawing/2014/main" id="{3C3D4C89-98FF-4DC4-A9BC-6ED1FBAF7E66}"/>
              </a:ext>
            </a:extLst>
          </p:cNvPr>
          <p:cNvPicPr/>
          <p:nvPr/>
        </p:nvPicPr>
        <p:blipFill>
          <a:blip r:embed="rId3">
            <a:extLst>
              <a:ext uri="{28A0092B-C50C-407E-A947-70E740481C1C}">
                <a14:useLocalDpi xmlns:a14="http://schemas.microsoft.com/office/drawing/2010/main" val="0"/>
              </a:ext>
            </a:extLst>
          </a:blip>
          <a:stretch>
            <a:fillRect/>
          </a:stretch>
        </p:blipFill>
        <p:spPr>
          <a:xfrm>
            <a:off x="448056" y="2286000"/>
            <a:ext cx="8238744" cy="3429000"/>
          </a:xfrm>
          <a:prstGeom prst="rect">
            <a:avLst/>
          </a:prstGeom>
        </p:spPr>
      </p:pic>
    </p:spTree>
    <p:extLst>
      <p:ext uri="{BB962C8B-B14F-4D97-AF65-F5344CB8AC3E}">
        <p14:creationId xmlns:p14="http://schemas.microsoft.com/office/powerpoint/2010/main" val="2239975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0AA0D-F39D-43F6-8BDC-4701F5582BFF}"/>
              </a:ext>
            </a:extLst>
          </p:cNvPr>
          <p:cNvSpPr>
            <a:spLocks noGrp="1"/>
          </p:cNvSpPr>
          <p:nvPr>
            <p:ph type="title"/>
          </p:nvPr>
        </p:nvSpPr>
        <p:spPr/>
        <p:txBody>
          <a:bodyPr/>
          <a:lstStyle/>
          <a:p>
            <a:r>
              <a:rPr lang="en-US" dirty="0"/>
              <a:t>        Module Description</a:t>
            </a:r>
            <a:endParaRPr lang="en-IN" dirty="0"/>
          </a:p>
        </p:txBody>
      </p:sp>
      <p:sp>
        <p:nvSpPr>
          <p:cNvPr id="3" name="Content Placeholder 2">
            <a:extLst>
              <a:ext uri="{FF2B5EF4-FFF2-40B4-BE49-F238E27FC236}">
                <a16:creationId xmlns:a16="http://schemas.microsoft.com/office/drawing/2014/main" id="{87FBB0F3-3D3C-495E-B165-4DBB557A23F8}"/>
              </a:ext>
            </a:extLst>
          </p:cNvPr>
          <p:cNvSpPr>
            <a:spLocks noGrp="1"/>
          </p:cNvSpPr>
          <p:nvPr>
            <p:ph idx="1"/>
          </p:nvPr>
        </p:nvSpPr>
        <p:spPr>
          <a:xfrm>
            <a:off x="457200" y="1600200"/>
            <a:ext cx="8229600" cy="4800600"/>
          </a:xfrm>
        </p:spPr>
        <p:txBody>
          <a:bodyPr>
            <a:normAutofit lnSpcReduction="10000"/>
          </a:bodyPr>
          <a:lstStyle/>
          <a:p>
            <a:pPr marL="0" indent="0">
              <a:buNone/>
            </a:pPr>
            <a:r>
              <a:rPr lang="en-IN" sz="2400" b="1" cap="all" dirty="0">
                <a:effectLst/>
                <a:ea typeface="MS Mincho" panose="020B0400000000000000" pitchFamily="49" charset="-128"/>
              </a:rPr>
              <a:t>Exploratory Data Analysis</a:t>
            </a:r>
          </a:p>
          <a:p>
            <a:pPr marL="0" indent="0">
              <a:buNone/>
            </a:pPr>
            <a:endParaRPr lang="en-IN" sz="2400" b="1" cap="all" dirty="0">
              <a:ea typeface="MS Mincho" panose="020B0400000000000000" pitchFamily="49" charset="-128"/>
            </a:endParaRPr>
          </a:p>
          <a:p>
            <a:pPr marL="0" indent="0">
              <a:buNone/>
            </a:pPr>
            <a:endParaRPr lang="en-IN" sz="2400" b="1" cap="all" dirty="0">
              <a:ea typeface="MS Mincho" panose="020B0400000000000000" pitchFamily="49" charset="-128"/>
            </a:endParaRPr>
          </a:p>
          <a:p>
            <a:pPr marL="0" indent="0">
              <a:buNone/>
            </a:pPr>
            <a:endParaRPr lang="en-IN" sz="2400" b="1" cap="all" dirty="0">
              <a:ea typeface="MS Mincho" panose="020B0400000000000000" pitchFamily="49" charset="-128"/>
            </a:endParaRPr>
          </a:p>
          <a:p>
            <a:pPr marL="0" indent="0">
              <a:buNone/>
            </a:pPr>
            <a:endParaRPr lang="en-IN" sz="2400" b="1" cap="all" dirty="0">
              <a:ea typeface="MS Mincho" panose="020B0400000000000000" pitchFamily="49" charset="-128"/>
            </a:endParaRPr>
          </a:p>
          <a:p>
            <a:pPr marL="0" indent="0">
              <a:buNone/>
            </a:pPr>
            <a:endParaRPr lang="en-IN" sz="2400" b="1" cap="all" dirty="0">
              <a:ea typeface="MS Mincho" panose="020B0400000000000000" pitchFamily="49" charset="-128"/>
            </a:endParaRPr>
          </a:p>
          <a:p>
            <a:pPr marL="0" indent="0">
              <a:buNone/>
            </a:pPr>
            <a:endParaRPr lang="en-IN" sz="2400" b="1" cap="all" dirty="0">
              <a:ea typeface="MS Mincho" panose="020B0400000000000000" pitchFamily="49" charset="-128"/>
            </a:endParaRPr>
          </a:p>
          <a:p>
            <a:pPr marL="0" indent="0">
              <a:buNone/>
            </a:pPr>
            <a:endParaRPr lang="en-IN" sz="2400" b="1" cap="all" dirty="0">
              <a:ea typeface="MS Mincho" panose="020B0400000000000000" pitchFamily="49" charset="-128"/>
            </a:endParaRPr>
          </a:p>
          <a:p>
            <a:pPr marL="0" indent="0">
              <a:buNone/>
            </a:pPr>
            <a:endParaRPr lang="en-IN" sz="2400" b="1" cap="all" dirty="0">
              <a:ea typeface="MS Mincho" panose="020B0400000000000000" pitchFamily="49" charset="-128"/>
            </a:endParaRPr>
          </a:p>
          <a:p>
            <a:pPr marL="0" indent="0">
              <a:buNone/>
            </a:pPr>
            <a:endParaRPr lang="en-IN" sz="2400" b="1" cap="all" dirty="0">
              <a:ea typeface="MS Mincho" panose="020B0400000000000000" pitchFamily="49" charset="-128"/>
            </a:endParaRPr>
          </a:p>
          <a:p>
            <a:pPr marL="0" indent="0" algn="ctr">
              <a:buNone/>
            </a:pPr>
            <a:r>
              <a:rPr lang="en-IN" sz="2400" dirty="0">
                <a:ea typeface="MS Mincho" panose="020B0400000000000000" pitchFamily="49" charset="-128"/>
              </a:rPr>
              <a:t>Scatter plot for Heart Rate vs Age</a:t>
            </a:r>
          </a:p>
          <a:p>
            <a:endParaRPr lang="en-IN" sz="2400" dirty="0"/>
          </a:p>
        </p:txBody>
      </p:sp>
      <p:pic>
        <p:nvPicPr>
          <p:cNvPr id="5" name="image2.jpeg">
            <a:extLst>
              <a:ext uri="{FF2B5EF4-FFF2-40B4-BE49-F238E27FC236}">
                <a16:creationId xmlns:a16="http://schemas.microsoft.com/office/drawing/2014/main" id="{334CE5F1-F04E-4D23-8F30-3A337A3CAAA5}"/>
              </a:ext>
            </a:extLst>
          </p:cNvPr>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pic>
        <p:nvPicPr>
          <p:cNvPr id="7" name="Picture 6">
            <a:extLst>
              <a:ext uri="{FF2B5EF4-FFF2-40B4-BE49-F238E27FC236}">
                <a16:creationId xmlns:a16="http://schemas.microsoft.com/office/drawing/2014/main" id="{7EE6C36F-CCAF-42B6-AB0C-0E449F78E731}"/>
              </a:ext>
            </a:extLst>
          </p:cNvPr>
          <p:cNvPicPr/>
          <p:nvPr/>
        </p:nvPicPr>
        <p:blipFill>
          <a:blip r:embed="rId3">
            <a:extLst>
              <a:ext uri="{28A0092B-C50C-407E-A947-70E740481C1C}">
                <a14:useLocalDpi xmlns:a14="http://schemas.microsoft.com/office/drawing/2010/main" val="0"/>
              </a:ext>
            </a:extLst>
          </a:blip>
          <a:stretch>
            <a:fillRect/>
          </a:stretch>
        </p:blipFill>
        <p:spPr>
          <a:xfrm>
            <a:off x="2231263" y="2190750"/>
            <a:ext cx="4681474" cy="3067050"/>
          </a:xfrm>
          <a:prstGeom prst="rect">
            <a:avLst/>
          </a:prstGeom>
        </p:spPr>
      </p:pic>
    </p:spTree>
    <p:extLst>
      <p:ext uri="{BB962C8B-B14F-4D97-AF65-F5344CB8AC3E}">
        <p14:creationId xmlns:p14="http://schemas.microsoft.com/office/powerpoint/2010/main" val="2536496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29A5-3255-4CD5-A09D-80E695098444}"/>
              </a:ext>
            </a:extLst>
          </p:cNvPr>
          <p:cNvSpPr>
            <a:spLocks noGrp="1"/>
          </p:cNvSpPr>
          <p:nvPr>
            <p:ph type="title"/>
          </p:nvPr>
        </p:nvSpPr>
        <p:spPr/>
        <p:txBody>
          <a:bodyPr/>
          <a:lstStyle/>
          <a:p>
            <a:r>
              <a:rPr lang="en-US" dirty="0"/>
              <a:t>        Module Description</a:t>
            </a:r>
            <a:endParaRPr lang="en-IN" dirty="0"/>
          </a:p>
        </p:txBody>
      </p:sp>
      <p:sp>
        <p:nvSpPr>
          <p:cNvPr id="3" name="Content Placeholder 2">
            <a:extLst>
              <a:ext uri="{FF2B5EF4-FFF2-40B4-BE49-F238E27FC236}">
                <a16:creationId xmlns:a16="http://schemas.microsoft.com/office/drawing/2014/main" id="{383C3BD5-4CCE-4EE2-931F-818DF1451169}"/>
              </a:ext>
            </a:extLst>
          </p:cNvPr>
          <p:cNvSpPr>
            <a:spLocks noGrp="1"/>
          </p:cNvSpPr>
          <p:nvPr>
            <p:ph idx="1"/>
          </p:nvPr>
        </p:nvSpPr>
        <p:spPr/>
        <p:txBody>
          <a:bodyPr>
            <a:normAutofit/>
          </a:bodyPr>
          <a:lstStyle/>
          <a:p>
            <a:pPr marL="0" indent="0">
              <a:buNone/>
            </a:pPr>
            <a:r>
              <a:rPr lang="en-IN" sz="2400" b="1" cap="all" dirty="0">
                <a:effectLst/>
                <a:ea typeface="MS Mincho" panose="020B0400000000000000" pitchFamily="49" charset="-128"/>
              </a:rPr>
              <a:t>Modelling and Model Evaluation</a:t>
            </a:r>
          </a:p>
          <a:p>
            <a:r>
              <a:rPr lang="en-US" sz="2400" dirty="0">
                <a:effectLst/>
                <a:ea typeface="MS Mincho" panose="020B0400000000000000" pitchFamily="49" charset="-128"/>
              </a:rPr>
              <a:t>Create a baseline model,</a:t>
            </a:r>
            <a:r>
              <a:rPr lang="en-US" sz="2400" dirty="0">
                <a:ea typeface="MS Mincho" panose="020B0400000000000000" pitchFamily="49" charset="-128"/>
              </a:rPr>
              <a:t> once the features are chosen.</a:t>
            </a:r>
          </a:p>
          <a:p>
            <a:r>
              <a:rPr lang="en-US" sz="2400" dirty="0">
                <a:ea typeface="MS Mincho" panose="020B0400000000000000" pitchFamily="49" charset="-128"/>
              </a:rPr>
              <a:t>T</a:t>
            </a:r>
            <a:r>
              <a:rPr lang="en-US" sz="2400" dirty="0">
                <a:effectLst/>
                <a:ea typeface="MS Mincho" panose="020B0400000000000000" pitchFamily="49" charset="-128"/>
              </a:rPr>
              <a:t>he model training is done with increasing the complexity of the model.</a:t>
            </a:r>
          </a:p>
          <a:p>
            <a:r>
              <a:rPr lang="en-US" sz="2400" dirty="0">
                <a:ea typeface="MS Mincho" panose="020B0400000000000000" pitchFamily="49" charset="-128"/>
              </a:rPr>
              <a:t>I</a:t>
            </a:r>
            <a:r>
              <a:rPr lang="en-US" sz="2400" dirty="0">
                <a:effectLst/>
                <a:ea typeface="MS Mincho" panose="020B0400000000000000" pitchFamily="49" charset="-128"/>
              </a:rPr>
              <a:t>ncreasing testing with various algorithms to see how this particular dataset respond to this algorithm </a:t>
            </a:r>
          </a:p>
          <a:p>
            <a:endParaRPr lang="en-IN" sz="2400" dirty="0"/>
          </a:p>
        </p:txBody>
      </p:sp>
      <p:pic>
        <p:nvPicPr>
          <p:cNvPr id="4" name="image2.jpeg">
            <a:extLst>
              <a:ext uri="{FF2B5EF4-FFF2-40B4-BE49-F238E27FC236}">
                <a16:creationId xmlns:a16="http://schemas.microsoft.com/office/drawing/2014/main" id="{45342A65-A22B-4499-8C9E-883CC7F54341}"/>
              </a:ext>
            </a:extLst>
          </p:cNvPr>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Tree>
    <p:extLst>
      <p:ext uri="{BB962C8B-B14F-4D97-AF65-F5344CB8AC3E}">
        <p14:creationId xmlns:p14="http://schemas.microsoft.com/office/powerpoint/2010/main" val="2015298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29A5-3255-4CD5-A09D-80E695098444}"/>
              </a:ext>
            </a:extLst>
          </p:cNvPr>
          <p:cNvSpPr>
            <a:spLocks noGrp="1"/>
          </p:cNvSpPr>
          <p:nvPr>
            <p:ph type="title"/>
          </p:nvPr>
        </p:nvSpPr>
        <p:spPr/>
        <p:txBody>
          <a:bodyPr/>
          <a:lstStyle/>
          <a:p>
            <a:r>
              <a:rPr lang="en-US" dirty="0"/>
              <a:t>        Module Description</a:t>
            </a:r>
            <a:endParaRPr lang="en-IN" dirty="0"/>
          </a:p>
        </p:txBody>
      </p:sp>
      <p:sp>
        <p:nvSpPr>
          <p:cNvPr id="3" name="Content Placeholder 2">
            <a:extLst>
              <a:ext uri="{FF2B5EF4-FFF2-40B4-BE49-F238E27FC236}">
                <a16:creationId xmlns:a16="http://schemas.microsoft.com/office/drawing/2014/main" id="{383C3BD5-4CCE-4EE2-931F-818DF1451169}"/>
              </a:ext>
            </a:extLst>
          </p:cNvPr>
          <p:cNvSpPr>
            <a:spLocks noGrp="1"/>
          </p:cNvSpPr>
          <p:nvPr>
            <p:ph idx="1"/>
          </p:nvPr>
        </p:nvSpPr>
        <p:spPr/>
        <p:txBody>
          <a:bodyPr>
            <a:normAutofit/>
          </a:bodyPr>
          <a:lstStyle/>
          <a:p>
            <a:pPr marL="0" indent="0">
              <a:buNone/>
            </a:pPr>
            <a:r>
              <a:rPr lang="en-US" sz="2400" b="1" dirty="0"/>
              <a:t>MODELLING</a:t>
            </a:r>
          </a:p>
          <a:p>
            <a:pPr marL="0" indent="0">
              <a:buNone/>
            </a:pPr>
            <a:r>
              <a:rPr lang="en-US" sz="2400" dirty="0"/>
              <a:t>Models used for the prediction:</a:t>
            </a:r>
          </a:p>
          <a:p>
            <a:pPr marL="514350" indent="-514350">
              <a:buFont typeface="+mj-lt"/>
              <a:buAutoNum type="arabicPeriod"/>
            </a:pPr>
            <a:r>
              <a:rPr lang="en-US" sz="2400" dirty="0"/>
              <a:t>Stochastic Gradient Descent</a:t>
            </a:r>
          </a:p>
          <a:p>
            <a:pPr marL="514350" indent="-514350">
              <a:buFont typeface="+mj-lt"/>
              <a:buAutoNum type="arabicPeriod"/>
            </a:pPr>
            <a:r>
              <a:rPr lang="en-US" sz="2400" dirty="0"/>
              <a:t>K-Nearest Neighbour</a:t>
            </a:r>
          </a:p>
          <a:p>
            <a:pPr marL="514350" indent="-514350">
              <a:buFont typeface="+mj-lt"/>
              <a:buAutoNum type="arabicPeriod"/>
            </a:pPr>
            <a:r>
              <a:rPr lang="en-US" sz="2400" dirty="0"/>
              <a:t>Decision Tree</a:t>
            </a:r>
          </a:p>
          <a:p>
            <a:pPr marL="514350" indent="-514350">
              <a:buFont typeface="+mj-lt"/>
              <a:buAutoNum type="arabicPeriod"/>
            </a:pPr>
            <a:r>
              <a:rPr lang="en-US" sz="2400" dirty="0"/>
              <a:t>Random Forest</a:t>
            </a:r>
          </a:p>
          <a:p>
            <a:pPr marL="514350" indent="-514350">
              <a:buFont typeface="+mj-lt"/>
              <a:buAutoNum type="arabicPeriod"/>
            </a:pPr>
            <a:r>
              <a:rPr lang="en-US" sz="2400" dirty="0"/>
              <a:t>Extreme Gradient Boost</a:t>
            </a:r>
          </a:p>
        </p:txBody>
      </p:sp>
      <p:pic>
        <p:nvPicPr>
          <p:cNvPr id="4" name="image2.jpeg">
            <a:extLst>
              <a:ext uri="{FF2B5EF4-FFF2-40B4-BE49-F238E27FC236}">
                <a16:creationId xmlns:a16="http://schemas.microsoft.com/office/drawing/2014/main" id="{45342A65-A22B-4499-8C9E-883CC7F54341}"/>
              </a:ext>
            </a:extLst>
          </p:cNvPr>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Tree>
    <p:extLst>
      <p:ext uri="{BB962C8B-B14F-4D97-AF65-F5344CB8AC3E}">
        <p14:creationId xmlns:p14="http://schemas.microsoft.com/office/powerpoint/2010/main" val="3967480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1110E-37EA-4860-A795-EE5F154EFE08}"/>
              </a:ext>
            </a:extLst>
          </p:cNvPr>
          <p:cNvSpPr>
            <a:spLocks noGrp="1"/>
          </p:cNvSpPr>
          <p:nvPr>
            <p:ph type="title"/>
          </p:nvPr>
        </p:nvSpPr>
        <p:spPr>
          <a:xfrm>
            <a:off x="390144" y="312582"/>
            <a:ext cx="8229600" cy="1143000"/>
          </a:xfrm>
        </p:spPr>
        <p:txBody>
          <a:bodyPr/>
          <a:lstStyle/>
          <a:p>
            <a:r>
              <a:rPr lang="en-US" dirty="0"/>
              <a:t>        Module Description</a:t>
            </a:r>
            <a:endParaRPr lang="en-IN" dirty="0"/>
          </a:p>
        </p:txBody>
      </p:sp>
      <p:sp>
        <p:nvSpPr>
          <p:cNvPr id="3" name="Content Placeholder 2">
            <a:extLst>
              <a:ext uri="{FF2B5EF4-FFF2-40B4-BE49-F238E27FC236}">
                <a16:creationId xmlns:a16="http://schemas.microsoft.com/office/drawing/2014/main" id="{FBA02E7A-DCD9-4D2A-8208-12A1EB0851F7}"/>
              </a:ext>
            </a:extLst>
          </p:cNvPr>
          <p:cNvSpPr>
            <a:spLocks noGrp="1"/>
          </p:cNvSpPr>
          <p:nvPr>
            <p:ph idx="1"/>
          </p:nvPr>
        </p:nvSpPr>
        <p:spPr/>
        <p:txBody>
          <a:bodyPr/>
          <a:lstStyle/>
          <a:p>
            <a:pPr marL="0" indent="0">
              <a:buNone/>
            </a:pPr>
            <a:r>
              <a:rPr lang="en-US" sz="2400" b="1" dirty="0"/>
              <a:t>MODEL EVALUATION:</a:t>
            </a:r>
          </a:p>
          <a:p>
            <a:pPr marL="0" indent="0">
              <a:buNone/>
            </a:pPr>
            <a:endParaRPr lang="en-IN" dirty="0"/>
          </a:p>
        </p:txBody>
      </p:sp>
      <p:pic>
        <p:nvPicPr>
          <p:cNvPr id="4" name="image2.jpeg">
            <a:extLst>
              <a:ext uri="{FF2B5EF4-FFF2-40B4-BE49-F238E27FC236}">
                <a16:creationId xmlns:a16="http://schemas.microsoft.com/office/drawing/2014/main" id="{1041B827-FFF6-4900-8F8E-9515AFA5263D}"/>
              </a:ext>
            </a:extLst>
          </p:cNvPr>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graphicFrame>
        <p:nvGraphicFramePr>
          <p:cNvPr id="6" name="Table 5">
            <a:extLst>
              <a:ext uri="{FF2B5EF4-FFF2-40B4-BE49-F238E27FC236}">
                <a16:creationId xmlns:a16="http://schemas.microsoft.com/office/drawing/2014/main" id="{8E6935D8-7F2E-4A88-80D4-543B32DE15DF}"/>
              </a:ext>
            </a:extLst>
          </p:cNvPr>
          <p:cNvGraphicFramePr>
            <a:graphicFrameLocks noGrp="1"/>
          </p:cNvGraphicFramePr>
          <p:nvPr>
            <p:extLst>
              <p:ext uri="{D42A27DB-BD31-4B8C-83A1-F6EECF244321}">
                <p14:modId xmlns:p14="http://schemas.microsoft.com/office/powerpoint/2010/main" val="14818788"/>
              </p:ext>
            </p:extLst>
          </p:nvPr>
        </p:nvGraphicFramePr>
        <p:xfrm>
          <a:off x="457200" y="2438400"/>
          <a:ext cx="8229600" cy="3042059"/>
        </p:xfrm>
        <a:graphic>
          <a:graphicData uri="http://schemas.openxmlformats.org/drawingml/2006/table">
            <a:tbl>
              <a:tblPr firstRow="1" firstCol="1" bandRow="1">
                <a:tableStyleId>{5C22544A-7EE6-4342-B048-85BDC9FD1C3A}</a:tableStyleId>
              </a:tblPr>
              <a:tblGrid>
                <a:gridCol w="797376">
                  <a:extLst>
                    <a:ext uri="{9D8B030D-6E8A-4147-A177-3AD203B41FA5}">
                      <a16:colId xmlns:a16="http://schemas.microsoft.com/office/drawing/2014/main" val="884745568"/>
                    </a:ext>
                  </a:extLst>
                </a:gridCol>
                <a:gridCol w="2401006">
                  <a:extLst>
                    <a:ext uri="{9D8B030D-6E8A-4147-A177-3AD203B41FA5}">
                      <a16:colId xmlns:a16="http://schemas.microsoft.com/office/drawing/2014/main" val="971333278"/>
                    </a:ext>
                  </a:extLst>
                </a:gridCol>
                <a:gridCol w="1259822">
                  <a:extLst>
                    <a:ext uri="{9D8B030D-6E8A-4147-A177-3AD203B41FA5}">
                      <a16:colId xmlns:a16="http://schemas.microsoft.com/office/drawing/2014/main" val="3355872422"/>
                    </a:ext>
                  </a:extLst>
                </a:gridCol>
                <a:gridCol w="1715812">
                  <a:extLst>
                    <a:ext uri="{9D8B030D-6E8A-4147-A177-3AD203B41FA5}">
                      <a16:colId xmlns:a16="http://schemas.microsoft.com/office/drawing/2014/main" val="2069841614"/>
                    </a:ext>
                  </a:extLst>
                </a:gridCol>
                <a:gridCol w="2055584">
                  <a:extLst>
                    <a:ext uri="{9D8B030D-6E8A-4147-A177-3AD203B41FA5}">
                      <a16:colId xmlns:a16="http://schemas.microsoft.com/office/drawing/2014/main" val="663730678"/>
                    </a:ext>
                  </a:extLst>
                </a:gridCol>
              </a:tblGrid>
              <a:tr h="884703">
                <a:tc>
                  <a:txBody>
                    <a:bodyPr/>
                    <a:lstStyle/>
                    <a:p>
                      <a:pPr algn="ctr">
                        <a:lnSpc>
                          <a:spcPct val="100000"/>
                        </a:lnSpc>
                      </a:pPr>
                      <a:r>
                        <a:rPr lang="en-US" sz="1600" dirty="0">
                          <a:effectLst/>
                        </a:rPr>
                        <a:t>S. </a:t>
                      </a:r>
                      <a:r>
                        <a:rPr lang="en-US" sz="1800" dirty="0">
                          <a:effectLst/>
                        </a:rPr>
                        <a:t>No</a:t>
                      </a:r>
                      <a:endParaRPr lang="en-IN" sz="1800" dirty="0">
                        <a:effectLst/>
                        <a:latin typeface="Times New Roman" panose="02020603050405020304" pitchFamily="18" charset="0"/>
                        <a:ea typeface="MS Mincho" panose="02020609040205080304" pitchFamily="49" charset="-128"/>
                      </a:endParaRPr>
                    </a:p>
                  </a:txBody>
                  <a:tcPr marL="68580" marR="68580" marT="0" marB="0"/>
                </a:tc>
                <a:tc>
                  <a:txBody>
                    <a:bodyPr/>
                    <a:lstStyle/>
                    <a:p>
                      <a:pPr algn="ctr">
                        <a:lnSpc>
                          <a:spcPct val="150000"/>
                        </a:lnSpc>
                      </a:pPr>
                      <a:r>
                        <a:rPr lang="en-US" sz="1600">
                          <a:effectLst/>
                        </a:rPr>
                        <a:t>Model</a:t>
                      </a:r>
                      <a:endParaRPr lang="en-IN" sz="1600">
                        <a:effectLst/>
                        <a:latin typeface="Times New Roman" panose="02020603050405020304" pitchFamily="18" charset="0"/>
                        <a:ea typeface="MS Mincho" panose="02020609040205080304" pitchFamily="49" charset="-128"/>
                      </a:endParaRPr>
                    </a:p>
                  </a:txBody>
                  <a:tcPr marL="68580" marR="68580" marT="0" marB="0"/>
                </a:tc>
                <a:tc>
                  <a:txBody>
                    <a:bodyPr/>
                    <a:lstStyle/>
                    <a:p>
                      <a:pPr algn="ctr">
                        <a:lnSpc>
                          <a:spcPct val="150000"/>
                        </a:lnSpc>
                      </a:pPr>
                      <a:r>
                        <a:rPr lang="en-US" sz="1600" dirty="0">
                          <a:effectLst/>
                        </a:rPr>
                        <a:t>Accuracy</a:t>
                      </a:r>
                      <a:endParaRPr lang="en-IN" sz="1600" dirty="0">
                        <a:effectLst/>
                        <a:latin typeface="Times New Roman" panose="02020603050405020304" pitchFamily="18" charset="0"/>
                        <a:ea typeface="MS Mincho" panose="02020609040205080304" pitchFamily="49" charset="-128"/>
                      </a:endParaRPr>
                    </a:p>
                  </a:txBody>
                  <a:tcPr marL="68580" marR="68580" marT="0" marB="0"/>
                </a:tc>
                <a:tc>
                  <a:txBody>
                    <a:bodyPr/>
                    <a:lstStyle/>
                    <a:p>
                      <a:pPr algn="ctr">
                        <a:lnSpc>
                          <a:spcPct val="150000"/>
                        </a:lnSpc>
                      </a:pPr>
                      <a:r>
                        <a:rPr lang="en-US" sz="1600">
                          <a:effectLst/>
                        </a:rPr>
                        <a:t>Absence of heart disease</a:t>
                      </a:r>
                      <a:endParaRPr lang="en-IN" sz="1600">
                        <a:effectLst/>
                        <a:latin typeface="Times New Roman" panose="02020603050405020304" pitchFamily="18" charset="0"/>
                        <a:ea typeface="MS Mincho" panose="02020609040205080304" pitchFamily="49" charset="-128"/>
                      </a:endParaRPr>
                    </a:p>
                  </a:txBody>
                  <a:tcPr marL="68580" marR="68580" marT="0" marB="0"/>
                </a:tc>
                <a:tc>
                  <a:txBody>
                    <a:bodyPr/>
                    <a:lstStyle/>
                    <a:p>
                      <a:pPr algn="ctr">
                        <a:lnSpc>
                          <a:spcPct val="150000"/>
                        </a:lnSpc>
                      </a:pPr>
                      <a:r>
                        <a:rPr lang="en-US" sz="1600">
                          <a:effectLst/>
                        </a:rPr>
                        <a:t>Presence of heart disease</a:t>
                      </a:r>
                      <a:endParaRPr lang="en-IN" sz="1600">
                        <a:effectLst/>
                        <a:latin typeface="Times New Roman" panose="02020603050405020304" pitchFamily="18" charset="0"/>
                        <a:ea typeface="MS Mincho" panose="02020609040205080304" pitchFamily="49" charset="-128"/>
                      </a:endParaRPr>
                    </a:p>
                  </a:txBody>
                  <a:tcPr marL="68580" marR="68580" marT="0" marB="0"/>
                </a:tc>
                <a:extLst>
                  <a:ext uri="{0D108BD9-81ED-4DB2-BD59-A6C34878D82A}">
                    <a16:rowId xmlns:a16="http://schemas.microsoft.com/office/drawing/2014/main" val="1201085989"/>
                  </a:ext>
                </a:extLst>
              </a:tr>
              <a:tr h="417419">
                <a:tc>
                  <a:txBody>
                    <a:bodyPr/>
                    <a:lstStyle/>
                    <a:p>
                      <a:pPr algn="ctr">
                        <a:lnSpc>
                          <a:spcPct val="150000"/>
                        </a:lnSpc>
                      </a:pPr>
                      <a:r>
                        <a:rPr lang="en-US" sz="1600">
                          <a:effectLst/>
                        </a:rPr>
                        <a:t>1.</a:t>
                      </a:r>
                      <a:endParaRPr lang="en-IN" sz="1600">
                        <a:effectLst/>
                        <a:latin typeface="Times New Roman" panose="02020603050405020304" pitchFamily="18" charset="0"/>
                        <a:ea typeface="MS Mincho" panose="02020609040205080304" pitchFamily="49" charset="-128"/>
                      </a:endParaRPr>
                    </a:p>
                  </a:txBody>
                  <a:tcPr marL="68580" marR="68580" marT="0" marB="0"/>
                </a:tc>
                <a:tc>
                  <a:txBody>
                    <a:bodyPr/>
                    <a:lstStyle/>
                    <a:p>
                      <a:pPr algn="ctr">
                        <a:lnSpc>
                          <a:spcPct val="100000"/>
                        </a:lnSpc>
                      </a:pPr>
                      <a:r>
                        <a:rPr lang="en-US" sz="1600" dirty="0">
                          <a:effectLst/>
                        </a:rPr>
                        <a:t>Stochastic Gradient Descent</a:t>
                      </a:r>
                      <a:endParaRPr lang="en-IN" sz="1600" dirty="0">
                        <a:effectLst/>
                        <a:latin typeface="Times New Roman" panose="02020603050405020304" pitchFamily="18" charset="0"/>
                        <a:ea typeface="MS Mincho" panose="02020609040205080304" pitchFamily="49" charset="-128"/>
                      </a:endParaRPr>
                    </a:p>
                  </a:txBody>
                  <a:tcPr marL="68580" marR="68580" marT="0" marB="0"/>
                </a:tc>
                <a:tc>
                  <a:txBody>
                    <a:bodyPr/>
                    <a:lstStyle/>
                    <a:p>
                      <a:pPr algn="ctr">
                        <a:lnSpc>
                          <a:spcPct val="150000"/>
                        </a:lnSpc>
                      </a:pPr>
                      <a:r>
                        <a:rPr lang="en-US" sz="1600">
                          <a:effectLst/>
                        </a:rPr>
                        <a:t>80.19</a:t>
                      </a:r>
                      <a:endParaRPr lang="en-IN" sz="1600">
                        <a:effectLst/>
                        <a:latin typeface="Times New Roman" panose="02020603050405020304" pitchFamily="18" charset="0"/>
                        <a:ea typeface="MS Mincho" panose="02020609040205080304" pitchFamily="49" charset="-128"/>
                      </a:endParaRPr>
                    </a:p>
                  </a:txBody>
                  <a:tcPr marL="68580" marR="68580" marT="0" marB="0"/>
                </a:tc>
                <a:tc>
                  <a:txBody>
                    <a:bodyPr/>
                    <a:lstStyle/>
                    <a:p>
                      <a:pPr algn="ctr">
                        <a:lnSpc>
                          <a:spcPct val="150000"/>
                        </a:lnSpc>
                      </a:pPr>
                      <a:r>
                        <a:rPr lang="en-US" sz="1600">
                          <a:effectLst/>
                        </a:rPr>
                        <a:t>0.76</a:t>
                      </a:r>
                      <a:endParaRPr lang="en-IN" sz="1600">
                        <a:effectLst/>
                        <a:latin typeface="Times New Roman" panose="02020603050405020304" pitchFamily="18" charset="0"/>
                        <a:ea typeface="MS Mincho" panose="02020609040205080304" pitchFamily="49" charset="-128"/>
                      </a:endParaRPr>
                    </a:p>
                  </a:txBody>
                  <a:tcPr marL="68580" marR="68580" marT="0" marB="0"/>
                </a:tc>
                <a:tc>
                  <a:txBody>
                    <a:bodyPr/>
                    <a:lstStyle/>
                    <a:p>
                      <a:pPr algn="ctr">
                        <a:lnSpc>
                          <a:spcPct val="150000"/>
                        </a:lnSpc>
                      </a:pPr>
                      <a:r>
                        <a:rPr lang="en-US" sz="1600">
                          <a:effectLst/>
                        </a:rPr>
                        <a:t>0.85</a:t>
                      </a:r>
                      <a:endParaRPr lang="en-IN" sz="1600">
                        <a:effectLst/>
                        <a:latin typeface="Times New Roman" panose="02020603050405020304" pitchFamily="18" charset="0"/>
                        <a:ea typeface="MS Mincho" panose="02020609040205080304" pitchFamily="49" charset="-128"/>
                      </a:endParaRPr>
                    </a:p>
                  </a:txBody>
                  <a:tcPr marL="68580" marR="68580" marT="0" marB="0"/>
                </a:tc>
                <a:extLst>
                  <a:ext uri="{0D108BD9-81ED-4DB2-BD59-A6C34878D82A}">
                    <a16:rowId xmlns:a16="http://schemas.microsoft.com/office/drawing/2014/main" val="1191266191"/>
                  </a:ext>
                </a:extLst>
              </a:tr>
              <a:tr h="417419">
                <a:tc>
                  <a:txBody>
                    <a:bodyPr/>
                    <a:lstStyle/>
                    <a:p>
                      <a:pPr algn="ctr">
                        <a:lnSpc>
                          <a:spcPct val="150000"/>
                        </a:lnSpc>
                      </a:pPr>
                      <a:r>
                        <a:rPr lang="en-US" sz="1600">
                          <a:effectLst/>
                        </a:rPr>
                        <a:t>2.</a:t>
                      </a:r>
                      <a:endParaRPr lang="en-IN" sz="1600">
                        <a:effectLst/>
                        <a:latin typeface="Times New Roman" panose="02020603050405020304" pitchFamily="18" charset="0"/>
                        <a:ea typeface="MS Mincho" panose="02020609040205080304" pitchFamily="49" charset="-128"/>
                      </a:endParaRPr>
                    </a:p>
                  </a:txBody>
                  <a:tcPr marL="68580" marR="68580" marT="0" marB="0"/>
                </a:tc>
                <a:tc>
                  <a:txBody>
                    <a:bodyPr/>
                    <a:lstStyle/>
                    <a:p>
                      <a:pPr algn="ctr">
                        <a:lnSpc>
                          <a:spcPct val="100000"/>
                        </a:lnSpc>
                      </a:pPr>
                      <a:r>
                        <a:rPr lang="en-US" sz="1600" dirty="0">
                          <a:effectLst/>
                        </a:rPr>
                        <a:t>K-Nearest Neighbour</a:t>
                      </a:r>
                      <a:endParaRPr lang="en-IN" sz="1600" dirty="0">
                        <a:effectLst/>
                        <a:latin typeface="Times New Roman" panose="02020603050405020304" pitchFamily="18" charset="0"/>
                        <a:ea typeface="MS Mincho" panose="02020609040205080304" pitchFamily="49" charset="-128"/>
                      </a:endParaRPr>
                    </a:p>
                  </a:txBody>
                  <a:tcPr marL="68580" marR="68580" marT="0" marB="0"/>
                </a:tc>
                <a:tc>
                  <a:txBody>
                    <a:bodyPr/>
                    <a:lstStyle/>
                    <a:p>
                      <a:pPr algn="ctr">
                        <a:lnSpc>
                          <a:spcPct val="150000"/>
                        </a:lnSpc>
                      </a:pPr>
                      <a:r>
                        <a:rPr lang="en-US" sz="1600">
                          <a:effectLst/>
                        </a:rPr>
                        <a:t>89.61</a:t>
                      </a:r>
                      <a:endParaRPr lang="en-IN" sz="1600">
                        <a:effectLst/>
                        <a:latin typeface="Times New Roman" panose="02020603050405020304" pitchFamily="18" charset="0"/>
                        <a:ea typeface="MS Mincho" panose="02020609040205080304" pitchFamily="49" charset="-128"/>
                      </a:endParaRPr>
                    </a:p>
                  </a:txBody>
                  <a:tcPr marL="68580" marR="68580" marT="0" marB="0"/>
                </a:tc>
                <a:tc>
                  <a:txBody>
                    <a:bodyPr/>
                    <a:lstStyle/>
                    <a:p>
                      <a:pPr algn="ctr">
                        <a:lnSpc>
                          <a:spcPct val="150000"/>
                        </a:lnSpc>
                      </a:pPr>
                      <a:r>
                        <a:rPr lang="en-US" sz="1600">
                          <a:effectLst/>
                        </a:rPr>
                        <a:t>0.88</a:t>
                      </a:r>
                      <a:endParaRPr lang="en-IN" sz="1600">
                        <a:effectLst/>
                        <a:latin typeface="Times New Roman" panose="02020603050405020304" pitchFamily="18" charset="0"/>
                        <a:ea typeface="MS Mincho" panose="02020609040205080304" pitchFamily="49" charset="-128"/>
                      </a:endParaRPr>
                    </a:p>
                  </a:txBody>
                  <a:tcPr marL="68580" marR="68580" marT="0" marB="0"/>
                </a:tc>
                <a:tc>
                  <a:txBody>
                    <a:bodyPr/>
                    <a:lstStyle/>
                    <a:p>
                      <a:pPr algn="ctr">
                        <a:lnSpc>
                          <a:spcPct val="150000"/>
                        </a:lnSpc>
                      </a:pPr>
                      <a:r>
                        <a:rPr lang="en-US" sz="1600">
                          <a:effectLst/>
                        </a:rPr>
                        <a:t>0.91</a:t>
                      </a:r>
                      <a:endParaRPr lang="en-IN" sz="1600">
                        <a:effectLst/>
                        <a:latin typeface="Times New Roman" panose="02020603050405020304" pitchFamily="18" charset="0"/>
                        <a:ea typeface="MS Mincho" panose="02020609040205080304" pitchFamily="49" charset="-128"/>
                      </a:endParaRPr>
                    </a:p>
                  </a:txBody>
                  <a:tcPr marL="68580" marR="68580" marT="0" marB="0"/>
                </a:tc>
                <a:extLst>
                  <a:ext uri="{0D108BD9-81ED-4DB2-BD59-A6C34878D82A}">
                    <a16:rowId xmlns:a16="http://schemas.microsoft.com/office/drawing/2014/main" val="443820619"/>
                  </a:ext>
                </a:extLst>
              </a:tr>
              <a:tr h="417419">
                <a:tc>
                  <a:txBody>
                    <a:bodyPr/>
                    <a:lstStyle/>
                    <a:p>
                      <a:pPr algn="ctr">
                        <a:lnSpc>
                          <a:spcPct val="150000"/>
                        </a:lnSpc>
                      </a:pPr>
                      <a:r>
                        <a:rPr lang="en-US" sz="1600">
                          <a:effectLst/>
                        </a:rPr>
                        <a:t>3.</a:t>
                      </a:r>
                      <a:endParaRPr lang="en-IN" sz="1600">
                        <a:effectLst/>
                        <a:latin typeface="Times New Roman" panose="02020603050405020304" pitchFamily="18" charset="0"/>
                        <a:ea typeface="MS Mincho" panose="02020609040205080304" pitchFamily="49" charset="-128"/>
                      </a:endParaRPr>
                    </a:p>
                  </a:txBody>
                  <a:tcPr marL="68580" marR="68580" marT="0" marB="0"/>
                </a:tc>
                <a:tc>
                  <a:txBody>
                    <a:bodyPr/>
                    <a:lstStyle/>
                    <a:p>
                      <a:pPr algn="ctr">
                        <a:lnSpc>
                          <a:spcPct val="100000"/>
                        </a:lnSpc>
                      </a:pPr>
                      <a:r>
                        <a:rPr lang="en-US" sz="1600">
                          <a:effectLst/>
                        </a:rPr>
                        <a:t>Extreme Gradient Boost</a:t>
                      </a:r>
                      <a:endParaRPr lang="en-IN" sz="1600">
                        <a:effectLst/>
                        <a:latin typeface="Times New Roman" panose="02020603050405020304" pitchFamily="18" charset="0"/>
                        <a:ea typeface="MS Mincho" panose="02020609040205080304" pitchFamily="49" charset="-128"/>
                      </a:endParaRPr>
                    </a:p>
                  </a:txBody>
                  <a:tcPr marL="68580" marR="68580" marT="0" marB="0"/>
                </a:tc>
                <a:tc>
                  <a:txBody>
                    <a:bodyPr/>
                    <a:lstStyle/>
                    <a:p>
                      <a:pPr algn="ctr">
                        <a:lnSpc>
                          <a:spcPct val="150000"/>
                        </a:lnSpc>
                      </a:pPr>
                      <a:r>
                        <a:rPr lang="en-US" sz="1600">
                          <a:effectLst/>
                        </a:rPr>
                        <a:t>89.93</a:t>
                      </a:r>
                      <a:endParaRPr lang="en-IN" sz="1600">
                        <a:effectLst/>
                        <a:latin typeface="Times New Roman" panose="02020603050405020304" pitchFamily="18" charset="0"/>
                        <a:ea typeface="MS Mincho" panose="02020609040205080304" pitchFamily="49" charset="-128"/>
                      </a:endParaRPr>
                    </a:p>
                  </a:txBody>
                  <a:tcPr marL="68580" marR="68580" marT="0" marB="0"/>
                </a:tc>
                <a:tc>
                  <a:txBody>
                    <a:bodyPr/>
                    <a:lstStyle/>
                    <a:p>
                      <a:pPr algn="ctr">
                        <a:lnSpc>
                          <a:spcPct val="150000"/>
                        </a:lnSpc>
                      </a:pPr>
                      <a:r>
                        <a:rPr lang="en-US" sz="1600" dirty="0">
                          <a:effectLst/>
                        </a:rPr>
                        <a:t>0.89</a:t>
                      </a:r>
                      <a:endParaRPr lang="en-IN" sz="1600" dirty="0">
                        <a:effectLst/>
                        <a:latin typeface="Times New Roman" panose="02020603050405020304" pitchFamily="18" charset="0"/>
                        <a:ea typeface="MS Mincho" panose="02020609040205080304" pitchFamily="49" charset="-128"/>
                      </a:endParaRPr>
                    </a:p>
                  </a:txBody>
                  <a:tcPr marL="68580" marR="68580" marT="0" marB="0"/>
                </a:tc>
                <a:tc>
                  <a:txBody>
                    <a:bodyPr/>
                    <a:lstStyle/>
                    <a:p>
                      <a:pPr algn="ctr">
                        <a:lnSpc>
                          <a:spcPct val="150000"/>
                        </a:lnSpc>
                      </a:pPr>
                      <a:r>
                        <a:rPr lang="en-US" sz="1600">
                          <a:effectLst/>
                        </a:rPr>
                        <a:t>0.91</a:t>
                      </a:r>
                      <a:endParaRPr lang="en-IN" sz="1600">
                        <a:effectLst/>
                        <a:latin typeface="Times New Roman" panose="02020603050405020304" pitchFamily="18" charset="0"/>
                        <a:ea typeface="MS Mincho" panose="02020609040205080304" pitchFamily="49" charset="-128"/>
                      </a:endParaRPr>
                    </a:p>
                  </a:txBody>
                  <a:tcPr marL="68580" marR="68580" marT="0" marB="0"/>
                </a:tc>
                <a:extLst>
                  <a:ext uri="{0D108BD9-81ED-4DB2-BD59-A6C34878D82A}">
                    <a16:rowId xmlns:a16="http://schemas.microsoft.com/office/drawing/2014/main" val="108951683"/>
                  </a:ext>
                </a:extLst>
              </a:tr>
              <a:tr h="417419">
                <a:tc>
                  <a:txBody>
                    <a:bodyPr/>
                    <a:lstStyle/>
                    <a:p>
                      <a:pPr algn="ctr">
                        <a:lnSpc>
                          <a:spcPct val="150000"/>
                        </a:lnSpc>
                      </a:pPr>
                      <a:r>
                        <a:rPr lang="en-US" sz="1600">
                          <a:effectLst/>
                        </a:rPr>
                        <a:t>4.</a:t>
                      </a:r>
                      <a:endParaRPr lang="en-IN" sz="1600">
                        <a:effectLst/>
                        <a:latin typeface="Times New Roman" panose="02020603050405020304" pitchFamily="18" charset="0"/>
                        <a:ea typeface="MS Mincho" panose="02020609040205080304" pitchFamily="49" charset="-128"/>
                      </a:endParaRPr>
                    </a:p>
                  </a:txBody>
                  <a:tcPr marL="68580" marR="68580" marT="0" marB="0"/>
                </a:tc>
                <a:tc>
                  <a:txBody>
                    <a:bodyPr/>
                    <a:lstStyle/>
                    <a:p>
                      <a:pPr algn="ctr">
                        <a:lnSpc>
                          <a:spcPct val="100000"/>
                        </a:lnSpc>
                      </a:pPr>
                      <a:r>
                        <a:rPr lang="en-US" sz="1600" dirty="0">
                          <a:effectLst/>
                        </a:rPr>
                        <a:t>Decision tree</a:t>
                      </a:r>
                      <a:endParaRPr lang="en-IN" sz="1600" dirty="0">
                        <a:effectLst/>
                        <a:latin typeface="Times New Roman" panose="02020603050405020304" pitchFamily="18" charset="0"/>
                        <a:ea typeface="MS Mincho" panose="02020609040205080304" pitchFamily="49" charset="-128"/>
                      </a:endParaRPr>
                    </a:p>
                  </a:txBody>
                  <a:tcPr marL="68580" marR="68580" marT="0" marB="0"/>
                </a:tc>
                <a:tc>
                  <a:txBody>
                    <a:bodyPr/>
                    <a:lstStyle/>
                    <a:p>
                      <a:pPr algn="ctr">
                        <a:lnSpc>
                          <a:spcPct val="150000"/>
                        </a:lnSpc>
                      </a:pPr>
                      <a:r>
                        <a:rPr lang="en-US" sz="1600">
                          <a:effectLst/>
                        </a:rPr>
                        <a:t>91.88</a:t>
                      </a:r>
                      <a:endParaRPr lang="en-IN" sz="1600">
                        <a:effectLst/>
                        <a:latin typeface="Times New Roman" panose="02020603050405020304" pitchFamily="18" charset="0"/>
                        <a:ea typeface="MS Mincho" panose="02020609040205080304" pitchFamily="49" charset="-128"/>
                      </a:endParaRPr>
                    </a:p>
                  </a:txBody>
                  <a:tcPr marL="68580" marR="68580" marT="0" marB="0"/>
                </a:tc>
                <a:tc>
                  <a:txBody>
                    <a:bodyPr/>
                    <a:lstStyle/>
                    <a:p>
                      <a:pPr algn="ctr">
                        <a:lnSpc>
                          <a:spcPct val="150000"/>
                        </a:lnSpc>
                      </a:pPr>
                      <a:r>
                        <a:rPr lang="en-US" sz="1600">
                          <a:effectLst/>
                        </a:rPr>
                        <a:t>0.88</a:t>
                      </a:r>
                      <a:endParaRPr lang="en-IN" sz="1600">
                        <a:effectLst/>
                        <a:latin typeface="Times New Roman" panose="02020603050405020304" pitchFamily="18" charset="0"/>
                        <a:ea typeface="MS Mincho" panose="02020609040205080304" pitchFamily="49" charset="-128"/>
                      </a:endParaRPr>
                    </a:p>
                  </a:txBody>
                  <a:tcPr marL="68580" marR="68580" marT="0" marB="0"/>
                </a:tc>
                <a:tc>
                  <a:txBody>
                    <a:bodyPr/>
                    <a:lstStyle/>
                    <a:p>
                      <a:pPr algn="ctr">
                        <a:lnSpc>
                          <a:spcPct val="150000"/>
                        </a:lnSpc>
                      </a:pPr>
                      <a:r>
                        <a:rPr lang="en-US" sz="1600">
                          <a:effectLst/>
                        </a:rPr>
                        <a:t>0.95</a:t>
                      </a:r>
                      <a:endParaRPr lang="en-IN" sz="1600">
                        <a:effectLst/>
                        <a:latin typeface="Times New Roman" panose="02020603050405020304" pitchFamily="18" charset="0"/>
                        <a:ea typeface="MS Mincho" panose="02020609040205080304" pitchFamily="49" charset="-128"/>
                      </a:endParaRPr>
                    </a:p>
                  </a:txBody>
                  <a:tcPr marL="68580" marR="68580" marT="0" marB="0"/>
                </a:tc>
                <a:extLst>
                  <a:ext uri="{0D108BD9-81ED-4DB2-BD59-A6C34878D82A}">
                    <a16:rowId xmlns:a16="http://schemas.microsoft.com/office/drawing/2014/main" val="1334754830"/>
                  </a:ext>
                </a:extLst>
              </a:tr>
              <a:tr h="417419">
                <a:tc>
                  <a:txBody>
                    <a:bodyPr/>
                    <a:lstStyle/>
                    <a:p>
                      <a:pPr algn="ctr">
                        <a:lnSpc>
                          <a:spcPct val="150000"/>
                        </a:lnSpc>
                      </a:pPr>
                      <a:r>
                        <a:rPr lang="en-US" sz="1600">
                          <a:effectLst/>
                        </a:rPr>
                        <a:t>5.</a:t>
                      </a:r>
                      <a:endParaRPr lang="en-IN" sz="1600">
                        <a:effectLst/>
                        <a:latin typeface="Times New Roman" panose="02020603050405020304" pitchFamily="18" charset="0"/>
                        <a:ea typeface="MS Mincho" panose="02020609040205080304" pitchFamily="49" charset="-128"/>
                      </a:endParaRPr>
                    </a:p>
                  </a:txBody>
                  <a:tcPr marL="68580" marR="68580" marT="0" marB="0"/>
                </a:tc>
                <a:tc>
                  <a:txBody>
                    <a:bodyPr/>
                    <a:lstStyle/>
                    <a:p>
                      <a:pPr algn="ctr">
                        <a:lnSpc>
                          <a:spcPct val="100000"/>
                        </a:lnSpc>
                      </a:pPr>
                      <a:r>
                        <a:rPr lang="en-US" sz="1600" dirty="0">
                          <a:effectLst/>
                        </a:rPr>
                        <a:t>Random Forest</a:t>
                      </a:r>
                      <a:endParaRPr lang="en-IN" sz="1600" dirty="0">
                        <a:effectLst/>
                        <a:latin typeface="Times New Roman" panose="02020603050405020304" pitchFamily="18" charset="0"/>
                        <a:ea typeface="MS Mincho" panose="02020609040205080304" pitchFamily="49" charset="-128"/>
                      </a:endParaRPr>
                    </a:p>
                  </a:txBody>
                  <a:tcPr marL="68580" marR="68580" marT="0" marB="0"/>
                </a:tc>
                <a:tc>
                  <a:txBody>
                    <a:bodyPr/>
                    <a:lstStyle/>
                    <a:p>
                      <a:pPr algn="ctr">
                        <a:lnSpc>
                          <a:spcPct val="150000"/>
                        </a:lnSpc>
                      </a:pPr>
                      <a:r>
                        <a:rPr lang="en-US" sz="1600">
                          <a:effectLst/>
                        </a:rPr>
                        <a:t>93.51</a:t>
                      </a:r>
                      <a:endParaRPr lang="en-IN" sz="1600">
                        <a:effectLst/>
                        <a:latin typeface="Times New Roman" panose="02020603050405020304" pitchFamily="18" charset="0"/>
                        <a:ea typeface="MS Mincho" panose="02020609040205080304" pitchFamily="49" charset="-128"/>
                      </a:endParaRPr>
                    </a:p>
                  </a:txBody>
                  <a:tcPr marL="68580" marR="68580" marT="0" marB="0"/>
                </a:tc>
                <a:tc>
                  <a:txBody>
                    <a:bodyPr/>
                    <a:lstStyle/>
                    <a:p>
                      <a:pPr algn="ctr">
                        <a:lnSpc>
                          <a:spcPct val="150000"/>
                        </a:lnSpc>
                      </a:pPr>
                      <a:r>
                        <a:rPr lang="en-US" sz="1600" dirty="0">
                          <a:effectLst/>
                        </a:rPr>
                        <a:t>0.96</a:t>
                      </a:r>
                      <a:endParaRPr lang="en-IN" sz="1600" dirty="0">
                        <a:effectLst/>
                        <a:latin typeface="Times New Roman" panose="02020603050405020304" pitchFamily="18" charset="0"/>
                        <a:ea typeface="MS Mincho" panose="02020609040205080304" pitchFamily="49" charset="-128"/>
                      </a:endParaRPr>
                    </a:p>
                  </a:txBody>
                  <a:tcPr marL="68580" marR="68580" marT="0" marB="0"/>
                </a:tc>
                <a:tc>
                  <a:txBody>
                    <a:bodyPr/>
                    <a:lstStyle/>
                    <a:p>
                      <a:pPr algn="ctr">
                        <a:lnSpc>
                          <a:spcPct val="150000"/>
                        </a:lnSpc>
                      </a:pPr>
                      <a:r>
                        <a:rPr lang="en-US" sz="1600" dirty="0">
                          <a:effectLst/>
                        </a:rPr>
                        <a:t>0.91</a:t>
                      </a:r>
                      <a:endParaRPr lang="en-IN" sz="1600" dirty="0">
                        <a:effectLst/>
                        <a:latin typeface="Times New Roman" panose="02020603050405020304" pitchFamily="18" charset="0"/>
                        <a:ea typeface="MS Mincho" panose="02020609040205080304" pitchFamily="49" charset="-128"/>
                      </a:endParaRPr>
                    </a:p>
                  </a:txBody>
                  <a:tcPr marL="68580" marR="68580" marT="0" marB="0"/>
                </a:tc>
                <a:extLst>
                  <a:ext uri="{0D108BD9-81ED-4DB2-BD59-A6C34878D82A}">
                    <a16:rowId xmlns:a16="http://schemas.microsoft.com/office/drawing/2014/main" val="3113778375"/>
                  </a:ext>
                </a:extLst>
              </a:tr>
            </a:tbl>
          </a:graphicData>
        </a:graphic>
      </p:graphicFrame>
    </p:spTree>
    <p:extLst>
      <p:ext uri="{BB962C8B-B14F-4D97-AF65-F5344CB8AC3E}">
        <p14:creationId xmlns:p14="http://schemas.microsoft.com/office/powerpoint/2010/main" val="1362354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CDFF4-6FCE-40C9-94CB-440716ECEA29}"/>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FC4B12C3-FC0E-4CFD-93DE-DE4A890B8462}"/>
              </a:ext>
            </a:extLst>
          </p:cNvPr>
          <p:cNvSpPr>
            <a:spLocks noGrp="1"/>
          </p:cNvSpPr>
          <p:nvPr>
            <p:ph idx="1"/>
          </p:nvPr>
        </p:nvSpPr>
        <p:spPr/>
        <p:txBody>
          <a:bodyPr>
            <a:normAutofit fontScale="92500" lnSpcReduction="20000"/>
          </a:bodyPr>
          <a:lstStyle/>
          <a:p>
            <a:pPr indent="0">
              <a:lnSpc>
                <a:spcPct val="150000"/>
              </a:lnSpc>
              <a:spcAft>
                <a:spcPts val="1000"/>
              </a:spcAft>
              <a:buNone/>
            </a:pPr>
            <a:r>
              <a:rPr lang="en-US" sz="1800" dirty="0">
                <a:effectLst/>
                <a:latin typeface="Times New Roman" panose="02020603050405020304" pitchFamily="18" charset="0"/>
                <a:ea typeface="MS Mincho" panose="02020609040205080304" pitchFamily="49" charset="-128"/>
              </a:rPr>
              <a:t>Nearly every day, terabytes of data are generated, as we are living in the "digital era." Day in day out, the healthcare sector produces a massive amount of data about patients and diseases. Researchers and practitioners, on the other hand, do not make good use of this data. Heart disease is widely regarded as one of the world's leading causes of death. If present trends are left unabated, heart disease will claim the lives of 23.6 million people by 2030. As a response, credible, viable, and accurate diagnosis of such diseases sufficient time for proper treatment is needed.</a:t>
            </a:r>
          </a:p>
          <a:p>
            <a:pPr indent="0" algn="just">
              <a:lnSpc>
                <a:spcPct val="150000"/>
              </a:lnSpc>
              <a:spcAft>
                <a:spcPts val="1000"/>
              </a:spcAft>
              <a:buNone/>
            </a:pPr>
            <a:r>
              <a:rPr lang="en-US" sz="1800" dirty="0">
                <a:effectLst/>
                <a:latin typeface="Times New Roman" panose="02020603050405020304" pitchFamily="18" charset="0"/>
                <a:ea typeface="MS Mincho" panose="02020609040205080304" pitchFamily="49" charset="-128"/>
              </a:rPr>
              <a:t>Today's healthcare sector is "data-rich" but "knowledge-poor." There is indeed a scarcity of efficient data analysis methods for uncovering concealed patterns and relationships. So, the main objectives of this research paper are predicting and also making an analytic conclusion regarding Heart Diseases with comparative results by using data analysis and machine learning.</a:t>
            </a:r>
            <a:endParaRPr lang="en-IN" sz="2400" dirty="0"/>
          </a:p>
        </p:txBody>
      </p:sp>
      <p:pic>
        <p:nvPicPr>
          <p:cNvPr id="4" name="image2.jpeg">
            <a:extLst>
              <a:ext uri="{FF2B5EF4-FFF2-40B4-BE49-F238E27FC236}">
                <a16:creationId xmlns:a16="http://schemas.microsoft.com/office/drawing/2014/main" id="{23BA28FE-C680-4494-91BA-2018242EDE35}"/>
              </a:ext>
            </a:extLst>
          </p:cNvPr>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Tree>
    <p:extLst>
      <p:ext uri="{BB962C8B-B14F-4D97-AF65-F5344CB8AC3E}">
        <p14:creationId xmlns:p14="http://schemas.microsoft.com/office/powerpoint/2010/main" val="2362356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29A5-3255-4CD5-A09D-80E695098444}"/>
              </a:ext>
            </a:extLst>
          </p:cNvPr>
          <p:cNvSpPr>
            <a:spLocks noGrp="1"/>
          </p:cNvSpPr>
          <p:nvPr>
            <p:ph type="title"/>
          </p:nvPr>
        </p:nvSpPr>
        <p:spPr/>
        <p:txBody>
          <a:bodyPr/>
          <a:lstStyle/>
          <a:p>
            <a:r>
              <a:rPr lang="en-US" dirty="0"/>
              <a:t>        Module Description</a:t>
            </a:r>
            <a:endParaRPr lang="en-IN" dirty="0"/>
          </a:p>
        </p:txBody>
      </p:sp>
      <p:sp>
        <p:nvSpPr>
          <p:cNvPr id="3" name="Content Placeholder 2">
            <a:extLst>
              <a:ext uri="{FF2B5EF4-FFF2-40B4-BE49-F238E27FC236}">
                <a16:creationId xmlns:a16="http://schemas.microsoft.com/office/drawing/2014/main" id="{383C3BD5-4CCE-4EE2-931F-818DF1451169}"/>
              </a:ext>
            </a:extLst>
          </p:cNvPr>
          <p:cNvSpPr>
            <a:spLocks noGrp="1"/>
          </p:cNvSpPr>
          <p:nvPr>
            <p:ph idx="1"/>
          </p:nvPr>
        </p:nvSpPr>
        <p:spPr/>
        <p:txBody>
          <a:bodyPr>
            <a:normAutofit/>
          </a:bodyPr>
          <a:lstStyle/>
          <a:p>
            <a:pPr marL="0" indent="0">
              <a:buNone/>
            </a:pPr>
            <a:r>
              <a:rPr lang="en-IN" sz="2400" b="1" cap="all" dirty="0">
                <a:effectLst/>
                <a:ea typeface="MS Mincho" panose="020B0400000000000000" pitchFamily="49" charset="-128"/>
              </a:rPr>
              <a:t>Model Deployment</a:t>
            </a:r>
            <a:endParaRPr lang="en-IN" sz="2400" b="1" cap="all" dirty="0">
              <a:ea typeface="MS Mincho" panose="020B0400000000000000" pitchFamily="49" charset="-128"/>
            </a:endParaRPr>
          </a:p>
          <a:p>
            <a:r>
              <a:rPr lang="en-US" sz="2400" dirty="0">
                <a:effectLst/>
                <a:ea typeface="MS Mincho" panose="020B0400000000000000" pitchFamily="49" charset="-128"/>
              </a:rPr>
              <a:t>After evaluating various algorithm the one with best result </a:t>
            </a:r>
            <a:r>
              <a:rPr lang="en-US" sz="2400" dirty="0">
                <a:ea typeface="MS Mincho" panose="020B0400000000000000" pitchFamily="49" charset="-128"/>
              </a:rPr>
              <a:t>is deployed.</a:t>
            </a:r>
          </a:p>
          <a:p>
            <a:r>
              <a:rPr lang="en-US" sz="2400" dirty="0">
                <a:effectLst/>
                <a:ea typeface="MS Mincho" panose="020B0400000000000000" pitchFamily="49" charset="-128"/>
              </a:rPr>
              <a:t>Continuously monitor the model, in order to prevent extreme cases where model can be non-performant and just throw garbage value.</a:t>
            </a:r>
          </a:p>
          <a:p>
            <a:pPr marL="457200" lvl="1" indent="0">
              <a:buNone/>
            </a:pPr>
            <a:endParaRPr lang="en-US" sz="2400" dirty="0">
              <a:ea typeface="MS Mincho" panose="020B0400000000000000" pitchFamily="49" charset="-128"/>
            </a:endParaRPr>
          </a:p>
          <a:p>
            <a:pPr marL="457200" lvl="1" indent="0">
              <a:buNone/>
            </a:pPr>
            <a:endParaRPr lang="en-US" sz="2400" dirty="0">
              <a:effectLst/>
              <a:ea typeface="MS Mincho" panose="020B0400000000000000" pitchFamily="49" charset="-128"/>
            </a:endParaRPr>
          </a:p>
          <a:p>
            <a:endParaRPr lang="en-IN" sz="2400" dirty="0"/>
          </a:p>
        </p:txBody>
      </p:sp>
      <p:pic>
        <p:nvPicPr>
          <p:cNvPr id="4" name="image2.jpeg">
            <a:extLst>
              <a:ext uri="{FF2B5EF4-FFF2-40B4-BE49-F238E27FC236}">
                <a16:creationId xmlns:a16="http://schemas.microsoft.com/office/drawing/2014/main" id="{45342A65-A22B-4499-8C9E-883CC7F54341}"/>
              </a:ext>
            </a:extLst>
          </p:cNvPr>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Tree>
    <p:extLst>
      <p:ext uri="{BB962C8B-B14F-4D97-AF65-F5344CB8AC3E}">
        <p14:creationId xmlns:p14="http://schemas.microsoft.com/office/powerpoint/2010/main" val="1261914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30C81-ACA3-47BC-8AA2-D59C953F4E81}"/>
              </a:ext>
            </a:extLst>
          </p:cNvPr>
          <p:cNvSpPr>
            <a:spLocks noGrp="1"/>
          </p:cNvSpPr>
          <p:nvPr>
            <p:ph type="title"/>
          </p:nvPr>
        </p:nvSpPr>
        <p:spPr/>
        <p:txBody>
          <a:bodyPr/>
          <a:lstStyle/>
          <a:p>
            <a:r>
              <a:rPr lang="en-US" dirty="0"/>
              <a:t>Result</a:t>
            </a:r>
            <a:endParaRPr lang="en-IN" dirty="0"/>
          </a:p>
        </p:txBody>
      </p:sp>
      <p:sp>
        <p:nvSpPr>
          <p:cNvPr id="3" name="Content Placeholder 2">
            <a:extLst>
              <a:ext uri="{FF2B5EF4-FFF2-40B4-BE49-F238E27FC236}">
                <a16:creationId xmlns:a16="http://schemas.microsoft.com/office/drawing/2014/main" id="{E054F787-EAB4-44D9-9F97-F6F153D97355}"/>
              </a:ext>
            </a:extLst>
          </p:cNvPr>
          <p:cNvSpPr>
            <a:spLocks noGrp="1"/>
          </p:cNvSpPr>
          <p:nvPr>
            <p:ph idx="1"/>
          </p:nvPr>
        </p:nvSpPr>
        <p:spPr/>
        <p:txBody>
          <a:bodyPr/>
          <a:lstStyle/>
          <a:p>
            <a:r>
              <a:rPr lang="en-US" sz="2400" dirty="0">
                <a:effectLst/>
                <a:latin typeface="Times New Roman" panose="02020603050405020304" pitchFamily="18" charset="0"/>
                <a:ea typeface="MS Mincho" panose="02020609040205080304" pitchFamily="49" charset="-128"/>
              </a:rPr>
              <a:t>Random Forest is chosen because it has the highest accuracy and precision in predicting heart diseases</a:t>
            </a:r>
            <a:endParaRPr lang="en-US" sz="2400" dirty="0"/>
          </a:p>
          <a:p>
            <a:endParaRPr lang="en-US" dirty="0"/>
          </a:p>
          <a:p>
            <a:endParaRPr lang="en-IN" dirty="0"/>
          </a:p>
        </p:txBody>
      </p:sp>
      <p:pic>
        <p:nvPicPr>
          <p:cNvPr id="4" name="image2.jpeg">
            <a:extLst>
              <a:ext uri="{FF2B5EF4-FFF2-40B4-BE49-F238E27FC236}">
                <a16:creationId xmlns:a16="http://schemas.microsoft.com/office/drawing/2014/main" id="{117BDE59-22B6-4DCE-9811-E3B0ADFF937A}"/>
              </a:ext>
            </a:extLst>
          </p:cNvPr>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graphicFrame>
        <p:nvGraphicFramePr>
          <p:cNvPr id="6" name="Chart 5">
            <a:extLst>
              <a:ext uri="{FF2B5EF4-FFF2-40B4-BE49-F238E27FC236}">
                <a16:creationId xmlns:a16="http://schemas.microsoft.com/office/drawing/2014/main" id="{8FF6C083-BCC9-4E85-8BA0-BA0FAE22BF01}"/>
              </a:ext>
            </a:extLst>
          </p:cNvPr>
          <p:cNvGraphicFramePr/>
          <p:nvPr>
            <p:extLst>
              <p:ext uri="{D42A27DB-BD31-4B8C-83A1-F6EECF244321}">
                <p14:modId xmlns:p14="http://schemas.microsoft.com/office/powerpoint/2010/main" val="4094576047"/>
              </p:ext>
            </p:extLst>
          </p:nvPr>
        </p:nvGraphicFramePr>
        <p:xfrm>
          <a:off x="1581150" y="2667000"/>
          <a:ext cx="5981700" cy="34591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06536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5354C-2939-4A67-8464-ACCE30AA9495}"/>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ABAE0763-C4D0-4CE6-B0AC-DC4721720472}"/>
              </a:ext>
            </a:extLst>
          </p:cNvPr>
          <p:cNvSpPr>
            <a:spLocks noGrp="1"/>
          </p:cNvSpPr>
          <p:nvPr>
            <p:ph idx="1"/>
          </p:nvPr>
        </p:nvSpPr>
        <p:spPr>
          <a:xfrm>
            <a:off x="457200" y="1600200"/>
            <a:ext cx="8229600" cy="4983162"/>
          </a:xfrm>
        </p:spPr>
        <p:txBody>
          <a:bodyPr>
            <a:noAutofit/>
          </a:bodyPr>
          <a:lstStyle/>
          <a:p>
            <a:pPr marL="342900" lvl="0" indent="-342900">
              <a:spcAft>
                <a:spcPts val="800"/>
              </a:spcAft>
              <a:buFont typeface="+mj-lt"/>
              <a:buAutoNum type="arabicPeriod"/>
            </a:pPr>
            <a:r>
              <a:rPr lang="en-US" sz="1400" dirty="0">
                <a:effectLst/>
                <a:latin typeface="Times New Roman" panose="02020603050405020304" pitchFamily="18" charset="0"/>
                <a:ea typeface="MS Mincho" panose="02020609040205080304" pitchFamily="49" charset="-128"/>
              </a:rPr>
              <a:t>Heart Disease Dataset</a:t>
            </a:r>
            <a:br>
              <a:rPr lang="en-US" sz="1400" dirty="0">
                <a:effectLst/>
                <a:latin typeface="Times New Roman" panose="02020603050405020304" pitchFamily="18" charset="0"/>
                <a:ea typeface="MS Mincho" panose="02020609040205080304" pitchFamily="49" charset="-128"/>
              </a:rPr>
            </a:br>
            <a:r>
              <a:rPr lang="en-US" sz="1400" dirty="0">
                <a:latin typeface="Times New Roman" panose="02020603050405020304" pitchFamily="18" charset="0"/>
                <a:ea typeface="MS Mincho" panose="02020609040205080304" pitchFamily="49" charset="-128"/>
              </a:rPr>
              <a:t>https://www.kaggle.com/sulianova/cardiovascular-disease-dataset</a:t>
            </a:r>
            <a:endParaRPr lang="en-IN" sz="1400" strike="noStrike" dirty="0">
              <a:latin typeface="Times New Roman" panose="02020603050405020304" pitchFamily="18" charset="0"/>
              <a:ea typeface="MS Mincho" panose="02020609040205080304" pitchFamily="49" charset="-128"/>
            </a:endParaRPr>
          </a:p>
          <a:p>
            <a:pPr marL="342900" lvl="0" indent="-342900">
              <a:spcAft>
                <a:spcPts val="800"/>
              </a:spcAft>
              <a:buFont typeface="+mj-lt"/>
              <a:buAutoNum type="arabicPeriod"/>
            </a:pPr>
            <a:r>
              <a:rPr lang="en-US" sz="1400" dirty="0">
                <a:effectLst/>
                <a:latin typeface="Times New Roman" panose="02020603050405020304" pitchFamily="18" charset="0"/>
                <a:ea typeface="MS Mincho" panose="02020609040205080304" pitchFamily="49" charset="-128"/>
              </a:rPr>
              <a:t>Heart Disease Dataset</a:t>
            </a:r>
            <a:br>
              <a:rPr lang="en-US" sz="1400" dirty="0">
                <a:effectLst/>
                <a:latin typeface="Times New Roman" panose="02020603050405020304" pitchFamily="18" charset="0"/>
                <a:ea typeface="MS Mincho" panose="02020609040205080304" pitchFamily="49" charset="-128"/>
              </a:rPr>
            </a:br>
            <a:r>
              <a:rPr lang="en-US" sz="1400" dirty="0">
                <a:latin typeface="Times New Roman" panose="02020603050405020304" pitchFamily="18" charset="0"/>
                <a:ea typeface="MS Mincho" panose="02020609040205080304" pitchFamily="49" charset="-128"/>
              </a:rPr>
              <a:t>https://www.kaggle.com/ronitf/heart-disease-uci</a:t>
            </a:r>
          </a:p>
          <a:p>
            <a:pPr marL="342900" lvl="0" indent="-342900">
              <a:buFont typeface="+mj-lt"/>
              <a:buAutoNum type="arabicPeriod"/>
            </a:pPr>
            <a:r>
              <a:rPr lang="en-US" sz="1400" strike="noStrike" dirty="0">
                <a:effectLst/>
                <a:latin typeface="Times New Roman" panose="02020603050405020304" pitchFamily="18" charset="0"/>
                <a:ea typeface="MS Mincho" panose="02020609040205080304" pitchFamily="49" charset="-128"/>
              </a:rPr>
              <a:t>Heart Disease Dataset</a:t>
            </a:r>
            <a:br>
              <a:rPr lang="en-US" sz="1400" strike="noStrike" dirty="0">
                <a:effectLst/>
                <a:latin typeface="Times New Roman" panose="02020603050405020304" pitchFamily="18" charset="0"/>
                <a:ea typeface="MS Mincho" panose="02020609040205080304" pitchFamily="49" charset="-128"/>
              </a:rPr>
            </a:br>
            <a:r>
              <a:rPr lang="en-US" sz="1400" dirty="0">
                <a:latin typeface="Times New Roman" panose="02020603050405020304" pitchFamily="18" charset="0"/>
                <a:ea typeface="MS Mincho" panose="02020609040205080304" pitchFamily="49" charset="-128"/>
              </a:rPr>
              <a:t>https://archive.ics.uci.edu/ml/datasets/heart+Disease</a:t>
            </a:r>
            <a:endParaRPr lang="en-US" sz="1400" strike="noStrike" dirty="0">
              <a:effectLst/>
              <a:latin typeface="Times New Roman" panose="02020603050405020304" pitchFamily="18" charset="0"/>
              <a:ea typeface="MS Mincho" panose="02020609040205080304" pitchFamily="49" charset="-128"/>
            </a:endParaRPr>
          </a:p>
          <a:p>
            <a:pPr marL="342900" lvl="0" indent="-342900">
              <a:buFont typeface="+mj-lt"/>
              <a:buAutoNum type="arabicPeriod"/>
            </a:pPr>
            <a:r>
              <a:rPr lang="en-US" sz="1400" dirty="0">
                <a:latin typeface="Times New Roman" panose="02020603050405020304" pitchFamily="18" charset="0"/>
                <a:ea typeface="MS Mincho" panose="02020609040205080304" pitchFamily="49" charset="-128"/>
              </a:rPr>
              <a:t>http://www.who.int/cardiovascular_diseases/en/</a:t>
            </a:r>
            <a:endParaRPr lang="en-IN" sz="1400" dirty="0">
              <a:effectLst/>
              <a:latin typeface="Times New Roman" panose="02020603050405020304" pitchFamily="18" charset="0"/>
              <a:ea typeface="MS Mincho" panose="02020609040205080304" pitchFamily="49" charset="-128"/>
            </a:endParaRPr>
          </a:p>
          <a:p>
            <a:pPr marL="342900" lvl="0" indent="-342900">
              <a:buFont typeface="+mj-lt"/>
              <a:buAutoNum type="arabicPeriod"/>
            </a:pPr>
            <a:r>
              <a:rPr lang="en-US" sz="1400" dirty="0">
                <a:latin typeface="Times New Roman" panose="02020603050405020304" pitchFamily="18" charset="0"/>
                <a:ea typeface="MS Mincho" panose="02020609040205080304" pitchFamily="49" charset="-128"/>
              </a:rPr>
              <a:t>https://en.wikipedia.org/wiki/Cardiovascular_disease</a:t>
            </a:r>
            <a:endParaRPr lang="en-IN" sz="1400" dirty="0">
              <a:effectLst/>
              <a:latin typeface="Times New Roman" panose="02020603050405020304" pitchFamily="18" charset="0"/>
              <a:ea typeface="MS Mincho" panose="02020609040205080304" pitchFamily="49" charset="-128"/>
            </a:endParaRPr>
          </a:p>
          <a:p>
            <a:pPr marL="342900" lvl="0" indent="-342900">
              <a:buFont typeface="+mj-lt"/>
              <a:buAutoNum type="arabicPeriod"/>
            </a:pPr>
            <a:r>
              <a:rPr lang="en-US" sz="1400" dirty="0">
                <a:latin typeface="Times New Roman" panose="02020603050405020304" pitchFamily="18" charset="0"/>
                <a:ea typeface="MS Mincho" panose="02020609040205080304" pitchFamily="49" charset="-128"/>
              </a:rPr>
              <a:t>https://analyticsindiamag.com/7-types-classification-algorithms/</a:t>
            </a:r>
            <a:endParaRPr lang="en-IN" sz="1400" dirty="0">
              <a:effectLst/>
              <a:latin typeface="Times New Roman" panose="02020603050405020304" pitchFamily="18" charset="0"/>
              <a:ea typeface="MS Mincho" panose="02020609040205080304" pitchFamily="49" charset="-128"/>
            </a:endParaRPr>
          </a:p>
          <a:p>
            <a:pPr marL="342900" lvl="0" indent="-342900">
              <a:buFont typeface="+mj-lt"/>
              <a:buAutoNum type="arabicPeriod"/>
            </a:pPr>
            <a:r>
              <a:rPr lang="en-US" sz="1400" dirty="0">
                <a:latin typeface="Times New Roman" panose="02020603050405020304" pitchFamily="18" charset="0"/>
                <a:ea typeface="MS Mincho" panose="02020609040205080304" pitchFamily="49" charset="-128"/>
              </a:rPr>
              <a:t>https://www.mayoclinic.org/diseases-conditions/heart-disease/symptoms-causes/syc-20353118</a:t>
            </a:r>
            <a:endParaRPr lang="en-IN" sz="1400" dirty="0">
              <a:effectLst/>
              <a:latin typeface="Times New Roman" panose="02020603050405020304" pitchFamily="18" charset="0"/>
              <a:ea typeface="MS Mincho" panose="02020609040205080304" pitchFamily="49" charset="-128"/>
            </a:endParaRPr>
          </a:p>
          <a:p>
            <a:pPr marL="342900" lvl="0" indent="-342900">
              <a:buFont typeface="+mj-lt"/>
              <a:buAutoNum type="arabicPeriod"/>
            </a:pPr>
            <a:r>
              <a:rPr lang="en-US" sz="1400" dirty="0">
                <a:latin typeface="Times New Roman" panose="02020603050405020304" pitchFamily="18" charset="0"/>
                <a:ea typeface="MS Mincho" panose="02020609040205080304" pitchFamily="49" charset="-128"/>
              </a:rPr>
              <a:t>Adil Hussain </a:t>
            </a:r>
            <a:r>
              <a:rPr lang="en-US" sz="1400" dirty="0" err="1">
                <a:latin typeface="Times New Roman" panose="02020603050405020304" pitchFamily="18" charset="0"/>
                <a:ea typeface="MS Mincho" panose="02020609040205080304" pitchFamily="49" charset="-128"/>
              </a:rPr>
              <a:t>Seh</a:t>
            </a:r>
            <a:r>
              <a:rPr lang="en-US" sz="1400" dirty="0">
                <a:effectLst/>
                <a:latin typeface="Times New Roman" panose="02020603050405020304" pitchFamily="18" charset="0"/>
                <a:ea typeface="MS Mincho" panose="02020609040205080304" pitchFamily="49" charset="-128"/>
              </a:rPr>
              <a:t>, Dr. Pawan Kumar </a:t>
            </a:r>
            <a:r>
              <a:rPr lang="en-US" sz="1400" dirty="0" err="1">
                <a:effectLst/>
                <a:latin typeface="Times New Roman" panose="02020603050405020304" pitchFamily="18" charset="0"/>
                <a:ea typeface="MS Mincho" panose="02020609040205080304" pitchFamily="49" charset="-128"/>
              </a:rPr>
              <a:t>Chaurasia“A</a:t>
            </a:r>
            <a:r>
              <a:rPr lang="en-US" sz="1400" dirty="0">
                <a:effectLst/>
                <a:latin typeface="Times New Roman" panose="02020603050405020304" pitchFamily="18" charset="0"/>
                <a:ea typeface="MS Mincho" panose="02020609040205080304" pitchFamily="49" charset="-128"/>
              </a:rPr>
              <a:t> Review on Heart Disease Prediction Using Machine Learning Techniques”, International Journal of </a:t>
            </a:r>
            <a:r>
              <a:rPr lang="en-US" sz="1400" dirty="0" err="1">
                <a:effectLst/>
                <a:latin typeface="Times New Roman" panose="02020603050405020304" pitchFamily="18" charset="0"/>
                <a:ea typeface="MS Mincho" panose="02020609040205080304" pitchFamily="49" charset="-128"/>
              </a:rPr>
              <a:t>Mangement</a:t>
            </a:r>
            <a:r>
              <a:rPr lang="en-US" sz="1400" dirty="0">
                <a:effectLst/>
                <a:latin typeface="Times New Roman" panose="02020603050405020304" pitchFamily="18" charset="0"/>
                <a:ea typeface="MS Mincho" panose="02020609040205080304" pitchFamily="49" charset="-128"/>
              </a:rPr>
              <a:t>, IT &amp; Engineering, Volume 9, Issue 4, April 2019</a:t>
            </a:r>
            <a:endParaRPr lang="en-IN" sz="1400" dirty="0">
              <a:effectLst/>
              <a:latin typeface="Times New Roman" panose="02020603050405020304" pitchFamily="18" charset="0"/>
              <a:ea typeface="MS Mincho" panose="02020609040205080304" pitchFamily="49" charset="-128"/>
            </a:endParaRPr>
          </a:p>
          <a:p>
            <a:pPr marL="342900" lvl="0" indent="-342900">
              <a:buFont typeface="+mj-lt"/>
              <a:buAutoNum type="arabicPeriod"/>
            </a:pPr>
            <a:r>
              <a:rPr lang="en-US" sz="1400" dirty="0">
                <a:effectLst/>
                <a:latin typeface="Times New Roman" panose="02020603050405020304" pitchFamily="18" charset="0"/>
                <a:ea typeface="MS Mincho" panose="02020609040205080304" pitchFamily="49" charset="-128"/>
              </a:rPr>
              <a:t>Abhijeet Jagtap , Priya </a:t>
            </a:r>
            <a:r>
              <a:rPr lang="en-US" sz="1400" dirty="0" err="1">
                <a:effectLst/>
                <a:latin typeface="Times New Roman" panose="02020603050405020304" pitchFamily="18" charset="0"/>
                <a:ea typeface="MS Mincho" panose="02020609040205080304" pitchFamily="49" charset="-128"/>
              </a:rPr>
              <a:t>Malewadkar</a:t>
            </a:r>
            <a:r>
              <a:rPr lang="en-US" sz="1400" dirty="0">
                <a:effectLst/>
                <a:latin typeface="Times New Roman" panose="02020603050405020304" pitchFamily="18" charset="0"/>
                <a:ea typeface="MS Mincho" panose="02020609040205080304" pitchFamily="49" charset="-128"/>
              </a:rPr>
              <a:t> , Omkar </a:t>
            </a:r>
            <a:r>
              <a:rPr lang="en-US" sz="1400" dirty="0" err="1">
                <a:effectLst/>
                <a:latin typeface="Times New Roman" panose="02020603050405020304" pitchFamily="18" charset="0"/>
                <a:ea typeface="MS Mincho" panose="02020609040205080304" pitchFamily="49" charset="-128"/>
              </a:rPr>
              <a:t>Baswat</a:t>
            </a:r>
            <a:r>
              <a:rPr lang="en-US" sz="1400" dirty="0">
                <a:effectLst/>
                <a:latin typeface="Times New Roman" panose="02020603050405020304" pitchFamily="18" charset="0"/>
                <a:ea typeface="MS Mincho" panose="02020609040205080304" pitchFamily="49" charset="-128"/>
              </a:rPr>
              <a:t> , </a:t>
            </a:r>
            <a:r>
              <a:rPr lang="en-US" sz="1400" dirty="0" err="1">
                <a:effectLst/>
                <a:latin typeface="Times New Roman" panose="02020603050405020304" pitchFamily="18" charset="0"/>
                <a:ea typeface="MS Mincho" panose="02020609040205080304" pitchFamily="49" charset="-128"/>
              </a:rPr>
              <a:t>Harshali</a:t>
            </a:r>
            <a:r>
              <a:rPr lang="en-US" sz="1400" dirty="0">
                <a:effectLst/>
                <a:latin typeface="Times New Roman" panose="02020603050405020304" pitchFamily="18" charset="0"/>
                <a:ea typeface="MS Mincho" panose="02020609040205080304" pitchFamily="49" charset="-128"/>
              </a:rPr>
              <a:t> </a:t>
            </a:r>
            <a:r>
              <a:rPr lang="en-US" sz="1400" dirty="0" err="1">
                <a:effectLst/>
                <a:latin typeface="Times New Roman" panose="02020603050405020304" pitchFamily="18" charset="0"/>
                <a:ea typeface="MS Mincho" panose="02020609040205080304" pitchFamily="49" charset="-128"/>
              </a:rPr>
              <a:t>Rambade</a:t>
            </a:r>
            <a:r>
              <a:rPr lang="en-US" sz="1400" dirty="0">
                <a:effectLst/>
                <a:latin typeface="Times New Roman" panose="02020603050405020304" pitchFamily="18" charset="0"/>
                <a:ea typeface="MS Mincho" panose="02020609040205080304" pitchFamily="49" charset="-128"/>
              </a:rPr>
              <a:t>, “Heart Disease Prediction using Machine Learning ”, International Journal of Research in Engineering, Science and Management Volume-2, Issue-2, February-2019, ISSN (Online): 2581-5792</a:t>
            </a:r>
          </a:p>
          <a:p>
            <a:pPr marL="342900" lvl="0" indent="-342900">
              <a:buFont typeface="+mj-lt"/>
              <a:buAutoNum type="arabicPeriod"/>
            </a:pPr>
            <a:r>
              <a:rPr lang="en-US" sz="1400" dirty="0" err="1">
                <a:effectLst/>
                <a:latin typeface="Times New Roman" panose="02020603050405020304" pitchFamily="18" charset="0"/>
                <a:ea typeface="MS Mincho" panose="02020609040205080304" pitchFamily="49" charset="-128"/>
              </a:rPr>
              <a:t>Animesh</a:t>
            </a:r>
            <a:r>
              <a:rPr lang="en-US" sz="1400" dirty="0">
                <a:effectLst/>
                <a:latin typeface="Times New Roman" panose="02020603050405020304" pitchFamily="18" charset="0"/>
                <a:ea typeface="MS Mincho" panose="02020609040205080304" pitchFamily="49" charset="-128"/>
              </a:rPr>
              <a:t> </a:t>
            </a:r>
            <a:r>
              <a:rPr lang="en-US" sz="1400" dirty="0" err="1">
                <a:effectLst/>
                <a:latin typeface="Times New Roman" panose="02020603050405020304" pitchFamily="18" charset="0"/>
                <a:ea typeface="MS Mincho" panose="02020609040205080304" pitchFamily="49" charset="-128"/>
              </a:rPr>
              <a:t>Hazra</a:t>
            </a:r>
            <a:r>
              <a:rPr lang="en-US" sz="1400" dirty="0">
                <a:effectLst/>
                <a:latin typeface="Times New Roman" panose="02020603050405020304" pitchFamily="18" charset="0"/>
                <a:ea typeface="MS Mincho" panose="02020609040205080304" pitchFamily="49" charset="-128"/>
              </a:rPr>
              <a:t>, Subrata Kumar Mandal, Amit Gupta, </a:t>
            </a:r>
            <a:r>
              <a:rPr lang="en-US" sz="1400" dirty="0" err="1">
                <a:effectLst/>
                <a:latin typeface="Times New Roman" panose="02020603050405020304" pitchFamily="18" charset="0"/>
                <a:ea typeface="MS Mincho" panose="02020609040205080304" pitchFamily="49" charset="-128"/>
              </a:rPr>
              <a:t>Arkomita</a:t>
            </a:r>
            <a:r>
              <a:rPr lang="en-US" sz="1400" dirty="0">
                <a:effectLst/>
                <a:latin typeface="Times New Roman" panose="02020603050405020304" pitchFamily="18" charset="0"/>
                <a:ea typeface="MS Mincho" panose="02020609040205080304" pitchFamily="49" charset="-128"/>
              </a:rPr>
              <a:t> Mukherjee and </a:t>
            </a:r>
            <a:r>
              <a:rPr lang="en-US" sz="1400" dirty="0" err="1">
                <a:effectLst/>
                <a:latin typeface="Times New Roman" panose="02020603050405020304" pitchFamily="18" charset="0"/>
                <a:ea typeface="MS Mincho" panose="02020609040205080304" pitchFamily="49" charset="-128"/>
              </a:rPr>
              <a:t>Asmita</a:t>
            </a:r>
            <a:r>
              <a:rPr lang="en-US" sz="1400" dirty="0">
                <a:effectLst/>
                <a:latin typeface="Times New Roman" panose="02020603050405020304" pitchFamily="18" charset="0"/>
                <a:ea typeface="MS Mincho" panose="02020609040205080304" pitchFamily="49" charset="-128"/>
              </a:rPr>
              <a:t> </a:t>
            </a:r>
            <a:r>
              <a:rPr lang="en-US" sz="1400" dirty="0" err="1">
                <a:effectLst/>
                <a:latin typeface="Times New Roman" panose="02020603050405020304" pitchFamily="18" charset="0"/>
                <a:ea typeface="MS Mincho" panose="02020609040205080304" pitchFamily="49" charset="-128"/>
              </a:rPr>
              <a:t>Mukherjee,”Heart</a:t>
            </a:r>
            <a:r>
              <a:rPr lang="en-US" sz="1400" dirty="0">
                <a:effectLst/>
                <a:latin typeface="Times New Roman" panose="02020603050405020304" pitchFamily="18" charset="0"/>
                <a:ea typeface="MS Mincho" panose="02020609040205080304" pitchFamily="49" charset="-128"/>
              </a:rPr>
              <a:t> Disease Diagnosis and Prediction Using Machine Learning and Data Mining Techniques: A Review”, Research India Publications, Advances in Computational Sciences and Technology ISSN 0973-6107 Volume 10, Number 7 (2017) pp. 2137-2159</a:t>
            </a:r>
            <a:endParaRPr lang="en-IN" sz="1400" dirty="0"/>
          </a:p>
        </p:txBody>
      </p:sp>
      <p:pic>
        <p:nvPicPr>
          <p:cNvPr id="4" name="image2.jpeg">
            <a:extLst>
              <a:ext uri="{FF2B5EF4-FFF2-40B4-BE49-F238E27FC236}">
                <a16:creationId xmlns:a16="http://schemas.microsoft.com/office/drawing/2014/main" id="{6D302D9B-F7D1-4ABE-A1BF-80D73E6195DF}"/>
              </a:ext>
            </a:extLst>
          </p:cNvPr>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Tree>
    <p:extLst>
      <p:ext uri="{BB962C8B-B14F-4D97-AF65-F5344CB8AC3E}">
        <p14:creationId xmlns:p14="http://schemas.microsoft.com/office/powerpoint/2010/main" val="2381288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47920-D167-41A2-AFD0-0570902F0D9D}"/>
              </a:ext>
            </a:extLst>
          </p:cNvPr>
          <p:cNvSpPr>
            <a:spLocks noGrp="1"/>
          </p:cNvSpPr>
          <p:nvPr>
            <p:ph type="title"/>
          </p:nvPr>
        </p:nvSpPr>
        <p:spPr/>
        <p:txBody>
          <a:bodyPr/>
          <a:lstStyle/>
          <a:p>
            <a:r>
              <a:rPr lang="en-US" dirty="0"/>
              <a:t>References </a:t>
            </a:r>
            <a:endParaRPr lang="en-IN" dirty="0"/>
          </a:p>
        </p:txBody>
      </p:sp>
      <p:sp>
        <p:nvSpPr>
          <p:cNvPr id="3" name="Content Placeholder 2">
            <a:extLst>
              <a:ext uri="{FF2B5EF4-FFF2-40B4-BE49-F238E27FC236}">
                <a16:creationId xmlns:a16="http://schemas.microsoft.com/office/drawing/2014/main" id="{4F203096-149B-4A3A-913C-709A7F1AB087}"/>
              </a:ext>
            </a:extLst>
          </p:cNvPr>
          <p:cNvSpPr>
            <a:spLocks noGrp="1"/>
          </p:cNvSpPr>
          <p:nvPr>
            <p:ph idx="1"/>
          </p:nvPr>
        </p:nvSpPr>
        <p:spPr>
          <a:xfrm>
            <a:off x="457200" y="1600200"/>
            <a:ext cx="8229600" cy="4800600"/>
          </a:xfrm>
        </p:spPr>
        <p:txBody>
          <a:bodyPr>
            <a:normAutofit fontScale="92500" lnSpcReduction="10000"/>
          </a:bodyPr>
          <a:lstStyle/>
          <a:p>
            <a:pPr marL="342900" lvl="0" indent="-342900">
              <a:lnSpc>
                <a:spcPct val="107000"/>
              </a:lnSpc>
              <a:spcAft>
                <a:spcPts val="800"/>
              </a:spcAft>
              <a:buFont typeface="+mj-lt"/>
              <a:buAutoNum type="arabicPeriod" startAt="11"/>
            </a:pPr>
            <a:r>
              <a:rPr lang="en-US" sz="1200" dirty="0" err="1">
                <a:effectLst/>
                <a:latin typeface="Times New Roman" panose="02020603050405020304" pitchFamily="18" charset="0"/>
                <a:ea typeface="MS Mincho" panose="02020609040205080304" pitchFamily="49" charset="-128"/>
              </a:rPr>
              <a:t>Jaymin</a:t>
            </a:r>
            <a:r>
              <a:rPr lang="en-US" sz="1200" dirty="0">
                <a:effectLst/>
                <a:latin typeface="Times New Roman" panose="02020603050405020304" pitchFamily="18" charset="0"/>
                <a:ea typeface="MS Mincho" panose="02020609040205080304" pitchFamily="49" charset="-128"/>
              </a:rPr>
              <a:t> Patel, </a:t>
            </a:r>
            <a:r>
              <a:rPr lang="en-US" sz="1200" dirty="0" err="1">
                <a:effectLst/>
                <a:latin typeface="Times New Roman" panose="02020603050405020304" pitchFamily="18" charset="0"/>
                <a:ea typeface="MS Mincho" panose="02020609040205080304" pitchFamily="49" charset="-128"/>
              </a:rPr>
              <a:t>Prof.TejalUpadhyay</a:t>
            </a:r>
            <a:r>
              <a:rPr lang="en-US" sz="1200" dirty="0">
                <a:effectLst/>
                <a:latin typeface="Times New Roman" panose="02020603050405020304" pitchFamily="18" charset="0"/>
                <a:ea typeface="MS Mincho" panose="02020609040205080304" pitchFamily="49" charset="-128"/>
              </a:rPr>
              <a:t>, Dr. Samir Patel, “Heart Disease Prediction Using Machine learning and Data Mining Technique”, IJCSC Volume 7, Number 1 Sept 2015 – March 2016, pp. 129-137</a:t>
            </a:r>
            <a:endParaRPr lang="en-IN" sz="1200" dirty="0">
              <a:effectLst/>
              <a:latin typeface="Times New Roman" panose="02020603050405020304" pitchFamily="18" charset="0"/>
              <a:ea typeface="MS Mincho" panose="02020609040205080304" pitchFamily="49" charset="-128"/>
            </a:endParaRPr>
          </a:p>
          <a:p>
            <a:pPr marL="342900" lvl="0" indent="-342900">
              <a:lnSpc>
                <a:spcPct val="107000"/>
              </a:lnSpc>
              <a:buFont typeface="+mj-lt"/>
              <a:buAutoNum type="arabicPeriod" startAt="11"/>
            </a:pPr>
            <a:r>
              <a:rPr lang="en-US" sz="1200" dirty="0">
                <a:effectLst/>
                <a:latin typeface="Times New Roman" panose="02020603050405020304" pitchFamily="18" charset="0"/>
                <a:ea typeface="MS Mincho" panose="02020609040205080304" pitchFamily="49" charset="-128"/>
              </a:rPr>
              <a:t>G. Parthiban, </a:t>
            </a:r>
            <a:r>
              <a:rPr lang="en-US" sz="1200" dirty="0" err="1">
                <a:effectLst/>
                <a:latin typeface="Times New Roman" panose="02020603050405020304" pitchFamily="18" charset="0"/>
                <a:ea typeface="MS Mincho" panose="02020609040205080304" pitchFamily="49" charset="-128"/>
              </a:rPr>
              <a:t>S.K.Srivatsa</a:t>
            </a:r>
            <a:r>
              <a:rPr lang="en-US" sz="1200" dirty="0">
                <a:effectLst/>
                <a:latin typeface="Times New Roman" panose="02020603050405020304" pitchFamily="18" charset="0"/>
                <a:ea typeface="MS Mincho" panose="02020609040205080304" pitchFamily="49" charset="-128"/>
              </a:rPr>
              <a:t>, “Applying Machine Learning Methods in Diagnosing Heart Disease for Diabetic Patients”, International Journal of Applied Information Systems (IJAIS) – ISSN : 2249-0868 Foundation of Computer Science FCS, New York, USA Volume 3– No.7, August 2012 </a:t>
            </a:r>
            <a:endParaRPr lang="en-IN" sz="1200" dirty="0">
              <a:effectLst/>
              <a:latin typeface="Times New Roman" panose="02020603050405020304" pitchFamily="18" charset="0"/>
              <a:ea typeface="MS Mincho" panose="02020609040205080304" pitchFamily="49" charset="-128"/>
            </a:endParaRPr>
          </a:p>
          <a:p>
            <a:pPr marL="342900" lvl="0" indent="-342900">
              <a:lnSpc>
                <a:spcPct val="107000"/>
              </a:lnSpc>
              <a:buFont typeface="+mj-lt"/>
              <a:buAutoNum type="arabicPeriod" startAt="11"/>
            </a:pPr>
            <a:r>
              <a:rPr lang="en-US" sz="1200" dirty="0">
                <a:effectLst/>
                <a:latin typeface="Times New Roman" panose="02020603050405020304" pitchFamily="18" charset="0"/>
                <a:ea typeface="MS Mincho" panose="02020609040205080304" pitchFamily="49" charset="-128"/>
              </a:rPr>
              <a:t>Sonam </a:t>
            </a:r>
            <a:r>
              <a:rPr lang="en-US" sz="1200" dirty="0" err="1">
                <a:effectLst/>
                <a:latin typeface="Times New Roman" panose="02020603050405020304" pitchFamily="18" charset="0"/>
                <a:ea typeface="MS Mincho" panose="02020609040205080304" pitchFamily="49" charset="-128"/>
              </a:rPr>
              <a:t>Nikhar</a:t>
            </a:r>
            <a:r>
              <a:rPr lang="en-US" sz="1200" dirty="0">
                <a:effectLst/>
                <a:latin typeface="Times New Roman" panose="02020603050405020304" pitchFamily="18" charset="0"/>
                <a:ea typeface="MS Mincho" panose="02020609040205080304" pitchFamily="49" charset="-128"/>
              </a:rPr>
              <a:t> , A.M. </a:t>
            </a:r>
            <a:r>
              <a:rPr lang="en-US" sz="1200" dirty="0" err="1">
                <a:effectLst/>
                <a:latin typeface="Times New Roman" panose="02020603050405020304" pitchFamily="18" charset="0"/>
                <a:ea typeface="MS Mincho" panose="02020609040205080304" pitchFamily="49" charset="-128"/>
              </a:rPr>
              <a:t>Karandikar</a:t>
            </a:r>
            <a:r>
              <a:rPr lang="en-US" sz="1200" dirty="0">
                <a:effectLst/>
                <a:latin typeface="Times New Roman" panose="02020603050405020304" pitchFamily="18" charset="0"/>
                <a:ea typeface="MS Mincho" panose="02020609040205080304" pitchFamily="49" charset="-128"/>
              </a:rPr>
              <a:t>, “Prediction of Heart Disease Using Machine Learning Algorithms”, International Journal of Advanced Engineering, Management and Science (IJAEMS), [Vol-2, Issue-6, June- 2016], ISSN : 2454-1311</a:t>
            </a:r>
            <a:endParaRPr lang="en-IN" sz="1200" dirty="0">
              <a:effectLst/>
              <a:latin typeface="Times New Roman" panose="02020603050405020304" pitchFamily="18" charset="0"/>
              <a:ea typeface="MS Mincho" panose="02020609040205080304" pitchFamily="49" charset="-128"/>
            </a:endParaRPr>
          </a:p>
          <a:p>
            <a:pPr marL="342900" lvl="0" indent="-342900">
              <a:lnSpc>
                <a:spcPct val="107000"/>
              </a:lnSpc>
              <a:buFont typeface="+mj-lt"/>
              <a:buAutoNum type="arabicPeriod" startAt="11"/>
            </a:pPr>
            <a:r>
              <a:rPr lang="en-US" sz="1200" dirty="0">
                <a:effectLst/>
                <a:latin typeface="Times New Roman" panose="02020603050405020304" pitchFamily="18" charset="0"/>
                <a:ea typeface="MS Mincho" panose="02020609040205080304" pitchFamily="49" charset="-128"/>
              </a:rPr>
              <a:t>Amruta </a:t>
            </a:r>
            <a:r>
              <a:rPr lang="en-US" sz="1200" dirty="0" err="1">
                <a:effectLst/>
                <a:latin typeface="Times New Roman" panose="02020603050405020304" pitchFamily="18" charset="0"/>
                <a:ea typeface="MS Mincho" panose="02020609040205080304" pitchFamily="49" charset="-128"/>
              </a:rPr>
              <a:t>Powar</a:t>
            </a:r>
            <a:r>
              <a:rPr lang="en-US" sz="1200" dirty="0">
                <a:effectLst/>
                <a:latin typeface="Times New Roman" panose="02020603050405020304" pitchFamily="18" charset="0"/>
                <a:ea typeface="MS Mincho" panose="02020609040205080304" pitchFamily="49" charset="-128"/>
              </a:rPr>
              <a:t> and Prof. Dr. Vijay </a:t>
            </a:r>
            <a:r>
              <a:rPr lang="en-US" sz="1200" dirty="0" err="1">
                <a:effectLst/>
                <a:latin typeface="Times New Roman" panose="02020603050405020304" pitchFamily="18" charset="0"/>
                <a:ea typeface="MS Mincho" panose="02020609040205080304" pitchFamily="49" charset="-128"/>
              </a:rPr>
              <a:t>Ghorpade</a:t>
            </a:r>
            <a:r>
              <a:rPr lang="en-US" sz="1200" dirty="0">
                <a:effectLst/>
                <a:latin typeface="Times New Roman" panose="02020603050405020304" pitchFamily="18" charset="0"/>
                <a:ea typeface="MS Mincho" panose="02020609040205080304" pitchFamily="49" charset="-128"/>
              </a:rPr>
              <a:t>, “Heart Disease Prediction System Using Naïve Bayes Data Mining Technique”, </a:t>
            </a:r>
            <a:r>
              <a:rPr lang="en-US" sz="1200" dirty="0" err="1">
                <a:effectLst/>
                <a:latin typeface="Times New Roman" panose="02020603050405020304" pitchFamily="18" charset="0"/>
                <a:ea typeface="MS Mincho" panose="02020609040205080304" pitchFamily="49" charset="-128"/>
              </a:rPr>
              <a:t>wjert</a:t>
            </a:r>
            <a:r>
              <a:rPr lang="en-US" sz="1200" dirty="0">
                <a:effectLst/>
                <a:latin typeface="Times New Roman" panose="02020603050405020304" pitchFamily="18" charset="0"/>
                <a:ea typeface="MS Mincho" panose="02020609040205080304" pitchFamily="49" charset="-128"/>
              </a:rPr>
              <a:t>, 2018, Vol. 4, Issue 4, 313-318, ISSN 2454-695</a:t>
            </a:r>
            <a:endParaRPr lang="en-IN" sz="1200" dirty="0">
              <a:effectLst/>
              <a:latin typeface="Times New Roman" panose="02020603050405020304" pitchFamily="18" charset="0"/>
              <a:ea typeface="MS Mincho" panose="02020609040205080304" pitchFamily="49" charset="-128"/>
            </a:endParaRPr>
          </a:p>
          <a:p>
            <a:pPr marL="342900" lvl="0" indent="-342900">
              <a:lnSpc>
                <a:spcPct val="107000"/>
              </a:lnSpc>
              <a:buFont typeface="+mj-lt"/>
              <a:buAutoNum type="arabicPeriod" startAt="11"/>
            </a:pPr>
            <a:r>
              <a:rPr lang="en-US" sz="1200" dirty="0">
                <a:effectLst/>
                <a:latin typeface="Times New Roman" panose="02020603050405020304" pitchFamily="18" charset="0"/>
                <a:ea typeface="MS Mincho" panose="02020609040205080304" pitchFamily="49" charset="-128"/>
              </a:rPr>
              <a:t>M. </a:t>
            </a:r>
            <a:r>
              <a:rPr lang="en-US" sz="1200" dirty="0" err="1">
                <a:effectLst/>
                <a:latin typeface="Times New Roman" panose="02020603050405020304" pitchFamily="18" charset="0"/>
                <a:ea typeface="MS Mincho" panose="02020609040205080304" pitchFamily="49" charset="-128"/>
              </a:rPr>
              <a:t>Marimuthu</a:t>
            </a:r>
            <a:r>
              <a:rPr lang="en-US" sz="1200" dirty="0">
                <a:effectLst/>
                <a:latin typeface="Times New Roman" panose="02020603050405020304" pitchFamily="18" charset="0"/>
                <a:ea typeface="MS Mincho" panose="02020609040205080304" pitchFamily="49" charset="-128"/>
              </a:rPr>
              <a:t>, M. </a:t>
            </a:r>
            <a:r>
              <a:rPr lang="en-US" sz="1200" dirty="0" err="1">
                <a:effectLst/>
                <a:latin typeface="Times New Roman" panose="02020603050405020304" pitchFamily="18" charset="0"/>
                <a:ea typeface="MS Mincho" panose="02020609040205080304" pitchFamily="49" charset="-128"/>
              </a:rPr>
              <a:t>Abinaya</a:t>
            </a:r>
            <a:r>
              <a:rPr lang="en-US" sz="1200" dirty="0">
                <a:effectLst/>
                <a:latin typeface="Times New Roman" panose="02020603050405020304" pitchFamily="18" charset="0"/>
                <a:ea typeface="MS Mincho" panose="02020609040205080304" pitchFamily="49" charset="-128"/>
              </a:rPr>
              <a:t>, K. S. </a:t>
            </a:r>
            <a:r>
              <a:rPr lang="en-US" sz="1200" dirty="0" err="1">
                <a:effectLst/>
                <a:latin typeface="Times New Roman" panose="02020603050405020304" pitchFamily="18" charset="0"/>
                <a:ea typeface="MS Mincho" panose="02020609040205080304" pitchFamily="49" charset="-128"/>
              </a:rPr>
              <a:t>Hariesh</a:t>
            </a:r>
            <a:r>
              <a:rPr lang="en-US" sz="1200" dirty="0">
                <a:effectLst/>
                <a:latin typeface="Times New Roman" panose="02020603050405020304" pitchFamily="18" charset="0"/>
                <a:ea typeface="MS Mincho" panose="02020609040205080304" pitchFamily="49" charset="-128"/>
              </a:rPr>
              <a:t>, K. </a:t>
            </a:r>
            <a:r>
              <a:rPr lang="en-US" sz="1200" dirty="0" err="1">
                <a:effectLst/>
                <a:latin typeface="Times New Roman" panose="02020603050405020304" pitchFamily="18" charset="0"/>
                <a:ea typeface="MS Mincho" panose="02020609040205080304" pitchFamily="49" charset="-128"/>
              </a:rPr>
              <a:t>Madhankumar</a:t>
            </a:r>
            <a:r>
              <a:rPr lang="en-US" sz="1200" dirty="0">
                <a:effectLst/>
                <a:latin typeface="Times New Roman" panose="02020603050405020304" pitchFamily="18" charset="0"/>
                <a:ea typeface="MS Mincho" panose="02020609040205080304" pitchFamily="49" charset="-128"/>
              </a:rPr>
              <a:t>, K. </a:t>
            </a:r>
            <a:r>
              <a:rPr lang="en-US" sz="1200" dirty="0" err="1">
                <a:effectLst/>
                <a:latin typeface="Times New Roman" panose="02020603050405020304" pitchFamily="18" charset="0"/>
                <a:ea typeface="MS Mincho" panose="02020609040205080304" pitchFamily="49" charset="-128"/>
              </a:rPr>
              <a:t>Madhankumar</a:t>
            </a:r>
            <a:r>
              <a:rPr lang="en-US" sz="1200" dirty="0">
                <a:effectLst/>
                <a:latin typeface="Times New Roman" panose="02020603050405020304" pitchFamily="18" charset="0"/>
                <a:ea typeface="MS Mincho" panose="02020609040205080304" pitchFamily="49" charset="-128"/>
              </a:rPr>
              <a:t>, “A Review on Heart Disease Prediction using Machine Learning and Data Analytics Approach”, International Journal of Computer Applications (0975 – 8887) Volume 181 – No. 18, September 2018</a:t>
            </a:r>
            <a:endParaRPr lang="en-IN" sz="1200" dirty="0">
              <a:effectLst/>
              <a:latin typeface="Times New Roman" panose="02020603050405020304" pitchFamily="18" charset="0"/>
              <a:ea typeface="MS Mincho" panose="02020609040205080304" pitchFamily="49" charset="-128"/>
            </a:endParaRPr>
          </a:p>
          <a:p>
            <a:pPr marL="342900" lvl="0" indent="-342900">
              <a:lnSpc>
                <a:spcPct val="107000"/>
              </a:lnSpc>
              <a:buFont typeface="+mj-lt"/>
              <a:buAutoNum type="arabicPeriod" startAt="11"/>
            </a:pPr>
            <a:r>
              <a:rPr lang="en-US" sz="1200" dirty="0">
                <a:effectLst/>
                <a:latin typeface="Times New Roman" panose="02020603050405020304" pitchFamily="18" charset="0"/>
                <a:ea typeface="MS Mincho" panose="02020609040205080304" pitchFamily="49" charset="-128"/>
              </a:rPr>
              <a:t>Mr. Amol A. </a:t>
            </a:r>
            <a:r>
              <a:rPr lang="en-US" sz="1200" dirty="0" err="1">
                <a:effectLst/>
                <a:latin typeface="Times New Roman" panose="02020603050405020304" pitchFamily="18" charset="0"/>
                <a:ea typeface="MS Mincho" panose="02020609040205080304" pitchFamily="49" charset="-128"/>
              </a:rPr>
              <a:t>Wghmode</a:t>
            </a:r>
            <a:r>
              <a:rPr lang="en-US" sz="1200" dirty="0">
                <a:effectLst/>
                <a:latin typeface="Times New Roman" panose="02020603050405020304" pitchFamily="18" charset="0"/>
                <a:ea typeface="MS Mincho" panose="02020609040205080304" pitchFamily="49" charset="-128"/>
              </a:rPr>
              <a:t>, Mr. Darpan Sawant, Prof. </a:t>
            </a:r>
            <a:r>
              <a:rPr lang="en-US" sz="1200" dirty="0" err="1">
                <a:effectLst/>
                <a:latin typeface="Times New Roman" panose="02020603050405020304" pitchFamily="18" charset="0"/>
                <a:ea typeface="MS Mincho" panose="02020609040205080304" pitchFamily="49" charset="-128"/>
              </a:rPr>
              <a:t>Deven</a:t>
            </a:r>
            <a:r>
              <a:rPr lang="en-US" sz="1200" dirty="0">
                <a:effectLst/>
                <a:latin typeface="Times New Roman" panose="02020603050405020304" pitchFamily="18" charset="0"/>
                <a:ea typeface="MS Mincho" panose="02020609040205080304" pitchFamily="49" charset="-128"/>
              </a:rPr>
              <a:t> D. </a:t>
            </a:r>
            <a:r>
              <a:rPr lang="en-US" sz="1200" dirty="0" err="1">
                <a:effectLst/>
                <a:latin typeface="Times New Roman" panose="02020603050405020304" pitchFamily="18" charset="0"/>
                <a:ea typeface="MS Mincho" panose="02020609040205080304" pitchFamily="49" charset="-128"/>
              </a:rPr>
              <a:t>Ketkar</a:t>
            </a:r>
            <a:r>
              <a:rPr lang="en-US" sz="1200" dirty="0">
                <a:effectLst/>
                <a:latin typeface="Times New Roman" panose="02020603050405020304" pitchFamily="18" charset="0"/>
                <a:ea typeface="MS Mincho" panose="02020609040205080304" pitchFamily="49" charset="-128"/>
              </a:rPr>
              <a:t>, “Heart Disease Prediction Using Data Mining Techniques”, Heart Disease Prediction Using Data Mining Techniques, ISSN 2394 – 3386 Volume 4, Issue 10 October</a:t>
            </a:r>
            <a:endParaRPr lang="en-IN" sz="1200" dirty="0">
              <a:effectLst/>
              <a:latin typeface="Times New Roman" panose="02020603050405020304" pitchFamily="18" charset="0"/>
              <a:ea typeface="MS Mincho" panose="02020609040205080304" pitchFamily="49" charset="-128"/>
            </a:endParaRPr>
          </a:p>
          <a:p>
            <a:pPr marL="342900" lvl="0" indent="-342900">
              <a:lnSpc>
                <a:spcPct val="107000"/>
              </a:lnSpc>
              <a:buFont typeface="+mj-lt"/>
              <a:buAutoNum type="arabicPeriod" startAt="11"/>
            </a:pPr>
            <a:r>
              <a:rPr lang="en-US" sz="1200" dirty="0" err="1">
                <a:effectLst/>
                <a:latin typeface="Times New Roman" panose="02020603050405020304" pitchFamily="18" charset="0"/>
                <a:ea typeface="MS Mincho" panose="02020609040205080304" pitchFamily="49" charset="-128"/>
              </a:rPr>
              <a:t>Ajad</a:t>
            </a:r>
            <a:r>
              <a:rPr lang="en-US" sz="1200" dirty="0">
                <a:effectLst/>
                <a:latin typeface="Times New Roman" panose="02020603050405020304" pitchFamily="18" charset="0"/>
                <a:ea typeface="MS Mincho" panose="02020609040205080304" pitchFamily="49" charset="-128"/>
              </a:rPr>
              <a:t> Patel, </a:t>
            </a:r>
            <a:r>
              <a:rPr lang="en-US" sz="1200" dirty="0" err="1">
                <a:effectLst/>
                <a:latin typeface="Times New Roman" panose="02020603050405020304" pitchFamily="18" charset="0"/>
                <a:ea typeface="MS Mincho" panose="02020609040205080304" pitchFamily="49" charset="-128"/>
              </a:rPr>
              <a:t>Sonali</a:t>
            </a:r>
            <a:r>
              <a:rPr lang="en-US" sz="1200" dirty="0">
                <a:effectLst/>
                <a:latin typeface="Times New Roman" panose="02020603050405020304" pitchFamily="18" charset="0"/>
                <a:ea typeface="MS Mincho" panose="02020609040205080304" pitchFamily="49" charset="-128"/>
              </a:rPr>
              <a:t> Gandhi, Swetha </a:t>
            </a:r>
            <a:r>
              <a:rPr lang="en-US" sz="1200" dirty="0" err="1">
                <a:effectLst/>
                <a:latin typeface="Times New Roman" panose="02020603050405020304" pitchFamily="18" charset="0"/>
                <a:ea typeface="MS Mincho" panose="02020609040205080304" pitchFamily="49" charset="-128"/>
              </a:rPr>
              <a:t>Shetty,Prof</a:t>
            </a:r>
            <a:r>
              <a:rPr lang="en-US" sz="1200" dirty="0">
                <a:effectLst/>
                <a:latin typeface="Times New Roman" panose="02020603050405020304" pitchFamily="18" charset="0"/>
                <a:ea typeface="MS Mincho" panose="02020609040205080304" pitchFamily="49" charset="-128"/>
              </a:rPr>
              <a:t>. Bhanu </a:t>
            </a:r>
            <a:r>
              <a:rPr lang="en-US" sz="1200" dirty="0" err="1">
                <a:effectLst/>
                <a:latin typeface="Times New Roman" panose="02020603050405020304" pitchFamily="18" charset="0"/>
                <a:ea typeface="MS Mincho" panose="02020609040205080304" pitchFamily="49" charset="-128"/>
              </a:rPr>
              <a:t>Tekwan</a:t>
            </a:r>
            <a:r>
              <a:rPr lang="en-US" sz="1200" dirty="0">
                <a:effectLst/>
                <a:latin typeface="Times New Roman" panose="02020603050405020304" pitchFamily="18" charset="0"/>
                <a:ea typeface="MS Mincho" panose="02020609040205080304" pitchFamily="49" charset="-128"/>
              </a:rPr>
              <a:t>, “Heart Disease Prediction Using Data Mining”, International Research Journal of Engineering and Technology (IRJET), Volume: 04 Issue: 01 | Jan -2017, e-ISSN: 2395 -0056, p-ISSN: 2395-0072</a:t>
            </a:r>
            <a:endParaRPr lang="en-IN" sz="1200" dirty="0">
              <a:effectLst/>
              <a:latin typeface="Times New Roman" panose="02020603050405020304" pitchFamily="18" charset="0"/>
              <a:ea typeface="MS Mincho" panose="02020609040205080304" pitchFamily="49" charset="-128"/>
            </a:endParaRPr>
          </a:p>
          <a:p>
            <a:pPr marL="342900" lvl="0" indent="-342900">
              <a:lnSpc>
                <a:spcPct val="107000"/>
              </a:lnSpc>
              <a:buFont typeface="+mj-lt"/>
              <a:buAutoNum type="arabicPeriod" startAt="11"/>
            </a:pPr>
            <a:r>
              <a:rPr lang="en-US" sz="1200" dirty="0">
                <a:effectLst/>
                <a:latin typeface="Times New Roman" panose="02020603050405020304" pitchFamily="18" charset="0"/>
                <a:ea typeface="MS Mincho" panose="02020609040205080304" pitchFamily="49" charset="-128"/>
              </a:rPr>
              <a:t>Prof. </a:t>
            </a:r>
            <a:r>
              <a:rPr lang="en-US" sz="1200" dirty="0" err="1">
                <a:effectLst/>
                <a:latin typeface="Times New Roman" panose="02020603050405020304" pitchFamily="18" charset="0"/>
                <a:ea typeface="MS Mincho" panose="02020609040205080304" pitchFamily="49" charset="-128"/>
              </a:rPr>
              <a:t>Mamta</a:t>
            </a:r>
            <a:r>
              <a:rPr lang="en-US" sz="1200" dirty="0">
                <a:effectLst/>
                <a:latin typeface="Times New Roman" panose="02020603050405020304" pitchFamily="18" charset="0"/>
                <a:ea typeface="MS Mincho" panose="02020609040205080304" pitchFamily="49" charset="-128"/>
              </a:rPr>
              <a:t> Sharma , </a:t>
            </a:r>
            <a:r>
              <a:rPr lang="en-US" sz="1200" dirty="0" err="1">
                <a:effectLst/>
                <a:latin typeface="Times New Roman" panose="02020603050405020304" pitchFamily="18" charset="0"/>
                <a:ea typeface="MS Mincho" panose="02020609040205080304" pitchFamily="49" charset="-128"/>
              </a:rPr>
              <a:t>Farheen</a:t>
            </a:r>
            <a:r>
              <a:rPr lang="en-US" sz="1200" dirty="0">
                <a:effectLst/>
                <a:latin typeface="Times New Roman" panose="02020603050405020304" pitchFamily="18" charset="0"/>
                <a:ea typeface="MS Mincho" panose="02020609040205080304" pitchFamily="49" charset="-128"/>
              </a:rPr>
              <a:t> Khan , </a:t>
            </a:r>
            <a:r>
              <a:rPr lang="en-US" sz="1200" dirty="0" err="1">
                <a:effectLst/>
                <a:latin typeface="Times New Roman" panose="02020603050405020304" pitchFamily="18" charset="0"/>
                <a:ea typeface="MS Mincho" panose="02020609040205080304" pitchFamily="49" charset="-128"/>
              </a:rPr>
              <a:t>Vishnupriya</a:t>
            </a:r>
            <a:r>
              <a:rPr lang="en-US" sz="1200" dirty="0">
                <a:effectLst/>
                <a:latin typeface="Times New Roman" panose="02020603050405020304" pitchFamily="18" charset="0"/>
                <a:ea typeface="MS Mincho" panose="02020609040205080304" pitchFamily="49" charset="-128"/>
              </a:rPr>
              <a:t> Ravichandran, Comparing Data Mining Techniques Used For Heart Disease Prediction, International Research Journal of Engineering and Technology (IRJET) Volume: 04 Issue: 06 | June -2017, e-ISSN: 2395 -0056 , p-ISSN: 2395-0072</a:t>
            </a:r>
            <a:endParaRPr lang="en-IN" sz="1200" dirty="0">
              <a:effectLst/>
              <a:latin typeface="Times New Roman" panose="02020603050405020304" pitchFamily="18" charset="0"/>
              <a:ea typeface="MS Mincho" panose="02020609040205080304" pitchFamily="49" charset="-128"/>
            </a:endParaRPr>
          </a:p>
          <a:p>
            <a:pPr marL="342900" lvl="0" indent="-342900">
              <a:lnSpc>
                <a:spcPct val="107000"/>
              </a:lnSpc>
              <a:buFont typeface="+mj-lt"/>
              <a:buAutoNum type="arabicPeriod" startAt="11"/>
            </a:pPr>
            <a:r>
              <a:rPr lang="en-US" sz="1200" dirty="0" err="1">
                <a:effectLst/>
                <a:latin typeface="Times New Roman" panose="02020603050405020304" pitchFamily="18" charset="0"/>
                <a:ea typeface="MS Mincho" panose="02020609040205080304" pitchFamily="49" charset="-128"/>
              </a:rPr>
              <a:t>Devansh</a:t>
            </a:r>
            <a:r>
              <a:rPr lang="en-US" sz="1200" dirty="0">
                <a:effectLst/>
                <a:latin typeface="Times New Roman" panose="02020603050405020304" pitchFamily="18" charset="0"/>
                <a:ea typeface="MS Mincho" panose="02020609040205080304" pitchFamily="49" charset="-128"/>
              </a:rPr>
              <a:t> Shah1  · Samir Patel1  · Santosh Kumar Bharti, “Heart Disease Prediction using Machine Learning Techniques”, Springer Nature Singapore Pte Ltd 2020, 16 October 2020</a:t>
            </a:r>
            <a:endParaRPr lang="en-IN" sz="1200" dirty="0">
              <a:effectLst/>
              <a:latin typeface="Times New Roman" panose="02020603050405020304" pitchFamily="18" charset="0"/>
              <a:ea typeface="MS Mincho" panose="02020609040205080304" pitchFamily="49" charset="-128"/>
            </a:endParaRPr>
          </a:p>
          <a:p>
            <a:pPr marL="342900" lvl="0" indent="-342900">
              <a:lnSpc>
                <a:spcPct val="107000"/>
              </a:lnSpc>
              <a:buFont typeface="+mj-lt"/>
              <a:buAutoNum type="arabicPeriod" startAt="11"/>
            </a:pPr>
            <a:r>
              <a:rPr lang="en-US" sz="1200" dirty="0">
                <a:effectLst/>
                <a:latin typeface="Times New Roman" panose="02020603050405020304" pitchFamily="18" charset="0"/>
                <a:ea typeface="MS Mincho" panose="02020609040205080304" pitchFamily="49" charset="-128"/>
              </a:rPr>
              <a:t>Taye Oladele </a:t>
            </a:r>
            <a:r>
              <a:rPr lang="en-US" sz="1200" dirty="0" err="1">
                <a:effectLst/>
                <a:latin typeface="Times New Roman" panose="02020603050405020304" pitchFamily="18" charset="0"/>
                <a:ea typeface="MS Mincho" panose="02020609040205080304" pitchFamily="49" charset="-128"/>
              </a:rPr>
              <a:t>Aro</a:t>
            </a:r>
            <a:r>
              <a:rPr lang="en-US" sz="1200" dirty="0">
                <a:effectLst/>
                <a:latin typeface="Times New Roman" panose="02020603050405020304" pitchFamily="18" charset="0"/>
                <a:ea typeface="MS Mincho" panose="02020609040205080304" pitchFamily="49" charset="-128"/>
              </a:rPr>
              <a:t> , </a:t>
            </a:r>
            <a:r>
              <a:rPr lang="en-US" sz="1200" dirty="0" err="1">
                <a:effectLst/>
                <a:latin typeface="Times New Roman" panose="02020603050405020304" pitchFamily="18" charset="0"/>
                <a:ea typeface="MS Mincho" panose="02020609040205080304" pitchFamily="49" charset="-128"/>
              </a:rPr>
              <a:t>Besiru</a:t>
            </a:r>
            <a:r>
              <a:rPr lang="en-US" sz="1200" dirty="0">
                <a:effectLst/>
                <a:latin typeface="Times New Roman" panose="02020603050405020304" pitchFamily="18" charset="0"/>
                <a:ea typeface="MS Mincho" panose="02020609040205080304" pitchFamily="49" charset="-128"/>
              </a:rPr>
              <a:t> </a:t>
            </a:r>
            <a:r>
              <a:rPr lang="en-US" sz="1200" dirty="0" err="1">
                <a:effectLst/>
                <a:latin typeface="Times New Roman" panose="02020603050405020304" pitchFamily="18" charset="0"/>
                <a:ea typeface="MS Mincho" panose="02020609040205080304" pitchFamily="49" charset="-128"/>
              </a:rPr>
              <a:t>Jibrin</a:t>
            </a:r>
            <a:r>
              <a:rPr lang="en-US" sz="1200" dirty="0">
                <a:effectLst/>
                <a:latin typeface="Times New Roman" panose="02020603050405020304" pitchFamily="18" charset="0"/>
                <a:ea typeface="MS Mincho" panose="02020609040205080304" pitchFamily="49" charset="-128"/>
              </a:rPr>
              <a:t> Muhammed  , </a:t>
            </a:r>
            <a:r>
              <a:rPr lang="en-US" sz="1200" dirty="0" err="1">
                <a:effectLst/>
                <a:latin typeface="Times New Roman" panose="02020603050405020304" pitchFamily="18" charset="0"/>
                <a:ea typeface="MS Mincho" panose="02020609040205080304" pitchFamily="49" charset="-128"/>
              </a:rPr>
              <a:t>Olufisayo</a:t>
            </a:r>
            <a:r>
              <a:rPr lang="en-US" sz="1200" dirty="0">
                <a:effectLst/>
                <a:latin typeface="Times New Roman" panose="02020603050405020304" pitchFamily="18" charset="0"/>
                <a:ea typeface="MS Mincho" panose="02020609040205080304" pitchFamily="49" charset="-128"/>
              </a:rPr>
              <a:t> </a:t>
            </a:r>
            <a:r>
              <a:rPr lang="en-US" sz="1200" dirty="0" err="1">
                <a:effectLst/>
                <a:latin typeface="Times New Roman" panose="02020603050405020304" pitchFamily="18" charset="0"/>
                <a:ea typeface="MS Mincho" panose="02020609040205080304" pitchFamily="49" charset="-128"/>
              </a:rPr>
              <a:t>Babatope</a:t>
            </a:r>
            <a:r>
              <a:rPr lang="en-US" sz="1200" dirty="0">
                <a:effectLst/>
                <a:latin typeface="Times New Roman" panose="02020603050405020304" pitchFamily="18" charset="0"/>
                <a:ea typeface="MS Mincho" panose="02020609040205080304" pitchFamily="49" charset="-128"/>
              </a:rPr>
              <a:t> </a:t>
            </a:r>
            <a:r>
              <a:rPr lang="en-US" sz="1200" dirty="0" err="1">
                <a:effectLst/>
                <a:latin typeface="Times New Roman" panose="02020603050405020304" pitchFamily="18" charset="0"/>
                <a:ea typeface="MS Mincho" panose="02020609040205080304" pitchFamily="49" charset="-128"/>
              </a:rPr>
              <a:t>Ayoade</a:t>
            </a:r>
            <a:r>
              <a:rPr lang="en-US" sz="1200" dirty="0">
                <a:effectLst/>
                <a:latin typeface="Times New Roman" panose="02020603050405020304" pitchFamily="18" charset="0"/>
                <a:ea typeface="MS Mincho" panose="02020609040205080304" pitchFamily="49" charset="-128"/>
              </a:rPr>
              <a:t> , Idowu Dauda Oladipo, “A Review On Data Mining Techniques For Heart Disease Prediction”, </a:t>
            </a:r>
            <a:r>
              <a:rPr lang="en-US" sz="1200" dirty="0" err="1">
                <a:effectLst/>
                <a:latin typeface="Times New Roman" panose="02020603050405020304" pitchFamily="18" charset="0"/>
                <a:ea typeface="MS Mincho" panose="02020609040205080304" pitchFamily="49" charset="-128"/>
              </a:rPr>
              <a:t>Anale</a:t>
            </a:r>
            <a:r>
              <a:rPr lang="en-US" sz="1200" dirty="0">
                <a:effectLst/>
                <a:latin typeface="Times New Roman" panose="02020603050405020304" pitchFamily="18" charset="0"/>
                <a:ea typeface="MS Mincho" panose="02020609040205080304" pitchFamily="49" charset="-128"/>
              </a:rPr>
              <a:t>. </a:t>
            </a:r>
            <a:r>
              <a:rPr lang="en-US" sz="1200" dirty="0" err="1">
                <a:effectLst/>
                <a:latin typeface="Times New Roman" panose="02020603050405020304" pitchFamily="18" charset="0"/>
                <a:ea typeface="MS Mincho" panose="02020609040205080304" pitchFamily="49" charset="-128"/>
              </a:rPr>
              <a:t>Seria</a:t>
            </a:r>
            <a:r>
              <a:rPr lang="en-US" sz="1200" dirty="0">
                <a:effectLst/>
                <a:latin typeface="Times New Roman" panose="02020603050405020304" pitchFamily="18" charset="0"/>
                <a:ea typeface="MS Mincho" panose="02020609040205080304" pitchFamily="49" charset="-128"/>
              </a:rPr>
              <a:t> </a:t>
            </a:r>
            <a:r>
              <a:rPr lang="en-US" sz="1200" dirty="0" err="1">
                <a:effectLst/>
                <a:latin typeface="Times New Roman" panose="02020603050405020304" pitchFamily="18" charset="0"/>
                <a:ea typeface="MS Mincho" panose="02020609040205080304" pitchFamily="49" charset="-128"/>
              </a:rPr>
              <a:t>Informatică</a:t>
            </a:r>
            <a:r>
              <a:rPr lang="en-US" sz="1200" dirty="0">
                <a:effectLst/>
                <a:latin typeface="Times New Roman" panose="02020603050405020304" pitchFamily="18" charset="0"/>
                <a:ea typeface="MS Mincho" panose="02020609040205080304" pitchFamily="49" charset="-128"/>
              </a:rPr>
              <a:t>. Vol. XV fasc. 1 – 2017</a:t>
            </a:r>
            <a:endParaRPr lang="en-IN" sz="1200" dirty="0">
              <a:effectLst/>
              <a:latin typeface="Times New Roman" panose="02020603050405020304" pitchFamily="18" charset="0"/>
              <a:ea typeface="MS Mincho" panose="02020609040205080304" pitchFamily="49" charset="-128"/>
            </a:endParaRPr>
          </a:p>
          <a:p>
            <a:pPr marL="342900" lvl="0" indent="-342900">
              <a:lnSpc>
                <a:spcPct val="107000"/>
              </a:lnSpc>
              <a:buFont typeface="+mj-lt"/>
              <a:buAutoNum type="arabicPeriod" startAt="11"/>
            </a:pPr>
            <a:r>
              <a:rPr lang="en-US" sz="1200" dirty="0">
                <a:effectLst/>
                <a:latin typeface="Times New Roman" panose="02020603050405020304" pitchFamily="18" charset="0"/>
                <a:ea typeface="MS Mincho" panose="02020609040205080304" pitchFamily="49" charset="-128"/>
              </a:rPr>
              <a:t>Smriti Mukesh Singh, Dr. Dinesh B. </a:t>
            </a:r>
            <a:r>
              <a:rPr lang="en-US" sz="1200" dirty="0" err="1">
                <a:effectLst/>
                <a:latin typeface="Times New Roman" panose="02020603050405020304" pitchFamily="18" charset="0"/>
                <a:ea typeface="MS Mincho" panose="02020609040205080304" pitchFamily="49" charset="-128"/>
              </a:rPr>
              <a:t>Hanchate</a:t>
            </a:r>
            <a:r>
              <a:rPr lang="en-US" sz="1200" dirty="0">
                <a:effectLst/>
                <a:latin typeface="Times New Roman" panose="02020603050405020304" pitchFamily="18" charset="0"/>
                <a:ea typeface="MS Mincho" panose="02020609040205080304" pitchFamily="49" charset="-128"/>
              </a:rPr>
              <a:t>, “Improving Disease Prediction by Machine Learning”, International Research Journal of Engineering and Technology (IRJET), Volume: 05 Issue: 06 | June-2018, e-ISSN: 2395-0056, p-ISSN: 2395-0072</a:t>
            </a:r>
            <a:endParaRPr lang="en-IN" sz="1200" dirty="0">
              <a:effectLst/>
              <a:latin typeface="Times New Roman" panose="02020603050405020304" pitchFamily="18" charset="0"/>
              <a:ea typeface="MS Mincho" panose="02020609040205080304" pitchFamily="49" charset="-128"/>
            </a:endParaRPr>
          </a:p>
        </p:txBody>
      </p:sp>
      <p:pic>
        <p:nvPicPr>
          <p:cNvPr id="4" name="image2.jpeg">
            <a:extLst>
              <a:ext uri="{FF2B5EF4-FFF2-40B4-BE49-F238E27FC236}">
                <a16:creationId xmlns:a16="http://schemas.microsoft.com/office/drawing/2014/main" id="{D47951D4-4B9B-46F8-88A3-C0178670DBC9}"/>
              </a:ext>
            </a:extLst>
          </p:cNvPr>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Tree>
    <p:extLst>
      <p:ext uri="{BB962C8B-B14F-4D97-AF65-F5344CB8AC3E}">
        <p14:creationId xmlns:p14="http://schemas.microsoft.com/office/powerpoint/2010/main" val="274303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7200" dirty="0"/>
          </a:p>
          <a:p>
            <a:pPr marL="0" indent="0" algn="ctr">
              <a:buNone/>
            </a:pPr>
            <a:r>
              <a:rPr lang="en-US" sz="7200"/>
              <a:t>Thank You</a:t>
            </a:r>
            <a:endParaRPr lang="en-US" sz="7200" dirty="0"/>
          </a:p>
        </p:txBody>
      </p:sp>
      <p:pic>
        <p:nvPicPr>
          <p:cNvPr id="4" name="image2.jpeg"/>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Tree>
    <p:extLst>
      <p:ext uri="{BB962C8B-B14F-4D97-AF65-F5344CB8AC3E}">
        <p14:creationId xmlns:p14="http://schemas.microsoft.com/office/powerpoint/2010/main" val="3251805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683B2-9F0B-4541-A876-E27FB0CDE262}"/>
              </a:ext>
            </a:extLst>
          </p:cNvPr>
          <p:cNvSpPr>
            <a:spLocks noGrp="1"/>
          </p:cNvSpPr>
          <p:nvPr>
            <p:ph type="title"/>
          </p:nvPr>
        </p:nvSpPr>
        <p:spPr/>
        <p:txBody>
          <a:bodyPr/>
          <a:lstStyle/>
          <a:p>
            <a:r>
              <a:rPr lang="en-US" dirty="0"/>
              <a:t>                Objective of the Project</a:t>
            </a:r>
            <a:endParaRPr lang="en-IN" dirty="0"/>
          </a:p>
        </p:txBody>
      </p:sp>
      <p:sp>
        <p:nvSpPr>
          <p:cNvPr id="3" name="Content Placeholder 2">
            <a:extLst>
              <a:ext uri="{FF2B5EF4-FFF2-40B4-BE49-F238E27FC236}">
                <a16:creationId xmlns:a16="http://schemas.microsoft.com/office/drawing/2014/main" id="{54927D1E-F776-4B07-8F86-00374E0D7ACC}"/>
              </a:ext>
            </a:extLst>
          </p:cNvPr>
          <p:cNvSpPr>
            <a:spLocks noGrp="1"/>
          </p:cNvSpPr>
          <p:nvPr>
            <p:ph idx="1"/>
          </p:nvPr>
        </p:nvSpPr>
        <p:spPr/>
        <p:txBody>
          <a:bodyPr>
            <a:noAutofit/>
          </a:bodyPr>
          <a:lstStyle/>
          <a:p>
            <a:pPr marL="53340" indent="0">
              <a:spcAft>
                <a:spcPts val="1600"/>
              </a:spcAft>
              <a:buNone/>
            </a:pPr>
            <a:r>
              <a:rPr lang="en-US" sz="2400" dirty="0">
                <a:effectLst/>
                <a:ea typeface="MS Mincho" panose="020B0400000000000000" pitchFamily="49" charset="-128"/>
              </a:rPr>
              <a:t>Heart disease can be managed effectively with a combination of lifestyle changes, medicine and, in some cases, surgery. With the right treatment, the symptoms of heart disease can be reduced and the functioning of the heart improved. The predicted results can be used to prevent and thus reduce cost for surgical treatment and other expensive.</a:t>
            </a:r>
            <a:r>
              <a:rPr lang="en-US" sz="2400" cap="all" dirty="0">
                <a:effectLst/>
                <a:ea typeface="MS Mincho" panose="020B0400000000000000" pitchFamily="49" charset="-128"/>
              </a:rPr>
              <a:t> </a:t>
            </a:r>
            <a:endParaRPr lang="en-IN" sz="2400" dirty="0">
              <a:effectLst/>
              <a:ea typeface="MS Mincho" panose="020B0400000000000000" pitchFamily="49" charset="-128"/>
            </a:endParaRPr>
          </a:p>
          <a:p>
            <a:pPr marL="53340" indent="0">
              <a:spcAft>
                <a:spcPts val="1600"/>
              </a:spcAft>
              <a:buNone/>
            </a:pPr>
            <a:r>
              <a:rPr lang="en-US" sz="2400" dirty="0">
                <a:effectLst/>
                <a:ea typeface="MS Mincho" panose="020B0400000000000000" pitchFamily="49" charset="-128"/>
              </a:rPr>
              <a:t>The overall objective of  my work will be to predict accurately using different attributes, and come up with a solution that can help them to prevent any future loss. This prediction model will use data science life cycle along with machine learning models to come up an appropriate prediction and insights about the person’s well-being.</a:t>
            </a:r>
            <a:endParaRPr lang="en-IN" sz="2400" u="sng" dirty="0">
              <a:effectLst/>
              <a:ea typeface="MS Mincho" panose="020B0400000000000000" pitchFamily="49" charset="-128"/>
            </a:endParaRPr>
          </a:p>
          <a:p>
            <a:pPr marL="0" indent="0">
              <a:buNone/>
            </a:pPr>
            <a:endParaRPr lang="en-IN" sz="2400" dirty="0"/>
          </a:p>
        </p:txBody>
      </p:sp>
      <p:pic>
        <p:nvPicPr>
          <p:cNvPr id="4" name="image2.jpeg">
            <a:extLst>
              <a:ext uri="{FF2B5EF4-FFF2-40B4-BE49-F238E27FC236}">
                <a16:creationId xmlns:a16="http://schemas.microsoft.com/office/drawing/2014/main" id="{53B84FD4-F1F5-4F0B-8E89-C7F0EA261EA5}"/>
              </a:ext>
            </a:extLst>
          </p:cNvPr>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Tree>
    <p:extLst>
      <p:ext uri="{BB962C8B-B14F-4D97-AF65-F5344CB8AC3E}">
        <p14:creationId xmlns:p14="http://schemas.microsoft.com/office/powerpoint/2010/main" val="1409603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2394895-1F39-41E9-BD7B-FCCFC10EC425}"/>
              </a:ext>
            </a:extLst>
          </p:cNvPr>
          <p:cNvGraphicFramePr>
            <a:graphicFrameLocks noGrp="1"/>
          </p:cNvGraphicFramePr>
          <p:nvPr>
            <p:extLst>
              <p:ext uri="{D42A27DB-BD31-4B8C-83A1-F6EECF244321}">
                <p14:modId xmlns:p14="http://schemas.microsoft.com/office/powerpoint/2010/main" val="3061518329"/>
              </p:ext>
            </p:extLst>
          </p:nvPr>
        </p:nvGraphicFramePr>
        <p:xfrm>
          <a:off x="0" y="1685192"/>
          <a:ext cx="9144000" cy="5143500"/>
        </p:xfrm>
        <a:graphic>
          <a:graphicData uri="http://schemas.openxmlformats.org/drawingml/2006/table">
            <a:tbl>
              <a:tblPr firstRow="1" bandRow="1">
                <a:tableStyleId>{5C22544A-7EE6-4342-B048-85BDC9FD1C3A}</a:tableStyleId>
              </a:tblPr>
              <a:tblGrid>
                <a:gridCol w="541016">
                  <a:extLst>
                    <a:ext uri="{9D8B030D-6E8A-4147-A177-3AD203B41FA5}">
                      <a16:colId xmlns:a16="http://schemas.microsoft.com/office/drawing/2014/main" val="1466229032"/>
                    </a:ext>
                  </a:extLst>
                </a:gridCol>
                <a:gridCol w="1516383">
                  <a:extLst>
                    <a:ext uri="{9D8B030D-6E8A-4147-A177-3AD203B41FA5}">
                      <a16:colId xmlns:a16="http://schemas.microsoft.com/office/drawing/2014/main" val="2935470851"/>
                    </a:ext>
                  </a:extLst>
                </a:gridCol>
                <a:gridCol w="1401856">
                  <a:extLst>
                    <a:ext uri="{9D8B030D-6E8A-4147-A177-3AD203B41FA5}">
                      <a16:colId xmlns:a16="http://schemas.microsoft.com/office/drawing/2014/main" val="1942025289"/>
                    </a:ext>
                  </a:extLst>
                </a:gridCol>
                <a:gridCol w="1190065">
                  <a:extLst>
                    <a:ext uri="{9D8B030D-6E8A-4147-A177-3AD203B41FA5}">
                      <a16:colId xmlns:a16="http://schemas.microsoft.com/office/drawing/2014/main" val="3948654640"/>
                    </a:ext>
                  </a:extLst>
                </a:gridCol>
                <a:gridCol w="2188509">
                  <a:extLst>
                    <a:ext uri="{9D8B030D-6E8A-4147-A177-3AD203B41FA5}">
                      <a16:colId xmlns:a16="http://schemas.microsoft.com/office/drawing/2014/main" val="1811169930"/>
                    </a:ext>
                  </a:extLst>
                </a:gridCol>
                <a:gridCol w="2306171">
                  <a:extLst>
                    <a:ext uri="{9D8B030D-6E8A-4147-A177-3AD203B41FA5}">
                      <a16:colId xmlns:a16="http://schemas.microsoft.com/office/drawing/2014/main" val="2659302842"/>
                    </a:ext>
                  </a:extLst>
                </a:gridCol>
              </a:tblGrid>
              <a:tr h="1317293">
                <a:tc>
                  <a:txBody>
                    <a:bodyPr/>
                    <a:lstStyle/>
                    <a:p>
                      <a:r>
                        <a:rPr lang="en-IN" sz="1800" dirty="0"/>
                        <a:t>S. No.</a:t>
                      </a:r>
                    </a:p>
                  </a:txBody>
                  <a:tcPr marL="68580" marR="68580" marT="34290" marB="34290"/>
                </a:tc>
                <a:tc>
                  <a:txBody>
                    <a:bodyPr/>
                    <a:lstStyle/>
                    <a:p>
                      <a:r>
                        <a:rPr lang="en-IN" sz="1800" dirty="0"/>
                        <a:t>Title</a:t>
                      </a:r>
                    </a:p>
                  </a:txBody>
                  <a:tcPr marL="68580" marR="68580" marT="34290" marB="34290"/>
                </a:tc>
                <a:tc>
                  <a:txBody>
                    <a:bodyPr/>
                    <a:lstStyle/>
                    <a:p>
                      <a:r>
                        <a:rPr lang="en-IN" sz="1800" dirty="0"/>
                        <a:t>Author</a:t>
                      </a:r>
                    </a:p>
                  </a:txBody>
                  <a:tcPr marL="68580" marR="68580" marT="34290" marB="34290"/>
                </a:tc>
                <a:tc>
                  <a:txBody>
                    <a:bodyPr/>
                    <a:lstStyle/>
                    <a:p>
                      <a:r>
                        <a:rPr lang="en-IN" sz="1800" dirty="0"/>
                        <a:t>Year Published</a:t>
                      </a:r>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Contribution</a:t>
                      </a:r>
                    </a:p>
                    <a:p>
                      <a:endParaRPr lang="en-IN" sz="1800" dirty="0"/>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Inference</a:t>
                      </a:r>
                    </a:p>
                    <a:p>
                      <a:endParaRPr lang="en-IN" sz="1800" dirty="0"/>
                    </a:p>
                  </a:txBody>
                  <a:tcPr marL="68580" marR="68580" marT="34290" marB="34290"/>
                </a:tc>
                <a:extLst>
                  <a:ext uri="{0D108BD9-81ED-4DB2-BD59-A6C34878D82A}">
                    <a16:rowId xmlns:a16="http://schemas.microsoft.com/office/drawing/2014/main" val="3106747546"/>
                  </a:ext>
                </a:extLst>
              </a:tr>
              <a:tr h="3826207">
                <a:tc>
                  <a:txBody>
                    <a:bodyPr/>
                    <a:lstStyle/>
                    <a:p>
                      <a:r>
                        <a:rPr lang="en-IN" sz="1500" dirty="0"/>
                        <a:t>1.</a:t>
                      </a:r>
                    </a:p>
                  </a:txBody>
                  <a:tcPr marL="68580" marR="68580" marT="34290" marB="34290"/>
                </a:tc>
                <a:tc>
                  <a:txBody>
                    <a:bodyPr/>
                    <a:lstStyle/>
                    <a:p>
                      <a:r>
                        <a:rPr lang="en-US" sz="1500" dirty="0"/>
                        <a:t>Heart Disease Prediction Using Machine learning and Data Mining Technique</a:t>
                      </a:r>
                      <a:endParaRPr lang="en-IN" sz="1500" dirty="0"/>
                    </a:p>
                  </a:txBody>
                  <a:tcPr marL="68580" marR="68580" marT="34290" marB="34290"/>
                </a:tc>
                <a:tc>
                  <a:txBody>
                    <a:bodyPr/>
                    <a:lstStyle/>
                    <a:p>
                      <a:r>
                        <a:rPr lang="en-IN" sz="1500" dirty="0" err="1"/>
                        <a:t>Jaymin</a:t>
                      </a:r>
                      <a:r>
                        <a:rPr lang="en-IN" sz="1500" dirty="0"/>
                        <a:t> Patel, </a:t>
                      </a:r>
                      <a:r>
                        <a:rPr lang="en-IN" sz="1500" dirty="0" err="1"/>
                        <a:t>Prof.TejalUpadhyay</a:t>
                      </a:r>
                      <a:r>
                        <a:rPr lang="en-IN" sz="1500" dirty="0"/>
                        <a:t>, </a:t>
                      </a:r>
                      <a:r>
                        <a:rPr lang="en-IN" sz="1500" dirty="0" err="1"/>
                        <a:t>Dr.</a:t>
                      </a:r>
                      <a:r>
                        <a:rPr lang="en-IN" sz="1500" dirty="0"/>
                        <a:t> Samir Patel</a:t>
                      </a:r>
                    </a:p>
                  </a:txBody>
                  <a:tcPr marL="68580" marR="68580" marT="34290" marB="34290"/>
                </a:tc>
                <a:tc>
                  <a:txBody>
                    <a:bodyPr/>
                    <a:lstStyle/>
                    <a:p>
                      <a:r>
                        <a:rPr lang="en-IN" sz="1500" dirty="0"/>
                        <a:t>2016</a:t>
                      </a:r>
                    </a:p>
                  </a:txBody>
                  <a:tcPr marL="68580" marR="68580" marT="34290" marB="34290"/>
                </a:tc>
                <a:tc>
                  <a:txBody>
                    <a:bodyPr/>
                    <a:lstStyle/>
                    <a:p>
                      <a:r>
                        <a:rPr lang="en-IN" sz="1500" dirty="0"/>
                        <a:t>This research compares different algorithms of Decision Tree classification seeking better performance in heart disease diagnosis using WEKA. The algorithms which are tested is J48 algorithm, Logistic model tree algorithm and Random Forest algorithm</a:t>
                      </a:r>
                    </a:p>
                  </a:txBody>
                  <a:tcPr marL="68580" marR="68580" marT="34290" marB="34290"/>
                </a:tc>
                <a:tc>
                  <a:txBody>
                    <a:bodyPr/>
                    <a:lstStyle/>
                    <a:p>
                      <a:r>
                        <a:rPr lang="en-US" sz="1500" dirty="0"/>
                        <a:t>It is concluded that J48 tree technique turned out to be best classifier for heart disease prediction because it contains more accuracy and least total time to build. But the success id very marginal and needs more complex models to increase the accuracy of predicting the early onset of heart disease</a:t>
                      </a:r>
                      <a:endParaRPr lang="en-IN" sz="1500" dirty="0"/>
                    </a:p>
                  </a:txBody>
                  <a:tcPr marL="68580" marR="68580" marT="34290" marB="34290"/>
                </a:tc>
                <a:extLst>
                  <a:ext uri="{0D108BD9-81ED-4DB2-BD59-A6C34878D82A}">
                    <a16:rowId xmlns:a16="http://schemas.microsoft.com/office/drawing/2014/main" val="2574855039"/>
                  </a:ext>
                </a:extLst>
              </a:tr>
            </a:tbl>
          </a:graphicData>
        </a:graphic>
      </p:graphicFrame>
      <p:sp>
        <p:nvSpPr>
          <p:cNvPr id="3" name="Title 1">
            <a:extLst>
              <a:ext uri="{FF2B5EF4-FFF2-40B4-BE49-F238E27FC236}">
                <a16:creationId xmlns:a16="http://schemas.microsoft.com/office/drawing/2014/main" id="{5612BF80-AA1F-41B6-8F37-A2FDBA941F7F}"/>
              </a:ext>
            </a:extLst>
          </p:cNvPr>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     Literature Survey</a:t>
            </a:r>
            <a:endParaRPr lang="en-IN" dirty="0"/>
          </a:p>
        </p:txBody>
      </p:sp>
      <p:pic>
        <p:nvPicPr>
          <p:cNvPr id="4" name="image2.jpeg">
            <a:extLst>
              <a:ext uri="{FF2B5EF4-FFF2-40B4-BE49-F238E27FC236}">
                <a16:creationId xmlns:a16="http://schemas.microsoft.com/office/drawing/2014/main" id="{C983C973-87EF-4541-B25D-C8FF5FD52F04}"/>
              </a:ext>
            </a:extLst>
          </p:cNvPr>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Tree>
    <p:extLst>
      <p:ext uri="{BB962C8B-B14F-4D97-AF65-F5344CB8AC3E}">
        <p14:creationId xmlns:p14="http://schemas.microsoft.com/office/powerpoint/2010/main" val="3527321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E98DF4C-5442-4820-BA99-79005BFC63D7}"/>
              </a:ext>
            </a:extLst>
          </p:cNvPr>
          <p:cNvGraphicFramePr>
            <a:graphicFrameLocks noGrp="1"/>
          </p:cNvGraphicFramePr>
          <p:nvPr>
            <p:extLst>
              <p:ext uri="{D42A27DB-BD31-4B8C-83A1-F6EECF244321}">
                <p14:modId xmlns:p14="http://schemas.microsoft.com/office/powerpoint/2010/main" val="344143301"/>
              </p:ext>
            </p:extLst>
          </p:nvPr>
        </p:nvGraphicFramePr>
        <p:xfrm>
          <a:off x="1" y="1663181"/>
          <a:ext cx="9143999" cy="5194819"/>
        </p:xfrm>
        <a:graphic>
          <a:graphicData uri="http://schemas.openxmlformats.org/drawingml/2006/table">
            <a:tbl>
              <a:tblPr firstRow="1" bandRow="1">
                <a:tableStyleId>{5C22544A-7EE6-4342-B048-85BDC9FD1C3A}</a:tableStyleId>
              </a:tblPr>
              <a:tblGrid>
                <a:gridCol w="561109">
                  <a:extLst>
                    <a:ext uri="{9D8B030D-6E8A-4147-A177-3AD203B41FA5}">
                      <a16:colId xmlns:a16="http://schemas.microsoft.com/office/drawing/2014/main" val="1891978109"/>
                    </a:ext>
                  </a:extLst>
                </a:gridCol>
                <a:gridCol w="1345415">
                  <a:extLst>
                    <a:ext uri="{9D8B030D-6E8A-4147-A177-3AD203B41FA5}">
                      <a16:colId xmlns:a16="http://schemas.microsoft.com/office/drawing/2014/main" val="4263717474"/>
                    </a:ext>
                  </a:extLst>
                </a:gridCol>
                <a:gridCol w="918972">
                  <a:extLst>
                    <a:ext uri="{9D8B030D-6E8A-4147-A177-3AD203B41FA5}">
                      <a16:colId xmlns:a16="http://schemas.microsoft.com/office/drawing/2014/main" val="3569207856"/>
                    </a:ext>
                  </a:extLst>
                </a:gridCol>
                <a:gridCol w="1220724">
                  <a:extLst>
                    <a:ext uri="{9D8B030D-6E8A-4147-A177-3AD203B41FA5}">
                      <a16:colId xmlns:a16="http://schemas.microsoft.com/office/drawing/2014/main" val="117869420"/>
                    </a:ext>
                  </a:extLst>
                </a:gridCol>
                <a:gridCol w="2304288">
                  <a:extLst>
                    <a:ext uri="{9D8B030D-6E8A-4147-A177-3AD203B41FA5}">
                      <a16:colId xmlns:a16="http://schemas.microsoft.com/office/drawing/2014/main" val="792604104"/>
                    </a:ext>
                  </a:extLst>
                </a:gridCol>
                <a:gridCol w="2793491">
                  <a:extLst>
                    <a:ext uri="{9D8B030D-6E8A-4147-A177-3AD203B41FA5}">
                      <a16:colId xmlns:a16="http://schemas.microsoft.com/office/drawing/2014/main" val="1976360049"/>
                    </a:ext>
                  </a:extLst>
                </a:gridCol>
              </a:tblGrid>
              <a:tr h="1011439">
                <a:tc>
                  <a:txBody>
                    <a:bodyPr/>
                    <a:lstStyle/>
                    <a:p>
                      <a:r>
                        <a:rPr lang="en-IN" sz="1800" dirty="0"/>
                        <a:t>S. No.</a:t>
                      </a:r>
                    </a:p>
                  </a:txBody>
                  <a:tcPr marL="68580" marR="68580" marT="34290" marB="34290"/>
                </a:tc>
                <a:tc>
                  <a:txBody>
                    <a:bodyPr/>
                    <a:lstStyle/>
                    <a:p>
                      <a:r>
                        <a:rPr lang="en-IN" sz="1800" dirty="0"/>
                        <a:t>Title</a:t>
                      </a:r>
                    </a:p>
                  </a:txBody>
                  <a:tcPr marL="68580" marR="68580" marT="34290" marB="34290"/>
                </a:tc>
                <a:tc>
                  <a:txBody>
                    <a:bodyPr/>
                    <a:lstStyle/>
                    <a:p>
                      <a:r>
                        <a:rPr lang="en-IN" sz="1800" dirty="0"/>
                        <a:t>Author</a:t>
                      </a:r>
                    </a:p>
                  </a:txBody>
                  <a:tcPr marL="68580" marR="68580" marT="34290" marB="34290"/>
                </a:tc>
                <a:tc>
                  <a:txBody>
                    <a:bodyPr/>
                    <a:lstStyle/>
                    <a:p>
                      <a:r>
                        <a:rPr lang="en-IN" sz="1800" dirty="0"/>
                        <a:t>Year Published</a:t>
                      </a:r>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Contribution</a:t>
                      </a:r>
                    </a:p>
                    <a:p>
                      <a:endParaRPr lang="en-IN" sz="1800" dirty="0"/>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Inference</a:t>
                      </a:r>
                    </a:p>
                    <a:p>
                      <a:endParaRPr lang="en-IN" sz="1800" dirty="0"/>
                    </a:p>
                  </a:txBody>
                  <a:tcPr marL="68580" marR="68580" marT="34290" marB="34290"/>
                </a:tc>
                <a:extLst>
                  <a:ext uri="{0D108BD9-81ED-4DB2-BD59-A6C34878D82A}">
                    <a16:rowId xmlns:a16="http://schemas.microsoft.com/office/drawing/2014/main" val="3369006649"/>
                  </a:ext>
                </a:extLst>
              </a:tr>
              <a:tr h="4183380">
                <a:tc>
                  <a:txBody>
                    <a:bodyPr/>
                    <a:lstStyle/>
                    <a:p>
                      <a:r>
                        <a:rPr lang="en-IN" sz="1500" dirty="0"/>
                        <a:t>2.</a:t>
                      </a:r>
                    </a:p>
                  </a:txBody>
                  <a:tcPr marL="68580" marR="68580" marT="34290" marB="34290"/>
                </a:tc>
                <a:tc>
                  <a:txBody>
                    <a:bodyPr/>
                    <a:lstStyle/>
                    <a:p>
                      <a:r>
                        <a:rPr lang="en-US" sz="1500" dirty="0"/>
                        <a:t>Prediction of Heart Disease Using Machine Learning Algorithms</a:t>
                      </a:r>
                      <a:endParaRPr lang="en-IN" sz="1500" dirty="0"/>
                    </a:p>
                  </a:txBody>
                  <a:tcPr marL="68580" marR="68580" marT="34290" marB="34290"/>
                </a:tc>
                <a:tc>
                  <a:txBody>
                    <a:bodyPr/>
                    <a:lstStyle/>
                    <a:p>
                      <a:r>
                        <a:rPr lang="sv-SE" sz="1400" dirty="0"/>
                        <a:t>Sonam Nikhar et al</a:t>
                      </a:r>
                      <a:endParaRPr lang="en-IN" sz="1400" kern="1200" dirty="0">
                        <a:solidFill>
                          <a:schemeClr val="dk1"/>
                        </a:solidFill>
                        <a:effectLst/>
                        <a:latin typeface="+mn-lt"/>
                        <a:ea typeface="+mn-ea"/>
                        <a:cs typeface="+mn-cs"/>
                      </a:endParaRPr>
                    </a:p>
                  </a:txBody>
                  <a:tcPr marL="68580" marR="68580" marT="34290" marB="34290"/>
                </a:tc>
                <a:tc>
                  <a:txBody>
                    <a:bodyPr/>
                    <a:lstStyle/>
                    <a:p>
                      <a:r>
                        <a:rPr lang="en-IN" sz="1500" dirty="0"/>
                        <a:t>2016</a:t>
                      </a:r>
                    </a:p>
                  </a:txBody>
                  <a:tcPr marL="68580" marR="68580" marT="34290" marB="34290"/>
                </a:tc>
                <a:tc>
                  <a:txBody>
                    <a:bodyPr/>
                    <a:lstStyle/>
                    <a:p>
                      <a:r>
                        <a:rPr lang="en-US" sz="1500" dirty="0"/>
                        <a:t>This research intends to provide a detailed description of Naïve Bayes and decision tree classifier that are applied in their research particularly in the prediction of Heart Disease. Some experiment has been conducted to compare the execution of predictive data mining technique on the same dataset, and the consequence reveals that Decision Tree outperforms over Bayesian classification. </a:t>
                      </a:r>
                      <a:endParaRPr lang="en-IN" sz="1500" dirty="0"/>
                    </a:p>
                  </a:txBody>
                  <a:tcPr marL="68580" marR="68580" marT="34290" marB="34290"/>
                </a:tc>
                <a:tc>
                  <a:txBody>
                    <a:bodyPr/>
                    <a:lstStyle/>
                    <a:p>
                      <a:r>
                        <a:rPr lang="en-US" sz="1500" dirty="0"/>
                        <a:t>They have analyzed that the decision tree has better accuracy as compared to naïve Bayes classifier. To increase the performance of the classifier in future, they will be working on Selective naïve Bayes classifier; It is known that Naïve Bayesian classifier (NB) works very well on some domains, and poorly on some. Their purpose is to improve the performance of the Naïve Bayesian classifier by removing unnecessary and irrelevant attributes from the dataset and only picking those that are most informative for the classification task</a:t>
                      </a:r>
                      <a:endParaRPr lang="en-IN" sz="1500" dirty="0"/>
                    </a:p>
                  </a:txBody>
                  <a:tcPr marL="68580" marR="68580" marT="34290" marB="34290"/>
                </a:tc>
                <a:extLst>
                  <a:ext uri="{0D108BD9-81ED-4DB2-BD59-A6C34878D82A}">
                    <a16:rowId xmlns:a16="http://schemas.microsoft.com/office/drawing/2014/main" val="3757945382"/>
                  </a:ext>
                </a:extLst>
              </a:tr>
            </a:tbl>
          </a:graphicData>
        </a:graphic>
      </p:graphicFrame>
      <p:sp>
        <p:nvSpPr>
          <p:cNvPr id="4" name="Title 1">
            <a:extLst>
              <a:ext uri="{FF2B5EF4-FFF2-40B4-BE49-F238E27FC236}">
                <a16:creationId xmlns:a16="http://schemas.microsoft.com/office/drawing/2014/main" id="{6BC95687-4BB2-4F92-84CA-4EE49461DBE7}"/>
              </a:ext>
            </a:extLst>
          </p:cNvPr>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     Literature Survey</a:t>
            </a:r>
            <a:endParaRPr lang="en-IN" dirty="0"/>
          </a:p>
        </p:txBody>
      </p:sp>
      <p:pic>
        <p:nvPicPr>
          <p:cNvPr id="5" name="image2.jpeg">
            <a:extLst>
              <a:ext uri="{FF2B5EF4-FFF2-40B4-BE49-F238E27FC236}">
                <a16:creationId xmlns:a16="http://schemas.microsoft.com/office/drawing/2014/main" id="{795E2A24-81E4-4D38-9988-BEC1B80F1F1D}"/>
              </a:ext>
            </a:extLst>
          </p:cNvPr>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Tree>
    <p:extLst>
      <p:ext uri="{BB962C8B-B14F-4D97-AF65-F5344CB8AC3E}">
        <p14:creationId xmlns:p14="http://schemas.microsoft.com/office/powerpoint/2010/main" val="3738163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20F0653-383D-4A54-B90B-BA537694A908}"/>
              </a:ext>
            </a:extLst>
          </p:cNvPr>
          <p:cNvGraphicFramePr>
            <a:graphicFrameLocks noGrp="1"/>
          </p:cNvGraphicFramePr>
          <p:nvPr>
            <p:extLst>
              <p:ext uri="{D42A27DB-BD31-4B8C-83A1-F6EECF244321}">
                <p14:modId xmlns:p14="http://schemas.microsoft.com/office/powerpoint/2010/main" val="2031018426"/>
              </p:ext>
            </p:extLst>
          </p:nvPr>
        </p:nvGraphicFramePr>
        <p:xfrm>
          <a:off x="-1" y="1752600"/>
          <a:ext cx="9144001" cy="5143499"/>
        </p:xfrm>
        <a:graphic>
          <a:graphicData uri="http://schemas.openxmlformats.org/drawingml/2006/table">
            <a:tbl>
              <a:tblPr firstRow="1" bandRow="1">
                <a:tableStyleId>{5C22544A-7EE6-4342-B048-85BDC9FD1C3A}</a:tableStyleId>
              </a:tblPr>
              <a:tblGrid>
                <a:gridCol w="538343">
                  <a:extLst>
                    <a:ext uri="{9D8B030D-6E8A-4147-A177-3AD203B41FA5}">
                      <a16:colId xmlns:a16="http://schemas.microsoft.com/office/drawing/2014/main" val="784420514"/>
                    </a:ext>
                  </a:extLst>
                </a:gridCol>
                <a:gridCol w="1599740">
                  <a:extLst>
                    <a:ext uri="{9D8B030D-6E8A-4147-A177-3AD203B41FA5}">
                      <a16:colId xmlns:a16="http://schemas.microsoft.com/office/drawing/2014/main" val="3279821298"/>
                    </a:ext>
                  </a:extLst>
                </a:gridCol>
                <a:gridCol w="958103">
                  <a:extLst>
                    <a:ext uri="{9D8B030D-6E8A-4147-A177-3AD203B41FA5}">
                      <a16:colId xmlns:a16="http://schemas.microsoft.com/office/drawing/2014/main" val="256360990"/>
                    </a:ext>
                  </a:extLst>
                </a:gridCol>
                <a:gridCol w="1210235">
                  <a:extLst>
                    <a:ext uri="{9D8B030D-6E8A-4147-A177-3AD203B41FA5}">
                      <a16:colId xmlns:a16="http://schemas.microsoft.com/office/drawing/2014/main" val="3818136945"/>
                    </a:ext>
                  </a:extLst>
                </a:gridCol>
                <a:gridCol w="2148168">
                  <a:extLst>
                    <a:ext uri="{9D8B030D-6E8A-4147-A177-3AD203B41FA5}">
                      <a16:colId xmlns:a16="http://schemas.microsoft.com/office/drawing/2014/main" val="3793691987"/>
                    </a:ext>
                  </a:extLst>
                </a:gridCol>
                <a:gridCol w="2689412">
                  <a:extLst>
                    <a:ext uri="{9D8B030D-6E8A-4147-A177-3AD203B41FA5}">
                      <a16:colId xmlns:a16="http://schemas.microsoft.com/office/drawing/2014/main" val="2261450947"/>
                    </a:ext>
                  </a:extLst>
                </a:gridCol>
              </a:tblGrid>
              <a:tr h="751307">
                <a:tc>
                  <a:txBody>
                    <a:bodyPr/>
                    <a:lstStyle/>
                    <a:p>
                      <a:r>
                        <a:rPr lang="en-IN" sz="1800" dirty="0"/>
                        <a:t>S. No.</a:t>
                      </a:r>
                    </a:p>
                  </a:txBody>
                  <a:tcPr marL="68580" marR="68580" marT="34290" marB="34290"/>
                </a:tc>
                <a:tc>
                  <a:txBody>
                    <a:bodyPr/>
                    <a:lstStyle/>
                    <a:p>
                      <a:r>
                        <a:rPr lang="en-IN" sz="1800" dirty="0"/>
                        <a:t>Title</a:t>
                      </a:r>
                    </a:p>
                  </a:txBody>
                  <a:tcPr marL="68580" marR="68580" marT="34290" marB="34290"/>
                </a:tc>
                <a:tc>
                  <a:txBody>
                    <a:bodyPr/>
                    <a:lstStyle/>
                    <a:p>
                      <a:r>
                        <a:rPr lang="en-IN" sz="1800" dirty="0"/>
                        <a:t>Author</a:t>
                      </a:r>
                    </a:p>
                  </a:txBody>
                  <a:tcPr marL="68580" marR="68580" marT="34290" marB="34290"/>
                </a:tc>
                <a:tc>
                  <a:txBody>
                    <a:bodyPr/>
                    <a:lstStyle/>
                    <a:p>
                      <a:r>
                        <a:rPr lang="en-IN" sz="1800" dirty="0"/>
                        <a:t>Year Published</a:t>
                      </a:r>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Contribution</a:t>
                      </a:r>
                    </a:p>
                    <a:p>
                      <a:endParaRPr lang="en-IN" sz="1800" dirty="0"/>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Inference</a:t>
                      </a:r>
                    </a:p>
                    <a:p>
                      <a:endParaRPr lang="en-IN" sz="1800" dirty="0"/>
                    </a:p>
                  </a:txBody>
                  <a:tcPr marL="68580" marR="68580" marT="34290" marB="34290"/>
                </a:tc>
                <a:extLst>
                  <a:ext uri="{0D108BD9-81ED-4DB2-BD59-A6C34878D82A}">
                    <a16:rowId xmlns:a16="http://schemas.microsoft.com/office/drawing/2014/main" val="390136660"/>
                  </a:ext>
                </a:extLst>
              </a:tr>
              <a:tr h="4392192">
                <a:tc>
                  <a:txBody>
                    <a:bodyPr/>
                    <a:lstStyle/>
                    <a:p>
                      <a:r>
                        <a:rPr lang="en-IN" sz="1500" dirty="0"/>
                        <a:t>3.</a:t>
                      </a:r>
                    </a:p>
                  </a:txBody>
                  <a:tcPr marL="68580" marR="68580" marT="34290" marB="34290"/>
                </a:tc>
                <a:tc>
                  <a:txBody>
                    <a:bodyPr/>
                    <a:lstStyle/>
                    <a:p>
                      <a:r>
                        <a:rPr lang="en-US" sz="1500" dirty="0"/>
                        <a:t>Heart Disease Diagnosis And Prediction Using Machine Learning And Data Mining Techniques: A Review </a:t>
                      </a:r>
                      <a:endParaRPr lang="en-IN" sz="1500" dirty="0"/>
                    </a:p>
                  </a:txBody>
                  <a:tcPr marL="68580" marR="68580" marT="34290" marB="34290"/>
                </a:tc>
                <a:tc>
                  <a:txBody>
                    <a:bodyPr/>
                    <a:lstStyle/>
                    <a:p>
                      <a:r>
                        <a:rPr lang="en-IN" sz="1500" dirty="0" err="1"/>
                        <a:t>Animesh</a:t>
                      </a:r>
                      <a:r>
                        <a:rPr lang="en-IN" sz="1500" dirty="0"/>
                        <a:t> </a:t>
                      </a:r>
                      <a:r>
                        <a:rPr lang="en-IN" sz="1500" dirty="0" err="1"/>
                        <a:t>Hazra</a:t>
                      </a:r>
                      <a:r>
                        <a:rPr lang="en-IN" sz="1500" dirty="0"/>
                        <a:t> et al</a:t>
                      </a:r>
                    </a:p>
                  </a:txBody>
                  <a:tcPr marL="68580" marR="68580" marT="34290" marB="34290"/>
                </a:tc>
                <a:tc>
                  <a:txBody>
                    <a:bodyPr/>
                    <a:lstStyle/>
                    <a:p>
                      <a:r>
                        <a:rPr lang="en-IN" sz="1500" dirty="0"/>
                        <a:t>2017</a:t>
                      </a:r>
                    </a:p>
                  </a:txBody>
                  <a:tcPr marL="68580" marR="68580" marT="34290" marB="34290"/>
                </a:tc>
                <a:tc>
                  <a:txBody>
                    <a:bodyPr/>
                    <a:lstStyle/>
                    <a:p>
                      <a:r>
                        <a:rPr lang="en-US" sz="1500" dirty="0"/>
                        <a:t>The aim of this paper was to summarize some of the current research on predicting heart diseases using data mining techniques, analyze the various combinations of mining algorithms used and conclude which technique(s) are effective and efficient.</a:t>
                      </a:r>
                      <a:endParaRPr lang="en-IN" sz="1500" dirty="0"/>
                    </a:p>
                  </a:txBody>
                  <a:tcPr marL="68580" marR="68580" marT="34290" marB="34290"/>
                </a:tc>
                <a:tc>
                  <a:txBody>
                    <a:bodyPr/>
                    <a:lstStyle/>
                    <a:p>
                      <a:r>
                        <a:rPr lang="en-US" sz="1500" dirty="0"/>
                        <a:t>The main focus has been on the application of classification techniques for heart disease prediction, rather than studying various data cleaning and pruning techniques that prepare and make a dataset suitable for mining. It has been observed that a properly cleaned and pruned dataset provides much better accuracy than an unclean one with missing values. </a:t>
                      </a:r>
                      <a:endParaRPr lang="en-IN" sz="1500" dirty="0"/>
                    </a:p>
                  </a:txBody>
                  <a:tcPr marL="68580" marR="68580" marT="34290" marB="34290"/>
                </a:tc>
                <a:extLst>
                  <a:ext uri="{0D108BD9-81ED-4DB2-BD59-A6C34878D82A}">
                    <a16:rowId xmlns:a16="http://schemas.microsoft.com/office/drawing/2014/main" val="310187588"/>
                  </a:ext>
                </a:extLst>
              </a:tr>
            </a:tbl>
          </a:graphicData>
        </a:graphic>
      </p:graphicFrame>
      <p:sp>
        <p:nvSpPr>
          <p:cNvPr id="3" name="Title 1">
            <a:extLst>
              <a:ext uri="{FF2B5EF4-FFF2-40B4-BE49-F238E27FC236}">
                <a16:creationId xmlns:a16="http://schemas.microsoft.com/office/drawing/2014/main" id="{627C5A82-CA77-49E3-B968-5CDFC711DB06}"/>
              </a:ext>
            </a:extLst>
          </p:cNvPr>
          <p:cNvSpPr>
            <a:spLocks noGrp="1"/>
          </p:cNvSpPr>
          <p:nvPr>
            <p:ph type="title"/>
          </p:nvPr>
        </p:nvSpPr>
        <p:spPr>
          <a:xfrm>
            <a:off x="416169" y="152400"/>
            <a:ext cx="8229600" cy="1143000"/>
          </a:xfrm>
        </p:spPr>
        <p:txBody>
          <a:bodyPr/>
          <a:lstStyle/>
          <a:p>
            <a:r>
              <a:rPr lang="en-US" dirty="0"/>
              <a:t>     Literature Survey</a:t>
            </a:r>
            <a:endParaRPr lang="en-IN" dirty="0"/>
          </a:p>
        </p:txBody>
      </p:sp>
      <p:pic>
        <p:nvPicPr>
          <p:cNvPr id="5" name="image2.jpeg">
            <a:extLst>
              <a:ext uri="{FF2B5EF4-FFF2-40B4-BE49-F238E27FC236}">
                <a16:creationId xmlns:a16="http://schemas.microsoft.com/office/drawing/2014/main" id="{BCF8F4E3-CA0D-43BB-8A8D-00D9F61F0168}"/>
              </a:ext>
            </a:extLst>
          </p:cNvPr>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Tree>
    <p:extLst>
      <p:ext uri="{BB962C8B-B14F-4D97-AF65-F5344CB8AC3E}">
        <p14:creationId xmlns:p14="http://schemas.microsoft.com/office/powerpoint/2010/main" val="819820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C207E5E-4DF8-4570-B231-F0BA82934E0A}"/>
              </a:ext>
            </a:extLst>
          </p:cNvPr>
          <p:cNvGraphicFramePr>
            <a:graphicFrameLocks noGrp="1"/>
          </p:cNvGraphicFramePr>
          <p:nvPr>
            <p:extLst>
              <p:ext uri="{D42A27DB-BD31-4B8C-83A1-F6EECF244321}">
                <p14:modId xmlns:p14="http://schemas.microsoft.com/office/powerpoint/2010/main" val="46145758"/>
              </p:ext>
            </p:extLst>
          </p:nvPr>
        </p:nvGraphicFramePr>
        <p:xfrm>
          <a:off x="1" y="1685192"/>
          <a:ext cx="9143999" cy="5143500"/>
        </p:xfrm>
        <a:graphic>
          <a:graphicData uri="http://schemas.openxmlformats.org/drawingml/2006/table">
            <a:tbl>
              <a:tblPr firstRow="1" bandRow="1">
                <a:tableStyleId>{5C22544A-7EE6-4342-B048-85BDC9FD1C3A}</a:tableStyleId>
              </a:tblPr>
              <a:tblGrid>
                <a:gridCol w="561109">
                  <a:extLst>
                    <a:ext uri="{9D8B030D-6E8A-4147-A177-3AD203B41FA5}">
                      <a16:colId xmlns:a16="http://schemas.microsoft.com/office/drawing/2014/main" val="1891978109"/>
                    </a:ext>
                  </a:extLst>
                </a:gridCol>
                <a:gridCol w="1839191">
                  <a:extLst>
                    <a:ext uri="{9D8B030D-6E8A-4147-A177-3AD203B41FA5}">
                      <a16:colId xmlns:a16="http://schemas.microsoft.com/office/drawing/2014/main" val="4263717474"/>
                    </a:ext>
                  </a:extLst>
                </a:gridCol>
                <a:gridCol w="997527">
                  <a:extLst>
                    <a:ext uri="{9D8B030D-6E8A-4147-A177-3AD203B41FA5}">
                      <a16:colId xmlns:a16="http://schemas.microsoft.com/office/drawing/2014/main" val="3569207856"/>
                    </a:ext>
                  </a:extLst>
                </a:gridCol>
                <a:gridCol w="1184564">
                  <a:extLst>
                    <a:ext uri="{9D8B030D-6E8A-4147-A177-3AD203B41FA5}">
                      <a16:colId xmlns:a16="http://schemas.microsoft.com/office/drawing/2014/main" val="117869420"/>
                    </a:ext>
                  </a:extLst>
                </a:gridCol>
                <a:gridCol w="2104159">
                  <a:extLst>
                    <a:ext uri="{9D8B030D-6E8A-4147-A177-3AD203B41FA5}">
                      <a16:colId xmlns:a16="http://schemas.microsoft.com/office/drawing/2014/main" val="792604104"/>
                    </a:ext>
                  </a:extLst>
                </a:gridCol>
                <a:gridCol w="2457449">
                  <a:extLst>
                    <a:ext uri="{9D8B030D-6E8A-4147-A177-3AD203B41FA5}">
                      <a16:colId xmlns:a16="http://schemas.microsoft.com/office/drawing/2014/main" val="1976360049"/>
                    </a:ext>
                  </a:extLst>
                </a:gridCol>
              </a:tblGrid>
              <a:tr h="1011439">
                <a:tc>
                  <a:txBody>
                    <a:bodyPr/>
                    <a:lstStyle/>
                    <a:p>
                      <a:r>
                        <a:rPr lang="en-IN" sz="1800" dirty="0"/>
                        <a:t>S. No.</a:t>
                      </a:r>
                    </a:p>
                  </a:txBody>
                  <a:tcPr marL="68580" marR="68580" marT="34290" marB="34290"/>
                </a:tc>
                <a:tc>
                  <a:txBody>
                    <a:bodyPr/>
                    <a:lstStyle/>
                    <a:p>
                      <a:r>
                        <a:rPr lang="en-IN" sz="1800" dirty="0"/>
                        <a:t>Title</a:t>
                      </a:r>
                    </a:p>
                  </a:txBody>
                  <a:tcPr marL="68580" marR="68580" marT="34290" marB="34290"/>
                </a:tc>
                <a:tc>
                  <a:txBody>
                    <a:bodyPr/>
                    <a:lstStyle/>
                    <a:p>
                      <a:r>
                        <a:rPr lang="en-IN" sz="1800" dirty="0"/>
                        <a:t>Author</a:t>
                      </a:r>
                    </a:p>
                  </a:txBody>
                  <a:tcPr marL="68580" marR="68580" marT="34290" marB="34290"/>
                </a:tc>
                <a:tc>
                  <a:txBody>
                    <a:bodyPr/>
                    <a:lstStyle/>
                    <a:p>
                      <a:r>
                        <a:rPr lang="en-IN" sz="1800" dirty="0"/>
                        <a:t>Year Published</a:t>
                      </a:r>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Contribution</a:t>
                      </a:r>
                    </a:p>
                    <a:p>
                      <a:endParaRPr lang="en-IN" sz="1800" dirty="0"/>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Inference</a:t>
                      </a:r>
                    </a:p>
                    <a:p>
                      <a:endParaRPr lang="en-IN" sz="1800" dirty="0"/>
                    </a:p>
                  </a:txBody>
                  <a:tcPr marL="68580" marR="68580" marT="34290" marB="34290"/>
                </a:tc>
                <a:extLst>
                  <a:ext uri="{0D108BD9-81ED-4DB2-BD59-A6C34878D82A}">
                    <a16:rowId xmlns:a16="http://schemas.microsoft.com/office/drawing/2014/main" val="3369006649"/>
                  </a:ext>
                </a:extLst>
              </a:tr>
              <a:tr h="4132061">
                <a:tc>
                  <a:txBody>
                    <a:bodyPr/>
                    <a:lstStyle/>
                    <a:p>
                      <a:r>
                        <a:rPr lang="en-IN" sz="1500" dirty="0"/>
                        <a:t>4.</a:t>
                      </a:r>
                    </a:p>
                  </a:txBody>
                  <a:tcPr marL="68580" marR="68580" marT="34290" marB="34290"/>
                </a:tc>
                <a:tc>
                  <a:txBody>
                    <a:bodyPr/>
                    <a:lstStyle/>
                    <a:p>
                      <a:r>
                        <a:rPr lang="en-US" sz="1500" dirty="0"/>
                        <a:t>Heart Disease Prediction System Using Naïve Bayes Data Mining Technique</a:t>
                      </a:r>
                      <a:endParaRPr lang="en-IN" sz="1500" dirty="0"/>
                    </a:p>
                  </a:txBody>
                  <a:tcPr marL="68580" marR="68580" marT="34290" marB="34290"/>
                </a:tc>
                <a:tc>
                  <a:txBody>
                    <a:bodyPr/>
                    <a:lstStyle/>
                    <a:p>
                      <a:r>
                        <a:rPr lang="en-IN" sz="1500" dirty="0"/>
                        <a:t>Amruta </a:t>
                      </a:r>
                      <a:r>
                        <a:rPr lang="en-IN" sz="1500" dirty="0" err="1"/>
                        <a:t>Powar</a:t>
                      </a:r>
                      <a:r>
                        <a:rPr lang="en-IN" sz="1500" dirty="0"/>
                        <a:t> et al. </a:t>
                      </a:r>
                    </a:p>
                  </a:txBody>
                  <a:tcPr marL="68580" marR="68580" marT="34290" marB="34290"/>
                </a:tc>
                <a:tc>
                  <a:txBody>
                    <a:bodyPr/>
                    <a:lstStyle/>
                    <a:p>
                      <a:r>
                        <a:rPr lang="en-IN" sz="1500" dirty="0"/>
                        <a:t>2018</a:t>
                      </a:r>
                    </a:p>
                  </a:txBody>
                  <a:tcPr marL="68580" marR="68580" marT="34290" marB="34290"/>
                </a:tc>
                <a:tc>
                  <a:txBody>
                    <a:bodyPr/>
                    <a:lstStyle/>
                    <a:p>
                      <a:r>
                        <a:rPr lang="en-US" sz="1500" dirty="0"/>
                        <a:t>In this paper they develop heart disease prediction system using naïve bayes data mining technique, which will help in predicting heart disease so that diagnosing it can take less medical tests and provide effective treatments.</a:t>
                      </a:r>
                      <a:endParaRPr lang="en-IN" sz="1500" dirty="0"/>
                    </a:p>
                  </a:txBody>
                  <a:tcPr marL="68580" marR="68580" marT="34290" marB="34290"/>
                </a:tc>
                <a:tc>
                  <a:txBody>
                    <a:bodyPr/>
                    <a:lstStyle/>
                    <a:p>
                      <a:r>
                        <a:rPr lang="en-US" sz="1500" dirty="0"/>
                        <a:t>In this proposed system they used 15 attributes. They used maximum no. of records for training and remaining no. of records for testing. The testing procedure evaluates the proposed system model in terms of sensitivity, specificity and accuracy. They took 50 records for testing. The system has 82% accurate. And when the dataset was increased then accuracy of the system is also get increased.</a:t>
                      </a:r>
                      <a:endParaRPr lang="en-IN" sz="1500" dirty="0"/>
                    </a:p>
                  </a:txBody>
                  <a:tcPr marL="68580" marR="68580" marT="34290" marB="34290"/>
                </a:tc>
                <a:extLst>
                  <a:ext uri="{0D108BD9-81ED-4DB2-BD59-A6C34878D82A}">
                    <a16:rowId xmlns:a16="http://schemas.microsoft.com/office/drawing/2014/main" val="3757945382"/>
                  </a:ext>
                </a:extLst>
              </a:tr>
            </a:tbl>
          </a:graphicData>
        </a:graphic>
      </p:graphicFrame>
      <p:sp>
        <p:nvSpPr>
          <p:cNvPr id="3" name="Title 1">
            <a:extLst>
              <a:ext uri="{FF2B5EF4-FFF2-40B4-BE49-F238E27FC236}">
                <a16:creationId xmlns:a16="http://schemas.microsoft.com/office/drawing/2014/main" id="{65802D2E-A6EF-4356-8756-217F15AD49DA}"/>
              </a:ext>
            </a:extLst>
          </p:cNvPr>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t>     Literature Survey</a:t>
            </a:r>
            <a:endParaRPr lang="en-IN" dirty="0"/>
          </a:p>
        </p:txBody>
      </p:sp>
      <p:pic>
        <p:nvPicPr>
          <p:cNvPr id="4" name="image2.jpeg">
            <a:extLst>
              <a:ext uri="{FF2B5EF4-FFF2-40B4-BE49-F238E27FC236}">
                <a16:creationId xmlns:a16="http://schemas.microsoft.com/office/drawing/2014/main" id="{995BFC4A-D45F-4405-A5BB-459EB97EE84F}"/>
              </a:ext>
            </a:extLst>
          </p:cNvPr>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Tree>
    <p:extLst>
      <p:ext uri="{BB962C8B-B14F-4D97-AF65-F5344CB8AC3E}">
        <p14:creationId xmlns:p14="http://schemas.microsoft.com/office/powerpoint/2010/main" val="2318233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88943FCC-C675-42CB-BC44-EAA4B15A4486}"/>
              </a:ext>
            </a:extLst>
          </p:cNvPr>
          <p:cNvGraphicFramePr>
            <a:graphicFrameLocks noGrp="1"/>
          </p:cNvGraphicFramePr>
          <p:nvPr>
            <p:extLst>
              <p:ext uri="{D42A27DB-BD31-4B8C-83A1-F6EECF244321}">
                <p14:modId xmlns:p14="http://schemas.microsoft.com/office/powerpoint/2010/main" val="782235976"/>
              </p:ext>
            </p:extLst>
          </p:nvPr>
        </p:nvGraphicFramePr>
        <p:xfrm>
          <a:off x="1" y="1714500"/>
          <a:ext cx="9143999" cy="5143500"/>
        </p:xfrm>
        <a:graphic>
          <a:graphicData uri="http://schemas.openxmlformats.org/drawingml/2006/table">
            <a:tbl>
              <a:tblPr firstRow="1" bandRow="1">
                <a:tableStyleId>{5C22544A-7EE6-4342-B048-85BDC9FD1C3A}</a:tableStyleId>
              </a:tblPr>
              <a:tblGrid>
                <a:gridCol w="561109">
                  <a:extLst>
                    <a:ext uri="{9D8B030D-6E8A-4147-A177-3AD203B41FA5}">
                      <a16:colId xmlns:a16="http://schemas.microsoft.com/office/drawing/2014/main" val="1891978109"/>
                    </a:ext>
                  </a:extLst>
                </a:gridCol>
                <a:gridCol w="1427711">
                  <a:extLst>
                    <a:ext uri="{9D8B030D-6E8A-4147-A177-3AD203B41FA5}">
                      <a16:colId xmlns:a16="http://schemas.microsoft.com/office/drawing/2014/main" val="4263717474"/>
                    </a:ext>
                  </a:extLst>
                </a:gridCol>
                <a:gridCol w="960120">
                  <a:extLst>
                    <a:ext uri="{9D8B030D-6E8A-4147-A177-3AD203B41FA5}">
                      <a16:colId xmlns:a16="http://schemas.microsoft.com/office/drawing/2014/main" val="3569207856"/>
                    </a:ext>
                  </a:extLst>
                </a:gridCol>
                <a:gridCol w="1193292">
                  <a:extLst>
                    <a:ext uri="{9D8B030D-6E8A-4147-A177-3AD203B41FA5}">
                      <a16:colId xmlns:a16="http://schemas.microsoft.com/office/drawing/2014/main" val="117869420"/>
                    </a:ext>
                  </a:extLst>
                </a:gridCol>
                <a:gridCol w="2544318">
                  <a:extLst>
                    <a:ext uri="{9D8B030D-6E8A-4147-A177-3AD203B41FA5}">
                      <a16:colId xmlns:a16="http://schemas.microsoft.com/office/drawing/2014/main" val="792604104"/>
                    </a:ext>
                  </a:extLst>
                </a:gridCol>
                <a:gridCol w="2457449">
                  <a:extLst>
                    <a:ext uri="{9D8B030D-6E8A-4147-A177-3AD203B41FA5}">
                      <a16:colId xmlns:a16="http://schemas.microsoft.com/office/drawing/2014/main" val="1976360049"/>
                    </a:ext>
                  </a:extLst>
                </a:gridCol>
              </a:tblGrid>
              <a:tr h="1011439">
                <a:tc>
                  <a:txBody>
                    <a:bodyPr/>
                    <a:lstStyle/>
                    <a:p>
                      <a:r>
                        <a:rPr lang="en-IN" sz="1800" dirty="0"/>
                        <a:t>S. No.</a:t>
                      </a:r>
                    </a:p>
                  </a:txBody>
                  <a:tcPr marL="68580" marR="68580" marT="34290" marB="34290"/>
                </a:tc>
                <a:tc>
                  <a:txBody>
                    <a:bodyPr/>
                    <a:lstStyle/>
                    <a:p>
                      <a:r>
                        <a:rPr lang="en-IN" sz="1800" dirty="0"/>
                        <a:t>Title</a:t>
                      </a:r>
                    </a:p>
                  </a:txBody>
                  <a:tcPr marL="68580" marR="68580" marT="34290" marB="34290"/>
                </a:tc>
                <a:tc>
                  <a:txBody>
                    <a:bodyPr/>
                    <a:lstStyle/>
                    <a:p>
                      <a:r>
                        <a:rPr lang="en-IN" sz="1800" dirty="0"/>
                        <a:t>Author</a:t>
                      </a:r>
                    </a:p>
                  </a:txBody>
                  <a:tcPr marL="68580" marR="68580" marT="34290" marB="34290"/>
                </a:tc>
                <a:tc>
                  <a:txBody>
                    <a:bodyPr/>
                    <a:lstStyle/>
                    <a:p>
                      <a:r>
                        <a:rPr lang="en-IN" sz="1800" dirty="0"/>
                        <a:t>Year Published</a:t>
                      </a:r>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Contribution</a:t>
                      </a:r>
                    </a:p>
                    <a:p>
                      <a:endParaRPr lang="en-IN" sz="1800" dirty="0"/>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Inference</a:t>
                      </a:r>
                    </a:p>
                    <a:p>
                      <a:endParaRPr lang="en-IN" sz="1800" dirty="0"/>
                    </a:p>
                  </a:txBody>
                  <a:tcPr marL="68580" marR="68580" marT="34290" marB="34290"/>
                </a:tc>
                <a:extLst>
                  <a:ext uri="{0D108BD9-81ED-4DB2-BD59-A6C34878D82A}">
                    <a16:rowId xmlns:a16="http://schemas.microsoft.com/office/drawing/2014/main" val="3369006649"/>
                  </a:ext>
                </a:extLst>
              </a:tr>
              <a:tr h="4132061">
                <a:tc>
                  <a:txBody>
                    <a:bodyPr/>
                    <a:lstStyle/>
                    <a:p>
                      <a:r>
                        <a:rPr lang="en-IN" sz="1500" dirty="0"/>
                        <a:t>5.</a:t>
                      </a:r>
                    </a:p>
                  </a:txBody>
                  <a:tcPr marL="68580" marR="68580" marT="34290" marB="34290"/>
                </a:tc>
                <a:tc>
                  <a:txBody>
                    <a:bodyPr/>
                    <a:lstStyle/>
                    <a:p>
                      <a:r>
                        <a:rPr lang="en-US" sz="1500" dirty="0"/>
                        <a:t>Heart Disease Prediction using Machine Learning</a:t>
                      </a:r>
                      <a:endParaRPr lang="en-IN" sz="1500" dirty="0"/>
                    </a:p>
                  </a:txBody>
                  <a:tcPr marL="68580" marR="68580" marT="34290" marB="34290"/>
                </a:tc>
                <a:tc>
                  <a:txBody>
                    <a:bodyPr/>
                    <a:lstStyle/>
                    <a:p>
                      <a:r>
                        <a:rPr lang="en-IN" sz="1400" kern="1200" dirty="0">
                          <a:solidFill>
                            <a:schemeClr val="dk1"/>
                          </a:solidFill>
                          <a:effectLst/>
                          <a:latin typeface="+mn-lt"/>
                          <a:ea typeface="+mn-ea"/>
                          <a:cs typeface="+mn-cs"/>
                        </a:rPr>
                        <a:t>Abhijeet Jagtap et al</a:t>
                      </a:r>
                    </a:p>
                  </a:txBody>
                  <a:tcPr marL="68580" marR="68580" marT="34290" marB="34290"/>
                </a:tc>
                <a:tc>
                  <a:txBody>
                    <a:bodyPr/>
                    <a:lstStyle/>
                    <a:p>
                      <a:r>
                        <a:rPr lang="en-IN" sz="1500" dirty="0"/>
                        <a:t>2019</a:t>
                      </a:r>
                    </a:p>
                  </a:txBody>
                  <a:tcPr marL="68580" marR="68580" marT="34290" marB="34290"/>
                </a:tc>
                <a:tc>
                  <a:txBody>
                    <a:bodyPr/>
                    <a:lstStyle/>
                    <a:p>
                      <a:r>
                        <a:rPr lang="en-US" sz="1500" dirty="0"/>
                        <a:t>The goal was to extract the hidden patterns by applying data mining techniques on the dataset and predict the presence of heart disease in patients. The objective was to find out the suitable machine learning technique that is computationally efficient as well as accurate for the prediction of heart disease. Data mining combines Statistical analysis, machine learning and database technology to extract hidden patterns and relationships from large databases. </a:t>
                      </a:r>
                      <a:endParaRPr lang="en-IN" sz="1500" dirty="0"/>
                    </a:p>
                  </a:txBody>
                  <a:tcPr marL="68580" marR="68580" marT="34290" marB="34290"/>
                </a:tc>
                <a:tc>
                  <a:txBody>
                    <a:bodyPr/>
                    <a:lstStyle/>
                    <a:p>
                      <a:r>
                        <a:rPr lang="en-US" sz="1500" dirty="0"/>
                        <a:t>Heart diseases prediction is a web-based machine learning application, trained by a UCI dataset. The user inputs its specific medical details. The algorithm will calculate the probability of presence of heart disease. The system was implementing using 3 algorithms: Support Vector Machine (SVM), Logistic Regression, Naïve Bayes Algorithm. SVM was the most accurate out of the three with 64.4% efficiency</a:t>
                      </a:r>
                      <a:endParaRPr lang="en-IN" sz="1500" dirty="0"/>
                    </a:p>
                  </a:txBody>
                  <a:tcPr marL="68580" marR="68580" marT="34290" marB="34290"/>
                </a:tc>
                <a:extLst>
                  <a:ext uri="{0D108BD9-81ED-4DB2-BD59-A6C34878D82A}">
                    <a16:rowId xmlns:a16="http://schemas.microsoft.com/office/drawing/2014/main" val="3757945382"/>
                  </a:ext>
                </a:extLst>
              </a:tr>
            </a:tbl>
          </a:graphicData>
        </a:graphic>
      </p:graphicFrame>
      <p:sp>
        <p:nvSpPr>
          <p:cNvPr id="4" name="Title 1">
            <a:extLst>
              <a:ext uri="{FF2B5EF4-FFF2-40B4-BE49-F238E27FC236}">
                <a16:creationId xmlns:a16="http://schemas.microsoft.com/office/drawing/2014/main" id="{85A6C4BA-4029-4510-A72F-B024C464BB83}"/>
              </a:ext>
            </a:extLst>
          </p:cNvPr>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t>     Literature Survey</a:t>
            </a:r>
            <a:endParaRPr lang="en-IN" dirty="0"/>
          </a:p>
        </p:txBody>
      </p:sp>
      <p:pic>
        <p:nvPicPr>
          <p:cNvPr id="5" name="image2.jpeg">
            <a:extLst>
              <a:ext uri="{FF2B5EF4-FFF2-40B4-BE49-F238E27FC236}">
                <a16:creationId xmlns:a16="http://schemas.microsoft.com/office/drawing/2014/main" id="{F6C7BFE3-488F-46BD-8A44-2A3D1B62FD86}"/>
              </a:ext>
            </a:extLst>
          </p:cNvPr>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Tree>
    <p:extLst>
      <p:ext uri="{BB962C8B-B14F-4D97-AF65-F5344CB8AC3E}">
        <p14:creationId xmlns:p14="http://schemas.microsoft.com/office/powerpoint/2010/main" val="2545427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3E16DC7-6B81-453C-88F2-BAF2E237DF75}"/>
              </a:ext>
            </a:extLst>
          </p:cNvPr>
          <p:cNvGraphicFramePr>
            <a:graphicFrameLocks noGrp="1"/>
          </p:cNvGraphicFramePr>
          <p:nvPr>
            <p:extLst>
              <p:ext uri="{D42A27DB-BD31-4B8C-83A1-F6EECF244321}">
                <p14:modId xmlns:p14="http://schemas.microsoft.com/office/powerpoint/2010/main" val="4097442102"/>
              </p:ext>
            </p:extLst>
          </p:nvPr>
        </p:nvGraphicFramePr>
        <p:xfrm>
          <a:off x="0" y="1446304"/>
          <a:ext cx="9143999" cy="5423419"/>
        </p:xfrm>
        <a:graphic>
          <a:graphicData uri="http://schemas.openxmlformats.org/drawingml/2006/table">
            <a:tbl>
              <a:tblPr firstRow="1" bandRow="1">
                <a:tableStyleId>{5C22544A-7EE6-4342-B048-85BDC9FD1C3A}</a:tableStyleId>
              </a:tblPr>
              <a:tblGrid>
                <a:gridCol w="561109">
                  <a:extLst>
                    <a:ext uri="{9D8B030D-6E8A-4147-A177-3AD203B41FA5}">
                      <a16:colId xmlns:a16="http://schemas.microsoft.com/office/drawing/2014/main" val="1891978109"/>
                    </a:ext>
                  </a:extLst>
                </a:gridCol>
                <a:gridCol w="1427711">
                  <a:extLst>
                    <a:ext uri="{9D8B030D-6E8A-4147-A177-3AD203B41FA5}">
                      <a16:colId xmlns:a16="http://schemas.microsoft.com/office/drawing/2014/main" val="4263717474"/>
                    </a:ext>
                  </a:extLst>
                </a:gridCol>
                <a:gridCol w="960120">
                  <a:extLst>
                    <a:ext uri="{9D8B030D-6E8A-4147-A177-3AD203B41FA5}">
                      <a16:colId xmlns:a16="http://schemas.microsoft.com/office/drawing/2014/main" val="3569207856"/>
                    </a:ext>
                  </a:extLst>
                </a:gridCol>
                <a:gridCol w="1193292">
                  <a:extLst>
                    <a:ext uri="{9D8B030D-6E8A-4147-A177-3AD203B41FA5}">
                      <a16:colId xmlns:a16="http://schemas.microsoft.com/office/drawing/2014/main" val="117869420"/>
                    </a:ext>
                  </a:extLst>
                </a:gridCol>
                <a:gridCol w="2544318">
                  <a:extLst>
                    <a:ext uri="{9D8B030D-6E8A-4147-A177-3AD203B41FA5}">
                      <a16:colId xmlns:a16="http://schemas.microsoft.com/office/drawing/2014/main" val="792604104"/>
                    </a:ext>
                  </a:extLst>
                </a:gridCol>
                <a:gridCol w="2457449">
                  <a:extLst>
                    <a:ext uri="{9D8B030D-6E8A-4147-A177-3AD203B41FA5}">
                      <a16:colId xmlns:a16="http://schemas.microsoft.com/office/drawing/2014/main" val="1976360049"/>
                    </a:ext>
                  </a:extLst>
                </a:gridCol>
              </a:tblGrid>
              <a:tr h="1011439">
                <a:tc>
                  <a:txBody>
                    <a:bodyPr/>
                    <a:lstStyle/>
                    <a:p>
                      <a:r>
                        <a:rPr lang="en-IN" sz="1800" dirty="0"/>
                        <a:t>S. No.</a:t>
                      </a:r>
                    </a:p>
                  </a:txBody>
                  <a:tcPr marL="68580" marR="68580" marT="34290" marB="34290"/>
                </a:tc>
                <a:tc>
                  <a:txBody>
                    <a:bodyPr/>
                    <a:lstStyle/>
                    <a:p>
                      <a:r>
                        <a:rPr lang="en-IN" sz="1800" dirty="0"/>
                        <a:t>Title</a:t>
                      </a:r>
                    </a:p>
                  </a:txBody>
                  <a:tcPr marL="68580" marR="68580" marT="34290" marB="34290"/>
                </a:tc>
                <a:tc>
                  <a:txBody>
                    <a:bodyPr/>
                    <a:lstStyle/>
                    <a:p>
                      <a:r>
                        <a:rPr lang="en-IN" sz="1800" dirty="0"/>
                        <a:t>Author</a:t>
                      </a:r>
                    </a:p>
                  </a:txBody>
                  <a:tcPr marL="68580" marR="68580" marT="34290" marB="34290"/>
                </a:tc>
                <a:tc>
                  <a:txBody>
                    <a:bodyPr/>
                    <a:lstStyle/>
                    <a:p>
                      <a:r>
                        <a:rPr lang="en-IN" sz="1800" dirty="0"/>
                        <a:t>Year Published</a:t>
                      </a:r>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Contribution</a:t>
                      </a:r>
                    </a:p>
                    <a:p>
                      <a:endParaRPr lang="en-IN" sz="1800" dirty="0"/>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Inference</a:t>
                      </a:r>
                    </a:p>
                    <a:p>
                      <a:endParaRPr lang="en-IN" sz="1800" dirty="0"/>
                    </a:p>
                  </a:txBody>
                  <a:tcPr marL="68580" marR="68580" marT="34290" marB="34290"/>
                </a:tc>
                <a:extLst>
                  <a:ext uri="{0D108BD9-81ED-4DB2-BD59-A6C34878D82A}">
                    <a16:rowId xmlns:a16="http://schemas.microsoft.com/office/drawing/2014/main" val="3369006649"/>
                  </a:ext>
                </a:extLst>
              </a:tr>
              <a:tr h="4411980">
                <a:tc>
                  <a:txBody>
                    <a:bodyPr/>
                    <a:lstStyle/>
                    <a:p>
                      <a:r>
                        <a:rPr lang="en-IN" sz="1500" dirty="0"/>
                        <a:t>6.</a:t>
                      </a:r>
                    </a:p>
                  </a:txBody>
                  <a:tcPr marL="68580" marR="68580" marT="34290" marB="34290"/>
                </a:tc>
                <a:tc>
                  <a:txBody>
                    <a:bodyPr/>
                    <a:lstStyle/>
                    <a:p>
                      <a:r>
                        <a:rPr lang="en-US" sz="1500" dirty="0"/>
                        <a:t>A Review on Heart Disease Prediction Using Machine Learning Techniques</a:t>
                      </a:r>
                      <a:endParaRPr lang="en-IN" sz="1500" dirty="0"/>
                    </a:p>
                  </a:txBody>
                  <a:tcPr marL="68580" marR="68580" marT="34290" marB="34290"/>
                </a:tc>
                <a:tc>
                  <a:txBody>
                    <a:bodyPr/>
                    <a:lstStyle/>
                    <a:p>
                      <a:r>
                        <a:rPr lang="en-IN" sz="1400" dirty="0"/>
                        <a:t>Adil Hussain </a:t>
                      </a:r>
                      <a:r>
                        <a:rPr lang="en-IN" sz="1400" dirty="0" err="1"/>
                        <a:t>Seh</a:t>
                      </a:r>
                      <a:r>
                        <a:rPr lang="en-IN" sz="1400" kern="1200" dirty="0" err="1">
                          <a:solidFill>
                            <a:schemeClr val="dk1"/>
                          </a:solidFill>
                          <a:effectLst/>
                          <a:latin typeface="+mn-lt"/>
                          <a:ea typeface="+mn-ea"/>
                          <a:cs typeface="+mn-cs"/>
                        </a:rPr>
                        <a:t>et</a:t>
                      </a:r>
                      <a:r>
                        <a:rPr lang="en-IN" sz="1400" kern="1200" dirty="0">
                          <a:solidFill>
                            <a:schemeClr val="dk1"/>
                          </a:solidFill>
                          <a:effectLst/>
                          <a:latin typeface="+mn-lt"/>
                          <a:ea typeface="+mn-ea"/>
                          <a:cs typeface="+mn-cs"/>
                        </a:rPr>
                        <a:t> al</a:t>
                      </a:r>
                    </a:p>
                  </a:txBody>
                  <a:tcPr marL="68580" marR="68580" marT="34290" marB="34290"/>
                </a:tc>
                <a:tc>
                  <a:txBody>
                    <a:bodyPr/>
                    <a:lstStyle/>
                    <a:p>
                      <a:r>
                        <a:rPr lang="en-IN" sz="1500" dirty="0"/>
                        <a:t>2019</a:t>
                      </a:r>
                    </a:p>
                  </a:txBody>
                  <a:tcPr marL="68580" marR="68580" marT="34290" marB="34290"/>
                </a:tc>
                <a:tc>
                  <a:txBody>
                    <a:bodyPr/>
                    <a:lstStyle/>
                    <a:p>
                      <a:r>
                        <a:rPr lang="en-US" sz="1500" dirty="0"/>
                        <a:t>The main objective of this research paper is to summarize the recent research with comparative results that has been done on heart disease prediction and also make analytical conclusions. From the study, it is observed Naive Bayes with Genetic algorithm; Decision Trees and Artificial Neural Networks techniques improve the accuracy of the heart disease prediction system in different scenarios. </a:t>
                      </a:r>
                      <a:endParaRPr lang="en-IN" sz="1500" dirty="0"/>
                    </a:p>
                  </a:txBody>
                  <a:tcPr marL="68580" marR="68580" marT="34290" marB="34290"/>
                </a:tc>
                <a:tc>
                  <a:txBody>
                    <a:bodyPr/>
                    <a:lstStyle/>
                    <a:p>
                      <a:r>
                        <a:rPr lang="en-US" sz="1500" dirty="0"/>
                        <a:t>From the study they found that Neural Networks with 15 attributes provide 100% accuracy, another  experiment gives 76.55% accuracy with 8 attributes. Naive Bayes has high accuracy above (90%) in most experiments with different number of attributes. Decision lists (J48) also performs very well in accuracy goes up to 99.62 % in a case. So, different techniques used indicate the different accuracies depend upon number of attributes taken and tool used for implementation. </a:t>
                      </a:r>
                      <a:endParaRPr lang="en-IN" sz="1500" dirty="0"/>
                    </a:p>
                  </a:txBody>
                  <a:tcPr marL="68580" marR="68580" marT="34290" marB="34290"/>
                </a:tc>
                <a:extLst>
                  <a:ext uri="{0D108BD9-81ED-4DB2-BD59-A6C34878D82A}">
                    <a16:rowId xmlns:a16="http://schemas.microsoft.com/office/drawing/2014/main" val="3757945382"/>
                  </a:ext>
                </a:extLst>
              </a:tr>
            </a:tbl>
          </a:graphicData>
        </a:graphic>
      </p:graphicFrame>
      <p:sp>
        <p:nvSpPr>
          <p:cNvPr id="4" name="Title 1">
            <a:extLst>
              <a:ext uri="{FF2B5EF4-FFF2-40B4-BE49-F238E27FC236}">
                <a16:creationId xmlns:a16="http://schemas.microsoft.com/office/drawing/2014/main" id="{AB05B0F3-6C37-43AF-A922-CBF9F1CB2155}"/>
              </a:ext>
            </a:extLst>
          </p:cNvPr>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t>     Literature Survey</a:t>
            </a:r>
            <a:endParaRPr lang="en-IN" dirty="0"/>
          </a:p>
        </p:txBody>
      </p:sp>
      <p:pic>
        <p:nvPicPr>
          <p:cNvPr id="5" name="image2.jpeg">
            <a:extLst>
              <a:ext uri="{FF2B5EF4-FFF2-40B4-BE49-F238E27FC236}">
                <a16:creationId xmlns:a16="http://schemas.microsoft.com/office/drawing/2014/main" id="{1B353C5B-7EF8-412A-9C8E-2597821A5599}"/>
              </a:ext>
            </a:extLst>
          </p:cNvPr>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Tree>
    <p:extLst>
      <p:ext uri="{BB962C8B-B14F-4D97-AF65-F5344CB8AC3E}">
        <p14:creationId xmlns:p14="http://schemas.microsoft.com/office/powerpoint/2010/main" val="1349412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3366</TotalTime>
  <Words>2566</Words>
  <Application>Microsoft Office PowerPoint</Application>
  <PresentationFormat>On-screen Show (4:3)</PresentationFormat>
  <Paragraphs>239</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Times New Roman</vt:lpstr>
      <vt:lpstr>Office Theme</vt:lpstr>
      <vt:lpstr>Prediction of Heart Diseases Using Data Science and Machine Learning</vt:lpstr>
      <vt:lpstr>Abstract</vt:lpstr>
      <vt:lpstr>                Objective of the Project</vt:lpstr>
      <vt:lpstr>PowerPoint Presentation</vt:lpstr>
      <vt:lpstr>PowerPoint Presentation</vt:lpstr>
      <vt:lpstr>     Literature Survey</vt:lpstr>
      <vt:lpstr>PowerPoint Presentation</vt:lpstr>
      <vt:lpstr>PowerPoint Presentation</vt:lpstr>
      <vt:lpstr>PowerPoint Presentation</vt:lpstr>
      <vt:lpstr>                  Inference from the survey</vt:lpstr>
      <vt:lpstr>               Architecture Diagram</vt:lpstr>
      <vt:lpstr>         Module Description</vt:lpstr>
      <vt:lpstr>Data Set</vt:lpstr>
      <vt:lpstr>        Module Description</vt:lpstr>
      <vt:lpstr>        Module Description</vt:lpstr>
      <vt:lpstr>        Module Description</vt:lpstr>
      <vt:lpstr>        Module Description</vt:lpstr>
      <vt:lpstr>        Module Description</vt:lpstr>
      <vt:lpstr>        Module Description</vt:lpstr>
      <vt:lpstr>        Module Description</vt:lpstr>
      <vt:lpstr>Result</vt:lpstr>
      <vt:lpstr>References</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Sanskriti Shivhare</cp:lastModifiedBy>
  <cp:revision>36</cp:revision>
  <dcterms:created xsi:type="dcterms:W3CDTF">2020-05-13T07:00:09Z</dcterms:created>
  <dcterms:modified xsi:type="dcterms:W3CDTF">2021-06-01T04:43:45Z</dcterms:modified>
</cp:coreProperties>
</file>