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62" r:id="rId3"/>
    <p:sldId id="257" r:id="rId4"/>
    <p:sldId id="352" r:id="rId5"/>
    <p:sldId id="335" r:id="rId6"/>
    <p:sldId id="329" r:id="rId7"/>
    <p:sldId id="330" r:id="rId8"/>
    <p:sldId id="354" r:id="rId9"/>
    <p:sldId id="288" r:id="rId10"/>
    <p:sldId id="289" r:id="rId11"/>
    <p:sldId id="336" r:id="rId12"/>
    <p:sldId id="290" r:id="rId13"/>
    <p:sldId id="291" r:id="rId14"/>
    <p:sldId id="292" r:id="rId15"/>
    <p:sldId id="328" r:id="rId16"/>
    <p:sldId id="294" r:id="rId17"/>
    <p:sldId id="337" r:id="rId18"/>
    <p:sldId id="338" r:id="rId19"/>
    <p:sldId id="339" r:id="rId20"/>
    <p:sldId id="296" r:id="rId21"/>
    <p:sldId id="326" r:id="rId22"/>
    <p:sldId id="297" r:id="rId23"/>
    <p:sldId id="300" r:id="rId24"/>
    <p:sldId id="301" r:id="rId25"/>
    <p:sldId id="302" r:id="rId26"/>
    <p:sldId id="359" r:id="rId27"/>
    <p:sldId id="360" r:id="rId28"/>
    <p:sldId id="361" r:id="rId29"/>
    <p:sldId id="331" r:id="rId30"/>
    <p:sldId id="298" r:id="rId31"/>
    <p:sldId id="340" r:id="rId32"/>
    <p:sldId id="341" r:id="rId33"/>
    <p:sldId id="304" r:id="rId34"/>
    <p:sldId id="295" r:id="rId35"/>
    <p:sldId id="258" r:id="rId36"/>
    <p:sldId id="311" r:id="rId37"/>
    <p:sldId id="355" r:id="rId38"/>
    <p:sldId id="310" r:id="rId39"/>
    <p:sldId id="314" r:id="rId40"/>
    <p:sldId id="327" r:id="rId41"/>
    <p:sldId id="264" r:id="rId42"/>
    <p:sldId id="356" r:id="rId43"/>
    <p:sldId id="357" r:id="rId44"/>
    <p:sldId id="265" r:id="rId45"/>
    <p:sldId id="332" r:id="rId46"/>
    <p:sldId id="315" r:id="rId47"/>
    <p:sldId id="316" r:id="rId48"/>
    <p:sldId id="318" r:id="rId49"/>
    <p:sldId id="320" r:id="rId50"/>
    <p:sldId id="322" r:id="rId51"/>
    <p:sldId id="323" r:id="rId52"/>
    <p:sldId id="266" r:id="rId53"/>
    <p:sldId id="267" r:id="rId54"/>
    <p:sldId id="268" r:id="rId55"/>
    <p:sldId id="269" r:id="rId56"/>
    <p:sldId id="270" r:id="rId57"/>
    <p:sldId id="346" r:id="rId58"/>
    <p:sldId id="275" r:id="rId59"/>
    <p:sldId id="347" r:id="rId60"/>
    <p:sldId id="276" r:id="rId61"/>
    <p:sldId id="277" r:id="rId62"/>
    <p:sldId id="278" r:id="rId63"/>
    <p:sldId id="279" r:id="rId64"/>
    <p:sldId id="358" r:id="rId65"/>
    <p:sldId id="348" r:id="rId66"/>
    <p:sldId id="349" r:id="rId67"/>
    <p:sldId id="350" r:id="rId68"/>
    <p:sldId id="351" r:id="rId69"/>
    <p:sldId id="282" r:id="rId70"/>
    <p:sldId id="283" r:id="rId71"/>
    <p:sldId id="312" r:id="rId72"/>
    <p:sldId id="313" r:id="rId73"/>
    <p:sldId id="280" r:id="rId74"/>
    <p:sldId id="281" r:id="rId75"/>
    <p:sldId id="285" r:id="rId76"/>
    <p:sldId id="333" r:id="rId77"/>
    <p:sldId id="334" r:id="rId78"/>
    <p:sldId id="342" r:id="rId79"/>
    <p:sldId id="344" r:id="rId80"/>
    <p:sldId id="345" r:id="rId81"/>
    <p:sldId id="353" r:id="rId82"/>
    <p:sldId id="34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04" autoAdjust="0"/>
  </p:normalViewPr>
  <p:slideViewPr>
    <p:cSldViewPr snapToGrid="0">
      <p:cViewPr varScale="1">
        <p:scale>
          <a:sx n="81" d="100"/>
          <a:sy n="81" d="100"/>
        </p:scale>
        <p:origin x="639"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авторомда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 я не видел никаких подробных докладов на этот счет.</a:t>
            </a:r>
            <a:r>
              <a:rPr lang="en-US" dirty="0"/>
              <a:t> </a:t>
            </a:r>
            <a:r>
              <a:rPr lang="ru-RU" dirty="0"/>
              <a:t>Решил заполнить пробел</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Как и в случае с обычным кодом, схему базы данных лучше всего хранить в системе управления версиями.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a:p>
        </p:txBody>
      </p:sp>
    </p:spTree>
    <p:extLst>
      <p:ext uri="{BB962C8B-B14F-4D97-AF65-F5344CB8AC3E}">
        <p14:creationId xmlns:p14="http://schemas.microsoft.com/office/powerpoint/2010/main" val="32232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a:p>
        </p:txBody>
      </p:sp>
    </p:spTree>
    <p:extLst>
      <p:ext uri="{BB962C8B-B14F-4D97-AF65-F5344CB8AC3E}">
        <p14:creationId xmlns:p14="http://schemas.microsoft.com/office/powerpoint/2010/main" val="26284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a:p>
        </p:txBody>
      </p:sp>
    </p:spTree>
    <p:extLst>
      <p:ext uri="{BB962C8B-B14F-4D97-AF65-F5344CB8AC3E}">
        <p14:creationId xmlns:p14="http://schemas.microsoft.com/office/powerpoint/2010/main" val="54109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a:t>
            </a:r>
            <a:r>
              <a:rPr lang="ru-RU" dirty="0" err="1"/>
              <a:t>view</a:t>
            </a:r>
            <a:r>
              <a:rPr lang="ru-RU" dirty="0"/>
              <a:t>,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a:p>
        </p:txBody>
      </p:sp>
    </p:spTree>
    <p:extLst>
      <p:ext uri="{BB962C8B-B14F-4D97-AF65-F5344CB8AC3E}">
        <p14:creationId xmlns:p14="http://schemas.microsoft.com/office/powerpoint/2010/main" val="1630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a:p>
        </p:txBody>
      </p:sp>
    </p:spTree>
    <p:extLst>
      <p:ext uri="{BB962C8B-B14F-4D97-AF65-F5344CB8AC3E}">
        <p14:creationId xmlns:p14="http://schemas.microsoft.com/office/powerpoint/2010/main" val="22836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a:p>
        </p:txBody>
      </p:sp>
    </p:spTree>
    <p:extLst>
      <p:ext uri="{BB962C8B-B14F-4D97-AF65-F5344CB8AC3E}">
        <p14:creationId xmlns:p14="http://schemas.microsoft.com/office/powerpoint/2010/main" val="424649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a:p>
        </p:txBody>
      </p:sp>
    </p:spTree>
    <p:extLst>
      <p:ext uri="{BB962C8B-B14F-4D97-AF65-F5344CB8AC3E}">
        <p14:creationId xmlns:p14="http://schemas.microsoft.com/office/powerpoint/2010/main" val="276714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a:p>
        </p:txBody>
      </p:sp>
    </p:spTree>
    <p:extLst>
      <p:ext uri="{BB962C8B-B14F-4D97-AF65-F5344CB8AC3E}">
        <p14:creationId xmlns:p14="http://schemas.microsoft.com/office/powerpoint/2010/main" val="264975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a:p>
        </p:txBody>
      </p:sp>
    </p:spTree>
    <p:extLst>
      <p:ext uri="{BB962C8B-B14F-4D97-AF65-F5344CB8AC3E}">
        <p14:creationId xmlns:p14="http://schemas.microsoft.com/office/powerpoint/2010/main" val="238264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a:p>
        </p:txBody>
      </p:sp>
    </p:spTree>
    <p:extLst>
      <p:ext uri="{BB962C8B-B14F-4D97-AF65-F5344CB8AC3E}">
        <p14:creationId xmlns:p14="http://schemas.microsoft.com/office/powerpoint/2010/main" val="37520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a:p>
        </p:txBody>
      </p:sp>
    </p:spTree>
    <p:extLst>
      <p:ext uri="{BB962C8B-B14F-4D97-AF65-F5344CB8AC3E}">
        <p14:creationId xmlns:p14="http://schemas.microsoft.com/office/powerpoint/2010/main" val="141096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a:p>
        </p:txBody>
      </p:sp>
    </p:spTree>
    <p:extLst>
      <p:ext uri="{BB962C8B-B14F-4D97-AF65-F5344CB8AC3E}">
        <p14:creationId xmlns:p14="http://schemas.microsoft.com/office/powerpoint/2010/main" val="3838627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a:p>
        </p:txBody>
      </p:sp>
    </p:spTree>
    <p:extLst>
      <p:ext uri="{BB962C8B-B14F-4D97-AF65-F5344CB8AC3E}">
        <p14:creationId xmlns:p14="http://schemas.microsoft.com/office/powerpoint/2010/main" val="3292543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err="1"/>
              <a:t>database.Migrate</a:t>
            </a:r>
            <a:r>
              <a:rPr lang="en-US" dirty="0"/>
              <a:t>(), </a:t>
            </a:r>
            <a:r>
              <a:rPr lang="ru-RU" dirty="0"/>
              <a:t>а еще лучше </a:t>
            </a:r>
            <a:r>
              <a:rPr lang="en-US" dirty="0" err="1"/>
              <a:t>database.Update</a:t>
            </a:r>
            <a:r>
              <a:rPr lang="en-US" dirty="0"/>
              <a:t>()</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a:p>
        </p:txBody>
      </p:sp>
    </p:spTree>
    <p:extLst>
      <p:ext uri="{BB962C8B-B14F-4D97-AF65-F5344CB8AC3E}">
        <p14:creationId xmlns:p14="http://schemas.microsoft.com/office/powerpoint/2010/main" val="2614731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a:p>
        </p:txBody>
      </p:sp>
    </p:spTree>
    <p:extLst>
      <p:ext uri="{BB962C8B-B14F-4D97-AF65-F5344CB8AC3E}">
        <p14:creationId xmlns:p14="http://schemas.microsoft.com/office/powerpoint/2010/main" val="2045887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a:t>
            </a:r>
            <a:r>
              <a:rPr lang="ru-RU" b="0" i="0" dirty="0" err="1">
                <a:effectLst/>
                <a:latin typeface="Segoe UI" panose="020B0502040204020203" pitchFamily="34" charset="0"/>
              </a:rPr>
              <a:t>бд</a:t>
            </a: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a:p>
        </p:txBody>
      </p:sp>
    </p:spTree>
    <p:extLst>
      <p:ext uri="{BB962C8B-B14F-4D97-AF65-F5344CB8AC3E}">
        <p14:creationId xmlns:p14="http://schemas.microsoft.com/office/powerpoint/2010/main" val="3759436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a:p>
        </p:txBody>
      </p:sp>
    </p:spTree>
    <p:extLst>
      <p:ext uri="{BB962C8B-B14F-4D97-AF65-F5344CB8AC3E}">
        <p14:creationId xmlns:p14="http://schemas.microsoft.com/office/powerpoint/2010/main" val="158749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a:p>
        </p:txBody>
      </p:sp>
    </p:spTree>
    <p:extLst>
      <p:ext uri="{BB962C8B-B14F-4D97-AF65-F5344CB8AC3E}">
        <p14:creationId xmlns:p14="http://schemas.microsoft.com/office/powerpoint/2010/main" val="1137962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a:p>
        </p:txBody>
      </p:sp>
    </p:spTree>
    <p:extLst>
      <p:ext uri="{BB962C8B-B14F-4D97-AF65-F5344CB8AC3E}">
        <p14:creationId xmlns:p14="http://schemas.microsoft.com/office/powerpoint/2010/main" val="1728070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171450" indent="-171450">
              <a:buFont typeface="Arial" panose="020B0604020202020204" pitchFamily="34" charset="0"/>
              <a:buChar char="•"/>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a:p>
        </p:txBody>
      </p:sp>
    </p:spTree>
    <p:extLst>
      <p:ext uri="{BB962C8B-B14F-4D97-AF65-F5344CB8AC3E}">
        <p14:creationId xmlns:p14="http://schemas.microsoft.com/office/powerpoint/2010/main" val="224946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a:p>
        </p:txBody>
      </p:sp>
    </p:spTree>
    <p:extLst>
      <p:ext uri="{BB962C8B-B14F-4D97-AF65-F5344CB8AC3E}">
        <p14:creationId xmlns:p14="http://schemas.microsoft.com/office/powerpoint/2010/main" val="539010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a:p>
        </p:txBody>
      </p:sp>
    </p:spTree>
    <p:extLst>
      <p:ext uri="{BB962C8B-B14F-4D97-AF65-F5344CB8AC3E}">
        <p14:creationId xmlns:p14="http://schemas.microsoft.com/office/powerpoint/2010/main" val="96905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a:p>
        </p:txBody>
      </p:sp>
    </p:spTree>
    <p:extLst>
      <p:ext uri="{BB962C8B-B14F-4D97-AF65-F5344CB8AC3E}">
        <p14:creationId xmlns:p14="http://schemas.microsoft.com/office/powerpoint/2010/main" val="2006748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a:p>
        </p:txBody>
      </p:sp>
    </p:spTree>
    <p:extLst>
      <p:ext uri="{BB962C8B-B14F-4D97-AF65-F5344CB8AC3E}">
        <p14:creationId xmlns:p14="http://schemas.microsoft.com/office/powerpoint/2010/main" val="4095957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highlight>
                <a:srgbClr val="FFFF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a:p>
        </p:txBody>
      </p:sp>
    </p:spTree>
    <p:extLst>
      <p:ext uri="{BB962C8B-B14F-4D97-AF65-F5344CB8AC3E}">
        <p14:creationId xmlns:p14="http://schemas.microsoft.com/office/powerpoint/2010/main" val="3984480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a:p>
        </p:txBody>
      </p:sp>
    </p:spTree>
    <p:extLst>
      <p:ext uri="{BB962C8B-B14F-4D97-AF65-F5344CB8AC3E}">
        <p14:creationId xmlns:p14="http://schemas.microsoft.com/office/powerpoint/2010/main" val="1430353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a:t>
            </a:r>
            <a:r>
              <a:rPr lang="ru-RU" dirty="0" err="1"/>
              <a:t>NHibernate</a:t>
            </a:r>
            <a:r>
              <a:rPr lang="ru-RU" dirty="0"/>
              <a:t> или </a:t>
            </a:r>
            <a:r>
              <a:rPr lang="ru-RU" dirty="0" err="1"/>
              <a:t>Entity</a:t>
            </a:r>
            <a:r>
              <a:rPr lang="ru-RU" dirty="0"/>
              <a:t>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a:p>
        </p:txBody>
      </p:sp>
    </p:spTree>
    <p:extLst>
      <p:ext uri="{BB962C8B-B14F-4D97-AF65-F5344CB8AC3E}">
        <p14:creationId xmlns:p14="http://schemas.microsoft.com/office/powerpoint/2010/main" val="3828012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a:p>
        </p:txBody>
      </p:sp>
    </p:spTree>
    <p:extLst>
      <p:ext uri="{BB962C8B-B14F-4D97-AF65-F5344CB8AC3E}">
        <p14:creationId xmlns:p14="http://schemas.microsoft.com/office/powerpoint/2010/main" val="2155854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a:p>
        </p:txBody>
      </p:sp>
    </p:spTree>
    <p:extLst>
      <p:ext uri="{BB962C8B-B14F-4D97-AF65-F5344CB8AC3E}">
        <p14:creationId xmlns:p14="http://schemas.microsoft.com/office/powerpoint/2010/main" val="3715189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 Несколько способов сделать это, в том числе: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a:p>
        </p:txBody>
      </p:sp>
    </p:spTree>
    <p:extLst>
      <p:ext uri="{BB962C8B-B14F-4D97-AF65-F5344CB8AC3E}">
        <p14:creationId xmlns:p14="http://schemas.microsoft.com/office/powerpoint/2010/main" val="345950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FF0000"/>
                </a:solidFill>
                <a:highlight>
                  <a:srgbClr val="008000"/>
                </a:highlight>
              </a:rPr>
              <a:t>gkgk</a:t>
            </a:r>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a:p>
        </p:txBody>
      </p:sp>
    </p:spTree>
    <p:extLst>
      <p:ext uri="{BB962C8B-B14F-4D97-AF65-F5344CB8AC3E}">
        <p14:creationId xmlns:p14="http://schemas.microsoft.com/office/powerpoint/2010/main" val="1655313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a:p>
        </p:txBody>
      </p:sp>
    </p:spTree>
    <p:extLst>
      <p:ext uri="{BB962C8B-B14F-4D97-AF65-F5344CB8AC3E}">
        <p14:creationId xmlns:p14="http://schemas.microsoft.com/office/powerpoint/2010/main" val="188209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я удалять данные при обходе в глубину, это гарантирует, что я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a:p>
        </p:txBody>
      </p:sp>
    </p:spTree>
    <p:extLst>
      <p:ext uri="{BB962C8B-B14F-4D97-AF65-F5344CB8AC3E}">
        <p14:creationId xmlns:p14="http://schemas.microsoft.com/office/powerpoint/2010/main" val="39835090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a:p>
        </p:txBody>
      </p:sp>
    </p:spTree>
    <p:extLst>
      <p:ext uri="{BB962C8B-B14F-4D97-AF65-F5344CB8AC3E}">
        <p14:creationId xmlns:p14="http://schemas.microsoft.com/office/powerpoint/2010/main" val="2458019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a:p>
        </p:txBody>
      </p:sp>
    </p:spTree>
    <p:extLst>
      <p:ext uri="{BB962C8B-B14F-4D97-AF65-F5344CB8AC3E}">
        <p14:creationId xmlns:p14="http://schemas.microsoft.com/office/powerpoint/2010/main" val="3748571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endParaRPr lang="en-US" dirty="0"/>
          </a:p>
          <a:p>
            <a:pPr marL="171450" indent="-171450">
              <a:buFont typeface="Arial" panose="020B0604020202020204" pitchFamily="34" charset="0"/>
              <a:buChar char="•"/>
            </a:pPr>
            <a:r>
              <a:rPr lang="ru-RU" dirty="0"/>
              <a:t>Используйте какую-либо форму паттерна репозиторий и мокируйте его. Хорошо, но больше работы</a:t>
            </a:r>
            <a:endParaRPr lang="en-US" dirty="0"/>
          </a:p>
          <a:p>
            <a:pPr marL="171450" indent="-171450">
              <a:buFont typeface="Arial" panose="020B0604020202020204" pitchFamily="34" charset="0"/>
              <a:buChar cha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a:p>
        </p:txBody>
      </p:sp>
    </p:spTree>
    <p:extLst>
      <p:ext uri="{BB962C8B-B14F-4D97-AF65-F5344CB8AC3E}">
        <p14:creationId xmlns:p14="http://schemas.microsoft.com/office/powerpoint/2010/main" val="508824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a:p>
        </p:txBody>
      </p:sp>
    </p:spTree>
    <p:extLst>
      <p:ext uri="{BB962C8B-B14F-4D97-AF65-F5344CB8AC3E}">
        <p14:creationId xmlns:p14="http://schemas.microsoft.com/office/powerpoint/2010/main" val="2237802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err="1">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a:t>
            </a:r>
            <a:r>
              <a:rPr lang="en-US" b="0" i="0" dirty="0" err="1">
                <a:solidFill>
                  <a:srgbClr val="D0021B"/>
                </a:solidFill>
                <a:effectLst/>
                <a:latin typeface="Segoe UI" panose="020B0502040204020203" pitchFamily="34" charset="0"/>
              </a:rPr>
              <a:t>TimeSpan</a:t>
            </a:r>
            <a:r>
              <a:rPr lang="en-US" b="0" i="0" dirty="0">
                <a:solidFill>
                  <a:srgbClr val="D0021B"/>
                </a:solidFill>
                <a:effectLst/>
                <a:latin typeface="Segoe UI" panose="020B0502040204020203" pitchFamily="34" charset="0"/>
              </a:rPr>
              <a:t>,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a:t>
            </a:r>
            <a:r>
              <a:rPr lang="en-US" b="0" i="0" dirty="0" err="1">
                <a:solidFill>
                  <a:srgbClr val="D0021B"/>
                </a:solidFill>
                <a:effectLst/>
                <a:latin typeface="Segoe UI" panose="020B0502040204020203" pitchFamily="34" charset="0"/>
              </a:rPr>
              <a:t>ef</a:t>
            </a:r>
            <a:r>
              <a:rPr lang="en-US" b="0" i="0" dirty="0">
                <a:solidFill>
                  <a:srgbClr val="D0021B"/>
                </a:solidFill>
                <a:effectLst/>
                <a:latin typeface="Segoe UI" panose="020B0502040204020203" pitchFamily="34" charset="0"/>
              </a:rPr>
              <a:t> database update --connection "Data Source=</a:t>
            </a:r>
            <a:r>
              <a:rPr lang="en-US" b="0" i="0" dirty="0" err="1">
                <a:solidFill>
                  <a:srgbClr val="D0021B"/>
                </a:solidFill>
                <a:effectLst/>
                <a:latin typeface="Segoe UI" panose="020B0502040204020203" pitchFamily="34" charset="0"/>
              </a:rPr>
              <a:t>My.db</a:t>
            </a:r>
            <a:r>
              <a:rPr lang="en-US" b="0" i="0" dirty="0">
                <a:solidFill>
                  <a:srgbClr val="D0021B"/>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a:p>
        </p:txBody>
      </p:sp>
    </p:spTree>
    <p:extLst>
      <p:ext uri="{BB962C8B-B14F-4D97-AF65-F5344CB8AC3E}">
        <p14:creationId xmlns:p14="http://schemas.microsoft.com/office/powerpoint/2010/main" val="3820263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a:p>
        </p:txBody>
      </p:sp>
    </p:spTree>
    <p:extLst>
      <p:ext uri="{BB962C8B-B14F-4D97-AF65-F5344CB8AC3E}">
        <p14:creationId xmlns:p14="http://schemas.microsoft.com/office/powerpoint/2010/main" val="696483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a:p>
        </p:txBody>
      </p:sp>
    </p:spTree>
    <p:extLst>
      <p:ext uri="{BB962C8B-B14F-4D97-AF65-F5344CB8AC3E}">
        <p14:creationId xmlns:p14="http://schemas.microsoft.com/office/powerpoint/2010/main" val="109871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a:p>
        </p:txBody>
      </p:sp>
    </p:spTree>
    <p:extLst>
      <p:ext uri="{BB962C8B-B14F-4D97-AF65-F5344CB8AC3E}">
        <p14:creationId xmlns:p14="http://schemas.microsoft.com/office/powerpoint/2010/main" val="2140837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a:p>
        </p:txBody>
      </p:sp>
    </p:spTree>
    <p:extLst>
      <p:ext uri="{BB962C8B-B14F-4D97-AF65-F5344CB8AC3E}">
        <p14:creationId xmlns:p14="http://schemas.microsoft.com/office/powerpoint/2010/main" val="3069332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a:t>
            </a:r>
            <a:r>
              <a:rPr lang="en-US" sz="1800" dirty="0" err="1">
                <a:solidFill>
                  <a:srgbClr val="000000"/>
                </a:solidFill>
                <a:latin typeface="Cascadia Mono" panose="020B0609020000020004" pitchFamily="49" charset="0"/>
              </a:rPr>
              <a:t>MigrationOperation</a:t>
            </a:r>
            <a:r>
              <a:rPr lang="en-US" sz="1800" dirty="0">
                <a:solidFill>
                  <a:srgbClr val="000000"/>
                </a:solidFill>
                <a:latin typeface="Cascadia Mono" panose="020B0609020000020004" pitchFamily="49" charset="0"/>
              </a:rPr>
              <a:t>&gt;();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t.Indexes.Where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t.ForeignKeys.Where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AcceptForeignKey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AcceptTable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databaseModel.Sequences.Where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AcceptSequence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a:t>
            </a:r>
            <a:r>
              <a:rPr lang="en-US" sz="1800" dirty="0" err="1">
                <a:solidFill>
                  <a:srgbClr val="008000"/>
                </a:solidFill>
                <a:latin typeface="Cascadia Mono" panose="020B0609020000020004" pitchFamily="49" charset="0"/>
              </a:rPr>
              <a:t>Rojansky</a:t>
            </a:r>
            <a:r>
              <a:rPr lang="en-US" sz="1800" dirty="0">
                <a:solidFill>
                  <a:srgbClr val="008000"/>
                </a:solidFill>
                <a:latin typeface="Cascadia Mono" panose="020B0609020000020004" pitchFamily="49" charset="0"/>
              </a:rPr>
              <a:t>, </a:t>
            </a:r>
            <a:r>
              <a:rPr lang="en-US" sz="1800" dirty="0" err="1">
                <a:solidFill>
                  <a:srgbClr val="008000"/>
                </a:solidFill>
                <a:latin typeface="Cascadia Mono" panose="020B0609020000020004" pitchFamily="49" charset="0"/>
              </a:rPr>
              <a:t>github</a:t>
            </a:r>
            <a:r>
              <a:rPr lang="en-US" sz="1800" dirty="0">
                <a:solidFill>
                  <a:srgbClr val="008000"/>
                </a:solidFill>
                <a:latin typeface="Cascadia Mono" panose="020B0609020000020004" pitchFamily="49" charset="0"/>
              </a:rPr>
              <a:t>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64</a:t>
            </a:fld>
            <a:endParaRPr lang="en-US"/>
          </a:p>
        </p:txBody>
      </p:sp>
    </p:spTree>
    <p:extLst>
      <p:ext uri="{BB962C8B-B14F-4D97-AF65-F5344CB8AC3E}">
        <p14:creationId xmlns:p14="http://schemas.microsoft.com/office/powerpoint/2010/main" val="19902647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приложенич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a:p>
        </p:txBody>
      </p:sp>
    </p:spTree>
    <p:extLst>
      <p:ext uri="{BB962C8B-B14F-4D97-AF65-F5344CB8AC3E}">
        <p14:creationId xmlns:p14="http://schemas.microsoft.com/office/powerpoint/2010/main" val="3968448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66</a:t>
            </a:fld>
            <a:endParaRPr lang="en-US"/>
          </a:p>
        </p:txBody>
      </p:sp>
    </p:spTree>
    <p:extLst>
      <p:ext uri="{BB962C8B-B14F-4D97-AF65-F5344CB8AC3E}">
        <p14:creationId xmlns:p14="http://schemas.microsoft.com/office/powerpoint/2010/main" val="32503990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a:p>
        </p:txBody>
      </p:sp>
    </p:spTree>
    <p:extLst>
      <p:ext uri="{BB962C8B-B14F-4D97-AF65-F5344CB8AC3E}">
        <p14:creationId xmlns:p14="http://schemas.microsoft.com/office/powerpoint/2010/main" val="42070420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я десериализовал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a:p>
        </p:txBody>
      </p:sp>
    </p:spTree>
    <p:extLst>
      <p:ext uri="{BB962C8B-B14F-4D97-AF65-F5344CB8AC3E}">
        <p14:creationId xmlns:p14="http://schemas.microsoft.com/office/powerpoint/2010/main" val="628486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Эта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приложения.“Исходное сырье с производства” полезно в следующих случаях.Для тестов, которым требуется много сложных данных, которые трудно закодировать вручную.Он предоставляет гораздо более репрезентативные данные для системных тестов, тестов производительности и демонстраций клиентов.Функция “Seed from Production” также включает этап анонимизации, чтобы никакие личные данные не хранились / не использовались в вашем приложении / тестовом коде.Функция “Seed from Production” основана на превосходном способе сохранения классов EF Core со связями с базой данных.Функция “Seed from Production” является частью моей библиотеки TestSupport с открытым исходным кодом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a:p>
        </p:txBody>
      </p:sp>
    </p:spTree>
    <p:extLst>
      <p:ext uri="{BB962C8B-B14F-4D97-AF65-F5344CB8AC3E}">
        <p14:creationId xmlns:p14="http://schemas.microsoft.com/office/powerpoint/2010/main" val="24698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a:p>
        </p:txBody>
      </p:sp>
    </p:spTree>
    <p:extLst>
      <p:ext uri="{BB962C8B-B14F-4D97-AF65-F5344CB8AC3E}">
        <p14:creationId xmlns:p14="http://schemas.microsoft.com/office/powerpoint/2010/main" val="2655789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a:t>
            </a:r>
            <a:r>
              <a:rPr lang="ru-RU" dirty="0" err="1"/>
              <a:t>Docker</a:t>
            </a:r>
            <a:r>
              <a:rPr lang="ru-RU" dirty="0"/>
              <a:t>.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Запуск пачками интеграционные тесты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a:p>
        </p:txBody>
      </p:sp>
    </p:spTree>
    <p:extLst>
      <p:ext uri="{BB962C8B-B14F-4D97-AF65-F5344CB8AC3E}">
        <p14:creationId xmlns:p14="http://schemas.microsoft.com/office/powerpoint/2010/main" val="3059647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Testcontainers - это библиотека для поддержки тестов с одноразовыми экземплярами контейнеров Docker для всех совместимых. 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a:p>
        </p:txBody>
      </p:sp>
    </p:spTree>
    <p:extLst>
      <p:ext uri="{BB962C8B-B14F-4D97-AF65-F5344CB8AC3E}">
        <p14:creationId xmlns:p14="http://schemas.microsoft.com/office/powerpoint/2010/main" val="153265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a:p>
        </p:txBody>
      </p:sp>
    </p:spTree>
    <p:extLst>
      <p:ext uri="{BB962C8B-B14F-4D97-AF65-F5344CB8AC3E}">
        <p14:creationId xmlns:p14="http://schemas.microsoft.com/office/powerpoint/2010/main" val="37739566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74</a:t>
            </a:fld>
            <a:endParaRPr lang="en-US"/>
          </a:p>
        </p:txBody>
      </p:sp>
    </p:spTree>
    <p:extLst>
      <p:ext uri="{BB962C8B-B14F-4D97-AF65-F5344CB8AC3E}">
        <p14:creationId xmlns:p14="http://schemas.microsoft.com/office/powerpoint/2010/main" val="3175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err="1">
                <a:solidFill>
                  <a:srgbClr val="000000"/>
                </a:solidFill>
                <a:effectLst/>
                <a:latin typeface="wf_segoe-ui"/>
              </a:rPr>
              <a:t>Мокирование</a:t>
            </a:r>
            <a:r>
              <a:rPr lang="ru-RU" b="0" i="0" dirty="0">
                <a:solidFill>
                  <a:srgbClr val="000000"/>
                </a:solidFill>
                <a:effectLst/>
                <a:latin typeface="wf_segoe-ui"/>
              </a:rPr>
              <a:t>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a:p>
        </p:txBody>
      </p:sp>
    </p:spTree>
    <p:extLst>
      <p:ext uri="{BB962C8B-B14F-4D97-AF65-F5344CB8AC3E}">
        <p14:creationId xmlns:p14="http://schemas.microsoft.com/office/powerpoint/2010/main" val="339784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a:p>
        </p:txBody>
      </p:sp>
    </p:spTree>
    <p:extLst>
      <p:ext uri="{BB962C8B-B14F-4D97-AF65-F5344CB8AC3E}">
        <p14:creationId xmlns:p14="http://schemas.microsoft.com/office/powerpoint/2010/main" val="30286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9</a:t>
            </a:fld>
            <a:endParaRPr lang="en-US"/>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00:28:27</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00:28:27</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00:28:27</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00:28:27</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endParaRPr lang="en-US" dirty="0"/>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00:28:27</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00:28:27</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00:28:27</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00:28:27</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00:28:27</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00:28:27</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00:28:27</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00:28:27</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2136774"/>
            <a:ext cx="9144000" cy="2218715"/>
          </a:xfrm>
        </p:spPr>
        <p:txBody>
          <a:bodyPr>
            <a:normAutofit fontScale="90000"/>
          </a:bodyPr>
          <a:lstStyle/>
          <a:p>
            <a:r>
              <a:rPr lang="ru-RU" b="0" i="0" dirty="0">
                <a:effectLst/>
                <a:latin typeface="-apple-system"/>
              </a:rPr>
              <a:t>Тестируем код, взаимодействующий с базой данных</a:t>
            </a:r>
            <a:endParaRPr lang="en-US"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z="2800" smtClean="0"/>
              <a:t>1</a:t>
            </a:fld>
            <a:endParaRPr lang="en-US" sz="2800"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работа со схемой базы данных как с обычным кодом</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218164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Эталонная база - </a:t>
            </a:r>
            <a:r>
              <a:rPr lang="ru-RU" dirty="0" err="1">
                <a:latin typeface="Segoe UI" panose="020B0502040204020203" pitchFamily="34" charset="0"/>
              </a:rPr>
              <a:t>антипаттерн</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dirty="0">
                <a:latin typeface="Segoe UI" panose="020B0502040204020203" pitchFamily="34" charset="0"/>
              </a:rPr>
              <a:t>Выделенный экземпляр базы данных, который служит отправной точкой (моделью базы данных).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12</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endParaRPr lang="en-US" b="1" i="1" dirty="0">
              <a:solidFill>
                <a:srgbClr val="3C3C3C"/>
              </a:solidFill>
              <a:effectLst/>
              <a:latin typeface="Merriweather" panose="020B0604020202020204" pitchFamily="2" charset="0"/>
            </a:endParaRP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endParaRPr lang="en-US" dirty="0"/>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270673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365126"/>
            <a:ext cx="10515600" cy="1422380"/>
          </a:xfrm>
        </p:spPr>
        <p:txBody>
          <a:bodyPr>
            <a:normAutofit/>
          </a:bodyPr>
          <a:lstStyle/>
          <a:p>
            <a:pPr algn="ctr"/>
            <a:r>
              <a:rPr lang="ru-RU" dirty="0">
                <a:solidFill>
                  <a:srgbClr val="000000"/>
                </a:solidFill>
                <a:latin typeface="Segoe UI" panose="020B0502040204020203" pitchFamily="34" charset="0"/>
              </a:rPr>
              <a:t>Референс и мастер</a:t>
            </a:r>
            <a:r>
              <a:rPr lang="en-US" dirty="0">
                <a:solidFill>
                  <a:srgbClr val="000000"/>
                </a:solidFill>
                <a:latin typeface="Segoe UI" panose="020B0502040204020203" pitchFamily="34" charset="0"/>
              </a:rPr>
              <a:t>-</a:t>
            </a:r>
            <a:r>
              <a:rPr lang="ru-RU" b="0" i="0" dirty="0">
                <a:solidFill>
                  <a:srgbClr val="000000"/>
                </a:solidFill>
                <a:effectLst/>
                <a:latin typeface="Segoe UI" panose="020B0502040204020203" pitchFamily="34" charset="0"/>
              </a:rPr>
              <a:t>данные</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buNone/>
            </a:pP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35638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buNone/>
            </a:pPr>
            <a:r>
              <a:rPr lang="ru-RU" b="1" i="0" dirty="0">
                <a:solidFill>
                  <a:srgbClr val="111111"/>
                </a:solidFill>
                <a:effectLst/>
                <a:latin typeface="-apple-system"/>
              </a:rPr>
              <a:t>Референс-данные</a:t>
            </a:r>
            <a:r>
              <a:rPr lang="ru-RU" b="0" i="0" dirty="0">
                <a:solidFill>
                  <a:srgbClr val="111111"/>
                </a:solidFill>
                <a:effectLst/>
                <a:latin typeface="-apple-system"/>
              </a:rPr>
              <a:t> – это относительно редко меняющиеся данные, которые определяют значения конкретных сущностей.</a:t>
            </a:r>
          </a:p>
          <a:p>
            <a:pPr marL="0" indent="0">
              <a:buNone/>
            </a:pPr>
            <a:r>
              <a:rPr lang="ru-RU" b="0" i="0" dirty="0">
                <a:solidFill>
                  <a:srgbClr val="111111"/>
                </a:solidFill>
                <a:effectLst/>
                <a:latin typeface="-apple-system"/>
              </a:rPr>
              <a:t> </a:t>
            </a:r>
            <a:br>
              <a:rPr lang="ru-RU" dirty="0"/>
            </a:br>
            <a:r>
              <a:rPr lang="ru-RU" b="1" i="0" dirty="0">
                <a:solidFill>
                  <a:srgbClr val="111111"/>
                </a:solidFill>
                <a:effectLst/>
                <a:latin typeface="-apple-system"/>
              </a:rPr>
              <a:t>Мастер-данные</a:t>
            </a:r>
            <a:r>
              <a:rPr lang="ru-RU" b="0" i="0" dirty="0">
                <a:solidFill>
                  <a:srgbClr val="111111"/>
                </a:solidFill>
                <a:effectLst/>
                <a:latin typeface="-apple-system"/>
              </a:rPr>
              <a:t> – это базовые данные, которые определяют бизнес-сущности, с которыми имеет дело предприятие.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276492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r>
              <a:rPr lang="ru-RU" dirty="0"/>
              <a:t>Существует простой способ отличить </a:t>
            </a:r>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dirty="0"/>
              <a:t>данные от обычных данных. Если ваше приложение может изменять данные, то это обычные данные; если нет, то это справочные данные.</a:t>
            </a: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250684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коде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IEntityTypeConfiguration</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a:t>
            </a:r>
            <a:r>
              <a:rPr lang="en-US" sz="1800" dirty="0" err="1">
                <a:solidFill>
                  <a:srgbClr val="000000"/>
                </a:solidFill>
                <a:latin typeface="Cascadia Mono" panose="020B0609020000020004" pitchFamily="49" charset="0"/>
              </a:rPr>
              <a:t>EntityTypeBuilder</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builder.ToTable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Constants.Schema</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builder.HasKey</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b.Id</a:t>
            </a:r>
            <a:r>
              <a:rPr lang="en-US" sz="1800" dirty="0">
                <a:solidFill>
                  <a:srgbClr val="000000"/>
                </a:solidFill>
                <a:latin typeface="Cascadia Mono" panose="020B0609020000020004" pitchFamily="49" charset="0"/>
              </a:rPr>
              <a:t>);</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builder.HasData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шт</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111936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 – пример в миграции</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migrationBuilder.InsertData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dbo</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err="1">
                <a:solidFill>
                  <a:srgbClr val="A31515"/>
                </a:solidFill>
                <a:latin typeface="Cascadia Mono" panose="020B0609020000020004" pitchFamily="49" charset="0"/>
              </a:rPr>
              <a:t>шт</a:t>
            </a:r>
            <a:r>
              <a:rPr lang="ru-RU" sz="1800" dirty="0">
                <a:solidFill>
                  <a:srgbClr val="A31515"/>
                </a:solidFill>
                <a:latin typeface="Cascadia Mono" panose="020B0609020000020004" pitchFamily="49" charset="0"/>
              </a:rPr>
              <a:t>"</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32418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хранить?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a:t>
            </a:r>
            <a:r>
              <a:rPr lang="en-US" sz="1800" dirty="0" err="1">
                <a:solidFill>
                  <a:srgbClr val="000000"/>
                </a:solidFill>
                <a:latin typeface="Cascadia Mono" panose="020B0609020000020004" pitchFamily="49" charset="0"/>
              </a:rPr>
              <a:t>EFMigrationsHistory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MigrationId</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en-US" sz="1800" dirty="0" err="1">
                <a:solidFill>
                  <a:srgbClr val="FF0000"/>
                </a:solidFill>
                <a:latin typeface="Cascadia Mono" panose="020B0609020000020004" pitchFamily="49" charset="0"/>
              </a:rPr>
              <a:t>mh</a:t>
            </a:r>
            <a:r>
              <a:rPr lang="en-US" sz="1800" dirty="0">
                <a:solidFill>
                  <a:srgbClr val="FF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err="1">
                <a:solidFill>
                  <a:srgbClr val="FF0000"/>
                </a:solidFill>
                <a:latin typeface="Cascadia Mono" panose="020B0609020000020004" pitchFamily="49" charset="0"/>
              </a:rPr>
              <a:t>шт</a:t>
            </a:r>
            <a:r>
              <a:rPr lang="ru-RU" sz="1800" dirty="0">
                <a:solidFill>
                  <a:srgbClr val="FF0000"/>
                </a:solidFill>
                <a:latin typeface="Cascadia Mono" panose="020B0609020000020004" pitchFamily="49" charset="0"/>
              </a:rPr>
              <a:t>'</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300925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Доставка изменений в схемы базы данных </a:t>
            </a:r>
            <a:r>
              <a:rPr lang="ru-RU" dirty="0">
                <a:latin typeface="Segoe UI" panose="020B0502040204020203" pitchFamily="34" charset="0"/>
              </a:rPr>
              <a:t>через</a:t>
            </a:r>
            <a:r>
              <a:rPr lang="ru-RU" b="0" i="0" dirty="0">
                <a:effectLst/>
                <a:latin typeface="Segoe UI" panose="020B0502040204020203" pitchFamily="34" charset="0"/>
              </a:rPr>
              <a:t> состояние или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327953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343730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129542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pPr algn="ctr"/>
            <a:r>
              <a:rPr lang="ru-RU" sz="5400" dirty="0">
                <a:latin typeface="Segoe UI" panose="020B0502040204020203" pitchFamily="34" charset="0"/>
              </a:rPr>
              <a:t>М</a:t>
            </a:r>
            <a:r>
              <a:rPr lang="ru-RU" sz="5400" b="0" i="0" dirty="0">
                <a:effectLst/>
                <a:latin typeface="Segoe UI" panose="020B0502040204020203" pitchFamily="34" charset="0"/>
              </a:rPr>
              <a:t>играции </a:t>
            </a:r>
            <a:r>
              <a:rPr lang="en-US" sz="5400" dirty="0">
                <a:latin typeface="Segoe UI" panose="020B0502040204020203" pitchFamily="34" charset="0"/>
              </a:rPr>
              <a:t>vs</a:t>
            </a:r>
            <a:r>
              <a:rPr lang="ru-RU" sz="5400" b="0" i="0" dirty="0">
                <a:effectLst/>
                <a:latin typeface="Segoe UI" panose="020B0502040204020203" pitchFamily="34" charset="0"/>
              </a:rPr>
              <a:t> состояния</a:t>
            </a:r>
            <a:endParaRPr lang="en-US" sz="5400"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23</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i="1" dirty="0">
                <a:latin typeface="Segoe UI" panose="020B0502040204020203" pitchFamily="34" charset="0"/>
              </a:rPr>
              <a:t>Трансформация</a:t>
            </a:r>
            <a:r>
              <a:rPr lang="ru-RU" b="0" i="1" dirty="0">
                <a:effectLst/>
                <a:latin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321335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t>Классический пример</a:t>
            </a:r>
            <a:endParaRPr lang="en-US" dirty="0"/>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r>
              <a:rPr lang="ru-RU" dirty="0"/>
              <a:t>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a:t>
            </a:r>
            <a:endParaRPr lang="en-US" dirty="0"/>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33992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err="1"/>
              <a:t>DBeaver</a:t>
            </a:r>
            <a:endParaRPr lang="en-US" dirty="0"/>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26</a:t>
            </a:fld>
            <a:endParaRPr lang="en-US" dirty="0"/>
          </a:p>
        </p:txBody>
      </p:sp>
      <p:pic>
        <p:nvPicPr>
          <p:cNvPr id="6" name="Picture 5">
            <a:extLst>
              <a:ext uri="{FF2B5EF4-FFF2-40B4-BE49-F238E27FC236}">
                <a16:creationId xmlns:a16="http://schemas.microsoft.com/office/drawing/2014/main" id="{9CB53857-5E66-0AD4-E5DE-2A106FC7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8" y="2111968"/>
            <a:ext cx="5633468" cy="3666449"/>
          </a:xfrm>
          <a:prstGeom prst="rect">
            <a:avLst/>
          </a:prstGeom>
        </p:spPr>
      </p:pic>
      <p:pic>
        <p:nvPicPr>
          <p:cNvPr id="10" name="Picture 9">
            <a:extLst>
              <a:ext uri="{FF2B5EF4-FFF2-40B4-BE49-F238E27FC236}">
                <a16:creationId xmlns:a16="http://schemas.microsoft.com/office/drawing/2014/main" id="{EC7AD707-9B64-21A2-5ABA-A18A3143C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530" y="1399702"/>
            <a:ext cx="7976527" cy="3597052"/>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err="1"/>
              <a:t>DataGrip</a:t>
            </a:r>
            <a:endParaRPr lang="en-US" dirty="0"/>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27</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14" y="430653"/>
            <a:ext cx="78893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err="1"/>
              <a:t>Devart</a:t>
            </a:r>
            <a:endParaRPr lang="en-US" dirty="0"/>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47500" lnSpcReduction="20000"/>
          </a:bodyPr>
          <a:lstStyle/>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Drop column "name" from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COLUMN </a:t>
            </a:r>
            <a:r>
              <a:rPr lang="en-US" b="0" dirty="0">
                <a:solidFill>
                  <a:srgbClr val="569CD6"/>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first_name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first_name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last_name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public.attendee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last_name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28</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t>Можно перейти на миграции прямо перед выходом в </a:t>
            </a:r>
            <a:r>
              <a:rPr lang="en-US" dirty="0"/>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buNone/>
            </a:pPr>
            <a:r>
              <a:rPr lang="ru-RU" dirty="0"/>
              <a:t>тестовые данные не так уж важны, и можно создавать их заново каждый раз</a:t>
            </a:r>
            <a:endParaRPr lang="en-US" dirty="0"/>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78364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pPr marL="0" indent="0">
              <a:buNone/>
            </a:pPr>
            <a:r>
              <a:rPr lang="ru-RU" dirty="0">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мы имеете полный контроль</a:t>
            </a: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Средства хранения и автоматизации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206034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t>Liquibase </a:t>
            </a:r>
            <a:r>
              <a:rPr lang="ru-RU" dirty="0"/>
              <a:t>простой пример</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a:t>
            </a:r>
            <a:r>
              <a:rPr lang="en-US" dirty="0" err="1"/>
              <a:t>databaseChangeLog</a:t>
            </a:r>
            <a:endParaRPr lang="en-US" dirty="0"/>
          </a:p>
          <a:p>
            <a:pPr marL="0" indent="0">
              <a:buNone/>
            </a:pPr>
            <a:r>
              <a:rPr lang="en-US" dirty="0"/>
              <a:t>    </a:t>
            </a:r>
            <a:r>
              <a:rPr lang="en-US" dirty="0" err="1"/>
              <a:t>xmlns</a:t>
            </a:r>
            <a:r>
              <a:rPr lang="en-US" dirty="0"/>
              <a:t>="http://www.liquibase.org/xml/ns/dbchangelog"  </a:t>
            </a:r>
          </a:p>
          <a:p>
            <a:pPr marL="0" indent="0">
              <a:buNone/>
            </a:pPr>
            <a:r>
              <a:rPr lang="en-US" dirty="0"/>
              <a:t>    </a:t>
            </a:r>
            <a:r>
              <a:rPr lang="en-US" dirty="0" err="1"/>
              <a:t>xmlns:xsi</a:t>
            </a:r>
            <a:r>
              <a:rPr lang="en-US" dirty="0"/>
              <a:t>="http://www.w3.org/2001/XMLSchema-instance"  </a:t>
            </a:r>
          </a:p>
          <a:p>
            <a:pPr marL="0" indent="0">
              <a:buNone/>
            </a:pPr>
            <a:r>
              <a:rPr lang="en-US" dirty="0"/>
              <a:t>    </a:t>
            </a:r>
            <a:r>
              <a:rPr lang="en-US" dirty="0" err="1"/>
              <a:t>xmlns:pro</a:t>
            </a:r>
            <a:r>
              <a:rPr lang="en-US" dirty="0"/>
              <a:t>="http://www.liquibase.org/xml/ns/pro"					</a:t>
            </a:r>
          </a:p>
          <a:p>
            <a:pPr marL="0" indent="0">
              <a:buNone/>
            </a:pPr>
            <a:r>
              <a:rPr lang="en-US" dirty="0"/>
              <a:t>    </a:t>
            </a:r>
            <a:r>
              <a:rPr lang="en-US" dirty="0" err="1"/>
              <a:t>xsi:schemaLocation</a:t>
            </a:r>
            <a:r>
              <a:rPr lang="en-US" dirty="0"/>
              <a:t>="http://www.liquibase.org/xml/ns/dbchangelog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a:t>
            </a:r>
            <a:r>
              <a:rPr lang="en-US" b="1" i="1" u="sng" dirty="0" err="1"/>
              <a:t>includeAll</a:t>
            </a:r>
            <a:r>
              <a:rPr lang="en-US" b="1" i="1" u="sng" dirty="0"/>
              <a:t>  path="Migrations"/&gt; </a:t>
            </a:r>
          </a:p>
          <a:p>
            <a:pPr marL="0" indent="0">
              <a:buNone/>
            </a:pPr>
            <a:r>
              <a:rPr lang="en-US" dirty="0"/>
              <a:t>&lt;/</a:t>
            </a:r>
            <a:r>
              <a:rPr lang="en-US" dirty="0" err="1"/>
              <a:t>databaseChangeLog</a:t>
            </a:r>
            <a:r>
              <a:rPr lang="en-US" dirty="0"/>
              <a:t>&gt;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407368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t>Liquibase </a:t>
            </a:r>
            <a:r>
              <a:rPr lang="ru-RU" dirty="0"/>
              <a:t>пример побольше</a:t>
            </a:r>
            <a:endParaRPr lang="en-US" dirty="0"/>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a:t>
            </a:r>
            <a:r>
              <a:rPr lang="en-US" b="0" i="0" dirty="0" err="1">
                <a:solidFill>
                  <a:srgbClr val="2D47E6"/>
                </a:solidFill>
                <a:effectLst/>
                <a:latin typeface="inherit"/>
              </a:rPr>
              <a:t>lb</a:t>
            </a:r>
            <a:r>
              <a:rPr lang="en-US" b="0" i="0" dirty="0">
                <a:solidFill>
                  <a:srgbClr val="2D47E6"/>
                </a:solidFill>
                <a:effectLst/>
                <a:latin typeface="inherit"/>
              </a:rPr>
              <a:t>-generated"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375963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t>Итого</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effectLst/>
                <a:latin typeface="Segoe UI" panose="020B0502040204020203" pitchFamily="34" charset="0"/>
              </a:rPr>
              <a:t>Используйте миграции</a:t>
            </a:r>
          </a:p>
          <a:p>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529065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базы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1393722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состояния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изолированные тестовые инстансы</a:t>
            </a:r>
          </a:p>
          <a:p>
            <a:r>
              <a:rPr lang="ru-RU" b="0" i="0" dirty="0">
                <a:effectLst/>
                <a:latin typeface="-apple-system"/>
              </a:rPr>
              <a:t>предсказуемое наполнение</a:t>
            </a:r>
            <a:endParaRPr lang="en-US" dirty="0"/>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427129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pPr algn="ctr"/>
            <a:r>
              <a:rPr lang="ru-RU" dirty="0"/>
              <a:t>Параллельное </a:t>
            </a:r>
            <a:r>
              <a:rPr lang="en-US" dirty="0"/>
              <a:t>vs</a:t>
            </a:r>
            <a:r>
              <a:rPr lang="ru-RU" dirty="0"/>
              <a:t>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buNone/>
            </a:pPr>
            <a:r>
              <a:rPr lang="ru-RU" dirty="0"/>
              <a:t>Параллельное выполнение интеграционных тестов требует значительных усилий. </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a:t>
            </a:r>
            <a:endParaRPr lang="en-US" dirty="0"/>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5295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t>Коллекции в </a:t>
            </a:r>
            <a:r>
              <a:rPr lang="en-US" dirty="0" err="1"/>
              <a:t>xUnit</a:t>
            </a:r>
            <a:endParaRPr lang="en-US" dirty="0"/>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CollectionDefinition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DisableParallelization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 { }</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[Collection(</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NotThreadSafeResourceCollection</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TestClass1</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[Fact]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Test1() =&gt; </a:t>
            </a:r>
            <a:r>
              <a:rPr lang="en-US" sz="1800" dirty="0" err="1">
                <a:solidFill>
                  <a:srgbClr val="000000"/>
                </a:solidFill>
                <a:latin typeface="Cascadia Mono" panose="020B0609020000020004" pitchFamily="49" charset="0"/>
              </a:rPr>
              <a:t>Thread.Sleep</a:t>
            </a:r>
            <a:r>
              <a:rPr lang="en-US" sz="1800" dirty="0">
                <a:solidFill>
                  <a:srgbClr val="000000"/>
                </a:solidFill>
                <a:latin typeface="Cascadia Mono" panose="020B0609020000020004" pitchFamily="49" charset="0"/>
              </a:rPr>
              <a:t>(3000);</a:t>
            </a:r>
          </a:p>
          <a:p>
            <a:pPr marL="0" indent="0">
              <a:buNone/>
            </a:pPr>
            <a:r>
              <a:rPr lang="en-US" sz="18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37</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t>Выполняйте интеграционные тесты последовательно.</a:t>
            </a:r>
          </a:p>
          <a:p>
            <a:r>
              <a:rPr lang="ru-RU" dirty="0"/>
              <a:t>Удалите оставшиеся данные между тестовыми запусками. </a:t>
            </a:r>
          </a:p>
          <a:p>
            <a:r>
              <a:rPr lang="ru-RU" dirty="0"/>
              <a:t>Приведите</a:t>
            </a:r>
            <a:r>
              <a:rPr lang="en-US" dirty="0"/>
              <a:t> </a:t>
            </a:r>
            <a:r>
              <a:rPr lang="ru-RU" dirty="0"/>
              <a:t>базу к начальному состоянию в самих тестах.</a:t>
            </a:r>
            <a:endParaRPr lang="en-US" dirty="0"/>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2637392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t>Четыре варианта очистки оставшихся данных между тестовыми запусками:</a:t>
            </a:r>
          </a:p>
          <a:p>
            <a:r>
              <a:rPr lang="ru-RU" dirty="0"/>
              <a:t>Восстановление резервной копии базы данных перед каждым тестированием</a:t>
            </a:r>
          </a:p>
          <a:p>
            <a:r>
              <a:rPr lang="ru-RU" dirty="0"/>
              <a:t>Очистка данных в конце теста</a:t>
            </a:r>
            <a:endParaRPr lang="en-US" dirty="0"/>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284655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Оборачиваем каждый тест в транзакцию и делаем </a:t>
            </a:r>
            <a:r>
              <a:rPr lang="en-US" dirty="0"/>
              <a:t>Rollback</a:t>
            </a:r>
            <a:r>
              <a:rPr lang="ru-RU" dirty="0"/>
              <a:t> </a:t>
            </a:r>
            <a:endParaRPr lang="en-US"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366339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r>
              <a:rPr lang="ru-RU" dirty="0"/>
              <a:t>Как реализовать?</a:t>
            </a:r>
            <a:endParaRPr lang="en-US" dirty="0"/>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r>
              <a:rPr lang="ru-RU" dirty="0"/>
              <a:t>В нашем тесте мы можем использовать расширения </a:t>
            </a:r>
            <a:r>
              <a:rPr lang="en-US" dirty="0"/>
              <a:t>S</a:t>
            </a:r>
            <a:r>
              <a:rPr lang="ru-RU" dirty="0" err="1"/>
              <a:t>etup</a:t>
            </a:r>
            <a:r>
              <a:rPr lang="ru-RU" dirty="0"/>
              <a:t>/</a:t>
            </a:r>
            <a:r>
              <a:rPr lang="en-US" dirty="0"/>
              <a:t>T</a:t>
            </a:r>
            <a:r>
              <a:rPr lang="ru-RU" dirty="0" err="1"/>
              <a:t>ear</a:t>
            </a:r>
            <a:r>
              <a:rPr lang="en-US" dirty="0"/>
              <a:t>D</a:t>
            </a:r>
            <a:r>
              <a:rPr lang="ru-RU" dirty="0" err="1"/>
              <a:t>own</a:t>
            </a:r>
            <a:r>
              <a:rPr lang="ru-RU" dirty="0"/>
              <a:t> или </a:t>
            </a:r>
            <a:r>
              <a:rPr lang="en-US" dirty="0"/>
              <a:t>B</a:t>
            </a:r>
            <a:r>
              <a:rPr lang="ru-RU" dirty="0" err="1"/>
              <a:t>efore</a:t>
            </a:r>
            <a:r>
              <a:rPr lang="ru-RU" dirty="0"/>
              <a:t>/</a:t>
            </a:r>
            <a:r>
              <a:rPr lang="en-US" dirty="0"/>
              <a:t>A</a:t>
            </a:r>
            <a:r>
              <a:rPr lang="ru-RU" dirty="0" err="1"/>
              <a:t>fter</a:t>
            </a:r>
            <a:r>
              <a:rPr lang="en-US" dirty="0"/>
              <a:t>T</a:t>
            </a:r>
            <a:r>
              <a:rPr lang="ru-RU" dirty="0" err="1"/>
              <a:t>est</a:t>
            </a:r>
            <a:r>
              <a:rPr lang="ru-RU" dirty="0"/>
              <a:t> для открытия внешней транзакции и последующего ее отката..</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3032112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i="1" dirty="0" err="1">
                <a:solidFill>
                  <a:srgbClr val="333333"/>
                </a:solidFill>
                <a:effectLst/>
                <a:latin typeface="Noto Serif" panose="02020600060500020200" pitchFamily="18" charset="0"/>
              </a:rPr>
              <a:t>AutoRollback</a:t>
            </a:r>
            <a:endParaRPr lang="en-US" dirty="0"/>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AutoRollback</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AutoRollback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SqlConnection</a:t>
            </a:r>
            <a:r>
              <a:rPr lang="en-US" sz="1800" dirty="0">
                <a:solidFill>
                  <a:srgbClr val="000000"/>
                </a:solidFill>
                <a:latin typeface="Cascadia Mono" panose="020B0609020000020004" pitchFamily="49" charset="0"/>
              </a:rPr>
              <a:t> connection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connectionString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connection.Open</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SqlCommand</a:t>
            </a:r>
            <a:r>
              <a:rPr lang="en-US" sz="1800" dirty="0">
                <a:solidFill>
                  <a:srgbClr val="000000"/>
                </a:solidFill>
                <a:latin typeface="Cascadia Mono" panose="020B0609020000020004" pitchFamily="49" charset="0"/>
              </a:rPr>
              <a:t> command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"DELETE FROM Customers"</a:t>
            </a:r>
            <a:r>
              <a:rPr lang="en-US" sz="1800" dirty="0">
                <a:solidFill>
                  <a:srgbClr val="000000"/>
                </a:solidFill>
                <a:latin typeface="Cascadia Mono" panose="020B0609020000020004" pitchFamily="49" charset="0"/>
              </a:rPr>
              <a:t>, connection);</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command.ExecuteNonQuery</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42</a:t>
            </a:fld>
            <a:endParaRPr lang="en-US" dirty="0"/>
          </a:p>
        </p:txBody>
      </p:sp>
    </p:spTree>
    <p:extLst>
      <p:ext uri="{BB962C8B-B14F-4D97-AF65-F5344CB8AC3E}">
        <p14:creationId xmlns:p14="http://schemas.microsoft.com/office/powerpoint/2010/main" val="1618432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F304-2E50-170E-FCE7-C45DB2E2D2E9}"/>
              </a:ext>
            </a:extLst>
          </p:cNvPr>
          <p:cNvSpPr>
            <a:spLocks noGrp="1"/>
          </p:cNvSpPr>
          <p:nvPr>
            <p:ph type="title"/>
          </p:nvPr>
        </p:nvSpPr>
        <p:spPr>
          <a:xfrm>
            <a:off x="838200" y="365125"/>
            <a:ext cx="10515600" cy="767551"/>
          </a:xfrm>
        </p:spPr>
        <p:txBody>
          <a:bodyPr/>
          <a:lstStyle/>
          <a:p>
            <a:r>
              <a:rPr lang="en-US" b="0" i="1" dirty="0" err="1">
                <a:solidFill>
                  <a:srgbClr val="333333"/>
                </a:solidFill>
                <a:effectLst/>
                <a:latin typeface="Noto Serif" panose="02020600060500020200" pitchFamily="18" charset="0"/>
              </a:rPr>
              <a:t>AutoRollback</a:t>
            </a:r>
            <a:r>
              <a:rPr lang="en-US" b="0" i="1" dirty="0">
                <a:solidFill>
                  <a:srgbClr val="333333"/>
                </a:solidFill>
                <a:effectLst/>
                <a:latin typeface="Noto Serif" panose="02020600060500020200" pitchFamily="18" charset="0"/>
              </a:rPr>
              <a:t> code</a:t>
            </a:r>
            <a:endParaRPr lang="en-US" dirty="0"/>
          </a:p>
        </p:txBody>
      </p:sp>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1132676"/>
            <a:ext cx="10515600" cy="5044287"/>
          </a:xfrm>
        </p:spPr>
        <p:txBody>
          <a:bodyPr>
            <a:normAutofit fontScale="70000" lnSpcReduction="20000"/>
          </a:bodyPr>
          <a:lstStyle/>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AttributeUsage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AttributeTargets.Class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AttributeTargets.Method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AllowMultiple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 Inherited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BeforeAfterTestAttribute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 scope;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TransactionScopeAsyncFlowOption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TransactionScopeAsyncFlowOption.Enabled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IsolationLevel.Unspecified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TransactionScopeOption.Required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long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-1;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After(</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scope.Dispose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Before(</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TransactionOptions</a:t>
            </a:r>
            <a:r>
              <a:rPr lang="fr-FR" sz="1800" dirty="0">
                <a:solidFill>
                  <a:srgbClr val="000000"/>
                </a:solidFill>
                <a:latin typeface="Cascadia Mono" panose="020B0609020000020004" pitchFamily="49" charset="0"/>
              </a:rPr>
              <a:t> options = </a:t>
            </a:r>
            <a:r>
              <a:rPr lang="fr-FR" sz="1800" dirty="0">
                <a:solidFill>
                  <a:srgbClr val="0000FF"/>
                </a:solidFill>
                <a:latin typeface="Cascadia Mono" panose="020B0609020000020004" pitchFamily="49" charset="0"/>
              </a:rPr>
              <a:t>new</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&gt; 0) </a:t>
            </a:r>
            <a:r>
              <a:rPr lang="en-US" sz="1800" dirty="0" err="1">
                <a:solidFill>
                  <a:srgbClr val="000000"/>
                </a:solidFill>
                <a:latin typeface="Cascadia Mono" panose="020B0609020000020004" pitchFamily="49" charset="0"/>
              </a:rPr>
              <a:t>options.Timeout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TimeSpan.FromMilliseconds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scope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options,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1819958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r>
              <a:rPr lang="ru-RU" dirty="0"/>
              <a:t>Проблемы</a:t>
            </a:r>
            <a:endParaRPr lang="en-US" dirty="0"/>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Несколько транзакций - подход не сработает</a:t>
            </a:r>
          </a:p>
          <a:p>
            <a:r>
              <a:rPr lang="ru-RU" dirty="0"/>
              <a:t>Если простого отката недостаточно - нужна простая очистка базы данных перед каждым тестом</a:t>
            </a:r>
            <a:endParaRPr lang="en-US" dirty="0"/>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1696983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Очистка данных в начале теста — это лучший вариант. </a:t>
            </a:r>
            <a:endParaRPr lang="en-US" i="1"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3007391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Удаление данных должно выполняться в определенном порядке, чтобы соответствовать ограничениям внешнего ключа базы данных. </a:t>
            </a:r>
            <a:endParaRPr lang="en-US" dirty="0"/>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134012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t>Рекомендация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a:t>
            </a:r>
            <a:endParaRPr lang="en-US" dirty="0"/>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1083714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Тестируем только самые сложные или важные операции чтения.</a:t>
            </a:r>
            <a:endParaRPr lang="en-US" dirty="0"/>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2072942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Для чтения также нет необходимости в модели предметной области.</a:t>
            </a:r>
          </a:p>
          <a:p>
            <a:pPr marL="0" indent="0">
              <a:buNone/>
            </a:pPr>
            <a:r>
              <a:rPr lang="ru-RU" dirty="0"/>
              <a:t>Поскольку в чтениях практически нет уровней абстракции (модель предметной области является одним из таких уровней), модульные тесты там бесполезны.</a:t>
            </a:r>
          </a:p>
          <a:p>
            <a:pPr marL="0" indent="0">
              <a:buNone/>
            </a:pPr>
            <a:r>
              <a:rPr lang="ru-RU" dirty="0"/>
              <a:t>Если вы решите протестировать свои чтения, сделайте это с помощью интеграционных тестов в реальной базе данных.</a:t>
            </a:r>
            <a:endParaRPr lang="en-US" dirty="0"/>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69006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pPr algn="ctr"/>
            <a:r>
              <a:rPr lang="ru-RU" dirty="0"/>
              <a:t>Тестирование как на </a:t>
            </a:r>
            <a:r>
              <a:rPr lang="en-US" dirty="0"/>
              <a:t>production</a:t>
            </a: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0" i="0" dirty="0">
                <a:effectLst/>
                <a:latin typeface="Segoe UI" panose="020B0502040204020203" pitchFamily="34" charset="0"/>
                <a:cs typeface="Segoe UI" panose="020B0502040204020203" pitchFamily="34" charset="0"/>
              </a:rPr>
              <a:t>Минусы:</a:t>
            </a:r>
          </a:p>
          <a:p>
            <a:pPr marL="0" indent="0">
              <a:buNone/>
            </a:pPr>
            <a:r>
              <a:rPr lang="ru-RU" b="0" i="0" dirty="0">
                <a:effectLst/>
                <a:latin typeface="Segoe UI" panose="020B0502040204020203" pitchFamily="34" charset="0"/>
                <a:cs typeface="Segoe UI" panose="020B0502040204020203" pitchFamily="34" charset="0"/>
              </a:rPr>
              <a:t>сложно сделать идентично production</a:t>
            </a:r>
          </a:p>
          <a:p>
            <a:pPr marL="0" indent="0">
              <a:buNone/>
            </a:pPr>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0" i="0" dirty="0">
                <a:effectLst/>
                <a:latin typeface="Segoe UI" panose="020B0502040204020203" pitchFamily="34" charset="0"/>
                <a:cs typeface="Segoe UI" panose="020B0502040204020203" pitchFamily="34" charset="0"/>
              </a:rPr>
              <a:t>Плюсы:</a:t>
            </a:r>
          </a:p>
          <a:p>
            <a:pPr marL="0" indent="0">
              <a:buNone/>
            </a:pPr>
            <a:r>
              <a:rPr lang="ru-RU" b="0" i="0" dirty="0">
                <a:effectLst/>
                <a:latin typeface="Segoe UI" panose="020B0502040204020203" pitchFamily="34" charset="0"/>
                <a:cs typeface="Segoe UI" panose="020B0502040204020203" pitchFamily="34" charset="0"/>
              </a:rPr>
              <a:t>поведение как на бою</a:t>
            </a:r>
          </a:p>
          <a:p>
            <a:pPr marL="0" indent="0">
              <a:buNone/>
            </a:pPr>
            <a:r>
              <a:rPr lang="ru-RU" b="0" i="0" dirty="0">
                <a:effectLst/>
                <a:latin typeface="Segoe UI" panose="020B0502040204020203" pitchFamily="34" charset="0"/>
                <a:cs typeface="Segoe UI" panose="020B0502040204020203" pitchFamily="34" charset="0"/>
              </a:rPr>
              <a:t>тестируем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792839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r>
              <a:rPr lang="ru-RU" dirty="0"/>
              <a:t>Репозитории обеспечивают полезную абстракцию поверх базы данных. </a:t>
            </a:r>
          </a:p>
          <a:p>
            <a:r>
              <a:rPr lang="ru-RU" dirty="0"/>
              <a:t>Должны ли вы тестировать репозитории независимо от других интеграционных тестов? </a:t>
            </a:r>
            <a:endParaRPr lang="en-US" dirty="0"/>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397178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t>Высокие затраты на техническое обслуживание. </a:t>
            </a:r>
          </a:p>
          <a:p>
            <a:r>
              <a:rPr lang="ru-RU" dirty="0"/>
              <a:t>Тесты репозитория не имеют преимуществ перед обычными интеграционными тестами.</a:t>
            </a:r>
          </a:p>
          <a:p>
            <a:r>
              <a:rPr lang="ru-RU" dirty="0"/>
              <a:t>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a:p>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666795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a:bodyPr>
          <a:lstStyle/>
          <a:p>
            <a:r>
              <a:rPr lang="ru-RU" dirty="0"/>
              <a:t>восстановление из заведомо “хорошей” резервной копии</a:t>
            </a:r>
          </a:p>
          <a:p>
            <a:r>
              <a:rPr lang="ru-RU" dirty="0"/>
              <a:t>отключение всех внешних ключей, очистка каждой таблицы и восстановление внешних ключей</a:t>
            </a:r>
          </a:p>
          <a:p>
            <a:r>
              <a:rPr lang="ru-RU" dirty="0"/>
              <a:t>найти “правильный” порядок удаления данных на основе взаимосвязей и удалите данные из каждой таблицы по порядку</a:t>
            </a:r>
            <a:endParaRPr lang="en-US" dirty="0"/>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1027730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t>Восстановление из заведомо “хорошей” резервной копии</a:t>
            </a:r>
            <a:endParaRPr lang="en-US" dirty="0"/>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если база данных меняется не часто</a:t>
            </a:r>
            <a:endParaRPr lang="en-US" dirty="0"/>
          </a:p>
          <a:p>
            <a:r>
              <a:rPr lang="ru-RU" dirty="0"/>
              <a:t>полезно только в случае использования производственной базы данных в качестве тестовой базы данных</a:t>
            </a:r>
            <a:endParaRPr lang="en-US" dirty="0"/>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184303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normAutofit/>
          </a:bodyPr>
          <a:lstStyle/>
          <a:p>
            <a:r>
              <a:rPr lang="ru-RU" dirty="0"/>
              <a:t>отключение внешних ключей</a:t>
            </a:r>
            <a:endParaRPr lang="en-US" dirty="0"/>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медленно – 3 команды на таблицу</a:t>
            </a:r>
          </a:p>
          <a:p>
            <a:r>
              <a:rPr lang="ru-RU" dirty="0"/>
              <a:t>можно создать только пустую базу</a:t>
            </a:r>
          </a:p>
          <a:p>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132057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normAutofit/>
          </a:bodyPr>
          <a:lstStyle/>
          <a:p>
            <a:r>
              <a:rPr lang="ru-RU" dirty="0"/>
              <a:t>Ищем “правильный” порядок удаления данных</a:t>
            </a:r>
            <a:endParaRPr lang="en-US" dirty="0"/>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наиболее эффективное решение</a:t>
            </a:r>
          </a:p>
          <a:p>
            <a:r>
              <a:rPr lang="ru-RU" dirty="0"/>
              <a:t>наиболее сложное в реализации</a:t>
            </a:r>
            <a:endParaRPr lang="en-US" dirty="0"/>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978445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Respawn by J. </a:t>
            </a:r>
            <a:r>
              <a:rPr lang="en-US" dirty="0" err="1"/>
              <a:t>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r>
              <a:rPr lang="ru-RU" dirty="0"/>
              <a:t>построение ориентированного графа по внешним ключам</a:t>
            </a:r>
          </a:p>
          <a:p>
            <a:r>
              <a:rPr lang="ru-RU" dirty="0"/>
              <a:t>обход ориентированного графа - порядок, в котором мы удаляем таблицы</a:t>
            </a:r>
          </a:p>
          <a:p>
            <a:r>
              <a:rPr lang="ru-RU" dirty="0"/>
              <a:t>в случае цикла отключаем ограничения только в нем и удаляем</a:t>
            </a:r>
            <a:endParaRPr lang="en-US" dirty="0"/>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865102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t>Пример использования </a:t>
            </a:r>
            <a:endParaRPr lang="en-US" dirty="0"/>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checkpoint = </a:t>
            </a: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Respawner.CreateAsync</a:t>
            </a:r>
            <a:r>
              <a:rPr lang="en-US" sz="1800" dirty="0">
                <a:solidFill>
                  <a:srgbClr val="000000"/>
                </a:solidFill>
                <a:latin typeface="Cascadia Mono" panose="020B0609020000020004" pitchFamily="49" charset="0"/>
              </a:rPr>
              <a:t>(_connection,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RespawnerOptions</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DbAdapter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DbAdapter.Postgres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TablesToIgnore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Table[] { </a:t>
            </a:r>
            <a:r>
              <a:rPr lang="en-US" sz="1800" dirty="0">
                <a:solidFill>
                  <a:srgbClr val="A31515"/>
                </a:solidFill>
                <a:latin typeface="Cascadia Mono" panose="020B0609020000020004" pitchFamily="49" charset="0"/>
              </a:rPr>
              <a:t>"foo"</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checkpoint.ResetAsync</a:t>
            </a:r>
            <a:r>
              <a:rPr lang="en-US" sz="1800" dirty="0">
                <a:solidFill>
                  <a:srgbClr val="000000"/>
                </a:solidFill>
                <a:latin typeface="Cascadia Mono" panose="020B0609020000020004" pitchFamily="49" charset="0"/>
              </a:rPr>
              <a:t>(_connection);</a:t>
            </a:r>
            <a:endParaRPr lang="en-US"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87235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r>
              <a:rPr lang="ru-RU" dirty="0"/>
              <a:t>SQLite в памяти.</a:t>
            </a:r>
            <a:endParaRPr lang="en-US" dirty="0"/>
          </a:p>
          <a:p>
            <a:r>
              <a:rPr lang="ru-RU" dirty="0"/>
              <a:t>мок репозитория.</a:t>
            </a:r>
            <a:endParaRPr lang="en-US" dirty="0"/>
          </a:p>
          <a:p>
            <a:r>
              <a:rPr lang="ru-RU" dirty="0"/>
              <a:t>та же база данных, что в </a:t>
            </a:r>
            <a:r>
              <a:rPr lang="en-US" dirty="0"/>
              <a:t>production</a:t>
            </a:r>
            <a:r>
              <a:rPr lang="ru-RU" dirty="0"/>
              <a:t>. </a:t>
            </a:r>
            <a:endParaRPr lang="en-US" dirty="0"/>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2577723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29C210-4B70-E28E-FC8E-48C8462AC1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0290" y="536841"/>
            <a:ext cx="10876254" cy="5299954"/>
          </a:xfrm>
        </p:spPr>
      </p:pic>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82873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p:txBody>
          <a:bodyPr>
            <a:normAutofit/>
          </a:bodyPr>
          <a:lstStyle/>
          <a:p>
            <a:r>
              <a:rPr lang="ru-RU" i="0" dirty="0">
                <a:solidFill>
                  <a:srgbClr val="000000"/>
                </a:solidFill>
                <a:effectLst/>
                <a:latin typeface="wf_segoe-ui"/>
              </a:rPr>
              <a:t>Если вы не можете использовать реальную базу данных в интеграционных тестах?</a:t>
            </a:r>
            <a:endParaRPr lang="en-US" dirty="0"/>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dirty="0"/>
              <a:t>Должны ли вы в любом случае имитировать базу данных, несмотря на то, что это управляемая зависимость?</a:t>
            </a:r>
            <a:endParaRPr lang="en-US" dirty="0"/>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3274274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a:bodyPr>
          <a:lstStyle/>
          <a:p>
            <a:r>
              <a:rPr lang="ru-RU" dirty="0"/>
              <a:t>SQLite </a:t>
            </a:r>
            <a:r>
              <a:rPr lang="en-US" dirty="0"/>
              <a:t>in-memory</a:t>
            </a:r>
            <a:r>
              <a:rPr lang="ru-RU" dirty="0"/>
              <a:t>. Самый быстрый выбор, но самый ограниченный</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a:t>
            </a:r>
            <a:r>
              <a:rPr lang="en-US" dirty="0">
                <a:latin typeface="Segoe UI" panose="020B0502040204020203" pitchFamily="34" charset="0"/>
              </a:rPr>
              <a:t>pipeline</a:t>
            </a:r>
            <a:r>
              <a:rPr lang="ru-RU" b="0" i="0" dirty="0">
                <a:effectLst/>
                <a:latin typeface="Segoe UI" panose="020B0502040204020203" pitchFamily="34" charset="0"/>
              </a:rPr>
              <a:t> DevOps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232686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t>SQLite </a:t>
            </a:r>
            <a:r>
              <a:rPr lang="en-US" dirty="0"/>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85000" lnSpcReduction="20000"/>
          </a:bodyPr>
          <a:lstStyle/>
          <a:p>
            <a:r>
              <a:rPr lang="ru-RU" b="0" i="0" dirty="0">
                <a:effectLst/>
                <a:latin typeface="Segoe UI" panose="020B0502040204020203" pitchFamily="34" charset="0"/>
              </a:rPr>
              <a:t>строка подключения “Filename=:memory:”</a:t>
            </a:r>
          </a:p>
          <a:p>
            <a:r>
              <a:rPr lang="ru-RU" b="0" i="0" dirty="0">
                <a:effectLst/>
                <a:latin typeface="Segoe UI" panose="020B0502040204020203" pitchFamily="34" charset="0"/>
              </a:rPr>
              <a:t>статический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TestSqliteInMemoryOk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05755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Как </a:t>
            </a:r>
            <a:r>
              <a:rPr lang="en-US" dirty="0"/>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TestEnsureDeletedEnsureCreatedOk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context.Database.EnsureDeleted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558918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r>
              <a:rPr lang="en-US" dirty="0" err="1"/>
              <a:t>EnsureDeleted</a:t>
            </a:r>
            <a:r>
              <a:rPr lang="en-US" dirty="0"/>
              <a:t> </a:t>
            </a:r>
            <a:r>
              <a:rPr lang="ru-RU" dirty="0"/>
              <a:t>+</a:t>
            </a:r>
            <a:r>
              <a:rPr lang="en-US" dirty="0"/>
              <a:t> </a:t>
            </a:r>
            <a:r>
              <a:rPr lang="en-US" dirty="0" err="1"/>
              <a:t>EnsureCreated</a:t>
            </a:r>
            <a:r>
              <a:rPr lang="ru-RU" dirty="0"/>
              <a:t>.</a:t>
            </a:r>
            <a:r>
              <a:rPr lang="en-US" dirty="0"/>
              <a:t> </a:t>
            </a:r>
            <a:r>
              <a:rPr lang="ru-RU" dirty="0"/>
              <a:t>А можно ли быстрее?</a:t>
            </a:r>
            <a:endParaRPr lang="en-US" dirty="0"/>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TestSqlDatabaseEnsureCleanOk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context.Database.EnsureClean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408200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err="1"/>
              <a:t>EnsureClean</a:t>
            </a:r>
            <a:endParaRPr lang="en-US" dirty="0"/>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838200" y="1120877"/>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EnsureClean</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databaseFacade.IsSqlServer</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databaseFacade.CreateExecutionStrategy</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.Execute(</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SqlServerDatabaseCleaner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).Clean(database,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databaseFacade.IsNpgsql</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databaseFacade.FasterPostgreSqlEnsureClean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"The </a:t>
            </a:r>
            <a:r>
              <a:rPr lang="en-US" sz="1800" dirty="0" err="1">
                <a:solidFill>
                  <a:srgbClr val="A31515"/>
                </a:solidFill>
                <a:latin typeface="Cascadia Mono" panose="020B0609020000020004" pitchFamily="49" charset="0"/>
              </a:rPr>
              <a:t>EnsureClean</a:t>
            </a:r>
            <a:r>
              <a:rPr lang="en-US" sz="1800" dirty="0">
                <a:solidFill>
                  <a:srgbClr val="A31515"/>
                </a:solidFill>
                <a:latin typeface="Cascadia Mono" panose="020B0609020000020004" pitchFamily="49" charset="0"/>
              </a:rPr>
              <a:t>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64</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t>Как убедиться, что тест отработает также, как и в </a:t>
            </a:r>
            <a:r>
              <a:rPr lang="en-US" dirty="0"/>
              <a:t>production?</a:t>
            </a: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t>Рассмотрим проблему с </a:t>
            </a:r>
            <a:r>
              <a:rPr lang="en-US" dirty="0"/>
              <a:t>Identity Resolution</a:t>
            </a:r>
            <a:r>
              <a:rPr lang="ru-RU" dirty="0"/>
              <a:t> в </a:t>
            </a:r>
            <a:r>
              <a:rPr lang="en-US" dirty="0"/>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3708777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t>Неправильный тест</a:t>
            </a:r>
            <a:endParaRPr lang="en-US" dirty="0"/>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ExampleIdentityResolutionBad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book.Price</a:t>
            </a:r>
            <a:r>
              <a:rPr lang="en-US" sz="1800" dirty="0">
                <a:solidFill>
                  <a:srgbClr val="000000"/>
                </a:solidFill>
                <a:latin typeface="Cascadia Mono" panose="020B0609020000020004" pitchFamily="49" charset="0"/>
              </a:rPr>
              <a:t> = 123;</a:t>
            </a:r>
          </a:p>
          <a:p>
            <a:pPr marL="0" indent="0">
              <a:buNone/>
            </a:pPr>
            <a:r>
              <a:rPr lang="en-US" sz="1800" dirty="0">
                <a:solidFill>
                  <a:srgbClr val="FF0000"/>
                </a:solidFill>
                <a:latin typeface="Cascadia Mono" panose="020B0609020000020004" pitchFamily="49" charset="0"/>
              </a:rPr>
              <a:t>    // Should call </a:t>
            </a:r>
            <a:r>
              <a:rPr lang="en-US" sz="1800" dirty="0" err="1">
                <a:solidFill>
                  <a:srgbClr val="FF0000"/>
                </a:solidFill>
                <a:latin typeface="Cascadia Mono" panose="020B0609020000020004" pitchFamily="49" charset="0"/>
              </a:rPr>
              <a:t>context.SaveChanges</a:t>
            </a:r>
            <a:r>
              <a:rPr lang="en-US" sz="1800" dirty="0">
                <a:solidFill>
                  <a:srgbClr val="FF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Price.ShouldEqual</a:t>
            </a:r>
            <a:r>
              <a:rPr lang="en-US" sz="1800" dirty="0">
                <a:solidFill>
                  <a:srgbClr val="000000"/>
                </a:solidFill>
                <a:latin typeface="Cascadia Mono" panose="020B0609020000020004" pitchFamily="49" charset="0"/>
              </a:rPr>
              <a:t>(123);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3268869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t>Правильный тест</a:t>
            </a:r>
            <a:endParaRPr lang="en-US" dirty="0"/>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UsingThreeInstancesOfTheDbcontext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1417711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t>ChangeTracker.Clear</a:t>
            </a:r>
            <a:endParaRPr lang="en-US" dirty="0"/>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985191"/>
            <a:ext cx="10515600" cy="5736283"/>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UsingChangeTrackerClear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setupBooks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a:t>
            </a:r>
            <a:r>
              <a:rPr lang="en-US" sz="1800" dirty="0" err="1">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book.Reviews.Add</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a:t>
            </a:r>
            <a:r>
              <a:rPr lang="en-US" sz="1800" dirty="0" err="1">
                <a:solidFill>
                  <a:srgbClr val="000000"/>
                </a:solidFill>
                <a:latin typeface="Cascadia Mono" panose="020B0609020000020004" pitchFamily="49" charset="0"/>
              </a:rPr>
              <a:t>NumStars</a:t>
            </a:r>
            <a:r>
              <a:rPr lang="en-US" sz="1800" dirty="0">
                <a:solidFill>
                  <a:srgbClr val="000000"/>
                </a:solidFill>
                <a:latin typeface="Cascadia Mono" panose="020B0609020000020004" pitchFamily="49" charset="0"/>
              </a:rPr>
              <a:t> = 5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//VERIFY</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latin typeface="Cascadia Mono" panose="020B0609020000020004" pitchFamily="49" charset="0"/>
              </a:rPr>
              <a: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Reviews.Count.ShouldEqual</a:t>
            </a:r>
            <a:r>
              <a:rPr lang="en-US" sz="1800" dirty="0">
                <a:solidFill>
                  <a:srgbClr val="000000"/>
                </a:solidFill>
                <a:latin typeface="Cascadia Mono" panose="020B0609020000020004" pitchFamily="49" charset="0"/>
              </a:rPr>
              <a:t>(3);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3497979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лучших данных для тестирования ваших EF Core приложений</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t>C</a:t>
            </a:r>
            <a:r>
              <a:rPr lang="ru-RU" dirty="0"/>
              <a:t>ериализуем конкретные данные из существующей базы данных и сохраняем их в виде файла JSON</a:t>
            </a:r>
            <a:endParaRPr lang="en-US" dirty="0"/>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21606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838200" y="365126"/>
            <a:ext cx="10515600" cy="1460500"/>
          </a:xfrm>
        </p:spPr>
        <p:txBody>
          <a:bodyPr>
            <a:normAutofit/>
          </a:bodyPr>
          <a:lstStyle/>
          <a:p>
            <a:r>
              <a:rPr lang="ru-RU" dirty="0">
                <a:solidFill>
                  <a:srgbClr val="000000"/>
                </a:solidFill>
                <a:latin typeface="wf_segoe-ui"/>
              </a:rPr>
              <a:t>Н</a:t>
            </a:r>
            <a:r>
              <a:rPr lang="ru-RU" i="0" dirty="0">
                <a:solidFill>
                  <a:srgbClr val="000000"/>
                </a:solidFill>
                <a:effectLst/>
                <a:latin typeface="wf_segoe-ui"/>
              </a:rPr>
              <a:t>е можете протестировать базу </a:t>
            </a:r>
            <a:r>
              <a:rPr lang="en-US" i="0" dirty="0">
                <a:solidFill>
                  <a:srgbClr val="000000"/>
                </a:solidFill>
                <a:effectLst/>
                <a:latin typeface="wf_segoe-ui"/>
              </a:rPr>
              <a:t>as is – </a:t>
            </a:r>
            <a:r>
              <a:rPr lang="ru-RU" i="0" dirty="0">
                <a:solidFill>
                  <a:srgbClr val="000000"/>
                </a:solidFill>
                <a:effectLst/>
                <a:latin typeface="wf_segoe-ui"/>
              </a:rPr>
              <a:t>не тестируйте</a:t>
            </a:r>
            <a:endParaRPr lang="en-US" dirty="0"/>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wf_segoe-ui"/>
              </a:rPr>
              <a:t>Сосредоточьтесь исключительно на модульном тестировании модели предметной области</a:t>
            </a:r>
            <a:endParaRPr lang="en-US" dirty="0"/>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7</a:t>
            </a:fld>
            <a:endParaRPr lang="en-US"/>
          </a:p>
        </p:txBody>
      </p:sp>
    </p:spTree>
    <p:extLst>
      <p:ext uri="{BB962C8B-B14F-4D97-AF65-F5344CB8AC3E}">
        <p14:creationId xmlns:p14="http://schemas.microsoft.com/office/powerpoint/2010/main" val="1089125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t>Seed from Production</a:t>
            </a:r>
            <a:endParaRPr lang="en-US" dirty="0"/>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t>Функция ”Seed from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приложения.</a:t>
            </a:r>
            <a:endParaRPr lang="en-US" dirty="0"/>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104079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t>Контейнеры</a:t>
            </a:r>
            <a:endParaRPr lang="en-US" dirty="0"/>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t>Помещаем базу данных в образ Docker</a:t>
            </a:r>
          </a:p>
          <a:p>
            <a:r>
              <a:rPr lang="ru-RU" dirty="0"/>
              <a:t>Создаем экземпляр нового контейнера из этого образа для каждого интеграционного теста</a:t>
            </a:r>
            <a:endParaRPr lang="en-US" dirty="0"/>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71</a:t>
            </a:fld>
            <a:endParaRPr lang="en-US"/>
          </a:p>
        </p:txBody>
      </p:sp>
    </p:spTree>
    <p:extLst>
      <p:ext uri="{BB962C8B-B14F-4D97-AF65-F5344CB8AC3E}">
        <p14:creationId xmlns:p14="http://schemas.microsoft.com/office/powerpoint/2010/main" val="4044177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t>Каждый тест получает свой собственный экземпляр контейнера</a:t>
            </a:r>
            <a:r>
              <a:rPr lang="en-US" dirty="0"/>
              <a:t>. </a:t>
            </a:r>
            <a:endParaRPr lang="ru-RU" dirty="0"/>
          </a:p>
          <a:p>
            <a:r>
              <a:rPr lang="ru-RU" dirty="0"/>
              <a:t>Запускайте пачками интеграционные тесты</a:t>
            </a:r>
            <a:r>
              <a:rPr lang="en-US" dirty="0"/>
              <a:t>. </a:t>
            </a:r>
            <a:endParaRPr lang="ru-RU" dirty="0"/>
          </a:p>
          <a:p>
            <a:r>
              <a:rPr lang="ru-RU" dirty="0"/>
              <a:t>Утилизируйте использованные контейнеры</a:t>
            </a:r>
            <a:r>
              <a:rPr lang="en-US" dirty="0"/>
              <a:t>.</a:t>
            </a:r>
            <a:endParaRPr lang="ru-RU" dirty="0"/>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72</a:t>
            </a:fld>
            <a:endParaRPr lang="en-US"/>
          </a:p>
        </p:txBody>
      </p:sp>
    </p:spTree>
    <p:extLst>
      <p:ext uri="{BB962C8B-B14F-4D97-AF65-F5344CB8AC3E}">
        <p14:creationId xmlns:p14="http://schemas.microsoft.com/office/powerpoint/2010/main" val="2828488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b="0" i="0" dirty="0">
                <a:effectLst/>
                <a:latin typeface="Segoe UI" panose="020B0502040204020203" pitchFamily="34" charset="0"/>
              </a:rPr>
              <a:t>Testcontainers - это библиотека для поддержки тестов с одноразовыми экземплярами контейнеров Docker для всех совместимых.</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73</a:t>
            </a:fld>
            <a:endParaRPr lang="en-US"/>
          </a:p>
        </p:txBody>
      </p:sp>
    </p:spTree>
    <p:extLst>
      <p:ext uri="{BB962C8B-B14F-4D97-AF65-F5344CB8AC3E}">
        <p14:creationId xmlns:p14="http://schemas.microsoft.com/office/powerpoint/2010/main" val="4066298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dirty="0">
                <a:latin typeface="Segoe UI" panose="020B0502040204020203" pitchFamily="34" charset="0"/>
              </a:rPr>
              <a:t>+ </a:t>
            </a:r>
            <a:r>
              <a:rPr lang="ru-RU" b="0" i="0" dirty="0">
                <a:effectLst/>
                <a:latin typeface="Segoe UI" panose="020B0502040204020203" pitchFamily="34" charset="0"/>
              </a:rPr>
              <a:t>автоматизация</a:t>
            </a:r>
          </a:p>
          <a:p>
            <a:pPr marL="0" indent="0">
              <a:buNone/>
            </a:pPr>
            <a:r>
              <a:rPr lang="ru-RU" dirty="0">
                <a:latin typeface="Segoe UI" panose="020B0502040204020203" pitchFamily="34" charset="0"/>
              </a:rPr>
              <a:t>+ полное управление</a:t>
            </a:r>
          </a:p>
          <a:p>
            <a:pPr marL="0" indent="0">
              <a:buNone/>
            </a:pPr>
            <a:r>
              <a:rPr lang="ru-RU" dirty="0">
                <a:latin typeface="Segoe UI" panose="020B0502040204020203" pitchFamily="34" charset="0"/>
              </a:rPr>
              <a:t>- множество нюансов уже реализованных в готовых инструментах</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74</a:t>
            </a:fld>
            <a:endParaRPr lang="en-US"/>
          </a:p>
        </p:txBody>
      </p:sp>
    </p:spTree>
    <p:extLst>
      <p:ext uri="{BB962C8B-B14F-4D97-AF65-F5344CB8AC3E}">
        <p14:creationId xmlns:p14="http://schemas.microsoft.com/office/powerpoint/2010/main" val="22612201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Autofit/>
          </a:bodyPr>
          <a:lstStyle/>
          <a:p>
            <a:pPr marL="0" indent="0">
              <a:buNone/>
            </a:pP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async</a:t>
            </a:r>
            <a:r>
              <a:rPr lang="en-US" sz="2000" dirty="0">
                <a:solidFill>
                  <a:srgbClr val="000000"/>
                </a:solidFill>
                <a:latin typeface="Cascadia Mono" panose="020B0609020000020004" pitchFamily="49" charset="0"/>
              </a:rPr>
              <a:t> Task&lt;(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containerId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port)&gt; </a:t>
            </a:r>
            <a:r>
              <a:rPr lang="en-US" sz="2000" dirty="0" err="1">
                <a:solidFill>
                  <a:srgbClr val="000000"/>
                </a:solidFill>
                <a:latin typeface="Cascadia Mono" panose="020B0609020000020004" pitchFamily="49" charset="0"/>
              </a:rPr>
              <a:t>GetContainerIdPort</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DbConnection</a:t>
            </a:r>
            <a:r>
              <a:rPr lang="en-US" sz="2000" dirty="0">
                <a:solidFill>
                  <a:srgbClr val="000000"/>
                </a:solidFill>
                <a:latin typeface="Cascadia Mono" panose="020B0609020000020004" pitchFamily="49" charset="0"/>
              </a:rPr>
              <a:t> connection)</a:t>
            </a:r>
          </a:p>
          <a:p>
            <a:pPr marL="0" indent="0">
              <a:buNone/>
            </a:pP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CleanupRunningContainers</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CleanupRunningVolumes</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GetDockerClient</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freePort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GetFreePort</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EnsureDockerImagePulled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CreateVolumeIfNonExists</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dockerClient</a:t>
            </a:r>
            <a:r>
              <a:rPr lang="en-US" sz="2000" dirty="0">
                <a:solidFill>
                  <a:srgbClr val="000000"/>
                </a:solidFill>
                <a:latin typeface="Cascadia Mono" panose="020B0609020000020004" pitchFamily="49" charset="0"/>
              </a:rPr>
              <a:t>);</a:t>
            </a: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75</a:t>
            </a:fld>
            <a:endParaRPr lang="en-US"/>
          </a:p>
        </p:txBody>
      </p:sp>
    </p:spTree>
    <p:extLst>
      <p:ext uri="{BB962C8B-B14F-4D97-AF65-F5344CB8AC3E}">
        <p14:creationId xmlns:p14="http://schemas.microsoft.com/office/powerpoint/2010/main" val="2142306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719721"/>
            <a:ext cx="10515600" cy="5870197"/>
          </a:xfrm>
        </p:spPr>
        <p:txBody>
          <a:bodyPr>
            <a:noAutofit/>
          </a:bodyPr>
          <a:lstStyle/>
          <a:p>
            <a:pPr marL="0" indent="0">
              <a:buNone/>
            </a:pPr>
            <a:r>
              <a:rPr lang="en-US" sz="1400" dirty="0">
                <a:solidFill>
                  <a:srgbClr val="008000"/>
                </a:solidFill>
                <a:latin typeface="Cascadia Mono" panose="020B0609020000020004" pitchFamily="49" charset="0"/>
              </a:rPr>
              <a:t>// create container, if one doesn't already exist</a:t>
            </a:r>
            <a:endParaRPr lang="en-US" sz="14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contList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Containers.ListContainersAsync</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ContainersListParameters</a:t>
            </a:r>
            <a:r>
              <a:rPr lang="en-US" sz="2000" dirty="0">
                <a:solidFill>
                  <a:srgbClr val="000000"/>
                </a:solidFill>
                <a:latin typeface="Cascadia Mono" panose="020B0609020000020004" pitchFamily="49" charset="0"/>
              </a:rPr>
              <a:t>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existingCont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contList.FirstOrDefault</a:t>
            </a:r>
            <a:r>
              <a:rPr lang="en-US" sz="2000" dirty="0">
                <a:solidFill>
                  <a:srgbClr val="000000"/>
                </a:solidFill>
                <a:latin typeface="Cascadia Mono" panose="020B0609020000020004" pitchFamily="49" charset="0"/>
              </a:rPr>
              <a:t>(c =&gt; </a:t>
            </a:r>
            <a:r>
              <a:rPr lang="en-US" sz="2000" dirty="0" err="1">
                <a:solidFill>
                  <a:srgbClr val="000000"/>
                </a:solidFill>
                <a:latin typeface="Cascadia Mono" panose="020B0609020000020004" pitchFamily="49" charset="0"/>
              </a:rPr>
              <a:t>c.Names.Any</a:t>
            </a:r>
            <a:r>
              <a:rPr lang="en-US" sz="2000" dirty="0">
                <a:solidFill>
                  <a:srgbClr val="000000"/>
                </a:solidFill>
                <a:latin typeface="Cascadia Mono" panose="020B0609020000020004" pitchFamily="49" charset="0"/>
              </a:rPr>
              <a:t>&lt;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&gt;(n =&gt; </a:t>
            </a:r>
            <a:r>
              <a:rPr lang="en-US" sz="2000" dirty="0" err="1">
                <a:solidFill>
                  <a:srgbClr val="000000"/>
                </a:solidFill>
                <a:latin typeface="Cascadia Mono" panose="020B0609020000020004" pitchFamily="49" charset="0"/>
              </a:rPr>
              <a:t>n.Contains</a:t>
            </a:r>
            <a:r>
              <a:rPr lang="en-US" sz="2000" dirty="0">
                <a:solidFill>
                  <a:srgbClr val="000000"/>
                </a:solidFill>
                <a:latin typeface="Cascadia Mono" panose="020B0609020000020004" pitchFamily="49" charset="0"/>
              </a:rPr>
              <a:t>(_</a:t>
            </a:r>
            <a:r>
              <a:rPr lang="en-US" sz="2000" dirty="0" err="1">
                <a:solidFill>
                  <a:srgbClr val="000000"/>
                </a:solidFill>
                <a:latin typeface="Cascadia Mono" panose="020B0609020000020004" pitchFamily="49" charset="0"/>
              </a:rPr>
              <a:t>dbContainerName</a:t>
            </a:r>
            <a:r>
              <a:rPr lang="en-US" sz="2000" dirty="0">
                <a:solidFill>
                  <a:srgbClr val="000000"/>
                </a:solidFill>
                <a:latin typeface="Cascadia Mono" panose="020B0609020000020004" pitchFamily="49" charset="0"/>
              </a:rPr>
              <a:t>)));</a:t>
            </a:r>
          </a:p>
          <a:p>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if</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existingCont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return</a:t>
            </a:r>
            <a:r>
              <a:rPr lang="en-US" sz="2000" dirty="0">
                <a:solidFill>
                  <a:srgbClr val="000000"/>
                </a:solidFill>
                <a:latin typeface="Cascadia Mono" panose="020B0609020000020004" pitchFamily="49" charset="0"/>
              </a:rPr>
              <a:t> (existingCont.ID, </a:t>
            </a:r>
            <a:r>
              <a:rPr lang="en-US" sz="2000" dirty="0" err="1">
                <a:solidFill>
                  <a:srgbClr val="000000"/>
                </a:solidFill>
                <a:latin typeface="Cascadia Mono" panose="020B0609020000020004" pitchFamily="49" charset="0"/>
              </a:rPr>
              <a:t>existingCont.Ports.FirstOrDefault</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PublicPort.ToString</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            </a:t>
            </a: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76</a:t>
            </a:fld>
            <a:endParaRPr lang="en-US"/>
          </a:p>
        </p:txBody>
      </p:sp>
    </p:spTree>
    <p:extLst>
      <p:ext uri="{BB962C8B-B14F-4D97-AF65-F5344CB8AC3E}">
        <p14:creationId xmlns:p14="http://schemas.microsoft.com/office/powerpoint/2010/main" val="40717883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306766"/>
            <a:ext cx="10515600" cy="5870197"/>
          </a:xfrm>
        </p:spPr>
        <p:txBody>
          <a:bodyPr>
            <a:normAutofit fontScale="25000" lnSpcReduction="20000"/>
          </a:bodyPr>
          <a:lstStyle/>
          <a:p>
            <a:pPr marL="0" indent="0">
              <a:buNone/>
            </a:pPr>
            <a:r>
              <a:rPr lang="en-US" sz="4800" dirty="0">
                <a:solidFill>
                  <a:srgbClr val="0000FF"/>
                </a:solidFill>
                <a:latin typeface="Cascadia Mono" panose="020B0609020000020004" pitchFamily="49" charset="0"/>
              </a:rPr>
              <a:t>var</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sqlContainer</a:t>
            </a:r>
            <a:r>
              <a:rPr lang="en-US" sz="4800" dirty="0">
                <a:solidFill>
                  <a:srgbClr val="000000"/>
                </a:solidFill>
                <a:latin typeface="Cascadia Mono" panose="020B0609020000020004" pitchFamily="49" charset="0"/>
              </a:rPr>
              <a:t> = </a:t>
            </a: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dockerClient.Containers</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CreateContainerAsync</a:t>
            </a:r>
            <a:r>
              <a:rPr lang="en-US" sz="4800" dirty="0">
                <a:solidFill>
                  <a:srgbClr val="000000"/>
                </a:solidFill>
                <a:latin typeface="Cascadia Mono" panose="020B0609020000020004" pitchFamily="49" charset="0"/>
              </a:rPr>
              <a:t>(</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CreateContainerParameters</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00"/>
                </a:solidFill>
                <a:latin typeface="Cascadia Mono" panose="020B0609020000020004" pitchFamily="49" charset="0"/>
              </a:rPr>
              <a:t>                    Name = _</a:t>
            </a:r>
            <a:r>
              <a:rPr lang="en-US" sz="4800" dirty="0" err="1">
                <a:solidFill>
                  <a:srgbClr val="000000"/>
                </a:solidFill>
                <a:latin typeface="Cascadia Mono" panose="020B0609020000020004" pitchFamily="49" charset="0"/>
              </a:rPr>
              <a:t>dbContainerName</a:t>
            </a:r>
            <a:r>
              <a:rPr lang="en-US" sz="4800" dirty="0">
                <a:solidFill>
                  <a:srgbClr val="000000"/>
                </a:solidFill>
                <a:latin typeface="Cascadia Mono" panose="020B0609020000020004" pitchFamily="49" charset="0"/>
              </a:rPr>
              <a:t>,</a:t>
            </a:r>
          </a:p>
          <a:p>
            <a:pPr marL="0" indent="0">
              <a:buNone/>
            </a:pPr>
            <a:r>
              <a:rPr lang="en-US" sz="4800" dirty="0">
                <a:solidFill>
                  <a:srgbClr val="000000"/>
                </a:solidFill>
                <a:latin typeface="Cascadia Mono" panose="020B0609020000020004" pitchFamily="49" charset="0"/>
              </a:rPr>
              <a:t>                    Image = </a:t>
            </a:r>
            <a:r>
              <a:rPr lang="en-US" sz="4800" dirty="0" err="1">
                <a:solidFill>
                  <a:srgbClr val="000000"/>
                </a:solidFill>
                <a:latin typeface="Cascadia Mono" panose="020B0609020000020004" pitchFamily="49" charset="0"/>
              </a:rPr>
              <a:t>DbImage</a:t>
            </a:r>
            <a:r>
              <a:rPr lang="en-US" sz="4800" dirty="0">
                <a:solidFill>
                  <a:srgbClr val="000000"/>
                </a:solidFill>
                <a:latin typeface="Cascadia Mono" panose="020B0609020000020004" pitchFamily="49" charset="0"/>
              </a:rPr>
              <a:t>,</a:t>
            </a:r>
          </a:p>
          <a:p>
            <a:pPr marL="0" indent="0">
              <a:buNone/>
            </a:pPr>
            <a:r>
              <a:rPr lang="en-US" sz="4800" dirty="0">
                <a:solidFill>
                  <a:srgbClr val="000000"/>
                </a:solidFill>
                <a:latin typeface="Cascadia Mono" panose="020B0609020000020004" pitchFamily="49" charset="0"/>
              </a:rPr>
              <a:t>                    Env = Env,</a:t>
            </a: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HostConfig</a:t>
            </a:r>
            <a:r>
              <a:rPr lang="en-US" sz="4800" dirty="0">
                <a:solidFill>
                  <a:srgbClr val="000000"/>
                </a:solidFill>
                <a:latin typeface="Cascadia Mono" panose="020B0609020000020004" pitchFamily="49" charset="0"/>
              </a:rPr>
              <a:t> =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HostConfig</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PortBindings</a:t>
            </a:r>
            <a:r>
              <a:rPr lang="en-US" sz="4800" dirty="0">
                <a:solidFill>
                  <a:srgbClr val="000000"/>
                </a:solidFill>
                <a:latin typeface="Cascadia Mono" panose="020B0609020000020004" pitchFamily="49" charset="0"/>
              </a:rPr>
              <a:t> =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Dictionary&lt;</a:t>
            </a:r>
            <a:r>
              <a:rPr lang="en-US" sz="4800" dirty="0">
                <a:solidFill>
                  <a:srgbClr val="0000FF"/>
                </a:solidFill>
                <a:latin typeface="Cascadia Mono" panose="020B0609020000020004" pitchFamily="49" charset="0"/>
              </a:rPr>
              <a:t>string</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IList</a:t>
            </a:r>
            <a:r>
              <a:rPr lang="en-US" sz="4800" dirty="0">
                <a:solidFill>
                  <a:srgbClr val="000000"/>
                </a:solidFill>
                <a:latin typeface="Cascadia Mono" panose="020B0609020000020004" pitchFamily="49" charset="0"/>
              </a:rPr>
              <a:t>&lt;</a:t>
            </a:r>
            <a:r>
              <a:rPr lang="en-US" sz="4800" dirty="0" err="1">
                <a:solidFill>
                  <a:srgbClr val="000000"/>
                </a:solidFill>
                <a:latin typeface="Cascadia Mono" panose="020B0609020000020004" pitchFamily="49" charset="0"/>
              </a:rPr>
              <a:t>PortBinding</a:t>
            </a:r>
            <a:r>
              <a:rPr lang="en-US" sz="4800" dirty="0">
                <a:solidFill>
                  <a:srgbClr val="000000"/>
                </a:solidFill>
                <a:latin typeface="Cascadia Mono" panose="020B0609020000020004" pitchFamily="49" charset="0"/>
              </a:rPr>
              <a:t>&gt;&gt;</a:t>
            </a:r>
          </a:p>
          <a:p>
            <a:pPr marL="0" indent="0">
              <a:buNone/>
            </a:pP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PortInContainer</a:t>
            </a:r>
            <a:r>
              <a:rPr lang="en-US"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PortBinding</a:t>
            </a: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HostPort</a:t>
            </a: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 } } } }</a:t>
            </a:r>
          </a:p>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00"/>
                </a:solidFill>
                <a:latin typeface="Cascadia Mono" panose="020B0609020000020004" pitchFamily="49" charset="0"/>
              </a:rPr>
              <a:t>                });</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dockerClient</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.Containers</a:t>
            </a: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StartContainerAsync</a:t>
            </a:r>
            <a:r>
              <a:rPr lang="en-US" sz="4800" dirty="0">
                <a:solidFill>
                  <a:srgbClr val="000000"/>
                </a:solidFill>
                <a:latin typeface="Cascadia Mono" panose="020B0609020000020004" pitchFamily="49" charset="0"/>
              </a:rPr>
              <a:t>(sqlContainer.ID,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ContainerStartParameters</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connection.ConnectionString</a:t>
            </a:r>
            <a:r>
              <a:rPr lang="en-US" sz="4800" dirty="0">
                <a:solidFill>
                  <a:srgbClr val="000000"/>
                </a:solidFill>
                <a:latin typeface="Cascadia Mono" panose="020B0609020000020004" pitchFamily="49" charset="0"/>
              </a:rPr>
              <a:t> = </a:t>
            </a:r>
            <a:r>
              <a:rPr lang="en-US" sz="4800" dirty="0" err="1">
                <a:solidFill>
                  <a:srgbClr val="000000"/>
                </a:solidFill>
                <a:latin typeface="Cascadia Mono" panose="020B0609020000020004" pitchFamily="49" charset="0"/>
              </a:rPr>
              <a:t>connection.ConnectionString.Replace</a:t>
            </a:r>
            <a:r>
              <a:rPr lang="en-US" sz="4800" dirty="0">
                <a:solidFill>
                  <a:srgbClr val="000000"/>
                </a:solidFill>
                <a:latin typeface="Cascadia Mono" panose="020B0609020000020004" pitchFamily="49" charset="0"/>
              </a:rPr>
              <a:t>(</a:t>
            </a:r>
            <a:r>
              <a:rPr lang="en-US" sz="4800" dirty="0" err="1">
                <a:solidFill>
                  <a:srgbClr val="000000"/>
                </a:solidFill>
                <a:latin typeface="Cascadia Mono" panose="020B0609020000020004" pitchFamily="49" charset="0"/>
              </a:rPr>
              <a:t>FakePort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WaitUntilDatabaseAvailableAsync</a:t>
            </a:r>
            <a:r>
              <a:rPr lang="en-US" sz="4800" dirty="0">
                <a:solidFill>
                  <a:srgbClr val="000000"/>
                </a:solidFill>
                <a:latin typeface="Cascadia Mono" panose="020B0609020000020004" pitchFamily="49" charset="0"/>
              </a:rPr>
              <a:t>(connection);</a:t>
            </a:r>
          </a:p>
          <a:p>
            <a:pPr marL="0" indent="0">
              <a:buNone/>
            </a:pPr>
            <a:r>
              <a:rPr lang="en-US"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return</a:t>
            </a:r>
            <a:r>
              <a:rPr lang="en-US" sz="4800" dirty="0">
                <a:solidFill>
                  <a:srgbClr val="000000"/>
                </a:solidFill>
                <a:latin typeface="Cascadia Mono" panose="020B0609020000020004" pitchFamily="49" charset="0"/>
              </a:rPr>
              <a:t> (sqlContainer.ID,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pPr marL="0" indent="0">
              <a:buNone/>
            </a:pPr>
            <a:r>
              <a:rPr lang="en-US" sz="4800" dirty="0">
                <a:solidFill>
                  <a:srgbClr val="000000"/>
                </a:solidFill>
                <a:latin typeface="Cascadia Mono" panose="020B0609020000020004" pitchFamily="49" charset="0"/>
              </a:rPr>
              <a:t>}</a:t>
            </a:r>
            <a:endParaRPr lang="en-US" sz="4800" dirty="0"/>
          </a:p>
          <a:p>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77</a:t>
            </a:fld>
            <a:endParaRPr lang="en-US"/>
          </a:p>
        </p:txBody>
      </p:sp>
    </p:spTree>
    <p:extLst>
      <p:ext uri="{BB962C8B-B14F-4D97-AF65-F5344CB8AC3E}">
        <p14:creationId xmlns:p14="http://schemas.microsoft.com/office/powerpoint/2010/main" val="1903268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t>Ссылки</a:t>
            </a:r>
            <a:endParaRPr lang="en-US" dirty="0"/>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Lato" panose="020F0502020204030203" pitchFamily="34" charset="0"/>
              </a:rPr>
              <a:t>Unit Testing Principles, Practices, and Patterns Vladimir </a:t>
            </a:r>
            <a:r>
              <a:rPr lang="en-US" b="0" i="0" dirty="0" err="1">
                <a:solidFill>
                  <a:srgbClr val="333333"/>
                </a:solidFill>
                <a:effectLst/>
                <a:latin typeface="Lato" panose="020F0502020204030203" pitchFamily="34" charset="0"/>
              </a:rPr>
              <a:t>Khorikov</a:t>
            </a:r>
            <a:endParaRPr lang="en-US" b="0" i="0" dirty="0">
              <a:solidFill>
                <a:srgbClr val="333333"/>
              </a:solidFill>
              <a:effectLst/>
              <a:latin typeface="Lato" panose="020F0502020204030203" pitchFamily="34" charset="0"/>
            </a:endParaRPr>
          </a:p>
          <a:p>
            <a:pPr marL="0" indent="0" algn="r">
              <a:buNone/>
            </a:pPr>
            <a:r>
              <a:rPr lang="en-US" sz="2700" b="0" i="0" dirty="0">
                <a:solidFill>
                  <a:srgbClr val="333333"/>
                </a:solidFill>
                <a:effectLst/>
                <a:latin typeface="Lato" panose="020F050202020403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78</a:t>
            </a:fld>
            <a:endParaRPr lang="en-US"/>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t>Ссылки</a:t>
            </a:r>
            <a:br>
              <a:rPr lang="en-US" dirty="0"/>
            </a:br>
            <a:r>
              <a:rPr lang="en-US" dirty="0"/>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79</a:t>
            </a:fld>
            <a:endParaRPr lang="en-US"/>
          </a:p>
        </p:txBody>
      </p:sp>
    </p:spTree>
    <p:extLst>
      <p:ext uri="{BB962C8B-B14F-4D97-AF65-F5344CB8AC3E}">
        <p14:creationId xmlns:p14="http://schemas.microsoft.com/office/powerpoint/2010/main" val="355197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t>Если база неуправляемая</a:t>
            </a:r>
            <a:endParaRPr lang="en-US" dirty="0"/>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t>таблицы, которые видны другим – неуправляемые</a:t>
            </a:r>
          </a:p>
          <a:p>
            <a:r>
              <a:rPr lang="ru-RU" dirty="0"/>
              <a:t>остальные управляемые</a:t>
            </a:r>
            <a:endParaRPr lang="en-US" dirty="0"/>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8</a:t>
            </a:fld>
            <a:endParaRPr lang="en-US" dirty="0"/>
          </a:p>
        </p:txBody>
      </p:sp>
    </p:spTree>
    <p:extLst>
      <p:ext uri="{BB962C8B-B14F-4D97-AF65-F5344CB8AC3E}">
        <p14:creationId xmlns:p14="http://schemas.microsoft.com/office/powerpoint/2010/main" val="24008014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t>Ссылки</a:t>
            </a:r>
            <a:br>
              <a:rPr lang="en-US" dirty="0"/>
            </a:br>
            <a:r>
              <a:rPr lang="en-US" dirty="0" err="1"/>
              <a:t>EfCore.TestSupport</a:t>
            </a:r>
            <a:endParaRPr lang="en-US" dirty="0"/>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80</a:t>
            </a:fld>
            <a:endParaRPr lang="en-US"/>
          </a:p>
        </p:txBody>
      </p:sp>
    </p:spTree>
    <p:extLst>
      <p:ext uri="{BB962C8B-B14F-4D97-AF65-F5344CB8AC3E}">
        <p14:creationId xmlns:p14="http://schemas.microsoft.com/office/powerpoint/2010/main" val="21267219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sz="4000" b="0" i="0" dirty="0">
                <a:solidFill>
                  <a:srgbClr val="333333"/>
                </a:solidFill>
                <a:effectLst/>
                <a:latin typeface="Lato" panose="020F0502020204030203" pitchFamily="34" charset="0"/>
              </a:rPr>
              <a:t>Entity Framework Core in Action, Second Edition </a:t>
            </a:r>
            <a:r>
              <a:rPr lang="en-US" sz="4000" dirty="0">
                <a:solidFill>
                  <a:srgbClr val="333333"/>
                </a:solidFill>
                <a:latin typeface="Lato" panose="020F0502020204030203" pitchFamily="34" charset="0"/>
              </a:rPr>
              <a:t>Jon P. Smith</a:t>
            </a:r>
            <a:endParaRPr lang="en-US" dirty="0"/>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81</a:t>
            </a:fld>
            <a:endParaRPr lang="en-US" dirty="0"/>
          </a:p>
        </p:txBody>
      </p:sp>
    </p:spTree>
    <p:extLst>
      <p:ext uri="{BB962C8B-B14F-4D97-AF65-F5344CB8AC3E}">
        <p14:creationId xmlns:p14="http://schemas.microsoft.com/office/powerpoint/2010/main" val="8657211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t>Ссылки</a:t>
            </a:r>
            <a:r>
              <a:rPr lang="en-US" dirty="0"/>
              <a:t> </a:t>
            </a:r>
            <a:r>
              <a:rPr lang="ru-RU" dirty="0"/>
              <a:t>для контейнеров</a:t>
            </a:r>
            <a:endParaRPr lang="en-US" dirty="0"/>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err="1"/>
              <a:t>Xunit:</a:t>
            </a:r>
            <a:r>
              <a:rPr lang="en-US" dirty="0" err="1">
                <a:hlinkClick r:id="rId3"/>
              </a:rPr>
              <a:t>https</a:t>
            </a:r>
            <a:r>
              <a:rPr lang="en-US" dirty="0">
                <a:hlinkClick r:id="rId3"/>
              </a:rPr>
              <a:t>://blog.dangl.me/archive/running-sql-server-integration-tests-in-net-core-projects-via-docker/</a:t>
            </a:r>
            <a:endParaRPr lang="en-US" dirty="0"/>
          </a:p>
          <a:p>
            <a:r>
              <a:rPr lang="en-US" dirty="0" err="1"/>
              <a:t>Nunit:</a:t>
            </a:r>
            <a:r>
              <a:rPr lang="en-US" dirty="0" err="1">
                <a:hlinkClick r:id="rId4"/>
              </a:rPr>
              <a:t>https</a:t>
            </a:r>
            <a:r>
              <a:rPr lang="en-US" dirty="0">
                <a:hlinkClick r:id="rId4"/>
              </a:rPr>
              <a:t>://wrapt.dev/blog/integration-tests-using-sql-server-db-in-docker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82</a:t>
            </a:fld>
            <a:endParaRPr lang="en-US"/>
          </a:p>
        </p:txBody>
      </p:sp>
    </p:spTree>
    <p:extLst>
      <p:ext uri="{BB962C8B-B14F-4D97-AF65-F5344CB8AC3E}">
        <p14:creationId xmlns:p14="http://schemas.microsoft.com/office/powerpoint/2010/main" val="379873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838200" y="365125"/>
            <a:ext cx="10515600" cy="1829435"/>
          </a:xfrm>
        </p:spPr>
        <p:txBody>
          <a:bodyPr>
            <a:normAutofit/>
          </a:bodyPr>
          <a:lstStyle/>
          <a:p>
            <a:pPr algn="ctr"/>
            <a:r>
              <a:rPr lang="ru-RU" b="0" i="0" dirty="0">
                <a:effectLst/>
                <a:latin typeface="Segoe UI" panose="020B0502040204020203" pitchFamily="34" charset="0"/>
              </a:rPr>
              <a:t>Чтобы эффективно тестировать взаимодействия с базой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r>
              <a:rPr lang="ru-RU" b="0" i="0" dirty="0">
                <a:effectLst/>
                <a:latin typeface="Segoe UI" panose="020B0502040204020203" pitchFamily="34" charset="0"/>
              </a:rPr>
              <a:t>Храненим схему базы данных в системе управления версиями</a:t>
            </a:r>
          </a:p>
          <a:p>
            <a:r>
              <a:rPr lang="ru-RU" b="0" i="0" dirty="0">
                <a:effectLst/>
                <a:latin typeface="Segoe UI" panose="020B0502040204020203" pitchFamily="34" charset="0"/>
              </a:rPr>
              <a:t>Используем отдельные экземпляры базы данных для каждого разработчика</a:t>
            </a:r>
          </a:p>
          <a:p>
            <a:r>
              <a:rPr lang="ru-RU" b="0" i="0" dirty="0">
                <a:effectLst/>
                <a:latin typeface="Segoe UI" panose="020B0502040204020203" pitchFamily="34" charset="0"/>
              </a:rPr>
              <a:t>Применяем миграций для изменения схемы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9</a:t>
            </a:fld>
            <a:endParaRPr lang="en-US"/>
          </a:p>
        </p:txBody>
      </p:sp>
    </p:spTree>
    <p:extLst>
      <p:ext uri="{BB962C8B-B14F-4D97-AF65-F5344CB8AC3E}">
        <p14:creationId xmlns:p14="http://schemas.microsoft.com/office/powerpoint/2010/main" val="795889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9914</TotalTime>
  <Words>8177</Words>
  <Application>Microsoft Office PowerPoint</Application>
  <PresentationFormat>Widescreen</PresentationFormat>
  <Paragraphs>730</Paragraphs>
  <Slides>82</Slides>
  <Notes>60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82</vt:i4>
      </vt:variant>
    </vt:vector>
  </HeadingPairs>
  <TitlesOfParts>
    <vt:vector size="98" baseType="lpstr">
      <vt:lpstr>-apple-system</vt:lpstr>
      <vt:lpstr>Arial</vt:lpstr>
      <vt:lpstr>Calibri</vt:lpstr>
      <vt:lpstr>Calibri Light</vt:lpstr>
      <vt:lpstr>Cascadia Mono</vt:lpstr>
      <vt:lpstr>Consolas</vt:lpstr>
      <vt:lpstr>inherit</vt:lpstr>
      <vt:lpstr>Lato</vt:lpstr>
      <vt:lpstr>Merriweather</vt:lpstr>
      <vt:lpstr>Noto Serif</vt:lpstr>
      <vt:lpstr>Open Sans</vt:lpstr>
      <vt:lpstr>Segoe UI</vt:lpstr>
      <vt:lpstr>Source Code Pro</vt:lpstr>
      <vt:lpstr>Times New Roman</vt:lpstr>
      <vt:lpstr>wf_segoe-ui</vt:lpstr>
      <vt:lpstr>Office Theme</vt:lpstr>
      <vt:lpstr>Тестируем код, взаимодействующий с базой данных</vt:lpstr>
      <vt:lpstr>План доклада</vt:lpstr>
      <vt:lpstr>Какие зависимости мы тестируем?</vt:lpstr>
      <vt:lpstr>PowerPoint Presentation</vt:lpstr>
      <vt:lpstr>Тестирование как на production</vt:lpstr>
      <vt:lpstr>Если вы не можете использовать реальную базу данных в интеграционных тестах?</vt:lpstr>
      <vt:lpstr>Не можете протестировать базу as is – не тестируйте</vt:lpstr>
      <vt:lpstr>Если база неуправляемая</vt:lpstr>
      <vt:lpstr>Чтобы эффективно тестировать взаимодействия с базой данных</vt:lpstr>
      <vt:lpstr>Хранение базы данных в системе управления версиями</vt:lpstr>
      <vt:lpstr>Эталонная база - антипаттерн</vt:lpstr>
      <vt:lpstr>Наличие выделенного экземпляра в качестве эталонной базы данных</vt:lpstr>
      <vt:lpstr>Недостатки подхода</vt:lpstr>
      <vt:lpstr>Референс и мастер-данные</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Доставка изменений в схемы базы данных через состояние или на основе миграции</vt:lpstr>
      <vt:lpstr>Подход, основанный на состоянии</vt:lpstr>
      <vt:lpstr>Подход основанный на миграции</vt:lpstr>
      <vt:lpstr>Миграции vs состояния</vt:lpstr>
      <vt:lpstr>Что хуже: конфликты при merge или неявная трансформация данных? </vt:lpstr>
      <vt:lpstr>Классический пример</vt:lpstr>
      <vt:lpstr>DBeaver</vt:lpstr>
      <vt:lpstr>DataGrip</vt:lpstr>
      <vt:lpstr>Devart</vt:lpstr>
      <vt:lpstr>Можно перейти на миграции прямо перед выходом в production</vt:lpstr>
      <vt:lpstr>Средства хранения и автоматизации миграций</vt:lpstr>
      <vt:lpstr>Liquibase простой пример</vt:lpstr>
      <vt:lpstr>Liquibase пример побольше</vt:lpstr>
      <vt:lpstr>Итого</vt:lpstr>
      <vt:lpstr>Отдельный экземпляр базы для каждого разработчика</vt:lpstr>
      <vt:lpstr>Стратегии для состояния баз данных в тестах</vt:lpstr>
      <vt:lpstr>Параллельное vs последовательное выполнение теста</vt:lpstr>
      <vt:lpstr>Коллекции в xUnit</vt:lpstr>
      <vt:lpstr>Жизненный цикл тестовых данных</vt:lpstr>
      <vt:lpstr>Очистка данных между тестовыми запусками</vt:lpstr>
      <vt:lpstr>Очистка данных между тестовыми запусками</vt:lpstr>
      <vt:lpstr>Как реализовать?</vt:lpstr>
      <vt:lpstr>AutoRollback</vt:lpstr>
      <vt:lpstr>AutoRollback code</vt:lpstr>
      <vt:lpstr>Проблемы</vt:lpstr>
      <vt:lpstr>Очистка данных между тестовыми запусками</vt:lpstr>
      <vt:lpstr>Очистка данных</vt:lpstr>
      <vt:lpstr>Рекомендация</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Сброс базы данных перед каждым тестом</vt:lpstr>
      <vt:lpstr>Восстановление из заведомо “хорошей” резервной копии</vt:lpstr>
      <vt:lpstr>отключение внешних ключей</vt:lpstr>
      <vt:lpstr>Ищем “правильный” порядок удаления данных</vt:lpstr>
      <vt:lpstr> Respawn by J. Bogard</vt:lpstr>
      <vt:lpstr>Пример использования </vt:lpstr>
      <vt:lpstr>EfCore.TestSupport J.P.Smith</vt:lpstr>
      <vt:lpstr>PowerPoint Presentation</vt:lpstr>
      <vt:lpstr>SQLite in-memory. Самый быстрый выбор, но самый ограниченный</vt:lpstr>
      <vt:lpstr>SQLite in-memory</vt:lpstr>
      <vt:lpstr>Как production</vt:lpstr>
      <vt:lpstr>EnsureDeleted + EnsureCreated. А можно ли быстрее?</vt:lpstr>
      <vt:lpstr>EnsureClean</vt:lpstr>
      <vt:lpstr>Как убедиться, что тест отработает также, как и в production?</vt:lpstr>
      <vt:lpstr>Неправильный тест</vt:lpstr>
      <vt:lpstr>Правильный тест</vt:lpstr>
      <vt:lpstr>ChangeTracker.Clear</vt:lpstr>
      <vt:lpstr>Получение лучших данных для тестирования ваших EF Core приложений</vt:lpstr>
      <vt:lpstr>Seed from Production</vt:lpstr>
      <vt:lpstr>Контейнеры</vt:lpstr>
      <vt:lpstr>Docker</vt:lpstr>
      <vt:lpstr>Testcontainers-dotnet</vt:lpstr>
      <vt:lpstr>Реализация тестов в докере при помощи Docker.DotNet</vt:lpstr>
      <vt:lpstr>code</vt:lpstr>
      <vt:lpstr>PowerPoint Presentation</vt:lpstr>
      <vt:lpstr>PowerPoint Presentation</vt:lpstr>
      <vt:lpstr>Ссылки</vt:lpstr>
      <vt:lpstr>Ссылки Respawn</vt:lpstr>
      <vt:lpstr>Ссылки EfCore.TestSupport</vt:lpstr>
      <vt:lpstr>Entity Framework Core in Action, Second Edition Jon P. Smith</vt:lpstr>
      <vt:lpstr>Ссылки для контейнеров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29</cp:revision>
  <dcterms:created xsi:type="dcterms:W3CDTF">2022-09-23T08:10:41Z</dcterms:created>
  <dcterms:modified xsi:type="dcterms:W3CDTF">2022-10-26T21:59:07Z</dcterms:modified>
</cp:coreProperties>
</file>