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8" r:id="rId4"/>
    <p:sldId id="289" r:id="rId5"/>
    <p:sldId id="290" r:id="rId6"/>
    <p:sldId id="291" r:id="rId7"/>
    <p:sldId id="292" r:id="rId8"/>
    <p:sldId id="293" r:id="rId9"/>
    <p:sldId id="294" r:id="rId10"/>
    <p:sldId id="295" r:id="rId11"/>
    <p:sldId id="296" r:id="rId12"/>
    <p:sldId id="32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24" r:id="rId41"/>
    <p:sldId id="325" r:id="rId42"/>
    <p:sldId id="258" r:id="rId43"/>
    <p:sldId id="259" r:id="rId44"/>
    <p:sldId id="260" r:id="rId45"/>
    <p:sldId id="261" r:id="rId46"/>
    <p:sldId id="262" r:id="rId47"/>
    <p:sldId id="263" r:id="rId48"/>
    <p:sldId id="264" r:id="rId49"/>
    <p:sldId id="265" r:id="rId50"/>
    <p:sldId id="266" r:id="rId51"/>
    <p:sldId id="267" r:id="rId52"/>
    <p:sldId id="268" r:id="rId53"/>
    <p:sldId id="269" r:id="rId54"/>
    <p:sldId id="270" r:id="rId55"/>
    <p:sldId id="271" r:id="rId56"/>
    <p:sldId id="272" r:id="rId57"/>
    <p:sldId id="273" r:id="rId58"/>
    <p:sldId id="274" r:id="rId59"/>
    <p:sldId id="275" r:id="rId60"/>
    <p:sldId id="276" r:id="rId61"/>
    <p:sldId id="277" r:id="rId62"/>
    <p:sldId id="278" r:id="rId63"/>
    <p:sldId id="279" r:id="rId64"/>
    <p:sldId id="280" r:id="rId65"/>
    <p:sldId id="281" r:id="rId66"/>
    <p:sldId id="285" r:id="rId67"/>
    <p:sldId id="282" r:id="rId68"/>
    <p:sldId id="283" r:id="rId69"/>
    <p:sldId id="284"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60" y="10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24E9C-1411-DAFB-6A34-AF99BE24D6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81DA6C-40E0-B1A7-E723-59B7DDDC9D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75CABE-07A3-AD7F-A186-07ACFD07F505}"/>
              </a:ext>
            </a:extLst>
          </p:cNvPr>
          <p:cNvSpPr>
            <a:spLocks noGrp="1"/>
          </p:cNvSpPr>
          <p:nvPr>
            <p:ph type="dt" sz="half" idx="10"/>
          </p:nvPr>
        </p:nvSpPr>
        <p:spPr/>
        <p:txBody>
          <a:bodyPr/>
          <a:lstStyle/>
          <a:p>
            <a:fld id="{1C65D703-18A9-4295-B94A-4C5CD9FEF73A}" type="datetimeFigureOut">
              <a:rPr lang="en-US" smtClean="0"/>
              <a:t>9/25/2022</a:t>
            </a:fld>
            <a:endParaRPr lang="en-US"/>
          </a:p>
        </p:txBody>
      </p:sp>
      <p:sp>
        <p:nvSpPr>
          <p:cNvPr id="5" name="Footer Placeholder 4">
            <a:extLst>
              <a:ext uri="{FF2B5EF4-FFF2-40B4-BE49-F238E27FC236}">
                <a16:creationId xmlns:a16="http://schemas.microsoft.com/office/drawing/2014/main" id="{C79730D8-B073-53EE-2D55-9B2B0DD8D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72AC21-034C-E132-93D5-E0C555006070}"/>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2532020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23CF5-27CD-0C4C-CDDA-D135D93FA7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4F0321-10EA-0058-C900-F2F0B84162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FD8FF0-DBB4-B697-D25C-3C80D05DBB85}"/>
              </a:ext>
            </a:extLst>
          </p:cNvPr>
          <p:cNvSpPr>
            <a:spLocks noGrp="1"/>
          </p:cNvSpPr>
          <p:nvPr>
            <p:ph type="dt" sz="half" idx="10"/>
          </p:nvPr>
        </p:nvSpPr>
        <p:spPr/>
        <p:txBody>
          <a:bodyPr/>
          <a:lstStyle/>
          <a:p>
            <a:fld id="{1C65D703-18A9-4295-B94A-4C5CD9FEF73A}" type="datetimeFigureOut">
              <a:rPr lang="en-US" smtClean="0"/>
              <a:t>9/25/2022</a:t>
            </a:fld>
            <a:endParaRPr lang="en-US"/>
          </a:p>
        </p:txBody>
      </p:sp>
      <p:sp>
        <p:nvSpPr>
          <p:cNvPr id="5" name="Footer Placeholder 4">
            <a:extLst>
              <a:ext uri="{FF2B5EF4-FFF2-40B4-BE49-F238E27FC236}">
                <a16:creationId xmlns:a16="http://schemas.microsoft.com/office/drawing/2014/main" id="{BC0B98E7-8518-D6C4-F11B-EFEC84B3A0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3F240A-FCF4-B99C-090A-2D28704FF293}"/>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117286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31F1E1-B101-373C-E6C2-EA7FE249AD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BD9FD7-2477-165C-EBA2-45D24DA1D5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DE1B2C-DF3D-83A0-2935-44BFCFCA2E1C}"/>
              </a:ext>
            </a:extLst>
          </p:cNvPr>
          <p:cNvSpPr>
            <a:spLocks noGrp="1"/>
          </p:cNvSpPr>
          <p:nvPr>
            <p:ph type="dt" sz="half" idx="10"/>
          </p:nvPr>
        </p:nvSpPr>
        <p:spPr/>
        <p:txBody>
          <a:bodyPr/>
          <a:lstStyle/>
          <a:p>
            <a:fld id="{1C65D703-18A9-4295-B94A-4C5CD9FEF73A}" type="datetimeFigureOut">
              <a:rPr lang="en-US" smtClean="0"/>
              <a:t>9/25/2022</a:t>
            </a:fld>
            <a:endParaRPr lang="en-US"/>
          </a:p>
        </p:txBody>
      </p:sp>
      <p:sp>
        <p:nvSpPr>
          <p:cNvPr id="5" name="Footer Placeholder 4">
            <a:extLst>
              <a:ext uri="{FF2B5EF4-FFF2-40B4-BE49-F238E27FC236}">
                <a16:creationId xmlns:a16="http://schemas.microsoft.com/office/drawing/2014/main" id="{BB782772-5BE6-DB1A-60D9-1B04C7900C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7BB343-C779-6D44-1112-3B51FF40EDDE}"/>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2272304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29AAA-C2CC-0DDD-4755-C6C338FC47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8E75AC-8CDB-9A42-C324-32409ABE33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FFD305-A550-616D-B8D6-E347B187834E}"/>
              </a:ext>
            </a:extLst>
          </p:cNvPr>
          <p:cNvSpPr>
            <a:spLocks noGrp="1"/>
          </p:cNvSpPr>
          <p:nvPr>
            <p:ph type="dt" sz="half" idx="10"/>
          </p:nvPr>
        </p:nvSpPr>
        <p:spPr/>
        <p:txBody>
          <a:bodyPr/>
          <a:lstStyle/>
          <a:p>
            <a:fld id="{1C65D703-18A9-4295-B94A-4C5CD9FEF73A}" type="datetimeFigureOut">
              <a:rPr lang="en-US" smtClean="0"/>
              <a:t>9/25/2022</a:t>
            </a:fld>
            <a:endParaRPr lang="en-US"/>
          </a:p>
        </p:txBody>
      </p:sp>
      <p:sp>
        <p:nvSpPr>
          <p:cNvPr id="5" name="Footer Placeholder 4">
            <a:extLst>
              <a:ext uri="{FF2B5EF4-FFF2-40B4-BE49-F238E27FC236}">
                <a16:creationId xmlns:a16="http://schemas.microsoft.com/office/drawing/2014/main" id="{6FAF6E4E-37F0-A2EF-5990-78F0B09E94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F5E6-2B06-07F8-E61D-3B1B0BD613E2}"/>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135891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1FCD4-6628-A6A7-162A-0E43DF3C70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F367A1-7A85-AF8A-6D99-BC68EFFACC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E78668-CFB9-F46F-ECC6-624E64537D00}"/>
              </a:ext>
            </a:extLst>
          </p:cNvPr>
          <p:cNvSpPr>
            <a:spLocks noGrp="1"/>
          </p:cNvSpPr>
          <p:nvPr>
            <p:ph type="dt" sz="half" idx="10"/>
          </p:nvPr>
        </p:nvSpPr>
        <p:spPr/>
        <p:txBody>
          <a:bodyPr/>
          <a:lstStyle/>
          <a:p>
            <a:fld id="{1C65D703-18A9-4295-B94A-4C5CD9FEF73A}" type="datetimeFigureOut">
              <a:rPr lang="en-US" smtClean="0"/>
              <a:t>9/25/2022</a:t>
            </a:fld>
            <a:endParaRPr lang="en-US"/>
          </a:p>
        </p:txBody>
      </p:sp>
      <p:sp>
        <p:nvSpPr>
          <p:cNvPr id="5" name="Footer Placeholder 4">
            <a:extLst>
              <a:ext uri="{FF2B5EF4-FFF2-40B4-BE49-F238E27FC236}">
                <a16:creationId xmlns:a16="http://schemas.microsoft.com/office/drawing/2014/main" id="{FB90AC20-9243-96DF-3403-4241E3A7C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70D717-39D2-7FD0-07B8-B8ADDD4BFA65}"/>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1903636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F6B46-5BD3-ECD6-8843-8CB68D1C57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E7DC69-BBA5-BAA8-239F-09EE6E7487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8F7F13-377C-FF29-0892-7AF05B2894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527381-D164-34C8-E5DC-22FDC2B9FB33}"/>
              </a:ext>
            </a:extLst>
          </p:cNvPr>
          <p:cNvSpPr>
            <a:spLocks noGrp="1"/>
          </p:cNvSpPr>
          <p:nvPr>
            <p:ph type="dt" sz="half" idx="10"/>
          </p:nvPr>
        </p:nvSpPr>
        <p:spPr/>
        <p:txBody>
          <a:bodyPr/>
          <a:lstStyle/>
          <a:p>
            <a:fld id="{1C65D703-18A9-4295-B94A-4C5CD9FEF73A}" type="datetimeFigureOut">
              <a:rPr lang="en-US" smtClean="0"/>
              <a:t>9/25/2022</a:t>
            </a:fld>
            <a:endParaRPr lang="en-US"/>
          </a:p>
        </p:txBody>
      </p:sp>
      <p:sp>
        <p:nvSpPr>
          <p:cNvPr id="6" name="Footer Placeholder 5">
            <a:extLst>
              <a:ext uri="{FF2B5EF4-FFF2-40B4-BE49-F238E27FC236}">
                <a16:creationId xmlns:a16="http://schemas.microsoft.com/office/drawing/2014/main" id="{9461AE8C-B3AE-CCD0-7D7D-FCB9D3B72A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B96797-3BBE-6EB6-3710-415E5E2FBACE}"/>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3184851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2087-A1B2-E5CB-1BB2-CCF74E6EFD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44FEBC-FFB3-BF8F-199B-ECD895CDF7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C8733A-39D7-2886-81E4-7C5D19D4BE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E7CFBE-060C-E058-F757-CC4AAA877A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645A06-9427-4815-E874-C74B0D67C6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2D72CD-5AF9-1AEA-F86A-4C9E169DBC89}"/>
              </a:ext>
            </a:extLst>
          </p:cNvPr>
          <p:cNvSpPr>
            <a:spLocks noGrp="1"/>
          </p:cNvSpPr>
          <p:nvPr>
            <p:ph type="dt" sz="half" idx="10"/>
          </p:nvPr>
        </p:nvSpPr>
        <p:spPr/>
        <p:txBody>
          <a:bodyPr/>
          <a:lstStyle/>
          <a:p>
            <a:fld id="{1C65D703-18A9-4295-B94A-4C5CD9FEF73A}" type="datetimeFigureOut">
              <a:rPr lang="en-US" smtClean="0"/>
              <a:t>9/25/2022</a:t>
            </a:fld>
            <a:endParaRPr lang="en-US"/>
          </a:p>
        </p:txBody>
      </p:sp>
      <p:sp>
        <p:nvSpPr>
          <p:cNvPr id="8" name="Footer Placeholder 7">
            <a:extLst>
              <a:ext uri="{FF2B5EF4-FFF2-40B4-BE49-F238E27FC236}">
                <a16:creationId xmlns:a16="http://schemas.microsoft.com/office/drawing/2014/main" id="{BDAD2725-442C-D4D6-B3A7-613610041F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78C7AF-0791-9CB1-CAE7-516DF4FACEDA}"/>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301999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86F39-9474-848B-0951-44565DAFDD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B63FB5-52D1-7EE1-5323-05E8192AD34F}"/>
              </a:ext>
            </a:extLst>
          </p:cNvPr>
          <p:cNvSpPr>
            <a:spLocks noGrp="1"/>
          </p:cNvSpPr>
          <p:nvPr>
            <p:ph type="dt" sz="half" idx="10"/>
          </p:nvPr>
        </p:nvSpPr>
        <p:spPr/>
        <p:txBody>
          <a:bodyPr/>
          <a:lstStyle/>
          <a:p>
            <a:fld id="{1C65D703-18A9-4295-B94A-4C5CD9FEF73A}" type="datetimeFigureOut">
              <a:rPr lang="en-US" smtClean="0"/>
              <a:t>9/25/2022</a:t>
            </a:fld>
            <a:endParaRPr lang="en-US"/>
          </a:p>
        </p:txBody>
      </p:sp>
      <p:sp>
        <p:nvSpPr>
          <p:cNvPr id="4" name="Footer Placeholder 3">
            <a:extLst>
              <a:ext uri="{FF2B5EF4-FFF2-40B4-BE49-F238E27FC236}">
                <a16:creationId xmlns:a16="http://schemas.microsoft.com/office/drawing/2014/main" id="{F81486A1-EBBB-614E-68E1-BBFEBBEFF3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E33FDB-FAE3-361B-0BBE-326FBA323A47}"/>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2131897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F6424B-601D-1A79-655D-18A35EEB6927}"/>
              </a:ext>
            </a:extLst>
          </p:cNvPr>
          <p:cNvSpPr>
            <a:spLocks noGrp="1"/>
          </p:cNvSpPr>
          <p:nvPr>
            <p:ph type="dt" sz="half" idx="10"/>
          </p:nvPr>
        </p:nvSpPr>
        <p:spPr/>
        <p:txBody>
          <a:bodyPr/>
          <a:lstStyle/>
          <a:p>
            <a:fld id="{1C65D703-18A9-4295-B94A-4C5CD9FEF73A}" type="datetimeFigureOut">
              <a:rPr lang="en-US" smtClean="0"/>
              <a:t>9/25/2022</a:t>
            </a:fld>
            <a:endParaRPr lang="en-US"/>
          </a:p>
        </p:txBody>
      </p:sp>
      <p:sp>
        <p:nvSpPr>
          <p:cNvPr id="3" name="Footer Placeholder 2">
            <a:extLst>
              <a:ext uri="{FF2B5EF4-FFF2-40B4-BE49-F238E27FC236}">
                <a16:creationId xmlns:a16="http://schemas.microsoft.com/office/drawing/2014/main" id="{6BC50985-983C-EC86-B45F-2FE4422E88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B154D1-9575-31DE-65EF-DF7B37613CCE}"/>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244548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5813-33F5-C678-0BBC-EFF2DAE32F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695633-532E-4C41-B5FC-6CBE195764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B71465-8245-0B02-4EA9-8BA1584C8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47C2CE-BBF9-5417-F6C4-F7031F814112}"/>
              </a:ext>
            </a:extLst>
          </p:cNvPr>
          <p:cNvSpPr>
            <a:spLocks noGrp="1"/>
          </p:cNvSpPr>
          <p:nvPr>
            <p:ph type="dt" sz="half" idx="10"/>
          </p:nvPr>
        </p:nvSpPr>
        <p:spPr/>
        <p:txBody>
          <a:bodyPr/>
          <a:lstStyle/>
          <a:p>
            <a:fld id="{1C65D703-18A9-4295-B94A-4C5CD9FEF73A}" type="datetimeFigureOut">
              <a:rPr lang="en-US" smtClean="0"/>
              <a:t>9/25/2022</a:t>
            </a:fld>
            <a:endParaRPr lang="en-US"/>
          </a:p>
        </p:txBody>
      </p:sp>
      <p:sp>
        <p:nvSpPr>
          <p:cNvPr id="6" name="Footer Placeholder 5">
            <a:extLst>
              <a:ext uri="{FF2B5EF4-FFF2-40B4-BE49-F238E27FC236}">
                <a16:creationId xmlns:a16="http://schemas.microsoft.com/office/drawing/2014/main" id="{794D4072-3401-97D5-3977-B9A9771A3A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9F34C7-8661-ADDF-6A43-AF1F1527159F}"/>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1766563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9E089-0EC4-A833-17D3-35A3D7366E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CCBBF9-D8BB-DAD9-1CE3-05CF19755E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E4FE91-1421-5A18-1EFF-A5D4DF594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D98C19-167B-7886-ACAE-D3C1AB453B40}"/>
              </a:ext>
            </a:extLst>
          </p:cNvPr>
          <p:cNvSpPr>
            <a:spLocks noGrp="1"/>
          </p:cNvSpPr>
          <p:nvPr>
            <p:ph type="dt" sz="half" idx="10"/>
          </p:nvPr>
        </p:nvSpPr>
        <p:spPr/>
        <p:txBody>
          <a:bodyPr/>
          <a:lstStyle/>
          <a:p>
            <a:fld id="{1C65D703-18A9-4295-B94A-4C5CD9FEF73A}" type="datetimeFigureOut">
              <a:rPr lang="en-US" smtClean="0"/>
              <a:t>9/25/2022</a:t>
            </a:fld>
            <a:endParaRPr lang="en-US"/>
          </a:p>
        </p:txBody>
      </p:sp>
      <p:sp>
        <p:nvSpPr>
          <p:cNvPr id="6" name="Footer Placeholder 5">
            <a:extLst>
              <a:ext uri="{FF2B5EF4-FFF2-40B4-BE49-F238E27FC236}">
                <a16:creationId xmlns:a16="http://schemas.microsoft.com/office/drawing/2014/main" id="{8580106D-62BD-5B5A-E52E-3193E9AF52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39371-AE5A-77A6-9CE7-FBD26E4B0D8B}"/>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2763795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7029C0-D970-167F-6779-86F193E660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977B07-6DF9-27BB-FFB4-3D55F11DFD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F93A82-7C6C-855F-EAB6-C3E31DE287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65D703-18A9-4295-B94A-4C5CD9FEF73A}" type="datetimeFigureOut">
              <a:rPr lang="en-US" smtClean="0"/>
              <a:t>9/25/2022</a:t>
            </a:fld>
            <a:endParaRPr lang="en-US"/>
          </a:p>
        </p:txBody>
      </p:sp>
      <p:sp>
        <p:nvSpPr>
          <p:cNvPr id="5" name="Footer Placeholder 4">
            <a:extLst>
              <a:ext uri="{FF2B5EF4-FFF2-40B4-BE49-F238E27FC236}">
                <a16:creationId xmlns:a16="http://schemas.microsoft.com/office/drawing/2014/main" id="{3D01CC2F-9D08-B782-3E1A-B19FEC05E8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ADDD6E-9196-CE98-151B-874024256C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66D03A-FE14-4537-809B-4E34C618A541}" type="slidenum">
              <a:rPr lang="en-US" smtClean="0"/>
              <a:t>‹#›</a:t>
            </a:fld>
            <a:endParaRPr lang="en-US"/>
          </a:p>
        </p:txBody>
      </p:sp>
    </p:spTree>
    <p:extLst>
      <p:ext uri="{BB962C8B-B14F-4D97-AF65-F5344CB8AC3E}">
        <p14:creationId xmlns:p14="http://schemas.microsoft.com/office/powerpoint/2010/main" val="3458350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C50D-98F8-F898-1CE1-9C51FE52A72B}"/>
              </a:ext>
            </a:extLst>
          </p:cNvPr>
          <p:cNvSpPr>
            <a:spLocks noGrp="1"/>
          </p:cNvSpPr>
          <p:nvPr>
            <p:ph type="ctrTitle"/>
          </p:nvPr>
        </p:nvSpPr>
        <p:spPr>
          <a:xfrm>
            <a:off x="1524000" y="1122362"/>
            <a:ext cx="9144000" cy="1468438"/>
          </a:xfrm>
        </p:spPr>
        <p:txBody>
          <a:bodyPr>
            <a:normAutofit fontScale="90000"/>
          </a:bodyPr>
          <a:lstStyle/>
          <a:p>
            <a:r>
              <a:rPr lang="ru-RU" b="0" i="0" dirty="0">
                <a:effectLst/>
                <a:latin typeface="-apple-system"/>
              </a:rPr>
              <a:t>Как можно тестировать базу данных?</a:t>
            </a:r>
            <a:endParaRPr lang="en-US" dirty="0"/>
          </a:p>
        </p:txBody>
      </p:sp>
      <p:sp>
        <p:nvSpPr>
          <p:cNvPr id="3" name="Subtitle 2">
            <a:extLst>
              <a:ext uri="{FF2B5EF4-FFF2-40B4-BE49-F238E27FC236}">
                <a16:creationId xmlns:a16="http://schemas.microsoft.com/office/drawing/2014/main" id="{D3B26E12-95EA-8A64-1783-7ACA4885BBCE}"/>
              </a:ext>
            </a:extLst>
          </p:cNvPr>
          <p:cNvSpPr>
            <a:spLocks noGrp="1"/>
          </p:cNvSpPr>
          <p:nvPr>
            <p:ph type="subTitle" idx="1"/>
          </p:nvPr>
        </p:nvSpPr>
        <p:spPr/>
        <p:txBody>
          <a:bodyPr/>
          <a:lstStyle/>
          <a:p>
            <a:r>
              <a:rPr lang="ru-RU" dirty="0"/>
              <a:t>Почему возникла идея сделать доклад? Кажется почти все сталкивались с задачей тестирования на "настоящих" базах данных. Но я не видел никаких подробных докладов на этот счет.</a:t>
            </a:r>
            <a:endParaRPr lang="en-US" dirty="0"/>
          </a:p>
        </p:txBody>
      </p:sp>
    </p:spTree>
    <p:extLst>
      <p:ext uri="{BB962C8B-B14F-4D97-AF65-F5344CB8AC3E}">
        <p14:creationId xmlns:p14="http://schemas.microsoft.com/office/powerpoint/2010/main" val="1085161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9057E-B79D-0577-69AB-E94535B4E754}"/>
              </a:ext>
            </a:extLst>
          </p:cNvPr>
          <p:cNvSpPr>
            <a:spLocks noGrp="1"/>
          </p:cNvSpPr>
          <p:nvPr>
            <p:ph type="title"/>
          </p:nvPr>
        </p:nvSpPr>
        <p:spPr/>
        <p:txBody>
          <a:bodyPr/>
          <a:lstStyle/>
          <a:p>
            <a:r>
              <a:rPr lang="ru-RU" b="0" i="0" dirty="0">
                <a:effectLst/>
                <a:latin typeface="Segoe UI" panose="020B0502040204020203" pitchFamily="34" charset="0"/>
              </a:rPr>
              <a:t>Отдельный экземпляр для каждого разработчика</a:t>
            </a:r>
            <a:endParaRPr lang="en-US" dirty="0"/>
          </a:p>
        </p:txBody>
      </p:sp>
      <p:sp>
        <p:nvSpPr>
          <p:cNvPr id="3" name="Content Placeholder 2">
            <a:extLst>
              <a:ext uri="{FF2B5EF4-FFF2-40B4-BE49-F238E27FC236}">
                <a16:creationId xmlns:a16="http://schemas.microsoft.com/office/drawing/2014/main" id="{F0431DAC-783E-8651-CF43-66C5B2046032}"/>
              </a:ext>
            </a:extLst>
          </p:cNvPr>
          <p:cNvSpPr>
            <a:spLocks noGrp="1"/>
          </p:cNvSpPr>
          <p:nvPr>
            <p:ph idx="1"/>
          </p:nvPr>
        </p:nvSpPr>
        <p:spPr/>
        <p:txBody>
          <a:bodyPr>
            <a:normAutofit fontScale="92500"/>
          </a:bodyPr>
          <a:lstStyle/>
          <a:p>
            <a:pPr marL="0" indent="0">
              <a:buNone/>
            </a:pPr>
            <a:r>
              <a:rPr lang="ru-RU" dirty="0">
                <a:latin typeface="Segoe UI" panose="020B0502040204020203" pitchFamily="34" charset="0"/>
              </a:rPr>
              <a:t>До</a:t>
            </a:r>
            <a:r>
              <a:rPr lang="ru-RU" b="0" i="0" dirty="0">
                <a:effectLst/>
                <a:latin typeface="Segoe UI" panose="020B0502040204020203" pitchFamily="34" charset="0"/>
              </a:rPr>
              <a:t>статочно сложно запускать тесты с реальной базой данных. Это становится еще сложнее, если вам приходится делиться этой базой данных с другими разработчиками. Использование общей базы данных затрудняет процесс разработки, поскольку:</a:t>
            </a:r>
          </a:p>
          <a:p>
            <a:pPr marL="0" indent="0">
              <a:buNone/>
            </a:pPr>
            <a:r>
              <a:rPr lang="ru-RU" b="0" i="0" dirty="0">
                <a:effectLst/>
                <a:latin typeface="Segoe UI" panose="020B0502040204020203" pitchFamily="34" charset="0"/>
              </a:rPr>
              <a:t>Тесты, выполняемые разными разработчиками, мешают друг другу.</a:t>
            </a:r>
            <a:br>
              <a:rPr lang="ru-RU" dirty="0"/>
            </a:br>
            <a:r>
              <a:rPr lang="ru-RU" b="0" i="0" dirty="0">
                <a:effectLst/>
                <a:latin typeface="Segoe UI" panose="020B0502040204020203" pitchFamily="34" charset="0"/>
              </a:rPr>
              <a:t>Изменения, не совместимые с обратной связью, могут блокировать работу других разработчиков.</a:t>
            </a:r>
            <a:br>
              <a:rPr lang="ru-RU" dirty="0"/>
            </a:br>
            <a:r>
              <a:rPr lang="ru-RU" b="0" i="0" dirty="0">
                <a:effectLst/>
                <a:latin typeface="Segoe UI" panose="020B0502040204020203" pitchFamily="34" charset="0"/>
              </a:rPr>
              <a:t>Храните отдельный экземпляр базы данных для каждого разработчика, предпочтительно на собственном компьютере этого разработчика, чтобы максимально ускорить выполнение тестов.</a:t>
            </a:r>
            <a:endParaRPr lang="en-US" dirty="0"/>
          </a:p>
        </p:txBody>
      </p:sp>
    </p:spTree>
    <p:extLst>
      <p:ext uri="{BB962C8B-B14F-4D97-AF65-F5344CB8AC3E}">
        <p14:creationId xmlns:p14="http://schemas.microsoft.com/office/powerpoint/2010/main" val="1393722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60706-073E-AA44-225F-86AFD6484AE6}"/>
              </a:ext>
            </a:extLst>
          </p:cNvPr>
          <p:cNvSpPr>
            <a:spLocks noGrp="1"/>
          </p:cNvSpPr>
          <p:nvPr>
            <p:ph type="title"/>
          </p:nvPr>
        </p:nvSpPr>
        <p:spPr/>
        <p:txBody>
          <a:bodyPr/>
          <a:lstStyle/>
          <a:p>
            <a:r>
              <a:rPr lang="ru-RU" b="0" i="0" dirty="0">
                <a:effectLst/>
                <a:latin typeface="Segoe UI" panose="020B0502040204020203" pitchFamily="34" charset="0"/>
              </a:rPr>
              <a:t>Доставка баз данных на основе состояния и на основе миграции</a:t>
            </a:r>
            <a:endParaRPr lang="en-US" dirty="0"/>
          </a:p>
        </p:txBody>
      </p:sp>
      <p:sp>
        <p:nvSpPr>
          <p:cNvPr id="3" name="Content Placeholder 2">
            <a:extLst>
              <a:ext uri="{FF2B5EF4-FFF2-40B4-BE49-F238E27FC236}">
                <a16:creationId xmlns:a16="http://schemas.microsoft.com/office/drawing/2014/main" id="{E8ACFB9D-584A-EAD5-E57A-6BD120037171}"/>
              </a:ext>
            </a:extLst>
          </p:cNvPr>
          <p:cNvSpPr>
            <a:spLocks noGrp="1"/>
          </p:cNvSpPr>
          <p:nvPr>
            <p:ph idx="1"/>
          </p:nvPr>
        </p:nvSpPr>
        <p:spPr/>
        <p:txBody>
          <a:bodyPr>
            <a:normAutofit/>
          </a:bodyPr>
          <a:lstStyle/>
          <a:p>
            <a:r>
              <a:rPr lang="ru-RU" b="0" i="0" dirty="0">
                <a:effectLst/>
                <a:latin typeface="Segoe UI" panose="020B0502040204020203" pitchFamily="34" charset="0"/>
              </a:rPr>
              <a:t>Существует два основных подхода к предоставлению базы данных: основанный на состоянии и основанный на миграции. Подход, основанный на миграции, сложнее внедрить и поддерживать на начальном этапе, но в долгосрочной перспективе он работает намного лучше, чем подход, основанный на состоянии.</a:t>
            </a:r>
            <a:br>
              <a:rPr lang="ru-RU" dirty="0"/>
            </a:br>
            <a:br>
              <a:rPr lang="ru-RU" dirty="0"/>
            </a:br>
            <a:br>
              <a:rPr lang="ru-RU" dirty="0"/>
            </a:br>
            <a:endParaRPr lang="ru-RU" b="0" i="0" dirty="0">
              <a:solidFill>
                <a:srgbClr val="D0021B"/>
              </a:solidFill>
              <a:effectLst/>
              <a:latin typeface="Segoe UI" panose="020B0502040204020203" pitchFamily="34" charset="0"/>
            </a:endParaRPr>
          </a:p>
        </p:txBody>
      </p:sp>
    </p:spTree>
    <p:extLst>
      <p:ext uri="{BB962C8B-B14F-4D97-AF65-F5344CB8AC3E}">
        <p14:creationId xmlns:p14="http://schemas.microsoft.com/office/powerpoint/2010/main" val="3279533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E7435-EFB1-A33A-83B3-622FD0339059}"/>
              </a:ext>
            </a:extLst>
          </p:cNvPr>
          <p:cNvSpPr>
            <a:spLocks noGrp="1"/>
          </p:cNvSpPr>
          <p:nvPr>
            <p:ph type="title"/>
          </p:nvPr>
        </p:nvSpPr>
        <p:spPr/>
        <p:txBody>
          <a:bodyPr/>
          <a:lstStyle/>
          <a:p>
            <a:r>
              <a:rPr lang="ru-RU" b="0" i="0" dirty="0">
                <a:effectLst/>
                <a:latin typeface="Segoe UI" panose="020B0502040204020203" pitchFamily="34" charset="0"/>
              </a:rPr>
              <a:t>Подход, основанный на состоянии</a:t>
            </a:r>
            <a:endParaRPr lang="en-US" dirty="0"/>
          </a:p>
        </p:txBody>
      </p:sp>
      <p:sp>
        <p:nvSpPr>
          <p:cNvPr id="3" name="Content Placeholder 2">
            <a:extLst>
              <a:ext uri="{FF2B5EF4-FFF2-40B4-BE49-F238E27FC236}">
                <a16:creationId xmlns:a16="http://schemas.microsoft.com/office/drawing/2014/main" id="{2164938F-68A6-949E-5E40-8AE31C53E7CD}"/>
              </a:ext>
            </a:extLst>
          </p:cNvPr>
          <p:cNvSpPr>
            <a:spLocks noGrp="1"/>
          </p:cNvSpPr>
          <p:nvPr>
            <p:ph idx="1"/>
          </p:nvPr>
        </p:nvSpPr>
        <p:spPr/>
        <p:txBody>
          <a:bodyPr>
            <a:normAutofit fontScale="92500" lnSpcReduction="20000"/>
          </a:bodyPr>
          <a:lstStyle/>
          <a:p>
            <a:r>
              <a:rPr lang="ru-RU" b="0" i="0" dirty="0">
                <a:effectLst/>
                <a:latin typeface="Segoe UI" panose="020B0502040204020203" pitchFamily="34" charset="0"/>
              </a:rPr>
              <a:t>У вас также есть база данных моделей, которую вы поддерживаете на протяжении всей разработки. Во время развертывания средство сравнения генерирует сценарии для рабочей базы данных, чтобы привести ее в соответствие с базой данных модели. Разница в том, что при подходе, основанном на состоянии, у вас фактически нет базы данных физической модели в качестве источника истины. Вместо этого у вас есть SQL-скрипты, которые вы можете использовать для создания этой базы данных. Сценарии хранятся в системе управления версиями.При подходе, основанном на состоянии, инструмент сравнения выполняет всю тяжелую работу. Каким бы ни было состояние рабочей базы данных, инструмент делает все необходимое для ее синхронизации с базой данных модели: удаляет ненужные таблицы, создает новые, переименовывает столбцы и так далее.</a:t>
            </a:r>
            <a:endParaRPr lang="en-US" dirty="0"/>
          </a:p>
          <a:p>
            <a:endParaRPr lang="en-US" dirty="0"/>
          </a:p>
        </p:txBody>
      </p:sp>
    </p:spTree>
    <p:extLst>
      <p:ext uri="{BB962C8B-B14F-4D97-AF65-F5344CB8AC3E}">
        <p14:creationId xmlns:p14="http://schemas.microsoft.com/office/powerpoint/2010/main" val="3437306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DDECB-275A-A219-6AEB-60FE31B45183}"/>
              </a:ext>
            </a:extLst>
          </p:cNvPr>
          <p:cNvSpPr>
            <a:spLocks noGrp="1"/>
          </p:cNvSpPr>
          <p:nvPr>
            <p:ph type="title"/>
          </p:nvPr>
        </p:nvSpPr>
        <p:spPr/>
        <p:txBody>
          <a:bodyPr/>
          <a:lstStyle/>
          <a:p>
            <a:r>
              <a:rPr lang="ru-RU" dirty="0"/>
              <a:t>Подход основанный на миграции</a:t>
            </a:r>
            <a:endParaRPr lang="en-US" dirty="0"/>
          </a:p>
        </p:txBody>
      </p:sp>
      <p:sp>
        <p:nvSpPr>
          <p:cNvPr id="3" name="Content Placeholder 2">
            <a:extLst>
              <a:ext uri="{FF2B5EF4-FFF2-40B4-BE49-F238E27FC236}">
                <a16:creationId xmlns:a16="http://schemas.microsoft.com/office/drawing/2014/main" id="{CE24CF36-390F-C83E-85C3-8E374AACFDA3}"/>
              </a:ext>
            </a:extLst>
          </p:cNvPr>
          <p:cNvSpPr>
            <a:spLocks noGrp="1"/>
          </p:cNvSpPr>
          <p:nvPr>
            <p:ph idx="1"/>
          </p:nvPr>
        </p:nvSpPr>
        <p:spPr/>
        <p:txBody>
          <a:bodyPr/>
          <a:lstStyle/>
          <a:p>
            <a:pPr marL="0" indent="0">
              <a:buNone/>
            </a:pPr>
            <a:r>
              <a:rPr lang="ru-RU" b="0" i="0" dirty="0">
                <a:effectLst/>
                <a:latin typeface="Segoe UI" panose="020B0502040204020203" pitchFamily="34" charset="0"/>
              </a:rPr>
              <a:t>С другой стороны, подход, основанный на миграции, подчеркивает использование явных миграций, которые переводят базу данных из одной версии в другую. При таком подходе вы не используете инструменты для автоматической синхронизации баз данных производства и разработки; вы сами разрабатываете сценарии обновления. Однако инструмент сравнения баз данных все еще может быть полезен при обнаружении недокументированных изменений в схеме рабочей базы данных</a:t>
            </a:r>
            <a:r>
              <a:rPr lang="ru-RU" b="0" i="0" dirty="0">
                <a:solidFill>
                  <a:srgbClr val="D0021B"/>
                </a:solidFill>
                <a:effectLst/>
                <a:latin typeface="Segoe UI" panose="020B0502040204020203" pitchFamily="34" charset="0"/>
              </a:rPr>
              <a:t>.</a:t>
            </a:r>
            <a:endParaRPr lang="en-US" dirty="0"/>
          </a:p>
        </p:txBody>
      </p:sp>
    </p:spTree>
    <p:extLst>
      <p:ext uri="{BB962C8B-B14F-4D97-AF65-F5344CB8AC3E}">
        <p14:creationId xmlns:p14="http://schemas.microsoft.com/office/powerpoint/2010/main" val="1295427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A30F-517A-4E2C-B163-B00FFBFC40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2EE9087-B4A6-8FAE-AD2F-9A00652A343A}"/>
              </a:ext>
            </a:extLst>
          </p:cNvPr>
          <p:cNvSpPr>
            <a:spLocks noGrp="1"/>
          </p:cNvSpPr>
          <p:nvPr>
            <p:ph idx="1"/>
          </p:nvPr>
        </p:nvSpPr>
        <p:spPr/>
        <p:txBody>
          <a:bodyPr/>
          <a:lstStyle/>
          <a:p>
            <a:r>
              <a:rPr lang="ru-RU" b="0" i="0" dirty="0">
                <a:solidFill>
                  <a:srgbClr val="000000"/>
                </a:solidFill>
                <a:effectLst/>
                <a:latin typeface="Segoe UI" panose="020B0502040204020203" pitchFamily="34" charset="0"/>
              </a:rPr>
              <a:t>При подходе, основанном на миграции, артефактами, которые вы храните в системе управления версиями, становятся миграции, а не состояние базы данных. Миграции обычно представляются с помощью простых SQL-скриптов (популярные инструменты включают Flyway [https://flywaydb.org ] и Ликвидная база [https://liquibase.org ]), но они также могут быть написаны с использованием DSL-подобного языка, который переводится в SQL. В следующем примере показан класс C#, который представляет миграцию базы данных с помощью библиотеки FluentMigrator (https://github.com/fluentmigrator/fluentmigrator ):</a:t>
            </a:r>
            <a:endParaRPr lang="en-US" dirty="0"/>
          </a:p>
        </p:txBody>
      </p:sp>
    </p:spTree>
    <p:extLst>
      <p:ext uri="{BB962C8B-B14F-4D97-AF65-F5344CB8AC3E}">
        <p14:creationId xmlns:p14="http://schemas.microsoft.com/office/powerpoint/2010/main" val="2060349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3C68C-54B0-1D2A-2BAB-C92FDB9C0907}"/>
              </a:ext>
            </a:extLst>
          </p:cNvPr>
          <p:cNvSpPr>
            <a:spLocks noGrp="1"/>
          </p:cNvSpPr>
          <p:nvPr>
            <p:ph type="title"/>
          </p:nvPr>
        </p:nvSpPr>
        <p:spPr/>
        <p:txBody>
          <a:bodyPr>
            <a:normAutofit fontScale="90000"/>
          </a:bodyPr>
          <a:lstStyle/>
          <a:p>
            <a:r>
              <a:rPr lang="ru-RU" b="0" i="0" dirty="0">
                <a:effectLst/>
                <a:latin typeface="Segoe UI" panose="020B0502040204020203" pitchFamily="34" charset="0"/>
              </a:rPr>
              <a:t>Предпочитайте подход, основанный на миграции, подходу, основанному на государстве</a:t>
            </a:r>
            <a:endParaRPr lang="en-US" dirty="0"/>
          </a:p>
        </p:txBody>
      </p:sp>
      <p:sp>
        <p:nvSpPr>
          <p:cNvPr id="3" name="Content Placeholder 2">
            <a:extLst>
              <a:ext uri="{FF2B5EF4-FFF2-40B4-BE49-F238E27FC236}">
                <a16:creationId xmlns:a16="http://schemas.microsoft.com/office/drawing/2014/main" id="{D788D63A-F58F-766A-030A-009D14E70F89}"/>
              </a:ext>
            </a:extLst>
          </p:cNvPr>
          <p:cNvSpPr>
            <a:spLocks noGrp="1"/>
          </p:cNvSpPr>
          <p:nvPr>
            <p:ph idx="1"/>
          </p:nvPr>
        </p:nvSpPr>
        <p:spPr/>
        <p:txBody>
          <a:bodyPr>
            <a:normAutofit fontScale="92500" lnSpcReduction="10000"/>
          </a:bodyPr>
          <a:lstStyle/>
          <a:p>
            <a:r>
              <a:rPr lang="ru-RU" b="0" i="0" dirty="0">
                <a:effectLst/>
                <a:latin typeface="Segoe UI" panose="020B0502040204020203" pitchFamily="34" charset="0"/>
              </a:rPr>
              <a:t>Разница между подходами к доставке баз данных на основе состояния и миграции сводится к (как следует из их названий) состоянию в сравнении с миграциями:</a:t>
            </a:r>
            <a:br>
              <a:rPr lang="ru-RU" dirty="0"/>
            </a:br>
            <a:br>
              <a:rPr lang="ru-RU" dirty="0"/>
            </a:br>
            <a:r>
              <a:rPr lang="ru-RU" b="0" i="0" dirty="0">
                <a:effectLst/>
                <a:latin typeface="Segoe UI" panose="020B0502040204020203" pitchFamily="34" charset="0"/>
              </a:rPr>
              <a:t>Подход, основанный на состоянии, делает состояние явным (благодаря сохранению этого состояния в системе управления версиями) и позволяет инструменту сравнения неявно управлять миграциями.</a:t>
            </a:r>
            <a:br>
              <a:rPr lang="ru-RU" dirty="0"/>
            </a:br>
            <a:r>
              <a:rPr lang="ru-RU" b="0" i="0" dirty="0">
                <a:effectLst/>
                <a:latin typeface="Segoe UI" panose="020B0502040204020203" pitchFamily="34" charset="0"/>
              </a:rPr>
              <a:t>Подход, основанный на миграции, делает миграции явными, но оставляет состояние неявным. Невозможно просмотреть состояние базы данных напрямую; вы должны собрать ее из миграций.</a:t>
            </a:r>
            <a:endParaRPr lang="en-US" dirty="0"/>
          </a:p>
        </p:txBody>
      </p:sp>
    </p:spTree>
    <p:extLst>
      <p:ext uri="{BB962C8B-B14F-4D97-AF65-F5344CB8AC3E}">
        <p14:creationId xmlns:p14="http://schemas.microsoft.com/office/powerpoint/2010/main" val="2747006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19A7C-E9D2-7CD4-9554-E12A71390DD9}"/>
              </a:ext>
            </a:extLst>
          </p:cNvPr>
          <p:cNvSpPr>
            <a:spLocks noGrp="1"/>
          </p:cNvSpPr>
          <p:nvPr>
            <p:ph type="title"/>
          </p:nvPr>
        </p:nvSpPr>
        <p:spPr/>
        <p:txBody>
          <a:bodyPr>
            <a:normAutofit/>
          </a:bodyPr>
          <a:lstStyle/>
          <a:p>
            <a:r>
              <a:rPr lang="ru-RU" sz="2800" b="0" i="0" dirty="0">
                <a:effectLst/>
                <a:latin typeface="Segoe UI" panose="020B0502040204020203" pitchFamily="34" charset="0"/>
              </a:rPr>
              <a:t>Подход, основанный на состоянии, делает состояние явным, а миграции - неявными; подход, основанный на миграции, делает противоположный выбор</a:t>
            </a:r>
            <a:r>
              <a:rPr lang="ru-RU" sz="2800" b="0" i="0" dirty="0">
                <a:solidFill>
                  <a:srgbClr val="D0021B"/>
                </a:solidFill>
                <a:effectLst/>
                <a:latin typeface="Segoe UI" panose="020B0502040204020203" pitchFamily="34" charset="0"/>
              </a:rPr>
              <a:t>.</a:t>
            </a:r>
            <a:endParaRPr lang="en-US" sz="2800" dirty="0"/>
          </a:p>
        </p:txBody>
      </p:sp>
      <p:pic>
        <p:nvPicPr>
          <p:cNvPr id="4" name="Content Placeholder 3">
            <a:extLst>
              <a:ext uri="{FF2B5EF4-FFF2-40B4-BE49-F238E27FC236}">
                <a16:creationId xmlns:a16="http://schemas.microsoft.com/office/drawing/2014/main" id="{7536BA66-0270-5285-0CF0-EDD9616C6D67}"/>
              </a:ext>
            </a:extLst>
          </p:cNvPr>
          <p:cNvPicPr>
            <a:picLocks noGrp="1" noChangeAspect="1"/>
          </p:cNvPicPr>
          <p:nvPr>
            <p:ph idx="1"/>
          </p:nvPr>
        </p:nvPicPr>
        <p:blipFill>
          <a:blip r:embed="rId2"/>
          <a:stretch>
            <a:fillRect/>
          </a:stretch>
        </p:blipFill>
        <p:spPr>
          <a:xfrm>
            <a:off x="3286125" y="2734469"/>
            <a:ext cx="5619750" cy="2533650"/>
          </a:xfrm>
          <a:prstGeom prst="rect">
            <a:avLst/>
          </a:prstGeom>
        </p:spPr>
      </p:pic>
    </p:spTree>
    <p:extLst>
      <p:ext uri="{BB962C8B-B14F-4D97-AF65-F5344CB8AC3E}">
        <p14:creationId xmlns:p14="http://schemas.microsoft.com/office/powerpoint/2010/main" val="2148802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BD73-48DB-1646-DC55-C4C3E7099F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1F64EB-2500-BA5D-1EF0-452C114EC40C}"/>
              </a:ext>
            </a:extLst>
          </p:cNvPr>
          <p:cNvSpPr>
            <a:spLocks noGrp="1"/>
          </p:cNvSpPr>
          <p:nvPr>
            <p:ph idx="1"/>
          </p:nvPr>
        </p:nvSpPr>
        <p:spPr/>
        <p:txBody>
          <a:bodyPr>
            <a:normAutofit fontScale="85000" lnSpcReduction="20000"/>
          </a:bodyPr>
          <a:lstStyle/>
          <a:p>
            <a:pPr marL="0" indent="0">
              <a:buNone/>
            </a:pPr>
            <a:r>
              <a:rPr lang="ru-RU" b="0" i="0" dirty="0">
                <a:effectLst/>
                <a:latin typeface="Segoe UI" panose="020B0502040204020203" pitchFamily="34" charset="0"/>
              </a:rPr>
              <a:t>Такое различие приводит к различным наборам компромиссов. Ясность состояния базы данных облегчает обработку конфликтов слияния, в то время как явные миграции помогают справиться с перемещением данных.</a:t>
            </a:r>
            <a:br>
              <a:rPr lang="ru-RU" dirty="0"/>
            </a:br>
            <a:br>
              <a:rPr lang="ru-RU" dirty="0"/>
            </a:br>
            <a:r>
              <a:rPr lang="ru-RU" b="0" i="0" dirty="0">
                <a:effectLst/>
                <a:latin typeface="Segoe UI" panose="020B0502040204020203" pitchFamily="34" charset="0"/>
              </a:rPr>
              <a:t>определение</a:t>
            </a:r>
            <a:br>
              <a:rPr lang="ru-RU" dirty="0"/>
            </a:br>
            <a:r>
              <a:rPr lang="ru-RU" b="0" i="0" dirty="0">
                <a:effectLst/>
                <a:latin typeface="Segoe UI" panose="020B0502040204020203" pitchFamily="34" charset="0"/>
              </a:rPr>
              <a:t>Перемещение данных - это процесс изменения формы существующих данных таким образом, чтобы они соответствовали новой схеме базы данных.</a:t>
            </a:r>
            <a:br>
              <a:rPr lang="ru-RU" dirty="0"/>
            </a:br>
            <a:br>
              <a:rPr lang="ru-RU" dirty="0"/>
            </a:br>
            <a:r>
              <a:rPr lang="ru-RU" b="0" i="0" dirty="0">
                <a:effectLst/>
                <a:latin typeface="Segoe UI" panose="020B0502040204020203" pitchFamily="34" charset="0"/>
              </a:rPr>
              <a:t>Хотя устранение конфликтов слияния и простота перемещения данных могут показаться одинаково важными преимуществами, в подавляющем большинстве проектов перемещение данных гораздо важнее конфликтов слияния. Если вы еще не запустили свое приложение в производство, у вас всегда есть данные, которые вы не можете просто удалить.</a:t>
            </a:r>
            <a:endParaRPr lang="en-US" dirty="0"/>
          </a:p>
        </p:txBody>
      </p:sp>
    </p:spTree>
    <p:extLst>
      <p:ext uri="{BB962C8B-B14F-4D97-AF65-F5344CB8AC3E}">
        <p14:creationId xmlns:p14="http://schemas.microsoft.com/office/powerpoint/2010/main" val="3213352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1352F-0498-1298-484B-2178BF2BD4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327C7D3-BF27-37CF-E228-3B5889D78E20}"/>
              </a:ext>
            </a:extLst>
          </p:cNvPr>
          <p:cNvSpPr>
            <a:spLocks noGrp="1"/>
          </p:cNvSpPr>
          <p:nvPr>
            <p:ph idx="1"/>
          </p:nvPr>
        </p:nvSpPr>
        <p:spPr/>
        <p:txBody>
          <a:bodyPr>
            <a:normAutofit fontScale="77500" lnSpcReduction="20000"/>
          </a:bodyPr>
          <a:lstStyle/>
          <a:p>
            <a:r>
              <a:rPr lang="ru-RU" dirty="0"/>
              <a:t>Например, при разделении столбца Name на FirstName и LastName вам нужно не только удалить столбец Name и создать новые столбцы FirstName и LastName, но также написать скрипт для разделения всех существующих имен на две части. Нет простого способа реализовать это изменение с использованием подхода, основанного на состоянии; инструменты сравнения ужасны, когда дело доходит до управления данными. Причина в том, что, хотя сама схема базы данных является объективной, что означает, что существует только один способ ее интерпретации, данные зависят от контекста. Ни один инструмент не может делать надежных предположений о данных при создании сценариев обновления. Вы должны применять правила, относящиеся к конкретному домену, чтобы реализовать надлежащие преобразования.В результате государственный подход непрактичен в подавляющем большинстве проектов. Однако вы можете использовать его временно, пока проект еще не запущен в производство. В конце концов, тестовые данные не так уж важны, и вы можете создавать их заново каждый раз, когда меняете базу данных. Но как только вы выпустите первую версию, вам придется переключиться на подход, основанный на миграции, чтобы правильно обрабатывать перемещение данных.</a:t>
            </a:r>
            <a:endParaRPr lang="en-US" dirty="0"/>
          </a:p>
        </p:txBody>
      </p:sp>
    </p:spTree>
    <p:extLst>
      <p:ext uri="{BB962C8B-B14F-4D97-AF65-F5344CB8AC3E}">
        <p14:creationId xmlns:p14="http://schemas.microsoft.com/office/powerpoint/2010/main" val="3399231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235E1-6171-35F9-FDCF-5DB3B214C6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35F2D9-95E1-415F-CD87-03D52A57735F}"/>
              </a:ext>
            </a:extLst>
          </p:cNvPr>
          <p:cNvSpPr>
            <a:spLocks noGrp="1"/>
          </p:cNvSpPr>
          <p:nvPr>
            <p:ph idx="1"/>
          </p:nvPr>
        </p:nvSpPr>
        <p:spPr/>
        <p:txBody>
          <a:bodyPr>
            <a:normAutofit fontScale="77500" lnSpcReduction="20000"/>
          </a:bodyPr>
          <a:lstStyle/>
          <a:p>
            <a:r>
              <a:rPr lang="ru-RU" dirty="0"/>
              <a:t>Например, при разделении столбца Name на FirstName и LastName вам нужно не только удалить столбец Name и создать новые столбцы FirstName и LastName, но также написать скрипт для разделения всех существующих имен на две части. Нет простого способа реализовать это изменение с использованием подхода, основанного на состоянии; инструменты сравнения ужасны, когда дело доходит до управления данными. Причина в том, что, хотя сама схема базы данных является объективной, что означает, что существует только один способ ее интерпретации, данные зависят от контекста. Ни один инструмент не может делать надежных предположений о данных при создании сценариев обновления. Вы должны применять правила, относящиеся к конкретному домену, чтобы реализовать надлежащие преобразования.В результате подход с состоянием непрактичен в подавляющем большинстве проектов. Однако вы можете использовать его временно, пока проект еще не запущен в производство. В конце концов, тестовые данные не так уж важны, и вы можете создавать их заново каждый раз, когда меняете базу данных. Но как только вы выпустите первую версию, вам придется переключиться на подход, основанный на миграции, чтобы правильно обрабатывать перемещение данных.</a:t>
            </a:r>
            <a:endParaRPr lang="en-US" dirty="0"/>
          </a:p>
        </p:txBody>
      </p:sp>
    </p:spTree>
    <p:extLst>
      <p:ext uri="{BB962C8B-B14F-4D97-AF65-F5344CB8AC3E}">
        <p14:creationId xmlns:p14="http://schemas.microsoft.com/office/powerpoint/2010/main" val="2208940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75D7-EFF3-AE33-9721-12F3ABB1DB46}"/>
              </a:ext>
            </a:extLst>
          </p:cNvPr>
          <p:cNvSpPr>
            <a:spLocks noGrp="1"/>
          </p:cNvSpPr>
          <p:nvPr>
            <p:ph type="title"/>
          </p:nvPr>
        </p:nvSpPr>
        <p:spPr/>
        <p:txBody>
          <a:bodyPr/>
          <a:lstStyle/>
          <a:p>
            <a:r>
              <a:rPr lang="ru-RU" dirty="0"/>
              <a:t>Какие тесты лучше выбрать для какой задачи?</a:t>
            </a:r>
            <a:endParaRPr lang="en-US" dirty="0"/>
          </a:p>
        </p:txBody>
      </p:sp>
      <p:sp>
        <p:nvSpPr>
          <p:cNvPr id="3" name="Content Placeholder 2">
            <a:extLst>
              <a:ext uri="{FF2B5EF4-FFF2-40B4-BE49-F238E27FC236}">
                <a16:creationId xmlns:a16="http://schemas.microsoft.com/office/drawing/2014/main" id="{93CCA315-36C8-AE10-6BAA-FD30DD3F6DA8}"/>
              </a:ext>
            </a:extLst>
          </p:cNvPr>
          <p:cNvSpPr>
            <a:spLocks noGrp="1"/>
          </p:cNvSpPr>
          <p:nvPr>
            <p:ph idx="1"/>
          </p:nvPr>
        </p:nvSpPr>
        <p:spPr/>
        <p:txBody>
          <a:bodyPr/>
          <a:lstStyle/>
          <a:p>
            <a:r>
              <a:rPr lang="ru-RU" dirty="0"/>
              <a:t>Мы не будем говорить о чистых тестах. На практике</a:t>
            </a:r>
            <a:endParaRPr lang="en-US" dirty="0"/>
          </a:p>
          <a:p>
            <a:r>
              <a:rPr lang="ru-RU" b="0" i="0" dirty="0">
                <a:effectLst/>
                <a:latin typeface="Segoe UI" panose="020B0502040204020203" pitchFamily="34" charset="0"/>
              </a:rPr>
              <a:t>Управляемые внепроцессные зависимости. Наиболее распространенным примером управляемой зависимости является база данных приложения — база данных, к которой ни одно другое приложение не имеет доступа. Выполнение тестов с реальной базой данных обеспечивает надежную защиту от регресса, но эти тесты нелегко настроить. </a:t>
            </a:r>
            <a:endParaRPr lang="en-US" dirty="0"/>
          </a:p>
          <a:p>
            <a:endParaRPr lang="en-US" dirty="0"/>
          </a:p>
        </p:txBody>
      </p:sp>
    </p:spTree>
    <p:extLst>
      <p:ext uri="{BB962C8B-B14F-4D97-AF65-F5344CB8AC3E}">
        <p14:creationId xmlns:p14="http://schemas.microsoft.com/office/powerpoint/2010/main" val="4162306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5CC6A-6737-0078-054C-CDDCB910BE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7D3F9A-AFA6-A360-4996-63A45DACD144}"/>
              </a:ext>
            </a:extLst>
          </p:cNvPr>
          <p:cNvSpPr>
            <a:spLocks noGrp="1"/>
          </p:cNvSpPr>
          <p:nvPr>
            <p:ph idx="1"/>
          </p:nvPr>
        </p:nvSpPr>
        <p:spPr/>
        <p:txBody>
          <a:bodyPr/>
          <a:lstStyle/>
          <a:p>
            <a:r>
              <a:rPr lang="ru-RU" b="0" i="0" dirty="0">
                <a:effectLst/>
                <a:latin typeface="Segoe UI" panose="020B0502040204020203" pitchFamily="34" charset="0"/>
              </a:rPr>
              <a:t>совет</a:t>
            </a:r>
            <a:br>
              <a:rPr lang="ru-RU" dirty="0"/>
            </a:br>
            <a:r>
              <a:rPr lang="ru-RU" b="0" i="0" dirty="0">
                <a:effectLst/>
                <a:latin typeface="Segoe UI" panose="020B0502040204020203" pitchFamily="34" charset="0"/>
              </a:rPr>
              <a:t>Применяйте все изменения к схеме базы данных (включая справочные данные) с помощью миграции. Не изменяйте миграции, как только они будут переданы в систему управления версиями. Если миграция выполнена неправильно, создайте новую миграцию вместо исправления старой. Делайте исключения из этого правила только в тех случаях, когда неправильная миграция может привести к потере данных.</a:t>
            </a:r>
            <a:endParaRPr lang="en-US" dirty="0"/>
          </a:p>
        </p:txBody>
      </p:sp>
    </p:spTree>
    <p:extLst>
      <p:ext uri="{BB962C8B-B14F-4D97-AF65-F5344CB8AC3E}">
        <p14:creationId xmlns:p14="http://schemas.microsoft.com/office/powerpoint/2010/main" val="529065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BFB66-65AA-AE50-30DA-EEA0DE45C9A0}"/>
              </a:ext>
            </a:extLst>
          </p:cNvPr>
          <p:cNvSpPr>
            <a:spLocks noGrp="1"/>
          </p:cNvSpPr>
          <p:nvPr>
            <p:ph type="title"/>
          </p:nvPr>
        </p:nvSpPr>
        <p:spPr/>
        <p:txBody>
          <a:bodyPr/>
          <a:lstStyle/>
          <a:p>
            <a:r>
              <a:rPr lang="ru-RU" b="1" i="0" dirty="0">
                <a:solidFill>
                  <a:srgbClr val="3C3C3C"/>
                </a:solidFill>
                <a:effectLst/>
                <a:latin typeface="Lato" panose="020B0604020202020204" pitchFamily="34" charset="0"/>
              </a:rPr>
              <a:t>Управление транзакциями</a:t>
            </a:r>
            <a:endParaRPr lang="en-US" dirty="0"/>
          </a:p>
        </p:txBody>
      </p:sp>
      <p:sp>
        <p:nvSpPr>
          <p:cNvPr id="3" name="Content Placeholder 2">
            <a:extLst>
              <a:ext uri="{FF2B5EF4-FFF2-40B4-BE49-F238E27FC236}">
                <a16:creationId xmlns:a16="http://schemas.microsoft.com/office/drawing/2014/main" id="{EC97A975-AA4F-E89F-5D05-8642B9432B55}"/>
              </a:ext>
            </a:extLst>
          </p:cNvPr>
          <p:cNvSpPr>
            <a:spLocks noGrp="1"/>
          </p:cNvSpPr>
          <p:nvPr>
            <p:ph idx="1"/>
          </p:nvPr>
        </p:nvSpPr>
        <p:spPr/>
        <p:txBody>
          <a:bodyPr>
            <a:normAutofit/>
          </a:bodyPr>
          <a:lstStyle/>
          <a:p>
            <a:r>
              <a:rPr lang="ru-RU" dirty="0"/>
              <a:t>Управление транзакциями базы данных - это тема, которая важна как для продакшен, так и для тестового кода. Правильное управление транзакциями в производственном коде поможет вам избежать несоответствий данных. В тестах это помогает вам проверить интеграцию с базой данных в условиях, приближенных к рабочим.</a:t>
            </a:r>
          </a:p>
          <a:p>
            <a:endParaRPr lang="ru-RU" dirty="0"/>
          </a:p>
          <a:p>
            <a:r>
              <a:rPr lang="ru-RU" dirty="0"/>
              <a:t>В этом разделе я сначала покажу, как обрабатывать транзакции в продакшен коде (контроллере), а затем продемонстрирую, как использовать их в интеграционных тестах. </a:t>
            </a:r>
            <a:endParaRPr lang="en-US" dirty="0"/>
          </a:p>
        </p:txBody>
      </p:sp>
    </p:spTree>
    <p:extLst>
      <p:ext uri="{BB962C8B-B14F-4D97-AF65-F5344CB8AC3E}">
        <p14:creationId xmlns:p14="http://schemas.microsoft.com/office/powerpoint/2010/main" val="1516266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D6EEC-3E61-9FAF-C03A-F384196DBDE9}"/>
              </a:ext>
            </a:extLst>
          </p:cNvPr>
          <p:cNvSpPr>
            <a:spLocks noGrp="1"/>
          </p:cNvSpPr>
          <p:nvPr>
            <p:ph type="title"/>
          </p:nvPr>
        </p:nvSpPr>
        <p:spPr/>
        <p:txBody>
          <a:bodyPr/>
          <a:lstStyle/>
          <a:p>
            <a:r>
              <a:rPr lang="ru-RU" b="0" i="0" dirty="0">
                <a:effectLst/>
                <a:latin typeface="Segoe UI" panose="020B0502040204020203" pitchFamily="34" charset="0"/>
              </a:rPr>
              <a:t>Управление транзакциями базы данных в производственном коде</a:t>
            </a:r>
            <a:endParaRPr lang="en-US" dirty="0"/>
          </a:p>
        </p:txBody>
      </p:sp>
      <p:sp>
        <p:nvSpPr>
          <p:cNvPr id="3" name="Content Placeholder 2">
            <a:extLst>
              <a:ext uri="{FF2B5EF4-FFF2-40B4-BE49-F238E27FC236}">
                <a16:creationId xmlns:a16="http://schemas.microsoft.com/office/drawing/2014/main" id="{DC1DAD50-2534-D6DB-4338-5833280BB864}"/>
              </a:ext>
            </a:extLst>
          </p:cNvPr>
          <p:cNvSpPr>
            <a:spLocks noGrp="1"/>
          </p:cNvSpPr>
          <p:nvPr>
            <p:ph idx="1"/>
          </p:nvPr>
        </p:nvSpPr>
        <p:spPr/>
        <p:txBody>
          <a:bodyPr>
            <a:normAutofit fontScale="77500" lnSpcReduction="20000"/>
          </a:bodyPr>
          <a:lstStyle/>
          <a:p>
            <a:pPr marL="0" indent="0">
              <a:buNone/>
            </a:pPr>
            <a:r>
              <a:rPr lang="ru-RU" b="0" i="0" dirty="0">
                <a:effectLst/>
                <a:latin typeface="Segoe UI" panose="020B0502040204020203" pitchFamily="34" charset="0"/>
              </a:rPr>
              <a:t>Наш примерный проект CRM использует класс Database для работы с пользователем и компанией. База данных создает отдельное SQL-соединение при каждом вызове метода. Каждое такое соединение неявно открывает независимую транзакцию за кулисами, как показано в следующем списке.</a:t>
            </a:r>
          </a:p>
          <a:p>
            <a:pPr marL="0" indent="0">
              <a:buNone/>
            </a:pPr>
            <a:r>
              <a:rPr lang="ru-RU" b="0" i="0" dirty="0">
                <a:effectLst/>
                <a:latin typeface="Segoe UI" panose="020B0502040204020203" pitchFamily="34" charset="0"/>
              </a:rPr>
              <a:t>В результате пользовательский контроллер создает в общей сложности четыре транзакции базы данных в течение одной бизнес-операции, как показано в следующем списке.</a:t>
            </a:r>
          </a:p>
          <a:p>
            <a:pPr marL="0" indent="0">
              <a:buNone/>
            </a:pPr>
            <a:r>
              <a:rPr lang="ru-RU" b="0" i="0" dirty="0">
                <a:solidFill>
                  <a:srgbClr val="000000"/>
                </a:solidFill>
                <a:effectLst/>
                <a:latin typeface="Segoe UI" panose="020B0502040204020203" pitchFamily="34" charset="0"/>
              </a:rPr>
              <a:t>Можно открывать несколько транзакций во время операций только для чтения: например, при возврате пользовательской информации внешнему клиенту. Но если бизнес-операция включает в себя изменение данных, все обновления, происходящие во время этой операции, должны быть атомарными, чтобы избежать несоответствий. Например, контроллер может успешно сохранить компанию, но затем потерпеть неудачу при сохранении пользователя из-за проблемы с подключением к базе данных. В результате количество сотрудников компании может стать несовместимым с общим количеством пользователей-сотрудников в базе данных.</a:t>
            </a:r>
            <a:endParaRPr lang="en-US" dirty="0"/>
          </a:p>
        </p:txBody>
      </p:sp>
    </p:spTree>
    <p:extLst>
      <p:ext uri="{BB962C8B-B14F-4D97-AF65-F5344CB8AC3E}">
        <p14:creationId xmlns:p14="http://schemas.microsoft.com/office/powerpoint/2010/main" val="1363864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4B945-BD36-2753-D573-3A46963CEAC5}"/>
              </a:ext>
            </a:extLst>
          </p:cNvPr>
          <p:cNvSpPr>
            <a:spLocks noGrp="1"/>
          </p:cNvSpPr>
          <p:nvPr>
            <p:ph type="title"/>
          </p:nvPr>
        </p:nvSpPr>
        <p:spPr/>
        <p:txBody>
          <a:bodyPr/>
          <a:lstStyle/>
          <a:p>
            <a:r>
              <a:rPr lang="ru-RU" dirty="0"/>
              <a:t>Определение</a:t>
            </a:r>
            <a:endParaRPr lang="en-US" dirty="0"/>
          </a:p>
        </p:txBody>
      </p:sp>
      <p:sp>
        <p:nvSpPr>
          <p:cNvPr id="3" name="Content Placeholder 2">
            <a:extLst>
              <a:ext uri="{FF2B5EF4-FFF2-40B4-BE49-F238E27FC236}">
                <a16:creationId xmlns:a16="http://schemas.microsoft.com/office/drawing/2014/main" id="{DBEA691E-6BB8-C2C9-BB18-F91BC6D8713A}"/>
              </a:ext>
            </a:extLst>
          </p:cNvPr>
          <p:cNvSpPr>
            <a:spLocks noGrp="1"/>
          </p:cNvSpPr>
          <p:nvPr>
            <p:ph idx="1"/>
          </p:nvPr>
        </p:nvSpPr>
        <p:spPr/>
        <p:txBody>
          <a:bodyPr/>
          <a:lstStyle/>
          <a:p>
            <a:pPr marL="0" indent="0">
              <a:buNone/>
            </a:pPr>
            <a:r>
              <a:rPr lang="ru-RU" b="0" i="0" dirty="0">
                <a:effectLst/>
                <a:latin typeface="Segoe UI" panose="020B0502040204020203" pitchFamily="34" charset="0"/>
              </a:rPr>
              <a:t>Атомарные обновления выполняются по принципу "все или ничего". Каждое обновление в наборе атомарных обновлений должно быть либо завершено полностью, либо не иметь никакого эффекта вообще.</a:t>
            </a:r>
            <a:endParaRPr lang="en-US" dirty="0"/>
          </a:p>
        </p:txBody>
      </p:sp>
    </p:spTree>
    <p:extLst>
      <p:ext uri="{BB962C8B-B14F-4D97-AF65-F5344CB8AC3E}">
        <p14:creationId xmlns:p14="http://schemas.microsoft.com/office/powerpoint/2010/main" val="1908199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99B9D-8384-AD7E-6C39-A3C39E03ADC5}"/>
              </a:ext>
            </a:extLst>
          </p:cNvPr>
          <p:cNvSpPr>
            <a:spLocks noGrp="1"/>
          </p:cNvSpPr>
          <p:nvPr>
            <p:ph type="title"/>
          </p:nvPr>
        </p:nvSpPr>
        <p:spPr>
          <a:xfrm>
            <a:off x="872987" y="360156"/>
            <a:ext cx="10515600" cy="1325563"/>
          </a:xfrm>
        </p:spPr>
        <p:txBody>
          <a:bodyPr/>
          <a:lstStyle/>
          <a:p>
            <a:r>
              <a:rPr lang="ru-RU" b="0" i="0" dirty="0">
                <a:effectLst/>
                <a:latin typeface="Segoe UI" panose="020B0502040204020203" pitchFamily="34" charset="0"/>
              </a:rPr>
              <a:t>Отделение подключений к базе данных от транзакций базы данных</a:t>
            </a:r>
            <a:endParaRPr lang="en-US" dirty="0"/>
          </a:p>
        </p:txBody>
      </p:sp>
      <p:sp>
        <p:nvSpPr>
          <p:cNvPr id="3" name="Content Placeholder 2">
            <a:extLst>
              <a:ext uri="{FF2B5EF4-FFF2-40B4-BE49-F238E27FC236}">
                <a16:creationId xmlns:a16="http://schemas.microsoft.com/office/drawing/2014/main" id="{6F7CCD00-308F-F19E-D12D-6A311365AE47}"/>
              </a:ext>
            </a:extLst>
          </p:cNvPr>
          <p:cNvSpPr>
            <a:spLocks noGrp="1"/>
          </p:cNvSpPr>
          <p:nvPr>
            <p:ph idx="1"/>
          </p:nvPr>
        </p:nvSpPr>
        <p:spPr/>
        <p:txBody>
          <a:bodyPr>
            <a:normAutofit fontScale="92500" lnSpcReduction="10000"/>
          </a:bodyPr>
          <a:lstStyle/>
          <a:p>
            <a:pPr marL="0" indent="0">
              <a:buNone/>
            </a:pPr>
            <a:r>
              <a:rPr lang="ru-RU" b="0" i="0" dirty="0">
                <a:effectLst/>
                <a:latin typeface="Segoe UI" panose="020B0502040204020203" pitchFamily="34" charset="0"/>
              </a:rPr>
              <a:t>Чтобы избежать потенциальных несоответствий, вам необходимо ввести разделение между двумя типами решений:</a:t>
            </a:r>
            <a:br>
              <a:rPr lang="ru-RU" dirty="0"/>
            </a:br>
            <a:br>
              <a:rPr lang="ru-RU" dirty="0"/>
            </a:br>
            <a:r>
              <a:rPr lang="ru-RU" b="0" i="0" dirty="0">
                <a:effectLst/>
                <a:latin typeface="Segoe UI" panose="020B0502040204020203" pitchFamily="34" charset="0"/>
              </a:rPr>
              <a:t>Какие данные обновлять</a:t>
            </a:r>
            <a:br>
              <a:rPr lang="ru-RU" dirty="0"/>
            </a:br>
            <a:r>
              <a:rPr lang="ru-RU" b="0" i="0" dirty="0">
                <a:effectLst/>
                <a:latin typeface="Segoe UI" panose="020B0502040204020203" pitchFamily="34" charset="0"/>
              </a:rPr>
              <a:t>Следует ли сохранить обновления или откатить их назад</a:t>
            </a:r>
            <a:br>
              <a:rPr lang="ru-RU" dirty="0"/>
            </a:br>
            <a:r>
              <a:rPr lang="ru-RU" b="0" i="0" dirty="0">
                <a:effectLst/>
                <a:latin typeface="Segoe UI" panose="020B0502040204020203" pitchFamily="34" charset="0"/>
              </a:rPr>
              <a:t>Такое разделение важно, потому что контроллер не может принимать эти решения одновременно. Он знает только о том, можно ли сохранить обновления, когда все шаги бизнес-операции выполнены успешно. И он может предпринять эти шаги, только получив доступ к базе данных и попытавшись внести обновления. Вы можете реализовать разделение между этими обязанностями, разделив класс базы данных на репозитории и транзакцию:</a:t>
            </a:r>
            <a:endParaRPr lang="en-US" dirty="0"/>
          </a:p>
        </p:txBody>
      </p:sp>
    </p:spTree>
    <p:extLst>
      <p:ext uri="{BB962C8B-B14F-4D97-AF65-F5344CB8AC3E}">
        <p14:creationId xmlns:p14="http://schemas.microsoft.com/office/powerpoint/2010/main" val="629656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46D52-F09D-B74E-DC25-537E115C1E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411191-F6DE-8E21-1CB7-C478C2C64970}"/>
              </a:ext>
            </a:extLst>
          </p:cNvPr>
          <p:cNvSpPr>
            <a:spLocks noGrp="1"/>
          </p:cNvSpPr>
          <p:nvPr>
            <p:ph idx="1"/>
          </p:nvPr>
        </p:nvSpPr>
        <p:spPr/>
        <p:txBody>
          <a:bodyPr>
            <a:normAutofit fontScale="85000" lnSpcReduction="20000"/>
          </a:bodyPr>
          <a:lstStyle/>
          <a:p>
            <a:r>
              <a:rPr lang="ru-RU" dirty="0"/>
              <a:t>Репозитории - это классы, которые обеспечивают доступ к данным в базе данных и их модификацию. В нашем примере проекта будет два репозитория: один для пользователя, а другой для компании.Транзакция - это класс, который либо фиксирует, либо откатывает обновления данных в полном объеме. Это будет пользовательский класс, полагающийся на транзакции базовой базы данных для обеспечения атомарности модификации данных.Хранилища и транзакции не только несут разные обязанности, но и имеют разный срок службы. Транзакция существует в течение всей бизнес-операции и удаляется в самом ее конце. С другой стороны, хранилище недолговечно. Вы можете избавиться от хранилища, как только вызов базы данных будет завершен. В результате репозитории всегда работают поверх текущей транзакции. При подключении к базе данных репозиторий подключается к транзакции, так что любые изменения данных, внесенные во время этого подключения, впоследствии могут быть откатаны транзакцией.</a:t>
            </a:r>
            <a:endParaRPr lang="en-US" dirty="0"/>
          </a:p>
        </p:txBody>
      </p:sp>
    </p:spTree>
    <p:extLst>
      <p:ext uri="{BB962C8B-B14F-4D97-AF65-F5344CB8AC3E}">
        <p14:creationId xmlns:p14="http://schemas.microsoft.com/office/powerpoint/2010/main" val="82789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164E-8D30-C3CE-7068-D848765FA194}"/>
              </a:ext>
            </a:extLst>
          </p:cNvPr>
          <p:cNvSpPr>
            <a:spLocks noGrp="1"/>
          </p:cNvSpPr>
          <p:nvPr>
            <p:ph type="title"/>
          </p:nvPr>
        </p:nvSpPr>
        <p:spPr/>
        <p:txBody>
          <a:bodyPr/>
          <a:lstStyle/>
          <a:p>
            <a:r>
              <a:rPr lang="ru-RU" dirty="0"/>
              <a:t>Жизненный цикл тестовых данных</a:t>
            </a:r>
            <a:endParaRPr lang="en-US" dirty="0"/>
          </a:p>
        </p:txBody>
      </p:sp>
      <p:sp>
        <p:nvSpPr>
          <p:cNvPr id="3" name="Content Placeholder 2">
            <a:extLst>
              <a:ext uri="{FF2B5EF4-FFF2-40B4-BE49-F238E27FC236}">
                <a16:creationId xmlns:a16="http://schemas.microsoft.com/office/drawing/2014/main" id="{1F7DDCCD-5487-8108-F447-273A083E2624}"/>
              </a:ext>
            </a:extLst>
          </p:cNvPr>
          <p:cNvSpPr>
            <a:spLocks noGrp="1"/>
          </p:cNvSpPr>
          <p:nvPr>
            <p:ph idx="1"/>
          </p:nvPr>
        </p:nvSpPr>
        <p:spPr/>
        <p:txBody>
          <a:bodyPr/>
          <a:lstStyle/>
          <a:p>
            <a:pPr marL="0" indent="0">
              <a:buNone/>
            </a:pPr>
            <a:r>
              <a:rPr lang="ru-RU" dirty="0"/>
              <a:t>Общая база данных поднимает проблему изоляции интеграционных тестов друг от друга. Чтобы решить эту проблему, вам необходимо</a:t>
            </a:r>
          </a:p>
          <a:p>
            <a:pPr marL="0" indent="0">
              <a:buNone/>
            </a:pPr>
            <a:r>
              <a:rPr lang="ru-RU" dirty="0"/>
              <a:t>Выполняйте интеграционные тесты последовательно.Удалите оставшиеся данные между тестовыми запусками.В целом, ваши тесты не должны зависеть от состояния базы данных. Ваши тесты должны привести это состояние к требуемому состоянию сами по себе.</a:t>
            </a:r>
            <a:endParaRPr lang="en-US" dirty="0"/>
          </a:p>
        </p:txBody>
      </p:sp>
    </p:spTree>
    <p:extLst>
      <p:ext uri="{BB962C8B-B14F-4D97-AF65-F5344CB8AC3E}">
        <p14:creationId xmlns:p14="http://schemas.microsoft.com/office/powerpoint/2010/main" val="2637392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4CDE-A21B-4A8C-53C4-1377BF75B830}"/>
              </a:ext>
            </a:extLst>
          </p:cNvPr>
          <p:cNvSpPr>
            <a:spLocks noGrp="1"/>
          </p:cNvSpPr>
          <p:nvPr>
            <p:ph type="title"/>
          </p:nvPr>
        </p:nvSpPr>
        <p:spPr/>
        <p:txBody>
          <a:bodyPr/>
          <a:lstStyle/>
          <a:p>
            <a:r>
              <a:rPr lang="ru-RU" dirty="0"/>
              <a:t>Параллельное или последовательное выполнение теста</a:t>
            </a:r>
            <a:endParaRPr lang="en-US" dirty="0"/>
          </a:p>
        </p:txBody>
      </p:sp>
      <p:sp>
        <p:nvSpPr>
          <p:cNvPr id="3" name="Content Placeholder 2">
            <a:extLst>
              <a:ext uri="{FF2B5EF4-FFF2-40B4-BE49-F238E27FC236}">
                <a16:creationId xmlns:a16="http://schemas.microsoft.com/office/drawing/2014/main" id="{EDFF4167-71AE-3A82-8B44-B5EE1E5C82C3}"/>
              </a:ext>
            </a:extLst>
          </p:cNvPr>
          <p:cNvSpPr>
            <a:spLocks noGrp="1"/>
          </p:cNvSpPr>
          <p:nvPr>
            <p:ph idx="1"/>
          </p:nvPr>
        </p:nvSpPr>
        <p:spPr/>
        <p:txBody>
          <a:bodyPr>
            <a:normAutofit fontScale="92500" lnSpcReduction="10000"/>
          </a:bodyPr>
          <a:lstStyle/>
          <a:p>
            <a:pPr marL="0" indent="0">
              <a:buNone/>
            </a:pPr>
            <a:r>
              <a:rPr lang="ru-RU" dirty="0"/>
              <a:t>Параллельное выполнение интеграционных тестов требует значительных усилий. Вы должны убедиться, что все тестовые данные уникальны, чтобы не нарушались ограничения базы данных и тесты случайно не собирали входные данные друг за другом. Очистка оставшихся данных также становится сложнее. Более практично запускать интеграционные тесты последовательно, а не тратить время на попытки выжать из них дополнительную производительность.</a:t>
            </a:r>
          </a:p>
          <a:p>
            <a:pPr marL="0" indent="0">
              <a:buNone/>
            </a:pPr>
            <a:r>
              <a:rPr lang="ru-RU" dirty="0"/>
              <a:t>Большинство фреймворков модульного тестирования позволяют определять отдельные тестовые коллекции и выборочно отключать в них распараллеливание. Создайте две такие коллекции (для модульных и интеграционных тестов), а затем отключите распараллеливание тестов в коллекции с помощью интеграционных тестов.</a:t>
            </a:r>
            <a:endParaRPr lang="en-US" dirty="0"/>
          </a:p>
        </p:txBody>
      </p:sp>
    </p:spTree>
    <p:extLst>
      <p:ext uri="{BB962C8B-B14F-4D97-AF65-F5344CB8AC3E}">
        <p14:creationId xmlns:p14="http://schemas.microsoft.com/office/powerpoint/2010/main" val="352957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29567-D6E0-BF95-131E-86B8B0B74F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AACE0A5-9BEF-23A1-6BC2-CC41749B9745}"/>
              </a:ext>
            </a:extLst>
          </p:cNvPr>
          <p:cNvSpPr>
            <a:spLocks noGrp="1"/>
          </p:cNvSpPr>
          <p:nvPr>
            <p:ph idx="1"/>
          </p:nvPr>
        </p:nvSpPr>
        <p:spPr/>
        <p:txBody>
          <a:bodyPr/>
          <a:lstStyle/>
          <a:p>
            <a:pPr marL="0" indent="0">
              <a:buNone/>
            </a:pPr>
            <a:r>
              <a:rPr lang="ru-RU" dirty="0"/>
              <a:t>В качестве альтернативы вы могли бы распараллеливать тесты с помощью контейнеров. Например, вы могли бы поместить базу данных модели в образ Docker и создавать экземпляр нового контейнера из этого образа для каждого интеграционного теста. Однако на практике такой подход создает слишком большую дополнительную нагрузку на техническое обслуживание. С помощью Docker вам нужно не только отслеживать саму базу данных, но и</a:t>
            </a:r>
            <a:endParaRPr lang="en-US" dirty="0"/>
          </a:p>
        </p:txBody>
      </p:sp>
    </p:spTree>
    <p:extLst>
      <p:ext uri="{BB962C8B-B14F-4D97-AF65-F5344CB8AC3E}">
        <p14:creationId xmlns:p14="http://schemas.microsoft.com/office/powerpoint/2010/main" val="40441778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7A2DB-A299-DF40-36C9-FAEDAEAC074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762A27-A0CC-ECCF-0131-89A5A68CC8EB}"/>
              </a:ext>
            </a:extLst>
          </p:cNvPr>
          <p:cNvSpPr>
            <a:spLocks noGrp="1"/>
          </p:cNvSpPr>
          <p:nvPr>
            <p:ph idx="1"/>
          </p:nvPr>
        </p:nvSpPr>
        <p:spPr/>
        <p:txBody>
          <a:bodyPr/>
          <a:lstStyle/>
          <a:p>
            <a:pPr marL="0" indent="0">
              <a:buNone/>
            </a:pPr>
            <a:r>
              <a:rPr lang="ru-RU" dirty="0"/>
              <a:t>Поддерживать образы DockerУбедитесь, что каждый тест получает свой собственный экземпляр контейнераПакетные интеграционные тесты (поскольку вы, скорее всего, не сможете создать все экземпляры контейнера сразу)Утилизируйте использованные контейнерыЯ не рекомендую использовать контейнеры, если вам абсолютно не нужно минимизировать время выполнения ваших интеграционных тестов. Опять же, более практично иметь только один экземпляр базы данных на одного разработчика. Однако вы можете запустить этот единственный экземпляр в Docker. Я выступаю против преждевременного распараллеливания, а не за использование Docker как такового.</a:t>
            </a:r>
            <a:endParaRPr lang="en-US" dirty="0"/>
          </a:p>
        </p:txBody>
      </p:sp>
    </p:spTree>
    <p:extLst>
      <p:ext uri="{BB962C8B-B14F-4D97-AF65-F5344CB8AC3E}">
        <p14:creationId xmlns:p14="http://schemas.microsoft.com/office/powerpoint/2010/main" val="2828488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25858-79D9-98E4-7BD5-00ED0A95CF1C}"/>
              </a:ext>
            </a:extLst>
          </p:cNvPr>
          <p:cNvSpPr>
            <a:spLocks noGrp="1"/>
          </p:cNvSpPr>
          <p:nvPr>
            <p:ph type="title"/>
          </p:nvPr>
        </p:nvSpPr>
        <p:spPr/>
        <p:txBody>
          <a:bodyPr/>
          <a:lstStyle/>
          <a:p>
            <a:r>
              <a:rPr lang="ru-RU" b="0" i="0" dirty="0">
                <a:effectLst/>
                <a:latin typeface="Segoe UI" panose="020B0502040204020203" pitchFamily="34" charset="0"/>
              </a:rPr>
              <a:t>Предварительные условия для тестирования базы данных</a:t>
            </a:r>
            <a:endParaRPr lang="en-US" dirty="0"/>
          </a:p>
        </p:txBody>
      </p:sp>
      <p:sp>
        <p:nvSpPr>
          <p:cNvPr id="3" name="Content Placeholder 2">
            <a:extLst>
              <a:ext uri="{FF2B5EF4-FFF2-40B4-BE49-F238E27FC236}">
                <a16:creationId xmlns:a16="http://schemas.microsoft.com/office/drawing/2014/main" id="{43CD89B8-ECDF-4392-4208-59EBD2215786}"/>
              </a:ext>
            </a:extLst>
          </p:cNvPr>
          <p:cNvSpPr>
            <a:spLocks noGrp="1"/>
          </p:cNvSpPr>
          <p:nvPr>
            <p:ph idx="1"/>
          </p:nvPr>
        </p:nvSpPr>
        <p:spPr/>
        <p:txBody>
          <a:bodyPr>
            <a:normAutofit fontScale="85000" lnSpcReduction="20000"/>
          </a:bodyPr>
          <a:lstStyle/>
          <a:p>
            <a:pPr marL="0" indent="0">
              <a:buNone/>
            </a:pPr>
            <a:r>
              <a:rPr lang="ru-RU" b="0" i="0" dirty="0">
                <a:effectLst/>
                <a:latin typeface="Segoe UI" panose="020B0502040204020203" pitchFamily="34" charset="0"/>
              </a:rPr>
              <a:t>Управляемые зависимости должны включаться в интеграционные тесты как есть. Это делает работу с этими зависимостями более трудоемкой, чем с неуправляемыми, потому что об использовании макета не может быть и речи. Но еще до того, как вы начнете писать тесты, вы должны предпринять подготовительные шаги, чтобы включить интеграционное тестирование. В этом разделе вы увидите эти предварительные условия:</a:t>
            </a:r>
            <a:br>
              <a:rPr lang="ru-RU" dirty="0"/>
            </a:br>
            <a:br>
              <a:rPr lang="ru-RU" dirty="0"/>
            </a:br>
            <a:r>
              <a:rPr lang="ru-RU" b="0" i="0" dirty="0">
                <a:effectLst/>
                <a:latin typeface="Segoe UI" panose="020B0502040204020203" pitchFamily="34" charset="0"/>
              </a:rPr>
              <a:t>Хранение базы данных в системе управления версиями</a:t>
            </a:r>
            <a:br>
              <a:rPr lang="ru-RU" dirty="0"/>
            </a:br>
            <a:r>
              <a:rPr lang="ru-RU" b="0" i="0" dirty="0">
                <a:effectLst/>
                <a:latin typeface="Segoe UI" panose="020B0502040204020203" pitchFamily="34" charset="0"/>
              </a:rPr>
              <a:t>Использование отдельного экземпляра базы данных для каждого разработчика</a:t>
            </a:r>
            <a:br>
              <a:rPr lang="ru-RU" dirty="0"/>
            </a:br>
            <a:r>
              <a:rPr lang="ru-RU" b="0" i="0" dirty="0">
                <a:effectLst/>
                <a:latin typeface="Segoe UI" panose="020B0502040204020203" pitchFamily="34" charset="0"/>
              </a:rPr>
              <a:t>Применение подхода, основанного на миграции, к доставке базы данных</a:t>
            </a:r>
            <a:endParaRPr lang="en-US" b="0" i="0" dirty="0">
              <a:effectLst/>
              <a:latin typeface="Segoe UI" panose="020B0502040204020203" pitchFamily="34" charset="0"/>
            </a:endParaRPr>
          </a:p>
          <a:p>
            <a:r>
              <a:rPr lang="ru-RU" b="0" i="0" dirty="0">
                <a:effectLst/>
                <a:latin typeface="Segoe UI" panose="020B0502040204020203" pitchFamily="34" charset="0"/>
              </a:rPr>
              <a:t>Однако, как и почти все в тестировании, методы, облегчающие тестирование, также улучшают работоспособность вашей базы данных в целом. Вы получите пользу от этих практик, даже если не будете писать интеграционные тесты.</a:t>
            </a:r>
            <a:endParaRPr lang="en-US" dirty="0"/>
          </a:p>
        </p:txBody>
      </p:sp>
    </p:spTree>
    <p:extLst>
      <p:ext uri="{BB962C8B-B14F-4D97-AF65-F5344CB8AC3E}">
        <p14:creationId xmlns:p14="http://schemas.microsoft.com/office/powerpoint/2010/main" val="7958896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84C28-19C4-B898-9A71-03D0F7689110}"/>
              </a:ext>
            </a:extLst>
          </p:cNvPr>
          <p:cNvSpPr>
            <a:spLocks noGrp="1"/>
          </p:cNvSpPr>
          <p:nvPr>
            <p:ph type="title"/>
          </p:nvPr>
        </p:nvSpPr>
        <p:spPr/>
        <p:txBody>
          <a:bodyPr/>
          <a:lstStyle/>
          <a:p>
            <a:r>
              <a:rPr lang="ru-RU" dirty="0"/>
              <a:t>Очистка данных между тестовыми запусками</a:t>
            </a:r>
            <a:endParaRPr lang="en-US" dirty="0"/>
          </a:p>
        </p:txBody>
      </p:sp>
      <p:sp>
        <p:nvSpPr>
          <p:cNvPr id="3" name="Content Placeholder 2">
            <a:extLst>
              <a:ext uri="{FF2B5EF4-FFF2-40B4-BE49-F238E27FC236}">
                <a16:creationId xmlns:a16="http://schemas.microsoft.com/office/drawing/2014/main" id="{313953E6-FA94-F836-EE03-CC65F1E86663}"/>
              </a:ext>
            </a:extLst>
          </p:cNvPr>
          <p:cNvSpPr>
            <a:spLocks noGrp="1"/>
          </p:cNvSpPr>
          <p:nvPr>
            <p:ph idx="1"/>
          </p:nvPr>
        </p:nvSpPr>
        <p:spPr/>
        <p:txBody>
          <a:bodyPr>
            <a:normAutofit fontScale="70000" lnSpcReduction="20000"/>
          </a:bodyPr>
          <a:lstStyle/>
          <a:p>
            <a:pPr marL="0" indent="0">
              <a:buNone/>
            </a:pPr>
            <a:r>
              <a:rPr lang="ru-RU" dirty="0"/>
              <a:t>Существует четыре варианта очистки оставшихся данных между тестовыми запусками:Восстановление резервной копии базы данных перед каждым тестированием — Этот подход решает проблему очистки данных, но работает намного медленнее, чем три других варианта. Даже при использовании контейнеров удаление экземпляра контейнера и создание нового обычно занимает несколько секунд, что быстро увеличивает общее время выполнения набора тестов.Очистка данных в конце теста — Этот метод быстрый, но может привести к пропуску этапа очистки. Если сервер сборки выходит из строя в середине теста или вы завершаете тест в отладчике, входные данные остаются в базе данных и влияют на дальнейшие запуски тестов.Оборачивая каждый тест в транзакцию базы данных и никогда не фиксируя его — в этом случае все изменения, внесенные тестом и SUT, автоматически откатываются. Такой подход решает проблему пропуска этапа очистки, но создает другую проблему: введение всеобъемлющей транзакции может привести к несогласованному поведению между рабочей и тестовой средами. Это та же проблема, что и при повторном использовании единицы работы: дополнительная транзакция создает настройку, отличную от рабочей.Очистка данных в начале теста — это лучший вариант. Он работает быстро, не приводит к непоследовательному поведению и не подвержен случайному пропуску этапа очистки.советНет необходимости в отдельной фазе демонтажа; реализуйте эту фазу как часть раздела упорядочивания.</a:t>
            </a:r>
            <a:endParaRPr lang="en-US" dirty="0"/>
          </a:p>
        </p:txBody>
      </p:sp>
    </p:spTree>
    <p:extLst>
      <p:ext uri="{BB962C8B-B14F-4D97-AF65-F5344CB8AC3E}">
        <p14:creationId xmlns:p14="http://schemas.microsoft.com/office/powerpoint/2010/main" val="2846559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6CFDE-025D-7AC4-47AA-3234785486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277BF9A-C3C6-D45B-DC1D-3A9C948C2D32}"/>
              </a:ext>
            </a:extLst>
          </p:cNvPr>
          <p:cNvSpPr>
            <a:spLocks noGrp="1"/>
          </p:cNvSpPr>
          <p:nvPr>
            <p:ph idx="1"/>
          </p:nvPr>
        </p:nvSpPr>
        <p:spPr/>
        <p:txBody>
          <a:bodyPr/>
          <a:lstStyle/>
          <a:p>
            <a:pPr marL="0" indent="0">
              <a:buNone/>
            </a:pPr>
            <a:r>
              <a:rPr lang="ru-RU" dirty="0"/>
              <a:t>Само удаление данных должно выполняться в определенном порядке, чтобы соответствовать ограничениям внешнего ключа базы данных. Иногда я вижу, как люди используют сложные алгоритмы для определения взаимосвязей между таблицами и автоматического создания сценария удаления или даже отключения всех ограничений целостности и повторного включения их впоследствии. В этом нет необходимости. Напишите SQL-скрипт вручную: это проще и дает вам более детальный контроль над процессом удаления.</a:t>
            </a:r>
            <a:endParaRPr lang="en-US" dirty="0"/>
          </a:p>
        </p:txBody>
      </p:sp>
    </p:spTree>
    <p:extLst>
      <p:ext uri="{BB962C8B-B14F-4D97-AF65-F5344CB8AC3E}">
        <p14:creationId xmlns:p14="http://schemas.microsoft.com/office/powerpoint/2010/main" val="13401213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66706-4716-AF6F-3789-17A2CBD589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904440-5AD5-A544-50E0-953792FF0F86}"/>
              </a:ext>
            </a:extLst>
          </p:cNvPr>
          <p:cNvSpPr>
            <a:spLocks noGrp="1"/>
          </p:cNvSpPr>
          <p:nvPr>
            <p:ph idx="1"/>
          </p:nvPr>
        </p:nvSpPr>
        <p:spPr/>
        <p:txBody>
          <a:bodyPr/>
          <a:lstStyle/>
          <a:p>
            <a:r>
              <a:rPr lang="ru-RU" dirty="0"/>
              <a:t>Введите базовый класс для всех интеграционных тестов и поместите туда сценарий удаления. С таким базовым классом скрипт будет запускаться автоматически в начале каждого теста, как показано в следующем списке.</a:t>
            </a:r>
            <a:endParaRPr lang="en-US" dirty="0"/>
          </a:p>
        </p:txBody>
      </p:sp>
    </p:spTree>
    <p:extLst>
      <p:ext uri="{BB962C8B-B14F-4D97-AF65-F5344CB8AC3E}">
        <p14:creationId xmlns:p14="http://schemas.microsoft.com/office/powerpoint/2010/main" val="1083714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D0A2F-0E8D-789D-3751-9AB9D02C8C02}"/>
              </a:ext>
            </a:extLst>
          </p:cNvPr>
          <p:cNvSpPr>
            <a:spLocks noGrp="1"/>
          </p:cNvSpPr>
          <p:nvPr>
            <p:ph type="title"/>
          </p:nvPr>
        </p:nvSpPr>
        <p:spPr/>
        <p:txBody>
          <a:bodyPr/>
          <a:lstStyle/>
          <a:p>
            <a:r>
              <a:rPr lang="ru-RU" dirty="0"/>
              <a:t>Общие вопросы тестирования базы данных</a:t>
            </a:r>
            <a:endParaRPr lang="en-US" dirty="0"/>
          </a:p>
        </p:txBody>
      </p:sp>
      <p:sp>
        <p:nvSpPr>
          <p:cNvPr id="3" name="Content Placeholder 2">
            <a:extLst>
              <a:ext uri="{FF2B5EF4-FFF2-40B4-BE49-F238E27FC236}">
                <a16:creationId xmlns:a16="http://schemas.microsoft.com/office/drawing/2014/main" id="{E06E234E-8A79-CAFC-9251-21C08DC4D047}"/>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4067476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D0CF-B42F-FB32-D6C4-87B4C6EE906A}"/>
              </a:ext>
            </a:extLst>
          </p:cNvPr>
          <p:cNvSpPr>
            <a:spLocks noGrp="1"/>
          </p:cNvSpPr>
          <p:nvPr>
            <p:ph type="title"/>
          </p:nvPr>
        </p:nvSpPr>
        <p:spPr/>
        <p:txBody>
          <a:bodyPr/>
          <a:lstStyle/>
          <a:p>
            <a:r>
              <a:rPr lang="ru-RU" dirty="0"/>
              <a:t>Следует ли вам тестировать чтения?</a:t>
            </a:r>
            <a:endParaRPr lang="en-US" dirty="0"/>
          </a:p>
        </p:txBody>
      </p:sp>
      <p:sp>
        <p:nvSpPr>
          <p:cNvPr id="3" name="Content Placeholder 2">
            <a:extLst>
              <a:ext uri="{FF2B5EF4-FFF2-40B4-BE49-F238E27FC236}">
                <a16:creationId xmlns:a16="http://schemas.microsoft.com/office/drawing/2014/main" id="{A8524FFB-0B1E-EE2D-E918-DD61728D7537}"/>
              </a:ext>
            </a:extLst>
          </p:cNvPr>
          <p:cNvSpPr>
            <a:spLocks noGrp="1"/>
          </p:cNvSpPr>
          <p:nvPr>
            <p:ph idx="1"/>
          </p:nvPr>
        </p:nvSpPr>
        <p:spPr/>
        <p:txBody>
          <a:bodyPr/>
          <a:lstStyle/>
          <a:p>
            <a:pPr marL="0" indent="0">
              <a:buNone/>
            </a:pPr>
            <a:r>
              <a:rPr lang="ru-RU" dirty="0"/>
              <a:t>На протяжении последних нескольких глав мы работали с примером сценария изменения электронной почты пользователя. Этот сценарий является примером операции записи (операция, которая оставляет побочный эффект в базе данных и другие внепроцессные зависимости). Большинство приложений содержат как операции записи, так и чтения. Примером операции чтения может быть возврат пользовательской информации внешнему клиенту. Должны ли вы тестировать как записи, так и чтения?</a:t>
            </a:r>
            <a:endParaRPr lang="en-US" dirty="0"/>
          </a:p>
        </p:txBody>
      </p:sp>
    </p:spTree>
    <p:extLst>
      <p:ext uri="{BB962C8B-B14F-4D97-AF65-F5344CB8AC3E}">
        <p14:creationId xmlns:p14="http://schemas.microsoft.com/office/powerpoint/2010/main" val="20729427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3BC24-BF7C-E08B-ABBB-3D7B1B528F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BA465DF-256B-F7B4-19D3-89B0836924AF}"/>
              </a:ext>
            </a:extLst>
          </p:cNvPr>
          <p:cNvSpPr>
            <a:spLocks noGrp="1"/>
          </p:cNvSpPr>
          <p:nvPr>
            <p:ph idx="1"/>
          </p:nvPr>
        </p:nvSpPr>
        <p:spPr/>
        <p:txBody>
          <a:bodyPr/>
          <a:lstStyle/>
          <a:p>
            <a:r>
              <a:rPr lang="ru-RU" dirty="0"/>
              <a:t>Крайне важно тщательно тестировать записи, потому что ставки высоки. Ошибки в операциях записи часто приводят к повреждению данных, что может повлиять не только на вашу базу данных, но и на внешние приложения. Тесты, которые охватывают записи, очень ценны из-за защиты, которую они обеспечивают от таких ошибок.Это не относится к чтению: ошибка в операции чтения обычно не имеет столь пагубных последствий. Следовательно, порог для тестирования операций чтения должен быть выше, чем для операций записи. Протестируйте только самые сложные или важные операции чтения; не обращайте внимания на остальные.</a:t>
            </a:r>
            <a:endParaRPr lang="en-US" dirty="0"/>
          </a:p>
        </p:txBody>
      </p:sp>
    </p:spTree>
    <p:extLst>
      <p:ext uri="{BB962C8B-B14F-4D97-AF65-F5344CB8AC3E}">
        <p14:creationId xmlns:p14="http://schemas.microsoft.com/office/powerpoint/2010/main" val="35790512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6509-4592-1308-FB48-CC44C3D74FC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CEAB5B5-7C0C-0051-2066-87721060CB77}"/>
              </a:ext>
            </a:extLst>
          </p:cNvPr>
          <p:cNvSpPr>
            <a:spLocks noGrp="1"/>
          </p:cNvSpPr>
          <p:nvPr>
            <p:ph idx="1"/>
          </p:nvPr>
        </p:nvSpPr>
        <p:spPr/>
        <p:txBody>
          <a:bodyPr/>
          <a:lstStyle/>
          <a:p>
            <a:pPr marL="0" indent="0">
              <a:buNone/>
            </a:pPr>
            <a:r>
              <a:rPr lang="ru-RU" dirty="0"/>
              <a:t>Обратите внимание, что в чтении также нет необходимости в модели предметной области. Одной из основных целей моделирования предметной области является инкапсуляция. Инкапсуляция заключается в сохранении согласованности данных в свете любых изменений. Отсутствие изменений данных делает инкапсуляцию операций чтения бессмысленной. На самом деле, вам также не нужен полноценный ORM, такой как NHibernate или Entity Framework для чтения. Вам лучше использовать обычный SQL, который превосходит ORM по производительности благодаря обходу ненужных уровней абстракции.</a:t>
            </a:r>
            <a:endParaRPr lang="en-US" dirty="0"/>
          </a:p>
        </p:txBody>
      </p:sp>
    </p:spTree>
    <p:extLst>
      <p:ext uri="{BB962C8B-B14F-4D97-AF65-F5344CB8AC3E}">
        <p14:creationId xmlns:p14="http://schemas.microsoft.com/office/powerpoint/2010/main" val="6900612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3448-E64A-22C5-5CDA-8D04857CEEF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A4AF9C7-2287-3A17-9558-2A1963E12202}"/>
              </a:ext>
            </a:extLst>
          </p:cNvPr>
          <p:cNvSpPr>
            <a:spLocks noGrp="1"/>
          </p:cNvSpPr>
          <p:nvPr>
            <p:ph idx="1"/>
          </p:nvPr>
        </p:nvSpPr>
        <p:spPr/>
        <p:txBody>
          <a:bodyPr/>
          <a:lstStyle/>
          <a:p>
            <a:r>
              <a:rPr lang="ru-RU" dirty="0"/>
              <a:t> reads нет необходимости в модели предметной области. И поскольку стоимость ошибки при чтении ниже, чем при записи, также нет такой большой необходимости в интеграционном тестировании.Поскольку в чтениях практически нет уровней абстракции (модель предметной области является одним из таких уровней), модульные тесты там бесполезны. Если вы решите протестировать свои чтения, сделайте это с помощью интеграционных тестов в реальной базе данных.</a:t>
            </a:r>
            <a:endParaRPr lang="en-US" dirty="0"/>
          </a:p>
        </p:txBody>
      </p:sp>
    </p:spTree>
    <p:extLst>
      <p:ext uri="{BB962C8B-B14F-4D97-AF65-F5344CB8AC3E}">
        <p14:creationId xmlns:p14="http://schemas.microsoft.com/office/powerpoint/2010/main" val="30377040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39251-D636-082D-349A-3E2DAB2A2D6E}"/>
              </a:ext>
            </a:extLst>
          </p:cNvPr>
          <p:cNvSpPr>
            <a:spLocks noGrp="1"/>
          </p:cNvSpPr>
          <p:nvPr>
            <p:ph type="title"/>
          </p:nvPr>
        </p:nvSpPr>
        <p:spPr/>
        <p:txBody>
          <a:bodyPr>
            <a:normAutofit/>
          </a:bodyPr>
          <a:lstStyle/>
          <a:p>
            <a:r>
              <a:rPr lang="ru-RU" dirty="0"/>
              <a:t>Следует ли вам тестировать репозитории?</a:t>
            </a:r>
            <a:endParaRPr lang="en-US" dirty="0"/>
          </a:p>
        </p:txBody>
      </p:sp>
      <p:sp>
        <p:nvSpPr>
          <p:cNvPr id="3" name="Content Placeholder 2">
            <a:extLst>
              <a:ext uri="{FF2B5EF4-FFF2-40B4-BE49-F238E27FC236}">
                <a16:creationId xmlns:a16="http://schemas.microsoft.com/office/drawing/2014/main" id="{DD0A3F3C-9F3C-2A32-0815-33BDB88302DD}"/>
              </a:ext>
            </a:extLst>
          </p:cNvPr>
          <p:cNvSpPr>
            <a:spLocks noGrp="1"/>
          </p:cNvSpPr>
          <p:nvPr>
            <p:ph idx="1"/>
          </p:nvPr>
        </p:nvSpPr>
        <p:spPr/>
        <p:txBody>
          <a:bodyPr>
            <a:normAutofit lnSpcReduction="10000"/>
          </a:bodyPr>
          <a:lstStyle/>
          <a:p>
            <a:r>
              <a:rPr lang="ru-RU" dirty="0"/>
              <a:t>Репозитории обеспечивают полезную абстракцию поверх базы данных. Вот пример использования из нашего примерного проекта CRM:</a:t>
            </a:r>
          </a:p>
          <a:p>
            <a:r>
              <a:rPr lang="ru-RU" dirty="0"/>
              <a:t>Должны ли вы тестировать репозитории независимо от других интеграционных тестов? Может показаться полезным проверить, как репозитории сопоставляют объекты домена с базой данных. В конце концов, в этой функциональности существует значительная вероятность ошибки. Тем не менее, такие тесты являются чистыми потерями для вашего набора тестов из-за высоких затрат на обслуживание и низкой защиты от регрессий. Давайте обсудим эти два недостатка более подробно.</a:t>
            </a:r>
            <a:endParaRPr lang="en-US" dirty="0"/>
          </a:p>
        </p:txBody>
      </p:sp>
    </p:spTree>
    <p:extLst>
      <p:ext uri="{BB962C8B-B14F-4D97-AF65-F5344CB8AC3E}">
        <p14:creationId xmlns:p14="http://schemas.microsoft.com/office/powerpoint/2010/main" val="39717841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8BC64-F94E-2263-17D1-D50381A7E50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87E596-9D28-E76E-0813-AE976A946C35}"/>
              </a:ext>
            </a:extLst>
          </p:cNvPr>
          <p:cNvSpPr>
            <a:spLocks noGrp="1"/>
          </p:cNvSpPr>
          <p:nvPr>
            <p:ph idx="1"/>
          </p:nvPr>
        </p:nvSpPr>
        <p:spPr/>
        <p:txBody>
          <a:bodyPr>
            <a:normAutofit lnSpcReduction="10000"/>
          </a:bodyPr>
          <a:lstStyle/>
          <a:p>
            <a:r>
              <a:rPr lang="ru-RU" dirty="0"/>
              <a:t>Высокие затраты на техническое обслуживание. Они проявляют небольшую сложность и взаимодействуют с зависимостью вне процесса: базой данных. Наличие этой внепроцессной зависимости - это то, что увеличивает затраты на обслуживание тестов.</a:t>
            </a:r>
          </a:p>
          <a:p>
            <a:r>
              <a:rPr lang="ru-RU" dirty="0"/>
              <a:t>Репозитории демонстрируют небольшую сложность и взаимодействуют с зависимостью вне процесса, таким образом попадая в квадрант контроллеров на диаграмме типов кода.Когда дело доходит до затрат на обслуживание, тестирование репозиториев несет ту же нагрузку, что и обычные интеграционные тесты. Но дает ли такое тестирование равное количество преимуществ взамен? К сожалению, это не так.</a:t>
            </a:r>
            <a:endParaRPr lang="en-US" dirty="0"/>
          </a:p>
        </p:txBody>
      </p:sp>
    </p:spTree>
    <p:extLst>
      <p:ext uri="{BB962C8B-B14F-4D97-AF65-F5344CB8AC3E}">
        <p14:creationId xmlns:p14="http://schemas.microsoft.com/office/powerpoint/2010/main" val="666795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DCFF-A756-44B6-A7B9-EA76808CCF6F}"/>
              </a:ext>
            </a:extLst>
          </p:cNvPr>
          <p:cNvSpPr>
            <a:spLocks noGrp="1"/>
          </p:cNvSpPr>
          <p:nvPr>
            <p:ph type="title"/>
          </p:nvPr>
        </p:nvSpPr>
        <p:spPr/>
        <p:txBody>
          <a:bodyPr/>
          <a:lstStyle/>
          <a:p>
            <a:r>
              <a:rPr lang="ru-RU" b="0" i="0" dirty="0">
                <a:effectLst/>
                <a:latin typeface="Segoe UI" panose="020B0502040204020203" pitchFamily="34" charset="0"/>
              </a:rPr>
              <a:t>Хранение базы данных в системе управления версиями</a:t>
            </a:r>
            <a:endParaRPr lang="en-US" dirty="0"/>
          </a:p>
        </p:txBody>
      </p:sp>
      <p:sp>
        <p:nvSpPr>
          <p:cNvPr id="3" name="Content Placeholder 2">
            <a:extLst>
              <a:ext uri="{FF2B5EF4-FFF2-40B4-BE49-F238E27FC236}">
                <a16:creationId xmlns:a16="http://schemas.microsoft.com/office/drawing/2014/main" id="{D428437B-1634-B10B-1AF4-96EA32D58CB4}"/>
              </a:ext>
            </a:extLst>
          </p:cNvPr>
          <p:cNvSpPr>
            <a:spLocks noGrp="1"/>
          </p:cNvSpPr>
          <p:nvPr>
            <p:ph idx="1"/>
          </p:nvPr>
        </p:nvSpPr>
        <p:spPr/>
        <p:txBody>
          <a:bodyPr>
            <a:normAutofit fontScale="92500" lnSpcReduction="10000"/>
          </a:bodyPr>
          <a:lstStyle/>
          <a:p>
            <a:pPr marL="0" indent="0">
              <a:buNone/>
            </a:pPr>
            <a:r>
              <a:rPr lang="ru-RU" b="0" i="0" dirty="0">
                <a:effectLst/>
                <a:latin typeface="Segoe UI" panose="020B0502040204020203" pitchFamily="34" charset="0"/>
              </a:rPr>
              <a:t>Первым шагом на пути к тестированию базы данных является обработка схемы базы данных как обычного кода. Как и в случае с обычным кодом, схему базы данных лучше всего хранить в системе управления версиями, такой как Git.</a:t>
            </a:r>
            <a:br>
              <a:rPr lang="ru-RU" dirty="0"/>
            </a:br>
            <a:r>
              <a:rPr lang="ru-RU" dirty="0">
                <a:latin typeface="Segoe UI" panose="020B0502040204020203" pitchFamily="34" charset="0"/>
              </a:rPr>
              <a:t>Один из подходов - выделенный экземпляр базы данных, который служит отправной точкой (моделью базы данных). Во время разработки все изменения схемы накапливались в этом экземпляре. При развертывании в производственных условиях команда сравнила производственные базы данных и базы данных моделей, использовала специальный инструмент для создания сценариев обновления и запустила эти сценарии в продакшене.</a:t>
            </a:r>
            <a:br>
              <a:rPr lang="ru-RU" dirty="0"/>
            </a:br>
            <a:endParaRPr lang="en-US" dirty="0"/>
          </a:p>
        </p:txBody>
      </p:sp>
    </p:spTree>
    <p:extLst>
      <p:ext uri="{BB962C8B-B14F-4D97-AF65-F5344CB8AC3E}">
        <p14:creationId xmlns:p14="http://schemas.microsoft.com/office/powerpoint/2010/main" val="21816443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C308B-298B-1401-DE19-74F2C2B9F8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E5A31B-7D35-C173-7962-A438CAB2A40E}"/>
              </a:ext>
            </a:extLst>
          </p:cNvPr>
          <p:cNvSpPr>
            <a:spLocks noGrp="1"/>
          </p:cNvSpPr>
          <p:nvPr>
            <p:ph idx="1"/>
          </p:nvPr>
        </p:nvSpPr>
        <p:spPr/>
        <p:txBody>
          <a:bodyPr>
            <a:normAutofit fontScale="92500" lnSpcReduction="10000"/>
          </a:bodyPr>
          <a:lstStyle/>
          <a:p>
            <a:r>
              <a:rPr lang="ru-RU" dirty="0"/>
              <a:t>Низкая защита от регрессийРепозитории не несут в себе такой большой сложности, и многие преимущества в защите от регрессий перекрываются с преимуществами, предоставляемыми обычными интеграционными тестами. Таким образом, тесты в репозиториях не добавляют достаточно значительной ценности.Лучший способ действий при тестировании репозитория - извлечь небольшую сложность, которой он обладает, в автономный алгоритм и протестировать исключительно этот алгоритм. Именно для этого были созданы UserFactory и CompanyFactory в предыдущих главах. Эти два класса выполнили все сопоставления, не привлекая никаких соавторов, вне процесса или иным образом. Репозитории (класс базы данных) содержали только простые SQL-запросы.</a:t>
            </a:r>
            <a:endParaRPr lang="en-US" dirty="0"/>
          </a:p>
        </p:txBody>
      </p:sp>
    </p:spTree>
    <p:extLst>
      <p:ext uri="{BB962C8B-B14F-4D97-AF65-F5344CB8AC3E}">
        <p14:creationId xmlns:p14="http://schemas.microsoft.com/office/powerpoint/2010/main" val="22725117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BCB5D-76DF-AE60-92BB-536A68B092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DB8673-423D-CD2F-9276-5F00907149F9}"/>
              </a:ext>
            </a:extLst>
          </p:cNvPr>
          <p:cNvSpPr>
            <a:spLocks noGrp="1"/>
          </p:cNvSpPr>
          <p:nvPr>
            <p:ph idx="1"/>
          </p:nvPr>
        </p:nvSpPr>
        <p:spPr/>
        <p:txBody>
          <a:bodyPr>
            <a:normAutofit fontScale="92500" lnSpcReduction="10000"/>
          </a:bodyPr>
          <a:lstStyle/>
          <a:p>
            <a:r>
              <a:rPr lang="ru-RU" dirty="0"/>
              <a:t>К сожалению, такое разделение между отображением данных (ранее выполнявшимся фабриками) и взаимодействиями с базой данных (ранее выполнявшимися базой данных) невозможно при использовании ORM. Вы не можете протестировать свои сопоставления ORM без вызова базы данных, по крайней мере, без ущерба для устойчивости к рефакторингу. Поэтому придерживайтесь следующего правила: не тестируйте репозитории напрямую, только как часть всеобъемлющего набора интеграционных тестов.Также не тестируйте EventDispatcher отдельно (этот класс преобразует события домена в вызовы неуправляемых зависимостей). Слишком мало преимуществ в защите от регрессий в обмен на слишком высокие затраты, необходимые для обслуживания сложного макетного оборудования.</a:t>
            </a:r>
            <a:endParaRPr lang="en-US" dirty="0"/>
          </a:p>
        </p:txBody>
      </p:sp>
    </p:spTree>
    <p:extLst>
      <p:ext uri="{BB962C8B-B14F-4D97-AF65-F5344CB8AC3E}">
        <p14:creationId xmlns:p14="http://schemas.microsoft.com/office/powerpoint/2010/main" val="5564184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CF0A6-726F-11F2-0FF7-F9ABF3A984D9}"/>
              </a:ext>
            </a:extLst>
          </p:cNvPr>
          <p:cNvSpPr>
            <a:spLocks noGrp="1"/>
          </p:cNvSpPr>
          <p:nvPr>
            <p:ph type="title"/>
          </p:nvPr>
        </p:nvSpPr>
        <p:spPr/>
        <p:txBody>
          <a:bodyPr/>
          <a:lstStyle/>
          <a:p>
            <a:r>
              <a:rPr lang="ru-RU" dirty="0"/>
              <a:t>Стратегии для изолировании баз данных в тестах</a:t>
            </a:r>
            <a:endParaRPr lang="en-US" dirty="0"/>
          </a:p>
        </p:txBody>
      </p:sp>
      <p:sp>
        <p:nvSpPr>
          <p:cNvPr id="3" name="Content Placeholder 2">
            <a:extLst>
              <a:ext uri="{FF2B5EF4-FFF2-40B4-BE49-F238E27FC236}">
                <a16:creationId xmlns:a16="http://schemas.microsoft.com/office/drawing/2014/main" id="{057A5256-E8BE-731B-15ED-BECE3A6CEA23}"/>
              </a:ext>
            </a:extLst>
          </p:cNvPr>
          <p:cNvSpPr>
            <a:spLocks noGrp="1"/>
          </p:cNvSpPr>
          <p:nvPr>
            <p:ph idx="1"/>
          </p:nvPr>
        </p:nvSpPr>
        <p:spPr/>
        <p:txBody>
          <a:bodyPr/>
          <a:lstStyle/>
          <a:p>
            <a:r>
              <a:rPr lang="ru-RU" b="0" i="0" dirty="0">
                <a:effectLst/>
                <a:latin typeface="-apple-system"/>
              </a:rPr>
              <a:t>Одним из ключевых условий наличия поддерживаемых тестов является обеспечение того, чтобы тесты были изолированными и воспроизводимыми. Для модульных тестов это несложно, если мы держимся подальше от глобальных переменных, статических классов и общего глобального состояния. Это становится некоторой проблемой при интеграционных тестах, которые взаимодействуют с базой данных, где состояние по определению является глобальным и общим. Чтобы иметь поддерживаемый набор интеграционных тестов, нам нужно убедиться, что наши тесты всегда имеют согласованную отправную точку.</a:t>
            </a:r>
            <a:endParaRPr lang="en-US" dirty="0"/>
          </a:p>
        </p:txBody>
      </p:sp>
    </p:spTree>
    <p:extLst>
      <p:ext uri="{BB962C8B-B14F-4D97-AF65-F5344CB8AC3E}">
        <p14:creationId xmlns:p14="http://schemas.microsoft.com/office/powerpoint/2010/main" val="5609196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210A5-D43C-69CF-3737-0FF703EDC2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0B1C95-E49B-2327-4E7B-03A049DE074E}"/>
              </a:ext>
            </a:extLst>
          </p:cNvPr>
          <p:cNvSpPr>
            <a:spLocks noGrp="1"/>
          </p:cNvSpPr>
          <p:nvPr>
            <p:ph idx="1"/>
          </p:nvPr>
        </p:nvSpPr>
        <p:spPr/>
        <p:txBody>
          <a:bodyPr>
            <a:normAutofit lnSpcReduction="10000"/>
          </a:bodyPr>
          <a:lstStyle/>
          <a:p>
            <a:r>
              <a:rPr lang="ru-RU" dirty="0"/>
              <a:t>Тестовая база данных для каждого разработчика. Одна ошибка, которую, как я вижу, допускают многие команды, заключается в неправильной изоляции баз данных для каждого разработчика. Я часто вижу один общий экземпляр базы данных разработчиков для каждой команды:</a:t>
            </a:r>
          </a:p>
          <a:p>
            <a:r>
              <a:rPr lang="ru-RU" b="0" i="0" dirty="0">
                <a:effectLst/>
                <a:latin typeface="-apple-system"/>
              </a:rPr>
              <a:t>Это затрудняет тестирование и разработку для обоих участников, поскольку не только у меня есть общее состояние на моей собственной машине, но и другие люди могут изменять данные из-под моего контроля. Не самое подходящее место для того, чтобы находиться в нем! Мы можем пойти еще дальше и создать локальную базу данных разработчиков для каждого разработчика:</a:t>
            </a:r>
            <a:endParaRPr lang="en-US" dirty="0"/>
          </a:p>
        </p:txBody>
      </p:sp>
    </p:spTree>
    <p:extLst>
      <p:ext uri="{BB962C8B-B14F-4D97-AF65-F5344CB8AC3E}">
        <p14:creationId xmlns:p14="http://schemas.microsoft.com/office/powerpoint/2010/main" val="24028505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51FE9-7FC6-0967-8134-FFFAEC8970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4397A96-FB41-CBB3-2A7B-5170EBA47866}"/>
              </a:ext>
            </a:extLst>
          </p:cNvPr>
          <p:cNvSpPr>
            <a:spLocks noGrp="1"/>
          </p:cNvSpPr>
          <p:nvPr>
            <p:ph idx="1"/>
          </p:nvPr>
        </p:nvSpPr>
        <p:spPr/>
        <p:txBody>
          <a:bodyPr/>
          <a:lstStyle/>
          <a:p>
            <a:r>
              <a:rPr lang="ru-RU" dirty="0"/>
              <a:t>Теперь каждый разработчик может безопасно вносить изменения (вы выполняете миграцию базы данных, верно?) в свою локальную базу данных, не беспокоясь о вмешательстве других разработчиков. Но мы хотим сделать еще один шаг вперед и создать отдельную локальную базу данных для разработки и тестирования:</a:t>
            </a:r>
            <a:endParaRPr lang="en-US" dirty="0"/>
          </a:p>
        </p:txBody>
      </p:sp>
    </p:spTree>
    <p:extLst>
      <p:ext uri="{BB962C8B-B14F-4D97-AF65-F5344CB8AC3E}">
        <p14:creationId xmlns:p14="http://schemas.microsoft.com/office/powerpoint/2010/main" val="27482751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B91AB-DCAB-77D0-735E-B586C1B5DF5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48D8F2C-7E8F-D50B-C630-3912E99B7DEF}"/>
              </a:ext>
            </a:extLst>
          </p:cNvPr>
          <p:cNvSpPr>
            <a:spLocks noGrp="1"/>
          </p:cNvSpPr>
          <p:nvPr>
            <p:ph idx="1"/>
          </p:nvPr>
        </p:nvSpPr>
        <p:spPr/>
        <p:txBody>
          <a:bodyPr/>
          <a:lstStyle/>
          <a:p>
            <a:r>
              <a:rPr lang="ru-RU" dirty="0"/>
              <a:t>Наша база данных разработчиков проходит миграцию схемы, но никогда не “стирается начисто”. Его данные остаются неизменными, так что во время разработки нам не нужно начинать с пустой базы данных. Кроме того, если для разработки требуется много данных в нашей базе данных разработчиков, мы все равно можем сохранить их для нормальной разработки.</a:t>
            </a:r>
            <a:endParaRPr lang="en-US" dirty="0"/>
          </a:p>
        </p:txBody>
      </p:sp>
    </p:spTree>
    <p:extLst>
      <p:ext uri="{BB962C8B-B14F-4D97-AF65-F5344CB8AC3E}">
        <p14:creationId xmlns:p14="http://schemas.microsoft.com/office/powerpoint/2010/main" val="34280066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EE35F-666F-B672-CAE0-496A34476D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88D7C14-87AF-C92A-F07C-EE2F918032DE}"/>
              </a:ext>
            </a:extLst>
          </p:cNvPr>
          <p:cNvSpPr>
            <a:spLocks noGrp="1"/>
          </p:cNvSpPr>
          <p:nvPr>
            <p:ph idx="1"/>
          </p:nvPr>
        </p:nvSpPr>
        <p:spPr/>
        <p:txBody>
          <a:bodyPr/>
          <a:lstStyle/>
          <a:p>
            <a:r>
              <a:rPr lang="ru-RU" dirty="0"/>
              <a:t>Для тестирования, где нам нужны детерминированные условия настройки, тестовая база данных используется только для автоматического тестирования и поддерживается в известном состоянии перед каждым тестом. Нам нужно только настроить нашу стратегию миграции, чтобы поддерживать обе локальные базы данных в актуальном состоянии локально (но это не должно быть проблемой с современными инструментами миграции).</a:t>
            </a:r>
          </a:p>
          <a:p>
            <a:r>
              <a:rPr lang="ru-RU" b="0" i="0" dirty="0">
                <a:effectLst/>
                <a:latin typeface="-apple-system"/>
              </a:rPr>
              <a:t>Теперь, когда у нас есть соответствующая локальная настройка, давайте рассмотрим некоторые варианты поддержания нашей тестовой базы данных в надежно согласованном состоянии.</a:t>
            </a:r>
            <a:endParaRPr lang="en-US" dirty="0"/>
          </a:p>
        </p:txBody>
      </p:sp>
    </p:spTree>
    <p:extLst>
      <p:ext uri="{BB962C8B-B14F-4D97-AF65-F5344CB8AC3E}">
        <p14:creationId xmlns:p14="http://schemas.microsoft.com/office/powerpoint/2010/main" val="4162141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3EAC5-2CB7-1C1E-D17D-80557EBEF03F}"/>
              </a:ext>
            </a:extLst>
          </p:cNvPr>
          <p:cNvSpPr>
            <a:spLocks noGrp="1"/>
          </p:cNvSpPr>
          <p:nvPr>
            <p:ph type="title"/>
          </p:nvPr>
        </p:nvSpPr>
        <p:spPr/>
        <p:txBody>
          <a:bodyPr/>
          <a:lstStyle/>
          <a:p>
            <a:r>
              <a:rPr lang="ru-RU" dirty="0"/>
              <a:t>Откат транзакций</a:t>
            </a:r>
            <a:endParaRPr lang="en-US" dirty="0"/>
          </a:p>
        </p:txBody>
      </p:sp>
      <p:sp>
        <p:nvSpPr>
          <p:cNvPr id="3" name="Content Placeholder 2">
            <a:extLst>
              <a:ext uri="{FF2B5EF4-FFF2-40B4-BE49-F238E27FC236}">
                <a16:creationId xmlns:a16="http://schemas.microsoft.com/office/drawing/2014/main" id="{EEF74DD7-92B8-1DDE-A92D-1D1A3FB797BA}"/>
              </a:ext>
            </a:extLst>
          </p:cNvPr>
          <p:cNvSpPr>
            <a:spLocks noGrp="1"/>
          </p:cNvSpPr>
          <p:nvPr>
            <p:ph idx="1"/>
          </p:nvPr>
        </p:nvSpPr>
        <p:spPr/>
        <p:txBody>
          <a:bodyPr/>
          <a:lstStyle/>
          <a:p>
            <a:r>
              <a:rPr lang="ru-RU" dirty="0"/>
              <a:t>Один из самых простых способов отката изменений, внесенных во время теста, - это... откат изменений, внесенных во время теста. Мы открываем транзакцию в начале теста, выполняем некоторую работу, а в конце теста откатываем эту транзакцию.</a:t>
            </a:r>
          </a:p>
          <a:p>
            <a:r>
              <a:rPr lang="ru-RU" dirty="0"/>
              <a:t>Поскольку базы данных (в зависимости от нашего уровня изоляции) включают изменения, внесенные нами внутри транзакции, с последующим чтением, наши тесты все равно могут запрашивать сделанные обновления. А затем, в конце теста, наши изменения исчезают.</a:t>
            </a:r>
            <a:endParaRPr lang="en-US" dirty="0"/>
          </a:p>
        </p:txBody>
      </p:sp>
    </p:spTree>
    <p:extLst>
      <p:ext uri="{BB962C8B-B14F-4D97-AF65-F5344CB8AC3E}">
        <p14:creationId xmlns:p14="http://schemas.microsoft.com/office/powerpoint/2010/main" val="36226244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99A15-BE85-C155-CF32-D5FCA0BFE2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61C5C1-9E0E-73F5-9608-6F14E9A8D695}"/>
              </a:ext>
            </a:extLst>
          </p:cNvPr>
          <p:cNvSpPr>
            <a:spLocks noGrp="1"/>
          </p:cNvSpPr>
          <p:nvPr>
            <p:ph idx="1"/>
          </p:nvPr>
        </p:nvSpPr>
        <p:spPr/>
        <p:txBody>
          <a:bodyPr>
            <a:normAutofit lnSpcReduction="10000"/>
          </a:bodyPr>
          <a:lstStyle/>
          <a:p>
            <a:r>
              <a:rPr lang="ru-RU" dirty="0"/>
              <a:t>В нашем тесте мы можем использовать расширения </a:t>
            </a:r>
            <a:r>
              <a:rPr lang="ru-RU" dirty="0" err="1"/>
              <a:t>setup</a:t>
            </a:r>
            <a:r>
              <a:rPr lang="ru-RU" dirty="0"/>
              <a:t>/</a:t>
            </a:r>
            <a:r>
              <a:rPr lang="ru-RU" dirty="0" err="1"/>
              <a:t>teardown</a:t>
            </a:r>
            <a:r>
              <a:rPr lang="ru-RU" dirty="0"/>
              <a:t> или </a:t>
            </a:r>
            <a:r>
              <a:rPr lang="ru-RU" dirty="0" err="1"/>
              <a:t>before</a:t>
            </a:r>
            <a:r>
              <a:rPr lang="ru-RU" dirty="0"/>
              <a:t>/</a:t>
            </a:r>
            <a:r>
              <a:rPr lang="ru-RU" dirty="0" err="1"/>
              <a:t>after</a:t>
            </a:r>
            <a:r>
              <a:rPr lang="ru-RU" dirty="0"/>
              <a:t> </a:t>
            </a:r>
            <a:r>
              <a:rPr lang="ru-RU" dirty="0" err="1"/>
              <a:t>test</a:t>
            </a:r>
            <a:r>
              <a:rPr lang="ru-RU" dirty="0"/>
              <a:t> для открытия внешней транзакции и последующего ее отката. Однако, чтобы это работало должным образом, наши базовые подключения к данным / ORM должны быть осведомлены об окружающих транзакциях. xUnit.net включает в себя простое расширение для этого с атрибутом </a:t>
            </a:r>
            <a:r>
              <a:rPr lang="ru-RU" dirty="0" err="1"/>
              <a:t>AutoRollback</a:t>
            </a:r>
            <a:r>
              <a:rPr lang="ru-RU" dirty="0"/>
              <a:t> в наших тестах.</a:t>
            </a:r>
          </a:p>
          <a:p>
            <a:r>
              <a:rPr lang="ru-RU" dirty="0"/>
              <a:t>Одним из побочных эффектов этого является то, что, поскольку наша транзакция автоматически откатывается, если нам нужно отладить наши тестовые данные после запуска теста, мы не можем этого сделать, поскольку данные исчезли.</a:t>
            </a:r>
            <a:endParaRPr lang="en-US" dirty="0"/>
          </a:p>
        </p:txBody>
      </p:sp>
    </p:spTree>
    <p:extLst>
      <p:ext uri="{BB962C8B-B14F-4D97-AF65-F5344CB8AC3E}">
        <p14:creationId xmlns:p14="http://schemas.microsoft.com/office/powerpoint/2010/main" val="30321124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D426-A2F1-8F5A-20E9-3867C02938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23E3D6-C258-9046-DF73-E1C89D600464}"/>
              </a:ext>
            </a:extLst>
          </p:cNvPr>
          <p:cNvSpPr>
            <a:spLocks noGrp="1"/>
          </p:cNvSpPr>
          <p:nvPr>
            <p:ph idx="1"/>
          </p:nvPr>
        </p:nvSpPr>
        <p:spPr/>
        <p:txBody>
          <a:bodyPr/>
          <a:lstStyle/>
          <a:p>
            <a:r>
              <a:rPr lang="ru-RU" dirty="0"/>
              <a:t>Кроме того, если нам по какой-либо причине потребуется несколько транзакций, этот подход не сработает. Иногда я работаю с системами, которые имеют одно действие с несколькими внутренними транзакциями, все из которых могут быть идемпотентными или могут выполняться несколько раз, не влияя на один тест, но не откатываются.</a:t>
            </a:r>
          </a:p>
          <a:p>
            <a:r>
              <a:rPr lang="ru-RU" dirty="0"/>
              <a:t>Если простого отката будет недостаточно, нам нужно рассмотреть возможность простой очистки базы данных перед каждым тестом.</a:t>
            </a:r>
            <a:endParaRPr lang="en-US" dirty="0"/>
          </a:p>
        </p:txBody>
      </p:sp>
    </p:spTree>
    <p:extLst>
      <p:ext uri="{BB962C8B-B14F-4D97-AF65-F5344CB8AC3E}">
        <p14:creationId xmlns:p14="http://schemas.microsoft.com/office/powerpoint/2010/main" val="1696983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7157E-DD09-8D34-1F1E-6A9342408E8D}"/>
              </a:ext>
            </a:extLst>
          </p:cNvPr>
          <p:cNvSpPr>
            <a:spLocks noGrp="1"/>
          </p:cNvSpPr>
          <p:nvPr>
            <p:ph type="title"/>
          </p:nvPr>
        </p:nvSpPr>
        <p:spPr/>
        <p:txBody>
          <a:bodyPr>
            <a:normAutofit fontScale="90000"/>
          </a:bodyPr>
          <a:lstStyle/>
          <a:p>
            <a:r>
              <a:rPr lang="ru-RU" sz="2700" b="0" i="0" dirty="0">
                <a:effectLst/>
                <a:latin typeface="Segoe UI" panose="020B0502040204020203" pitchFamily="34" charset="0"/>
              </a:rPr>
              <a:t>Наличие выделенного экземпляра в качестве базы данных модели является анти-паттерном. Схему базы данных лучше всего хранить в системе управления версиями</a:t>
            </a:r>
            <a:r>
              <a:rPr lang="ru-RU" b="0" i="0" dirty="0">
                <a:effectLst/>
                <a:latin typeface="Segoe UI" panose="020B0502040204020203" pitchFamily="34" charset="0"/>
              </a:rPr>
              <a:t>.</a:t>
            </a:r>
            <a:endParaRPr lang="en-US" dirty="0"/>
          </a:p>
        </p:txBody>
      </p:sp>
      <p:pic>
        <p:nvPicPr>
          <p:cNvPr id="4" name="Content Placeholder 3">
            <a:extLst>
              <a:ext uri="{FF2B5EF4-FFF2-40B4-BE49-F238E27FC236}">
                <a16:creationId xmlns:a16="http://schemas.microsoft.com/office/drawing/2014/main" id="{BD65DB57-2414-B0DB-F54B-09B8188D5C8B}"/>
              </a:ext>
            </a:extLst>
          </p:cNvPr>
          <p:cNvPicPr>
            <a:picLocks noGrp="1" noChangeAspect="1"/>
          </p:cNvPicPr>
          <p:nvPr>
            <p:ph idx="1"/>
          </p:nvPr>
        </p:nvPicPr>
        <p:blipFill>
          <a:blip r:embed="rId2"/>
          <a:stretch>
            <a:fillRect/>
          </a:stretch>
        </p:blipFill>
        <p:spPr>
          <a:xfrm>
            <a:off x="1745350" y="2231334"/>
            <a:ext cx="7379186" cy="3139281"/>
          </a:xfrm>
          <a:prstGeom prst="rect">
            <a:avLst/>
          </a:prstGeom>
        </p:spPr>
      </p:pic>
    </p:spTree>
    <p:extLst>
      <p:ext uri="{BB962C8B-B14F-4D97-AF65-F5344CB8AC3E}">
        <p14:creationId xmlns:p14="http://schemas.microsoft.com/office/powerpoint/2010/main" val="42916121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AABCB-22E0-EC83-D8AF-03235898BC75}"/>
              </a:ext>
            </a:extLst>
          </p:cNvPr>
          <p:cNvSpPr>
            <a:spLocks noGrp="1"/>
          </p:cNvSpPr>
          <p:nvPr>
            <p:ph type="title"/>
          </p:nvPr>
        </p:nvSpPr>
        <p:spPr/>
        <p:txBody>
          <a:bodyPr/>
          <a:lstStyle/>
          <a:p>
            <a:r>
              <a:rPr lang="ru-RU" b="0" i="0" dirty="0">
                <a:effectLst/>
                <a:latin typeface="-apple-system"/>
              </a:rPr>
              <a:t>Сброс базы данных перед каждым тестом</a:t>
            </a:r>
            <a:endParaRPr lang="en-US" dirty="0"/>
          </a:p>
        </p:txBody>
      </p:sp>
      <p:sp>
        <p:nvSpPr>
          <p:cNvPr id="3" name="Content Placeholder 2">
            <a:extLst>
              <a:ext uri="{FF2B5EF4-FFF2-40B4-BE49-F238E27FC236}">
                <a16:creationId xmlns:a16="http://schemas.microsoft.com/office/drawing/2014/main" id="{4954A637-AF79-10DC-8217-55DBE0FDD22B}"/>
              </a:ext>
            </a:extLst>
          </p:cNvPr>
          <p:cNvSpPr>
            <a:spLocks noGrp="1"/>
          </p:cNvSpPr>
          <p:nvPr>
            <p:ph idx="1"/>
          </p:nvPr>
        </p:nvSpPr>
        <p:spPr/>
        <p:txBody>
          <a:bodyPr>
            <a:normAutofit lnSpcReduction="10000"/>
          </a:bodyPr>
          <a:lstStyle/>
          <a:p>
            <a:r>
              <a:rPr lang="ru-RU" dirty="0"/>
              <a:t>Вот тут-то все и становится интересным, потому что в большинстве баз данных нет никакого переключателя “сброс”. Вместо этого мы должны разработать интересные способы удаления данных приложения из базы данных перед запуском каждого теста. Я видел несколько способов сделать это, в том числе:</a:t>
            </a:r>
          </a:p>
          <a:p>
            <a:r>
              <a:rPr lang="ru-RU" dirty="0"/>
              <a:t>Отсоединение базы данных и восстановление заведомо “хорошей” резервной копии Отключение всех ограничений FK, усечение каждой таблицы и восстановление ограничений FK Найдите “правильный” порядок удаления данных на основе взаимосвязей и удалите данные из каждой таблицы по порядку</a:t>
            </a:r>
            <a:endParaRPr lang="en-US" dirty="0"/>
          </a:p>
        </p:txBody>
      </p:sp>
    </p:spTree>
    <p:extLst>
      <p:ext uri="{BB962C8B-B14F-4D97-AF65-F5344CB8AC3E}">
        <p14:creationId xmlns:p14="http://schemas.microsoft.com/office/powerpoint/2010/main" val="10277301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EDA09-4F04-F8D6-1A6C-8F4478FA81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BB444B-E842-E11F-0F2C-477B4E2155F1}"/>
              </a:ext>
            </a:extLst>
          </p:cNvPr>
          <p:cNvSpPr>
            <a:spLocks noGrp="1"/>
          </p:cNvSpPr>
          <p:nvPr>
            <p:ph idx="1"/>
          </p:nvPr>
        </p:nvSpPr>
        <p:spPr/>
        <p:txBody>
          <a:bodyPr/>
          <a:lstStyle/>
          <a:p>
            <a:r>
              <a:rPr lang="ru-RU" dirty="0"/>
              <a:t>Первый способ действительно работает только в том случае, если моя база данных меняется не часто. Сохранение хорошей резервной копии, которую можно эффективно восстановить, раздражает, если схема меняется, и я должен поддерживать эту резервную копию в актуальном состоянии. Это действительно полезно только в случае использования производственной базы данных в качестве моей тестовой базы данных, но в остальном это сплошная боль.</a:t>
            </a:r>
            <a:endParaRPr lang="en-US" dirty="0"/>
          </a:p>
        </p:txBody>
      </p:sp>
    </p:spTree>
    <p:extLst>
      <p:ext uri="{BB962C8B-B14F-4D97-AF65-F5344CB8AC3E}">
        <p14:creationId xmlns:p14="http://schemas.microsoft.com/office/powerpoint/2010/main" val="1843035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53A67-382E-B042-88B6-09272F47BA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F07B3F-5E7C-A44A-60DD-A4D0C68052C4}"/>
              </a:ext>
            </a:extLst>
          </p:cNvPr>
          <p:cNvSpPr>
            <a:spLocks noGrp="1"/>
          </p:cNvSpPr>
          <p:nvPr>
            <p:ph idx="1"/>
          </p:nvPr>
        </p:nvSpPr>
        <p:spPr/>
        <p:txBody>
          <a:bodyPr/>
          <a:lstStyle/>
          <a:p>
            <a:r>
              <a:rPr lang="ru-RU" dirty="0"/>
              <a:t>Следующий вариант включает в себя просто очистку каждой таблицы, которую я нахожу в нашей базе данных, независимо от порядка. Чтобы обойти нарушения ограничений, я могу отключить все ограничения, обрезать каждую таблицу, а затем восстановить ограничения. Проблема с этим подходом заключается в том, что он довольно медленный, с 3 командами базы данных на таблицу.</a:t>
            </a:r>
            <a:endParaRPr lang="en-US" dirty="0"/>
          </a:p>
        </p:txBody>
      </p:sp>
    </p:spTree>
    <p:extLst>
      <p:ext uri="{BB962C8B-B14F-4D97-AF65-F5344CB8AC3E}">
        <p14:creationId xmlns:p14="http://schemas.microsoft.com/office/powerpoint/2010/main" val="13205726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625FB-4753-E58A-AC37-536AAEDFE5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EF0378-FA3D-222C-54C5-C19067C7C450}"/>
              </a:ext>
            </a:extLst>
          </p:cNvPr>
          <p:cNvSpPr>
            <a:spLocks noGrp="1"/>
          </p:cNvSpPr>
          <p:nvPr>
            <p:ph idx="1"/>
          </p:nvPr>
        </p:nvSpPr>
        <p:spPr/>
        <p:txBody>
          <a:bodyPr/>
          <a:lstStyle/>
          <a:p>
            <a:r>
              <a:rPr lang="ru-RU" dirty="0"/>
              <a:t>Наконец, изучить метаданные SQL для построения графика таблиц и взаимосвязей. Если я удаляю данные при обходе в глубину, это гарантирует, что я не нарушу ограничения и FK при удалении объектов.</a:t>
            </a:r>
            <a:endParaRPr lang="en-US" dirty="0"/>
          </a:p>
        </p:txBody>
      </p:sp>
    </p:spTree>
    <p:extLst>
      <p:ext uri="{BB962C8B-B14F-4D97-AF65-F5344CB8AC3E}">
        <p14:creationId xmlns:p14="http://schemas.microsoft.com/office/powerpoint/2010/main" val="9784458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AE9D5-287C-50D3-BB64-6D612DF18A1D}"/>
              </a:ext>
            </a:extLst>
          </p:cNvPr>
          <p:cNvSpPr>
            <a:spLocks noGrp="1"/>
          </p:cNvSpPr>
          <p:nvPr>
            <p:ph type="title"/>
          </p:nvPr>
        </p:nvSpPr>
        <p:spPr/>
        <p:txBody>
          <a:bodyPr/>
          <a:lstStyle/>
          <a:p>
            <a:r>
              <a:rPr lang="en-US" dirty="0"/>
              <a:t>Respawn </a:t>
            </a:r>
            <a:r>
              <a:rPr lang="ru-RU" dirty="0"/>
              <a:t>от </a:t>
            </a:r>
            <a:r>
              <a:rPr lang="en-US" dirty="0" err="1"/>
              <a:t>J.Bogard</a:t>
            </a:r>
            <a:endParaRPr lang="en-US" dirty="0"/>
          </a:p>
        </p:txBody>
      </p:sp>
      <p:sp>
        <p:nvSpPr>
          <p:cNvPr id="3" name="Content Placeholder 2">
            <a:extLst>
              <a:ext uri="{FF2B5EF4-FFF2-40B4-BE49-F238E27FC236}">
                <a16:creationId xmlns:a16="http://schemas.microsoft.com/office/drawing/2014/main" id="{31B76214-575E-7C66-81B8-F0C7715DF1BF}"/>
              </a:ext>
            </a:extLst>
          </p:cNvPr>
          <p:cNvSpPr>
            <a:spLocks noGrp="1"/>
          </p:cNvSpPr>
          <p:nvPr>
            <p:ph idx="1"/>
          </p:nvPr>
        </p:nvSpPr>
        <p:spPr/>
        <p:txBody>
          <a:bodyPr/>
          <a:lstStyle/>
          <a:p>
            <a:r>
              <a:rPr lang="ru-RU" dirty="0"/>
              <a:t>Общая проблема заключается в попытке найти правильный порядок удаления для таблиц, когда у вас есть ограничения внешнего ключа. Вы можете сделать что-то вроде: Вы просто игнорируете, в каком порядке вы можете удалять объекты, просто отключив все ограничения, удалив, а затем повторно включив. К сожалению, это приводит к увеличению количества SQL-инструкций в 3 раза по сравнению с </a:t>
            </a:r>
            <a:r>
              <a:rPr lang="ru-RU" dirty="0" err="1"/>
              <a:t>just</a:t>
            </a:r>
            <a:r>
              <a:rPr lang="ru-RU" dirty="0"/>
              <a:t> DELETE, что замедляет весь ваш тестовый запуск. </a:t>
            </a:r>
            <a:r>
              <a:rPr lang="ru-RU" dirty="0" err="1"/>
              <a:t>Respawn</a:t>
            </a:r>
            <a:r>
              <a:rPr lang="ru-RU" dirty="0"/>
              <a:t> исправляет это, разумно составляя список УДАЛЕНИЙ, а с 3.0 обнаруживая циклические взаимосвязи. Но как?</a:t>
            </a:r>
            <a:endParaRPr lang="en-US" dirty="0"/>
          </a:p>
        </p:txBody>
      </p:sp>
    </p:spTree>
    <p:extLst>
      <p:ext uri="{BB962C8B-B14F-4D97-AF65-F5344CB8AC3E}">
        <p14:creationId xmlns:p14="http://schemas.microsoft.com/office/powerpoint/2010/main" val="8651029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079B-3C68-8159-5CAD-B39131D654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D0CFDE-5A6B-DD70-BADD-2EB226D95236}"/>
              </a:ext>
            </a:extLst>
          </p:cNvPr>
          <p:cNvSpPr>
            <a:spLocks noGrp="1"/>
          </p:cNvSpPr>
          <p:nvPr>
            <p:ph idx="1"/>
          </p:nvPr>
        </p:nvSpPr>
        <p:spPr/>
        <p:txBody>
          <a:bodyPr>
            <a:normAutofit lnSpcReduction="10000"/>
          </a:bodyPr>
          <a:lstStyle/>
          <a:p>
            <a:r>
              <a:rPr lang="ru-RU" dirty="0"/>
              <a:t>Обход графика Предполагая, что мы правильно настроили ограничения внешнего ключа, мы можем просмотреть нашу схему через ее взаимосвязи: Другой способ подумать об этом - представить каждую таблицу как узел, а каждый внешний ключ - как ребро. Но это не просто какой-то край, это направление. Собрав все это вместе, мы можем построить ориентированный граф:</a:t>
            </a:r>
          </a:p>
          <a:p>
            <a:r>
              <a:rPr lang="ru-RU" dirty="0"/>
              <a:t>Существует особый вид графа, ориентированный ациклический граф, где нет циклов, но мы не можем сделать такого предположения. Мы знаем только, что существуют направленные ребра.</a:t>
            </a:r>
            <a:endParaRPr lang="en-US" dirty="0"/>
          </a:p>
        </p:txBody>
      </p:sp>
    </p:spTree>
    <p:extLst>
      <p:ext uri="{BB962C8B-B14F-4D97-AF65-F5344CB8AC3E}">
        <p14:creationId xmlns:p14="http://schemas.microsoft.com/office/powerpoint/2010/main" val="34908695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205E7-1387-AF8D-F508-DC931032B9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2847FBE-7D72-988E-7116-D898270DB8FD}"/>
              </a:ext>
            </a:extLst>
          </p:cNvPr>
          <p:cNvSpPr>
            <a:spLocks noGrp="1"/>
          </p:cNvSpPr>
          <p:nvPr>
            <p:ph idx="1"/>
          </p:nvPr>
        </p:nvSpPr>
        <p:spPr/>
        <p:txBody>
          <a:bodyPr/>
          <a:lstStyle/>
          <a:p>
            <a:r>
              <a:rPr lang="ru-RU" dirty="0"/>
              <a:t>Итак, зачем нам нужен этот ориентированный граф? Предполагая, что у нас нет никаких каскадов, настроенных для наших внешних ключей, порядок, в котором мы удаляем таблицы, должен начинаться с таблиц без внешних ключей, затем таблиц, которые ссылаются на них, затем таблиц, которые ссылаются на них, и так далее, пока мы не дойдем до последней таблицы. Таблицы, которые мы удаляем первыми, - это те, на которые не указывают внешние ключи, потому что от них не зависят никакие таблицы.</a:t>
            </a:r>
            <a:endParaRPr lang="en-US" dirty="0"/>
          </a:p>
        </p:txBody>
      </p:sp>
    </p:spTree>
    <p:extLst>
      <p:ext uri="{BB962C8B-B14F-4D97-AF65-F5344CB8AC3E}">
        <p14:creationId xmlns:p14="http://schemas.microsoft.com/office/powerpoint/2010/main" val="29986071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F5631-A200-0ECE-E111-CDFD8DDEC3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59B7C2-1957-6A9D-7AF7-4FF3EB1B7C47}"/>
              </a:ext>
            </a:extLst>
          </p:cNvPr>
          <p:cNvSpPr>
            <a:spLocks noGrp="1"/>
          </p:cNvSpPr>
          <p:nvPr>
            <p:ph idx="1"/>
          </p:nvPr>
        </p:nvSpPr>
        <p:spPr/>
        <p:txBody>
          <a:bodyPr/>
          <a:lstStyle/>
          <a:p>
            <a:r>
              <a:rPr lang="ru-RU" dirty="0"/>
              <a:t>В терминах ориентированного графа это известно как поиск в глубину. Упорядоченный список таблиц находится путем выполнения поиска в глубину, добавляя узлы в самом глубоком начале, пока мы не достигнем корня (</a:t>
            </a:r>
            <a:r>
              <a:rPr lang="ru-RU" dirty="0" err="1"/>
              <a:t>ов</a:t>
            </a:r>
            <a:r>
              <a:rPr lang="ru-RU" dirty="0"/>
              <a:t>) графика. Когда мы закончим, список для удаления - это просто перевернутый список узлов. По мере прохождения мы отслеживаем посещенные узлы, исчерпывая наш список не посещенных, пока он не опустеет:</a:t>
            </a:r>
            <a:endParaRPr lang="en-US" dirty="0"/>
          </a:p>
        </p:txBody>
      </p:sp>
    </p:spTree>
    <p:extLst>
      <p:ext uri="{BB962C8B-B14F-4D97-AF65-F5344CB8AC3E}">
        <p14:creationId xmlns:p14="http://schemas.microsoft.com/office/powerpoint/2010/main" val="37741838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8F1D1-1890-0DC2-47AB-93EF27B9A63A}"/>
              </a:ext>
            </a:extLst>
          </p:cNvPr>
          <p:cNvSpPr>
            <a:spLocks noGrp="1"/>
          </p:cNvSpPr>
          <p:nvPr>
            <p:ph type="title"/>
          </p:nvPr>
        </p:nvSpPr>
        <p:spPr/>
        <p:txBody>
          <a:bodyPr/>
          <a:lstStyle/>
          <a:p>
            <a:r>
              <a:rPr lang="ru-RU" dirty="0"/>
              <a:t>Работа с циклами</a:t>
            </a:r>
            <a:endParaRPr lang="en-US" dirty="0"/>
          </a:p>
        </p:txBody>
      </p:sp>
      <p:sp>
        <p:nvSpPr>
          <p:cNvPr id="3" name="Content Placeholder 2">
            <a:extLst>
              <a:ext uri="{FF2B5EF4-FFF2-40B4-BE49-F238E27FC236}">
                <a16:creationId xmlns:a16="http://schemas.microsoft.com/office/drawing/2014/main" id="{18436281-5788-3E22-7FFD-DC54A37397F0}"/>
              </a:ext>
            </a:extLst>
          </p:cNvPr>
          <p:cNvSpPr>
            <a:spLocks noGrp="1"/>
          </p:cNvSpPr>
          <p:nvPr>
            <p:ph idx="1"/>
          </p:nvPr>
        </p:nvSpPr>
        <p:spPr/>
        <p:txBody>
          <a:bodyPr/>
          <a:lstStyle/>
          <a:p>
            <a:r>
              <a:rPr lang="ru-RU" dirty="0"/>
              <a:t>Существует множество литературы и примеров по обнаружению циклов в ориентированном графе, но мне нужно не просто обнаружить цикл. Я должен понять, что мне следует делать, когда я обнаруживаю цикл? Как это должно повлиять на общую стратегию удаления?</a:t>
            </a:r>
          </a:p>
          <a:p>
            <a:endParaRPr lang="ru-RU" dirty="0"/>
          </a:p>
          <a:p>
            <a:r>
              <a:rPr lang="ru-RU" dirty="0"/>
              <a:t>Для этого все действительно зависит от базы данных. Общая проблема заключается в том, что ограничения внешнего ключа не позволяют нам удалять с помощью сирот, но с циклом в нашем графике я не могу удалять таблицы одну за другой.</a:t>
            </a:r>
            <a:endParaRPr lang="en-US" dirty="0"/>
          </a:p>
        </p:txBody>
      </p:sp>
    </p:spTree>
    <p:extLst>
      <p:ext uri="{BB962C8B-B14F-4D97-AF65-F5344CB8AC3E}">
        <p14:creationId xmlns:p14="http://schemas.microsoft.com/office/powerpoint/2010/main" val="28244955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DCF7A-DD96-403C-F11D-E4CDDBC09125}"/>
              </a:ext>
            </a:extLst>
          </p:cNvPr>
          <p:cNvSpPr>
            <a:spLocks noGrp="1"/>
          </p:cNvSpPr>
          <p:nvPr>
            <p:ph type="title"/>
          </p:nvPr>
        </p:nvSpPr>
        <p:spPr/>
        <p:txBody>
          <a:bodyPr/>
          <a:lstStyle/>
          <a:p>
            <a:r>
              <a:rPr lang="en-US" dirty="0" err="1"/>
              <a:t>EfCore.TestSupport</a:t>
            </a:r>
            <a:r>
              <a:rPr lang="en-US" dirty="0"/>
              <a:t> </a:t>
            </a:r>
            <a:r>
              <a:rPr lang="en-US" dirty="0" err="1"/>
              <a:t>J.P.Smith</a:t>
            </a:r>
            <a:endParaRPr lang="en-US" dirty="0"/>
          </a:p>
        </p:txBody>
      </p:sp>
      <p:sp>
        <p:nvSpPr>
          <p:cNvPr id="3" name="Content Placeholder 2">
            <a:extLst>
              <a:ext uri="{FF2B5EF4-FFF2-40B4-BE49-F238E27FC236}">
                <a16:creationId xmlns:a16="http://schemas.microsoft.com/office/drawing/2014/main" id="{4F239672-CBFB-1DBA-07EF-AAD4AF1957D9}"/>
              </a:ext>
            </a:extLst>
          </p:cNvPr>
          <p:cNvSpPr>
            <a:spLocks noGrp="1"/>
          </p:cNvSpPr>
          <p:nvPr>
            <p:ph idx="1"/>
          </p:nvPr>
        </p:nvSpPr>
        <p:spPr/>
        <p:txBody>
          <a:bodyPr/>
          <a:lstStyle/>
          <a:p>
            <a:pPr marL="0" indent="0">
              <a:buNone/>
            </a:pPr>
            <a:r>
              <a:rPr lang="ru-RU" dirty="0"/>
              <a:t>Существует три основных способа автоматизировать тестирование вашего основного кода EF:</a:t>
            </a:r>
            <a:endParaRPr lang="en-US" dirty="0"/>
          </a:p>
          <a:p>
            <a:r>
              <a:rPr lang="ru-RU" dirty="0"/>
              <a:t>Используйте базы данных </a:t>
            </a:r>
            <a:r>
              <a:rPr lang="ru-RU" dirty="0" err="1"/>
              <a:t>SQLite</a:t>
            </a:r>
            <a:r>
              <a:rPr lang="ru-RU" dirty="0"/>
              <a:t> в памяти. Самый быстрый выбор, но имеет ограничения</a:t>
            </a:r>
            <a:endParaRPr lang="en-US" dirty="0"/>
          </a:p>
          <a:p>
            <a:r>
              <a:rPr lang="ru-RU" dirty="0"/>
              <a:t>Используйте какую-либо форму шаблона репозитория и имитируйте свой репозиторий. Хорошо, но больше работы.</a:t>
            </a:r>
            <a:endParaRPr lang="en-US" dirty="0"/>
          </a:p>
          <a:p>
            <a:r>
              <a:rPr lang="ru-RU" dirty="0"/>
              <a:t>Используйте базу данных того же типа, что и ваша производственная система. Лучший выбор</a:t>
            </a:r>
            <a:endParaRPr lang="en-US" dirty="0"/>
          </a:p>
          <a:p>
            <a:endParaRPr lang="en-US" dirty="0"/>
          </a:p>
        </p:txBody>
      </p:sp>
    </p:spTree>
    <p:extLst>
      <p:ext uri="{BB962C8B-B14F-4D97-AF65-F5344CB8AC3E}">
        <p14:creationId xmlns:p14="http://schemas.microsoft.com/office/powerpoint/2010/main" val="2577723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829FD-B3CD-87E8-5168-9D01D2CCCCB7}"/>
              </a:ext>
            </a:extLst>
          </p:cNvPr>
          <p:cNvSpPr>
            <a:spLocks noGrp="1"/>
          </p:cNvSpPr>
          <p:nvPr>
            <p:ph type="title"/>
          </p:nvPr>
        </p:nvSpPr>
        <p:spPr/>
        <p:txBody>
          <a:bodyPr/>
          <a:lstStyle/>
          <a:p>
            <a:r>
              <a:rPr lang="ru-RU" dirty="0"/>
              <a:t>Недостатки подхода</a:t>
            </a:r>
            <a:endParaRPr lang="en-US" dirty="0"/>
          </a:p>
        </p:txBody>
      </p:sp>
      <p:sp>
        <p:nvSpPr>
          <p:cNvPr id="3" name="Content Placeholder 2">
            <a:extLst>
              <a:ext uri="{FF2B5EF4-FFF2-40B4-BE49-F238E27FC236}">
                <a16:creationId xmlns:a16="http://schemas.microsoft.com/office/drawing/2014/main" id="{3D0B7E32-7B4B-70E4-6740-59D0761E8D55}"/>
              </a:ext>
            </a:extLst>
          </p:cNvPr>
          <p:cNvSpPr>
            <a:spLocks noGrp="1"/>
          </p:cNvSpPr>
          <p:nvPr>
            <p:ph idx="1"/>
          </p:nvPr>
        </p:nvSpPr>
        <p:spPr/>
        <p:txBody>
          <a:bodyPr>
            <a:normAutofit/>
          </a:bodyPr>
          <a:lstStyle/>
          <a:p>
            <a:pPr algn="l">
              <a:buFont typeface="Arial" panose="020B0604020202020204" pitchFamily="34" charset="0"/>
              <a:buChar char="•"/>
            </a:pPr>
            <a:r>
              <a:rPr lang="ru-RU" b="1" i="1" dirty="0">
                <a:solidFill>
                  <a:srgbClr val="3C3C3C"/>
                </a:solidFill>
                <a:effectLst/>
                <a:latin typeface="Merriweather" panose="020B0604020202020204" pitchFamily="2" charset="0"/>
              </a:rPr>
              <a:t>Нет истории изменений</a:t>
            </a:r>
            <a:r>
              <a:rPr lang="en-US" b="1" i="1" dirty="0">
                <a:solidFill>
                  <a:srgbClr val="3C3C3C"/>
                </a:solidFill>
                <a:effectLst/>
                <a:latin typeface="Merriweather" panose="020B0604020202020204" pitchFamily="2" charset="0"/>
              </a:rPr>
              <a:t>—</a:t>
            </a:r>
            <a:r>
              <a:rPr lang="en-US" b="0" i="0" dirty="0">
                <a:solidFill>
                  <a:srgbClr val="3C3C3C"/>
                </a:solidFill>
                <a:effectLst/>
                <a:latin typeface="Merriweather" panose="020B0604020202020204" pitchFamily="2" charset="0"/>
              </a:rPr>
              <a:t> </a:t>
            </a:r>
            <a:r>
              <a:rPr lang="ru-RU" b="0" i="0" dirty="0">
                <a:solidFill>
                  <a:srgbClr val="3C3C3C"/>
                </a:solidFill>
                <a:effectLst/>
                <a:latin typeface="Merriweather" panose="020B0604020202020204" pitchFamily="2" charset="0"/>
              </a:rPr>
              <a:t>невозможно открутить назад состояние базы на предыдущий релиз</a:t>
            </a:r>
            <a:r>
              <a:rPr lang="en-US" b="0" i="0" dirty="0">
                <a:solidFill>
                  <a:srgbClr val="3C3C3C"/>
                </a:solidFill>
                <a:effectLst/>
                <a:latin typeface="Merriweather" panose="020B0604020202020204" pitchFamily="2" charset="0"/>
              </a:rPr>
              <a:t>.</a:t>
            </a:r>
          </a:p>
          <a:p>
            <a:pPr algn="l">
              <a:buFont typeface="Arial" panose="020B0604020202020204" pitchFamily="34" charset="0"/>
              <a:buChar char="•"/>
            </a:pPr>
            <a:r>
              <a:rPr lang="ru-RU" b="1" i="1" dirty="0">
                <a:solidFill>
                  <a:srgbClr val="3C3C3C"/>
                </a:solidFill>
                <a:effectLst/>
                <a:latin typeface="Merriweather" panose="020B0604020202020204" pitchFamily="2" charset="0"/>
              </a:rPr>
              <a:t>Нет единого источника истины</a:t>
            </a:r>
            <a:r>
              <a:rPr lang="en-US" b="1" i="1" dirty="0">
                <a:solidFill>
                  <a:srgbClr val="3C3C3C"/>
                </a:solidFill>
                <a:effectLst/>
                <a:latin typeface="Merriweather" panose="020B0604020202020204" pitchFamily="2" charset="0"/>
              </a:rPr>
              <a:t>—</a:t>
            </a:r>
            <a:r>
              <a:rPr lang="en-US" b="0" i="0" dirty="0">
                <a:solidFill>
                  <a:srgbClr val="3C3C3C"/>
                </a:solidFill>
                <a:effectLst/>
                <a:latin typeface="Merriweather" panose="020B0604020202020204" pitchFamily="2" charset="0"/>
              </a:rPr>
              <a:t> </a:t>
            </a:r>
            <a:r>
              <a:rPr lang="ru-RU" b="0" i="0" dirty="0">
                <a:solidFill>
                  <a:srgbClr val="3C3C3C"/>
                </a:solidFill>
                <a:effectLst/>
                <a:latin typeface="Merriweather" panose="020B0604020202020204" pitchFamily="2" charset="0"/>
              </a:rPr>
              <a:t>модель базы или код? Поддерживать их в согласованном состоянии – дополнительная нагрузка</a:t>
            </a:r>
            <a:endParaRPr lang="en-US" b="0" i="0" dirty="0">
              <a:solidFill>
                <a:srgbClr val="3C3C3C"/>
              </a:solidFill>
              <a:effectLst/>
              <a:latin typeface="Merriweather" panose="020B0604020202020204" pitchFamily="2" charset="0"/>
            </a:endParaRPr>
          </a:p>
          <a:p>
            <a:pPr algn="l"/>
            <a:r>
              <a:rPr lang="ru-RU" b="0" i="0" dirty="0">
                <a:solidFill>
                  <a:srgbClr val="3C3C3C"/>
                </a:solidFill>
                <a:effectLst/>
                <a:latin typeface="Merriweather" panose="020B0604020202020204" pitchFamily="2" charset="0"/>
              </a:rPr>
              <a:t>С другой стороны держать схему базы данных в системе контроля версий – решает обе задачи</a:t>
            </a:r>
            <a:r>
              <a:rPr lang="en-US" b="0" i="0" dirty="0">
                <a:solidFill>
                  <a:srgbClr val="3C3C3C"/>
                </a:solidFill>
                <a:effectLst/>
                <a:latin typeface="Merriweather" panose="020B0604020202020204" pitchFamily="2" charset="0"/>
              </a:rPr>
              <a:t>.</a:t>
            </a:r>
          </a:p>
          <a:p>
            <a:pPr marL="0" indent="0">
              <a:buNone/>
            </a:pPr>
            <a:endParaRPr lang="en-US" dirty="0"/>
          </a:p>
        </p:txBody>
      </p:sp>
    </p:spTree>
    <p:extLst>
      <p:ext uri="{BB962C8B-B14F-4D97-AF65-F5344CB8AC3E}">
        <p14:creationId xmlns:p14="http://schemas.microsoft.com/office/powerpoint/2010/main" val="27067378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63232-13B4-007E-B840-EEE50F4E94E3}"/>
              </a:ext>
            </a:extLst>
          </p:cNvPr>
          <p:cNvSpPr>
            <a:spLocks noGrp="1"/>
          </p:cNvSpPr>
          <p:nvPr>
            <p:ph type="title"/>
          </p:nvPr>
        </p:nvSpPr>
        <p:spPr/>
        <p:txBody>
          <a:bodyPr>
            <a:normAutofit fontScale="90000"/>
          </a:bodyPr>
          <a:lstStyle/>
          <a:p>
            <a:r>
              <a:rPr lang="ru-RU" dirty="0"/>
              <a:t>Используйте базы данных </a:t>
            </a:r>
            <a:r>
              <a:rPr lang="ru-RU" dirty="0" err="1"/>
              <a:t>SQLite</a:t>
            </a:r>
            <a:r>
              <a:rPr lang="ru-RU" dirty="0"/>
              <a:t> в памяти. Самый быстрый выбор, но имеет ограничения</a:t>
            </a:r>
            <a:endParaRPr lang="en-US" dirty="0"/>
          </a:p>
        </p:txBody>
      </p:sp>
      <p:sp>
        <p:nvSpPr>
          <p:cNvPr id="3" name="Content Placeholder 2">
            <a:extLst>
              <a:ext uri="{FF2B5EF4-FFF2-40B4-BE49-F238E27FC236}">
                <a16:creationId xmlns:a16="http://schemas.microsoft.com/office/drawing/2014/main" id="{DED6409C-DC19-AF62-6519-A93BADECE49F}"/>
              </a:ext>
            </a:extLst>
          </p:cNvPr>
          <p:cNvSpPr>
            <a:spLocks noGrp="1"/>
          </p:cNvSpPr>
          <p:nvPr>
            <p:ph idx="1"/>
          </p:nvPr>
        </p:nvSpPr>
        <p:spPr/>
        <p:txBody>
          <a:bodyPr/>
          <a:lstStyle/>
          <a:p>
            <a:r>
              <a:rPr lang="ru-RU" b="0" i="0" dirty="0">
                <a:effectLst/>
                <a:latin typeface="Segoe UI" panose="020B0502040204020203" pitchFamily="34" charset="0"/>
              </a:rPr>
              <a:t>Схема базы данных всегда актуальна.</a:t>
            </a:r>
            <a:endParaRPr lang="en-US" b="0" i="0" dirty="0">
              <a:effectLst/>
              <a:latin typeface="Segoe UI" panose="020B0502040204020203" pitchFamily="34" charset="0"/>
            </a:endParaRPr>
          </a:p>
          <a:p>
            <a:r>
              <a:rPr lang="ru-RU" b="0" i="0" dirty="0">
                <a:effectLst/>
                <a:latin typeface="Segoe UI" panose="020B0502040204020203" pitchFamily="34" charset="0"/>
              </a:rPr>
              <a:t>База данных пуста, что является хорошей отправной точкой для теста.</a:t>
            </a:r>
            <a:endParaRPr lang="en-US" b="0" i="0" dirty="0">
              <a:effectLst/>
              <a:latin typeface="Segoe UI" panose="020B0502040204020203" pitchFamily="34" charset="0"/>
            </a:endParaRPr>
          </a:p>
          <a:p>
            <a:r>
              <a:rPr lang="ru-RU" b="0" i="0" dirty="0">
                <a:effectLst/>
                <a:latin typeface="Segoe UI" panose="020B0502040204020203" pitchFamily="34" charset="0"/>
              </a:rPr>
              <a:t>Параллельное выполнение тестов работает, потому что каждая база данных хранится локально в каждом тесте.</a:t>
            </a:r>
            <a:endParaRPr lang="en-US" b="0" i="0" dirty="0">
              <a:effectLst/>
              <a:latin typeface="Segoe UI" panose="020B0502040204020203" pitchFamily="34" charset="0"/>
            </a:endParaRPr>
          </a:p>
          <a:p>
            <a:r>
              <a:rPr lang="ru-RU" b="0" i="0" dirty="0">
                <a:effectLst/>
                <a:latin typeface="Segoe UI" panose="020B0502040204020203" pitchFamily="34" charset="0"/>
              </a:rPr>
              <a:t>Ваши тесты будут успешно выполняться в тестовой части конвейера </a:t>
            </a:r>
            <a:r>
              <a:rPr lang="ru-RU" b="0" i="0" dirty="0" err="1">
                <a:effectLst/>
                <a:latin typeface="Segoe UI" panose="020B0502040204020203" pitchFamily="34" charset="0"/>
              </a:rPr>
              <a:t>DevOps</a:t>
            </a:r>
            <a:r>
              <a:rPr lang="ru-RU" b="0" i="0" dirty="0">
                <a:effectLst/>
                <a:latin typeface="Segoe UI" panose="020B0502040204020203" pitchFamily="34" charset="0"/>
              </a:rPr>
              <a:t> без каких-либо других настроек.</a:t>
            </a:r>
            <a:br>
              <a:rPr lang="ru-RU" dirty="0"/>
            </a:br>
            <a:r>
              <a:rPr lang="ru-RU" b="0" i="0" dirty="0">
                <a:effectLst/>
                <a:latin typeface="Segoe UI" panose="020B0502040204020203" pitchFamily="34" charset="0"/>
              </a:rPr>
              <a:t>Ваши тесты проходят быстрее.</a:t>
            </a:r>
            <a:endParaRPr lang="en-US" dirty="0"/>
          </a:p>
        </p:txBody>
      </p:sp>
    </p:spTree>
    <p:extLst>
      <p:ext uri="{BB962C8B-B14F-4D97-AF65-F5344CB8AC3E}">
        <p14:creationId xmlns:p14="http://schemas.microsoft.com/office/powerpoint/2010/main" val="23268685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43C2-60FE-F685-2BB0-F26612C3A962}"/>
              </a:ext>
            </a:extLst>
          </p:cNvPr>
          <p:cNvSpPr>
            <a:spLocks noGrp="1"/>
          </p:cNvSpPr>
          <p:nvPr>
            <p:ph type="title"/>
          </p:nvPr>
        </p:nvSpPr>
        <p:spPr/>
        <p:txBody>
          <a:bodyPr>
            <a:normAutofit fontScale="90000"/>
          </a:bodyPr>
          <a:lstStyle/>
          <a:p>
            <a:r>
              <a:rPr lang="ru-RU" dirty="0"/>
              <a:t>Используйте какую-либо форму шаблона репозитория и имитируйте свой репозиторий. </a:t>
            </a:r>
            <a:endParaRPr lang="en-US" dirty="0"/>
          </a:p>
        </p:txBody>
      </p:sp>
      <p:sp>
        <p:nvSpPr>
          <p:cNvPr id="3" name="Content Placeholder 2">
            <a:extLst>
              <a:ext uri="{FF2B5EF4-FFF2-40B4-BE49-F238E27FC236}">
                <a16:creationId xmlns:a16="http://schemas.microsoft.com/office/drawing/2014/main" id="{02CB06CE-018D-1257-43D3-7660F5A58B7E}"/>
              </a:ext>
            </a:extLst>
          </p:cNvPr>
          <p:cNvSpPr>
            <a:spLocks noGrp="1"/>
          </p:cNvSpPr>
          <p:nvPr>
            <p:ph idx="1"/>
          </p:nvPr>
        </p:nvSpPr>
        <p:spPr/>
        <p:txBody>
          <a:bodyPr>
            <a:normAutofit fontScale="92500" lnSpcReduction="20000"/>
          </a:bodyPr>
          <a:lstStyle/>
          <a:p>
            <a:r>
              <a:rPr lang="ru-RU" b="0" i="0" dirty="0">
                <a:effectLst/>
                <a:latin typeface="Segoe UI" panose="020B0502040204020203" pitchFamily="34" charset="0"/>
              </a:rPr>
              <a:t>База данных </a:t>
            </a:r>
            <a:r>
              <a:rPr lang="ru-RU" b="0" i="0" dirty="0" err="1">
                <a:effectLst/>
                <a:latin typeface="Segoe UI" panose="020B0502040204020203" pitchFamily="34" charset="0"/>
              </a:rPr>
              <a:t>SQLite</a:t>
            </a:r>
            <a:r>
              <a:rPr lang="ru-RU" b="0" i="0" dirty="0">
                <a:effectLst/>
                <a:latin typeface="Segoe UI" panose="020B0502040204020203" pitchFamily="34" charset="0"/>
              </a:rPr>
              <a:t> имеет режим работы в памяти, который применяется путем установки в строке подключения значения “</a:t>
            </a:r>
            <a:r>
              <a:rPr lang="ru-RU" b="0" i="0" dirty="0" err="1">
                <a:effectLst/>
                <a:latin typeface="Segoe UI" panose="020B0502040204020203" pitchFamily="34" charset="0"/>
              </a:rPr>
              <a:t>Filename</a:t>
            </a:r>
            <a:r>
              <a:rPr lang="ru-RU" b="0" i="0" dirty="0">
                <a:effectLst/>
                <a:latin typeface="Segoe UI" panose="020B0502040204020203" pitchFamily="34" charset="0"/>
              </a:rPr>
              <a:t>=:</a:t>
            </a:r>
            <a:r>
              <a:rPr lang="ru-RU" b="0" i="0" dirty="0" err="1">
                <a:effectLst/>
                <a:latin typeface="Segoe UI" panose="020B0502040204020203" pitchFamily="34" charset="0"/>
              </a:rPr>
              <a:t>memory</a:t>
            </a:r>
            <a:r>
              <a:rPr lang="ru-RU" b="0" i="0" dirty="0">
                <a:effectLst/>
                <a:latin typeface="Segoe UI" panose="020B0502040204020203" pitchFamily="34" charset="0"/>
              </a:rPr>
              <a:t>:”. Затем база данных скрывается в строке подключения, что делает ее уникальной для своего теста, и ее база данных еще не создана. Это быстро и легко, но если ваша производственная база данных использует другой тип базы данных, то у вас это может не сработать.</a:t>
            </a:r>
            <a:br>
              <a:rPr lang="ru-RU" dirty="0"/>
            </a:br>
            <a:br>
              <a:rPr lang="ru-RU" dirty="0"/>
            </a:br>
            <a:r>
              <a:rPr lang="ru-RU" b="0" i="0" dirty="0">
                <a:effectLst/>
                <a:latin typeface="Segoe UI" panose="020B0502040204020203" pitchFamily="34" charset="0"/>
              </a:rPr>
              <a:t>Документация EF Core по тестированию показывает один из способов настройки базы данных </a:t>
            </a:r>
            <a:r>
              <a:rPr lang="ru-RU" b="0" i="0" dirty="0" err="1">
                <a:effectLst/>
                <a:latin typeface="Segoe UI" panose="020B0502040204020203" pitchFamily="34" charset="0"/>
              </a:rPr>
              <a:t>SQLite</a:t>
            </a:r>
            <a:r>
              <a:rPr lang="ru-RU" b="0" i="0" dirty="0">
                <a:effectLst/>
                <a:latin typeface="Segoe UI" panose="020B0502040204020203" pitchFamily="34" charset="0"/>
              </a:rPr>
              <a:t> в памяти, но я использую статический метод библиотеки </a:t>
            </a:r>
            <a:r>
              <a:rPr lang="ru-RU" b="0" i="0" dirty="0" err="1">
                <a:effectLst/>
                <a:latin typeface="Segoe UI" panose="020B0502040204020203" pitchFamily="34" charset="0"/>
              </a:rPr>
              <a:t>EFCore.TestSupport</a:t>
            </a:r>
            <a:r>
              <a:rPr lang="ru-RU" b="0" i="0" dirty="0">
                <a:effectLst/>
                <a:latin typeface="Segoe UI" panose="020B0502040204020203" pitchFamily="34" charset="0"/>
              </a:rPr>
              <a:t>, называемый </a:t>
            </a:r>
            <a:r>
              <a:rPr lang="ru-RU" b="0" i="0" dirty="0" err="1">
                <a:effectLst/>
                <a:latin typeface="Segoe UI" panose="020B0502040204020203" pitchFamily="34" charset="0"/>
              </a:rPr>
              <a:t>SqliteInMemory.CreateOptions</a:t>
            </a:r>
            <a:r>
              <a:rPr lang="ru-RU" b="0" i="0" dirty="0">
                <a:effectLst/>
                <a:latin typeface="Segoe UI" panose="020B0502040204020203" pitchFamily="34" charset="0"/>
              </a:rPr>
              <a:t>&lt;</a:t>
            </a:r>
            <a:r>
              <a:rPr lang="ru-RU" b="0" i="0" dirty="0" err="1">
                <a:effectLst/>
                <a:latin typeface="Segoe UI" panose="020B0502040204020203" pitchFamily="34" charset="0"/>
              </a:rPr>
              <a:t>TContext</a:t>
            </a:r>
            <a:r>
              <a:rPr lang="ru-RU" b="0" i="0" dirty="0">
                <a:effectLst/>
                <a:latin typeface="Segoe UI" panose="020B0502040204020203" pitchFamily="34" charset="0"/>
              </a:rPr>
              <a:t>&gt;, который настроит параметры для создания базы данных </a:t>
            </a:r>
            <a:r>
              <a:rPr lang="ru-RU" b="0" i="0" dirty="0" err="1">
                <a:effectLst/>
                <a:latin typeface="Segoe UI" panose="020B0502040204020203" pitchFamily="34" charset="0"/>
              </a:rPr>
              <a:t>SQLite</a:t>
            </a:r>
            <a:r>
              <a:rPr lang="ru-RU" b="0" i="0" dirty="0">
                <a:effectLst/>
                <a:latin typeface="Segoe UI" panose="020B0502040204020203" pitchFamily="34" charset="0"/>
              </a:rPr>
              <a:t> в памяти, как показано далее</a:t>
            </a:r>
            <a:endParaRPr lang="en-US" dirty="0"/>
          </a:p>
        </p:txBody>
      </p:sp>
    </p:spTree>
    <p:extLst>
      <p:ext uri="{BB962C8B-B14F-4D97-AF65-F5344CB8AC3E}">
        <p14:creationId xmlns:p14="http://schemas.microsoft.com/office/powerpoint/2010/main" val="20575582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B6C68-9B8D-1E73-61B7-D578469590CF}"/>
              </a:ext>
            </a:extLst>
          </p:cNvPr>
          <p:cNvSpPr>
            <a:spLocks noGrp="1"/>
          </p:cNvSpPr>
          <p:nvPr>
            <p:ph type="title"/>
          </p:nvPr>
        </p:nvSpPr>
        <p:spPr/>
        <p:txBody>
          <a:bodyPr>
            <a:normAutofit/>
          </a:bodyPr>
          <a:lstStyle/>
          <a:p>
            <a:r>
              <a:rPr lang="ru-RU" dirty="0"/>
              <a:t>Используйте базу данных того же типа, что и ваша производственная система</a:t>
            </a:r>
            <a:endParaRPr lang="en-US" dirty="0"/>
          </a:p>
        </p:txBody>
      </p:sp>
      <p:sp>
        <p:nvSpPr>
          <p:cNvPr id="3" name="Content Placeholder 2">
            <a:extLst>
              <a:ext uri="{FF2B5EF4-FFF2-40B4-BE49-F238E27FC236}">
                <a16:creationId xmlns:a16="http://schemas.microsoft.com/office/drawing/2014/main" id="{BCC46518-C500-65A4-4651-C0526C9540A3}"/>
              </a:ext>
            </a:extLst>
          </p:cNvPr>
          <p:cNvSpPr>
            <a:spLocks noGrp="1"/>
          </p:cNvSpPr>
          <p:nvPr>
            <p:ph idx="1"/>
          </p:nvPr>
        </p:nvSpPr>
        <p:spPr/>
        <p:txBody>
          <a:bodyPr/>
          <a:lstStyle/>
          <a:p>
            <a:r>
              <a:rPr lang="ru-RU" b="0" i="0" dirty="0">
                <a:effectLst/>
                <a:latin typeface="Segoe UI" panose="020B0502040204020203" pitchFamily="34" charset="0"/>
              </a:rPr>
              <a:t>Если вы используете обычную базу данных (не в памяти), то вам нужно убедиться, что база данных имеет уникальное имя для каждого тестового класса (</a:t>
            </a:r>
            <a:r>
              <a:rPr lang="ru-RU" b="0" i="0" dirty="0" err="1">
                <a:effectLst/>
                <a:latin typeface="Segoe UI" panose="020B0502040204020203" pitchFamily="34" charset="0"/>
              </a:rPr>
              <a:t>xUnit</a:t>
            </a:r>
            <a:r>
              <a:rPr lang="ru-RU" b="0" i="0" dirty="0">
                <a:effectLst/>
                <a:latin typeface="Segoe UI" panose="020B0502040204020203" pitchFamily="34" charset="0"/>
              </a:rPr>
              <a:t> запускает тестовые классы параллельно, но методы в тестовом классе выполняются последовательно). Чтобы получить уникальное имя базы данных, в </a:t>
            </a:r>
            <a:r>
              <a:rPr lang="ru-RU" b="0" i="0" dirty="0" err="1">
                <a:effectLst/>
                <a:latin typeface="Segoe UI" panose="020B0502040204020203" pitchFamily="34" charset="0"/>
              </a:rPr>
              <a:t>EFCore.TestSupport</a:t>
            </a:r>
            <a:r>
              <a:rPr lang="ru-RU" b="0" i="0" dirty="0">
                <a:effectLst/>
                <a:latin typeface="Segoe UI" panose="020B0502040204020203" pitchFamily="34" charset="0"/>
              </a:rPr>
              <a:t> есть методы, которые берут базовую строку подключения к SQL Server из файла </a:t>
            </a:r>
            <a:r>
              <a:rPr lang="ru-RU" b="0" i="0" dirty="0" err="1">
                <a:effectLst/>
                <a:latin typeface="Segoe UI" panose="020B0502040204020203" pitchFamily="34" charset="0"/>
              </a:rPr>
              <a:t>appsetting.json</a:t>
            </a:r>
            <a:r>
              <a:rPr lang="ru-RU" b="0" i="0" dirty="0">
                <a:effectLst/>
                <a:latin typeface="Segoe UI" panose="020B0502040204020203" pitchFamily="34" charset="0"/>
              </a:rPr>
              <a:t> и добавляют имя класса в конец текущего имени (см. Код после следующего абзаца и эту документацию).</a:t>
            </a:r>
            <a:endParaRPr lang="en-US" dirty="0"/>
          </a:p>
        </p:txBody>
      </p:sp>
    </p:spTree>
    <p:extLst>
      <p:ext uri="{BB962C8B-B14F-4D97-AF65-F5344CB8AC3E}">
        <p14:creationId xmlns:p14="http://schemas.microsoft.com/office/powerpoint/2010/main" val="25589186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EC41-B471-64C5-1DE7-47659CA981F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392839-1DA5-EE91-0047-B95EA4B63639}"/>
              </a:ext>
            </a:extLst>
          </p:cNvPr>
          <p:cNvSpPr>
            <a:spLocks noGrp="1"/>
          </p:cNvSpPr>
          <p:nvPr>
            <p:ph idx="1"/>
          </p:nvPr>
        </p:nvSpPr>
        <p:spPr/>
        <p:txBody>
          <a:bodyPr/>
          <a:lstStyle/>
          <a:p>
            <a:r>
              <a:rPr lang="ru-RU" b="0" i="0" dirty="0">
                <a:effectLst/>
                <a:latin typeface="Segoe UI" panose="020B0502040204020203" pitchFamily="34" charset="0"/>
              </a:rPr>
              <a:t>Уникальное имя базы данных, плюс вызов метода </a:t>
            </a:r>
            <a:r>
              <a:rPr lang="ru-RU" b="0" i="0" dirty="0" err="1">
                <a:effectLst/>
                <a:latin typeface="Segoe UI" panose="020B0502040204020203" pitchFamily="34" charset="0"/>
              </a:rPr>
              <a:t>EnsureClean</a:t>
            </a:r>
            <a:r>
              <a:rPr lang="ru-RU" b="0" i="0" dirty="0">
                <a:effectLst/>
                <a:latin typeface="Segoe UI" panose="020B0502040204020203" pitchFamily="34" charset="0"/>
              </a:rPr>
              <a:t> (работает только на SQL Server).</a:t>
            </a:r>
            <a:br>
              <a:rPr lang="ru-RU" dirty="0"/>
            </a:br>
            <a:r>
              <a:rPr lang="ru-RU" b="0" i="0" dirty="0">
                <a:effectLst/>
                <a:latin typeface="Segoe UI" panose="020B0502040204020203" pitchFamily="34" charset="0"/>
              </a:rPr>
              <a:t>ОБНОВЛЕНИЕ: Версия 5.2.0 добавляет поддержку </a:t>
            </a:r>
            <a:r>
              <a:rPr lang="ru-RU" b="0" i="0" dirty="0" err="1">
                <a:effectLst/>
                <a:latin typeface="Segoe UI" panose="020B0502040204020203" pitchFamily="34" charset="0"/>
              </a:rPr>
              <a:t>PostgreSQL</a:t>
            </a:r>
            <a:r>
              <a:rPr lang="ru-RU" b="0" i="0" dirty="0">
                <a:effectLst/>
                <a:latin typeface="Segoe UI" panose="020B0502040204020203" pitchFamily="34" charset="0"/>
              </a:rPr>
              <a:t>, включая метод </a:t>
            </a:r>
            <a:r>
              <a:rPr lang="ru-RU" b="0" i="0" dirty="0" err="1">
                <a:effectLst/>
                <a:latin typeface="Segoe UI" panose="020B0502040204020203" pitchFamily="34" charset="0"/>
              </a:rPr>
              <a:t>EnsureClean</a:t>
            </a:r>
            <a:r>
              <a:rPr lang="ru-RU" b="0" i="0" dirty="0">
                <a:effectLst/>
                <a:latin typeface="Segoe UI" panose="020B0502040204020203" pitchFamily="34" charset="0"/>
              </a:rPr>
              <a:t> (который является супер-быстрым!)</a:t>
            </a:r>
            <a:endParaRPr lang="en-US" dirty="0"/>
          </a:p>
        </p:txBody>
      </p:sp>
    </p:spTree>
    <p:extLst>
      <p:ext uri="{BB962C8B-B14F-4D97-AF65-F5344CB8AC3E}">
        <p14:creationId xmlns:p14="http://schemas.microsoft.com/office/powerpoint/2010/main" val="40820071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5C70F-3BA9-6E40-41FF-90B6B73F80E7}"/>
              </a:ext>
            </a:extLst>
          </p:cNvPr>
          <p:cNvSpPr>
            <a:spLocks noGrp="1"/>
          </p:cNvSpPr>
          <p:nvPr>
            <p:ph type="title"/>
          </p:nvPr>
        </p:nvSpPr>
        <p:spPr/>
        <p:txBody>
          <a:bodyPr/>
          <a:lstStyle/>
          <a:p>
            <a:r>
              <a:rPr lang="en-US" b="0" i="0" dirty="0" err="1">
                <a:solidFill>
                  <a:srgbClr val="3F4350"/>
                </a:solidFill>
                <a:effectLst/>
                <a:latin typeface="Open Sans" panose="020B0604020202020204" pitchFamily="34" charset="0"/>
              </a:rPr>
              <a:t>Testcontainers</a:t>
            </a:r>
            <a:r>
              <a:rPr lang="en-US" b="0" i="0" dirty="0">
                <a:solidFill>
                  <a:srgbClr val="3F4350"/>
                </a:solidFill>
                <a:effectLst/>
                <a:latin typeface="Open Sans" panose="020B0604020202020204" pitchFamily="34" charset="0"/>
              </a:rPr>
              <a:t>-dotnet</a:t>
            </a:r>
            <a:endParaRPr lang="en-US" dirty="0"/>
          </a:p>
        </p:txBody>
      </p:sp>
      <p:sp>
        <p:nvSpPr>
          <p:cNvPr id="3" name="Content Placeholder 2">
            <a:extLst>
              <a:ext uri="{FF2B5EF4-FFF2-40B4-BE49-F238E27FC236}">
                <a16:creationId xmlns:a16="http://schemas.microsoft.com/office/drawing/2014/main" id="{1DAA6579-F5E9-C492-2C89-76D42C113469}"/>
              </a:ext>
            </a:extLst>
          </p:cNvPr>
          <p:cNvSpPr>
            <a:spLocks noGrp="1"/>
          </p:cNvSpPr>
          <p:nvPr>
            <p:ph idx="1"/>
          </p:nvPr>
        </p:nvSpPr>
        <p:spPr/>
        <p:txBody>
          <a:bodyPr>
            <a:normAutofit fontScale="92500" lnSpcReduction="10000"/>
          </a:bodyPr>
          <a:lstStyle/>
          <a:p>
            <a:r>
              <a:rPr lang="ru-RU" b="0" i="0" dirty="0" err="1">
                <a:effectLst/>
                <a:latin typeface="Segoe UI" panose="020B0502040204020203" pitchFamily="34" charset="0"/>
              </a:rPr>
              <a:t>Testcontainers</a:t>
            </a:r>
            <a:r>
              <a:rPr lang="ru-RU" b="0" i="0" dirty="0">
                <a:effectLst/>
                <a:latin typeface="Segoe UI" panose="020B0502040204020203" pitchFamily="34" charset="0"/>
              </a:rPr>
              <a:t> - это библиотека для поддержки тестов с одноразовыми экземплярами контейнеров </a:t>
            </a:r>
            <a:r>
              <a:rPr lang="ru-RU" b="0" i="0" dirty="0" err="1">
                <a:effectLst/>
                <a:latin typeface="Segoe UI" panose="020B0502040204020203" pitchFamily="34" charset="0"/>
              </a:rPr>
              <a:t>Docker</a:t>
            </a:r>
            <a:r>
              <a:rPr lang="ru-RU" b="0" i="0" dirty="0">
                <a:effectLst/>
                <a:latin typeface="Segoe UI" panose="020B0502040204020203" pitchFamily="34" charset="0"/>
              </a:rPr>
              <a:t> для всех совместимых .ЧИСТЫЕ стандартные версии. Библиотека построена поверх .NET </a:t>
            </a:r>
            <a:r>
              <a:rPr lang="ru-RU" b="0" i="0" dirty="0" err="1">
                <a:effectLst/>
                <a:latin typeface="Segoe UI" panose="020B0502040204020203" pitchFamily="34" charset="0"/>
              </a:rPr>
              <a:t>Docker</a:t>
            </a:r>
            <a:r>
              <a:rPr lang="ru-RU" b="0" i="0" dirty="0">
                <a:effectLst/>
                <a:latin typeface="Segoe UI" panose="020B0502040204020203" pitchFamily="34" charset="0"/>
              </a:rPr>
              <a:t> </a:t>
            </a:r>
            <a:r>
              <a:rPr lang="ru-RU" b="0" i="0" dirty="0" err="1">
                <a:effectLst/>
                <a:latin typeface="Segoe UI" panose="020B0502040204020203" pitchFamily="34" charset="0"/>
              </a:rPr>
              <a:t>remote</a:t>
            </a:r>
            <a:r>
              <a:rPr lang="ru-RU" b="0" i="0" dirty="0">
                <a:effectLst/>
                <a:latin typeface="Segoe UI" panose="020B0502040204020203" pitchFamily="34" charset="0"/>
              </a:rPr>
              <a:t> API и предоставляет облегченную реализацию для поддержки вашей тестовой среды при любых обстоятельствах.</a:t>
            </a:r>
            <a:br>
              <a:rPr lang="ru-RU" dirty="0"/>
            </a:br>
            <a:br>
              <a:rPr lang="ru-RU" dirty="0"/>
            </a:br>
            <a:r>
              <a:rPr lang="ru-RU" b="0" i="0" dirty="0">
                <a:effectLst/>
                <a:latin typeface="Segoe UI" panose="020B0502040204020203" pitchFamily="34" charset="0"/>
              </a:rPr>
              <a:t>Выберите одну из существующих предварительно настроенных конфигураций и запустите контейнеры в течение секунды для поддержки и запуска ваших тестов. Или создайте свои собственные контейнеры с помощью </a:t>
            </a:r>
            <a:r>
              <a:rPr lang="ru-RU" b="0" i="0" dirty="0" err="1">
                <a:effectLst/>
                <a:latin typeface="Segoe UI" panose="020B0502040204020203" pitchFamily="34" charset="0"/>
              </a:rPr>
              <a:t>Dockerfiles</a:t>
            </a:r>
            <a:r>
              <a:rPr lang="ru-RU" b="0" i="0" dirty="0">
                <a:effectLst/>
                <a:latin typeface="Segoe UI" panose="020B0502040204020203" pitchFamily="34" charset="0"/>
              </a:rPr>
              <a:t> и сразу же после этого запустите свои тесты.</a:t>
            </a:r>
            <a:br>
              <a:rPr lang="ru-RU" dirty="0"/>
            </a:br>
            <a:r>
              <a:rPr lang="en-US" dirty="0"/>
              <a:t>https://github.com/testcontainers/testcontainers-dotnet</a:t>
            </a:r>
          </a:p>
        </p:txBody>
      </p:sp>
    </p:spTree>
    <p:extLst>
      <p:ext uri="{BB962C8B-B14F-4D97-AF65-F5344CB8AC3E}">
        <p14:creationId xmlns:p14="http://schemas.microsoft.com/office/powerpoint/2010/main" val="40662986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FE1DF-6F43-0096-B832-5ABB0FF9A242}"/>
              </a:ext>
            </a:extLst>
          </p:cNvPr>
          <p:cNvSpPr>
            <a:spLocks noGrp="1"/>
          </p:cNvSpPr>
          <p:nvPr>
            <p:ph type="title"/>
          </p:nvPr>
        </p:nvSpPr>
        <p:spPr/>
        <p:txBody>
          <a:bodyPr/>
          <a:lstStyle/>
          <a:p>
            <a:r>
              <a:rPr lang="ru-RU" b="0" i="0" dirty="0">
                <a:solidFill>
                  <a:srgbClr val="3F4350"/>
                </a:solidFill>
                <a:effectLst/>
                <a:latin typeface="Open Sans" panose="020B0606030504020204" pitchFamily="34" charset="0"/>
              </a:rPr>
              <a:t>Реализация тестов в докере при помощи </a:t>
            </a:r>
            <a:r>
              <a:rPr lang="ru-RU" b="0" i="0" dirty="0" err="1">
                <a:solidFill>
                  <a:srgbClr val="3F4350"/>
                </a:solidFill>
                <a:effectLst/>
                <a:latin typeface="Open Sans" panose="020B0606030504020204" pitchFamily="34" charset="0"/>
              </a:rPr>
              <a:t>Docker.DotNet</a:t>
            </a:r>
            <a:endParaRPr lang="en-US" dirty="0"/>
          </a:p>
        </p:txBody>
      </p:sp>
      <p:sp>
        <p:nvSpPr>
          <p:cNvPr id="3" name="Content Placeholder 2">
            <a:extLst>
              <a:ext uri="{FF2B5EF4-FFF2-40B4-BE49-F238E27FC236}">
                <a16:creationId xmlns:a16="http://schemas.microsoft.com/office/drawing/2014/main" id="{6B317181-09CB-E097-3763-9B521C72A0A2}"/>
              </a:ext>
            </a:extLst>
          </p:cNvPr>
          <p:cNvSpPr>
            <a:spLocks noGrp="1"/>
          </p:cNvSpPr>
          <p:nvPr>
            <p:ph idx="1"/>
          </p:nvPr>
        </p:nvSpPr>
        <p:spPr/>
        <p:txBody>
          <a:bodyPr>
            <a:normAutofit fontScale="92500" lnSpcReduction="20000"/>
          </a:bodyPr>
          <a:lstStyle/>
          <a:p>
            <a:r>
              <a:rPr lang="ru-RU" b="0" i="0" dirty="0">
                <a:effectLst/>
                <a:latin typeface="Segoe UI" panose="020B0502040204020203" pitchFamily="34" charset="0"/>
              </a:rPr>
              <a:t>Запуск интеграционных тестов SQL Server в проектах .NET Core с помощью </a:t>
            </a:r>
            <a:r>
              <a:rPr lang="ru-RU" b="0" i="0" dirty="0" err="1">
                <a:effectLst/>
                <a:latin typeface="Segoe UI" panose="020B0502040204020203" pitchFamily="34" charset="0"/>
              </a:rPr>
              <a:t>Docker</a:t>
            </a:r>
            <a:endParaRPr lang="en-US" dirty="0">
              <a:latin typeface="Segoe UI" panose="020B0502040204020203" pitchFamily="34" charset="0"/>
            </a:endParaRPr>
          </a:p>
          <a:p>
            <a:pPr marL="0" indent="0">
              <a:buNone/>
            </a:pPr>
            <a:r>
              <a:rPr lang="ru-RU" b="0" i="0" dirty="0">
                <a:effectLst/>
                <a:latin typeface="Segoe UI" panose="020B0502040204020203" pitchFamily="34" charset="0"/>
              </a:rPr>
              <a:t>Обычно в такой ситуации большинство разработчиков используют </a:t>
            </a:r>
            <a:r>
              <a:rPr lang="ru-RU" b="0" i="0" dirty="0" err="1">
                <a:effectLst/>
                <a:latin typeface="Segoe UI" panose="020B0502040204020203" pitchFamily="34" charset="0"/>
              </a:rPr>
              <a:t>контейнеризированную</a:t>
            </a:r>
            <a:r>
              <a:rPr lang="ru-RU" b="0" i="0" dirty="0">
                <a:effectLst/>
                <a:latin typeface="Segoe UI" panose="020B0502040204020203" pitchFamily="34" charset="0"/>
              </a:rPr>
              <a:t> базу данных. Но большинство подходов, подобных этому, которые я видел, были немного уродливыми: базу данных обычно приходилось настраивать вручную перед запуском тестов или, по крайней мере, с помощью сценария сборки. Но мне нужен был способ, который работал бы независимо от того, как выполняются тесты - будь то с помощью моего сценария сборки, путем запуска теста </a:t>
            </a:r>
            <a:r>
              <a:rPr lang="ru-RU" b="0" i="0" dirty="0" err="1">
                <a:effectLst/>
                <a:latin typeface="Segoe UI" panose="020B0502040204020203" pitchFamily="34" charset="0"/>
              </a:rPr>
              <a:t>dotnet</a:t>
            </a:r>
            <a:r>
              <a:rPr lang="ru-RU" b="0" i="0" dirty="0">
                <a:effectLst/>
                <a:latin typeface="Segoe UI" panose="020B0502040204020203" pitchFamily="34" charset="0"/>
              </a:rPr>
              <a:t> или просто нажав кнопку Выполнить в проводнике тестов Visual Studio.</a:t>
            </a:r>
            <a:endParaRPr lang="en-US" dirty="0">
              <a:latin typeface="Segoe UI" panose="020B0502040204020203" pitchFamily="34" charset="0"/>
            </a:endParaRPr>
          </a:p>
          <a:p>
            <a:r>
              <a:rPr lang="en-US" dirty="0"/>
              <a:t>https://blog.dangl.me/archive/running-sql-server-integration-tests-in-net-core-projects-via-docker/</a:t>
            </a:r>
          </a:p>
        </p:txBody>
      </p:sp>
    </p:spTree>
    <p:extLst>
      <p:ext uri="{BB962C8B-B14F-4D97-AF65-F5344CB8AC3E}">
        <p14:creationId xmlns:p14="http://schemas.microsoft.com/office/powerpoint/2010/main" val="22612201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FDD5C-97F3-D371-3D44-1CB27C091905}"/>
              </a:ext>
            </a:extLst>
          </p:cNvPr>
          <p:cNvSpPr>
            <a:spLocks noGrp="1"/>
          </p:cNvSpPr>
          <p:nvPr>
            <p:ph type="title"/>
          </p:nvPr>
        </p:nvSpPr>
        <p:spPr/>
        <p:txBody>
          <a:bodyPr/>
          <a:lstStyle/>
          <a:p>
            <a:r>
              <a:rPr lang="en-US" dirty="0"/>
              <a:t>code</a:t>
            </a:r>
          </a:p>
        </p:txBody>
      </p:sp>
      <p:sp>
        <p:nvSpPr>
          <p:cNvPr id="3" name="Content Placeholder 2">
            <a:extLst>
              <a:ext uri="{FF2B5EF4-FFF2-40B4-BE49-F238E27FC236}">
                <a16:creationId xmlns:a16="http://schemas.microsoft.com/office/drawing/2014/main" id="{AE8DCCAD-176C-3A97-B651-44D5F979CF25}"/>
              </a:ext>
            </a:extLst>
          </p:cNvPr>
          <p:cNvSpPr>
            <a:spLocks noGrp="1"/>
          </p:cNvSpPr>
          <p:nvPr>
            <p:ph idx="1"/>
          </p:nvPr>
        </p:nvSpPr>
        <p:spPr/>
        <p:txBody>
          <a:bodyPr>
            <a:normAutofit fontScale="70000" lnSpcReduction="20000"/>
          </a:bodyPr>
          <a:lstStyle/>
          <a:p>
            <a:r>
              <a:rPr lang="en-US" dirty="0"/>
              <a:t>static async Task&lt;(string </a:t>
            </a:r>
            <a:r>
              <a:rPr lang="en-US" dirty="0" err="1"/>
              <a:t>containerId</a:t>
            </a:r>
            <a:r>
              <a:rPr lang="en-US" dirty="0"/>
              <a:t>, string port)&gt; </a:t>
            </a:r>
            <a:r>
              <a:rPr lang="en-US" dirty="0" err="1"/>
              <a:t>EnsureDockerStartedAndGetContainerIdAndPortAsync</a:t>
            </a:r>
            <a:r>
              <a:rPr lang="en-US" dirty="0"/>
              <a:t>()</a:t>
            </a:r>
          </a:p>
          <a:p>
            <a:r>
              <a:rPr lang="en-US" dirty="0"/>
              <a:t>{</a:t>
            </a:r>
          </a:p>
          <a:p>
            <a:pPr marL="457200" lvl="1" indent="0">
              <a:buNone/>
            </a:pPr>
            <a:r>
              <a:rPr lang="en-US" dirty="0"/>
              <a:t>var </a:t>
            </a:r>
            <a:r>
              <a:rPr lang="en-US" dirty="0" err="1"/>
              <a:t>dockerClient</a:t>
            </a:r>
            <a:r>
              <a:rPr lang="en-US" dirty="0"/>
              <a:t> = </a:t>
            </a:r>
            <a:r>
              <a:rPr lang="en-US" dirty="0" err="1"/>
              <a:t>GetDockerClient</a:t>
            </a:r>
            <a:r>
              <a:rPr lang="en-US" dirty="0"/>
              <a:t>();</a:t>
            </a:r>
          </a:p>
          <a:p>
            <a:r>
              <a:rPr lang="en-US" dirty="0"/>
              <a:t>            var </a:t>
            </a:r>
            <a:r>
              <a:rPr lang="en-US" dirty="0" err="1"/>
              <a:t>freePort</a:t>
            </a:r>
            <a:r>
              <a:rPr lang="en-US" dirty="0"/>
              <a:t> = </a:t>
            </a:r>
            <a:r>
              <a:rPr lang="en-US" dirty="0" err="1"/>
              <a:t>GetFreePort</a:t>
            </a:r>
            <a:r>
              <a:rPr lang="en-US" dirty="0"/>
              <a:t>();</a:t>
            </a:r>
          </a:p>
          <a:p>
            <a:r>
              <a:rPr lang="en-US" dirty="0"/>
              <a:t>await </a:t>
            </a:r>
            <a:r>
              <a:rPr lang="en-US" dirty="0" err="1"/>
              <a:t>dockerClient.Images.CreateImageAsync</a:t>
            </a:r>
            <a:r>
              <a:rPr lang="en-US" dirty="0"/>
              <a:t>(new </a:t>
            </a:r>
            <a:r>
              <a:rPr lang="en-US" dirty="0" err="1"/>
              <a:t>ImagesCreateParameters</a:t>
            </a:r>
            <a:r>
              <a:rPr lang="en-US" dirty="0"/>
              <a:t>        {                </a:t>
            </a:r>
            <a:r>
              <a:rPr lang="en-US" dirty="0" err="1"/>
              <a:t>FromImage</a:t>
            </a:r>
            <a:r>
              <a:rPr lang="en-US" dirty="0"/>
              <a:t> = $"{SQLSERVER_IMAGE}:{SQLSERVER_IMAGE_TAG}"           }, null, new Progress&lt;</a:t>
            </a:r>
            <a:r>
              <a:rPr lang="en-US" dirty="0" err="1"/>
              <a:t>JSONMessage</a:t>
            </a:r>
            <a:r>
              <a:rPr lang="en-US" dirty="0"/>
              <a:t>&gt;());</a:t>
            </a:r>
          </a:p>
          <a:p>
            <a:r>
              <a:rPr lang="en-US" dirty="0"/>
              <a:t>            var </a:t>
            </a:r>
            <a:r>
              <a:rPr lang="en-US" dirty="0" err="1"/>
              <a:t>sqlContainer</a:t>
            </a:r>
            <a:r>
              <a:rPr lang="en-US" dirty="0"/>
              <a:t> = await </a:t>
            </a:r>
            <a:r>
              <a:rPr lang="en-US" dirty="0" err="1"/>
              <a:t>dockerClient</a:t>
            </a:r>
            <a:r>
              <a:rPr lang="en-US" dirty="0"/>
              <a:t>  .Containers           .</a:t>
            </a:r>
            <a:r>
              <a:rPr lang="en-US" dirty="0" err="1"/>
              <a:t>CreateContainerAsync</a:t>
            </a:r>
            <a:r>
              <a:rPr lang="en-US" dirty="0"/>
              <a:t>(new </a:t>
            </a:r>
            <a:r>
              <a:rPr lang="en-US" dirty="0" err="1"/>
              <a:t>CreateContainerParameters</a:t>
            </a:r>
            <a:r>
              <a:rPr lang="en-US" dirty="0"/>
              <a:t>         {                    Name = SQLSERVER_CONTAINER_NAME_PREFIX + </a:t>
            </a:r>
            <a:r>
              <a:rPr lang="en-US" dirty="0" err="1"/>
              <a:t>Guid.NewGuid</a:t>
            </a:r>
            <a:r>
              <a:rPr lang="en-US" dirty="0"/>
              <a:t>(),                Image = $"{SQLSERVER_IMAGE}:{SQLSERVER_IMAGE_TAG}",</a:t>
            </a:r>
          </a:p>
          <a:p>
            <a:r>
              <a:rPr lang="en-US" dirty="0"/>
              <a:t>                    Env = new List&lt;string&gt; {           "ACCEPT_EULA=Y",                    $"SA_PASSWORD={SQLSERVER_SA_PASSWORD}"                    },               </a:t>
            </a:r>
            <a:r>
              <a:rPr lang="en-US" dirty="0" err="1"/>
              <a:t>HostConfig</a:t>
            </a:r>
            <a:r>
              <a:rPr lang="en-US" dirty="0"/>
              <a:t> = new </a:t>
            </a:r>
            <a:r>
              <a:rPr lang="en-US" dirty="0" err="1"/>
              <a:t>HostConfig</a:t>
            </a:r>
            <a:r>
              <a:rPr lang="en-US" dirty="0"/>
              <a:t>                   {                        </a:t>
            </a:r>
            <a:r>
              <a:rPr lang="en-US" dirty="0" err="1"/>
              <a:t>PortBindings</a:t>
            </a:r>
            <a:r>
              <a:rPr lang="en-US" dirty="0"/>
              <a:t> = new Dictionary&lt;string, </a:t>
            </a:r>
            <a:r>
              <a:rPr lang="en-US" dirty="0" err="1"/>
              <a:t>IList</a:t>
            </a:r>
            <a:r>
              <a:rPr lang="en-US" dirty="0"/>
              <a:t>&lt;</a:t>
            </a:r>
            <a:r>
              <a:rPr lang="en-US" dirty="0" err="1"/>
              <a:t>PortBinding</a:t>
            </a:r>
            <a:r>
              <a:rPr lang="en-US" dirty="0"/>
              <a:t>&gt;&gt;</a:t>
            </a:r>
          </a:p>
          <a:p>
            <a:r>
              <a:rPr lang="en-US" dirty="0"/>
              <a:t>                        {{    "1433/</a:t>
            </a:r>
            <a:r>
              <a:rPr lang="en-US" dirty="0" err="1"/>
              <a:t>tcp</a:t>
            </a:r>
            <a:r>
              <a:rPr lang="en-US" dirty="0"/>
              <a:t>",    new </a:t>
            </a:r>
            <a:r>
              <a:rPr lang="en-US" dirty="0" err="1"/>
              <a:t>PortBinding</a:t>
            </a:r>
            <a:r>
              <a:rPr lang="en-US" dirty="0"/>
              <a:t>[] {    new </a:t>
            </a:r>
            <a:r>
              <a:rPr lang="en-US" dirty="0" err="1"/>
              <a:t>PortBinding</a:t>
            </a:r>
            <a:r>
              <a:rPr lang="en-US" dirty="0"/>
              <a:t>    {    </a:t>
            </a:r>
            <a:r>
              <a:rPr lang="en-US" dirty="0" err="1"/>
              <a:t>HostPort</a:t>
            </a:r>
            <a:r>
              <a:rPr lang="en-US" dirty="0"/>
              <a:t> = </a:t>
            </a:r>
            <a:r>
              <a:rPr lang="en-US" dirty="0" err="1"/>
              <a:t>freePort</a:t>
            </a:r>
            <a:r>
              <a:rPr lang="en-US" dirty="0"/>
              <a:t>}</a:t>
            </a:r>
          </a:p>
          <a:p>
            <a:endParaRPr lang="en-US" dirty="0"/>
          </a:p>
        </p:txBody>
      </p:sp>
    </p:spTree>
    <p:extLst>
      <p:ext uri="{BB962C8B-B14F-4D97-AF65-F5344CB8AC3E}">
        <p14:creationId xmlns:p14="http://schemas.microsoft.com/office/powerpoint/2010/main" val="21423063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EECB5-FB37-EDE3-E1E4-D9976138E5D2}"/>
              </a:ext>
            </a:extLst>
          </p:cNvPr>
          <p:cNvSpPr>
            <a:spLocks noGrp="1"/>
          </p:cNvSpPr>
          <p:nvPr>
            <p:ph type="title"/>
          </p:nvPr>
        </p:nvSpPr>
        <p:spPr/>
        <p:txBody>
          <a:bodyPr>
            <a:normAutofit fontScale="90000"/>
          </a:bodyPr>
          <a:lstStyle/>
          <a:p>
            <a:r>
              <a:rPr lang="ru-RU" b="0" i="0" dirty="0">
                <a:effectLst/>
                <a:latin typeface="Segoe UI" panose="020B0502040204020203" pitchFamily="34" charset="0"/>
              </a:rPr>
              <a:t>Получение более данных для тестирования ваших приложений EF Core</a:t>
            </a:r>
            <a:endParaRPr lang="en-US" dirty="0"/>
          </a:p>
        </p:txBody>
      </p:sp>
      <p:sp>
        <p:nvSpPr>
          <p:cNvPr id="3" name="Content Placeholder 2">
            <a:extLst>
              <a:ext uri="{FF2B5EF4-FFF2-40B4-BE49-F238E27FC236}">
                <a16:creationId xmlns:a16="http://schemas.microsoft.com/office/drawing/2014/main" id="{AAB4F72C-B28D-76BC-7A26-6DEE3A06DAF7}"/>
              </a:ext>
            </a:extLst>
          </p:cNvPr>
          <p:cNvSpPr>
            <a:spLocks noGrp="1"/>
          </p:cNvSpPr>
          <p:nvPr>
            <p:ph idx="1"/>
          </p:nvPr>
        </p:nvSpPr>
        <p:spPr/>
        <p:txBody>
          <a:bodyPr/>
          <a:lstStyle/>
          <a:p>
            <a:pPr marL="0" indent="0">
              <a:buNone/>
            </a:pPr>
            <a:r>
              <a:rPr lang="ru-RU" dirty="0"/>
              <a:t>Решение состоит в том, чтобы </a:t>
            </a:r>
            <a:r>
              <a:rPr lang="ru-RU" dirty="0" err="1"/>
              <a:t>сериализовать</a:t>
            </a:r>
            <a:r>
              <a:rPr lang="ru-RU" dirty="0"/>
              <a:t> конкретные данные из существующей базы данных и сохранить их в виде файла JSON. Затем в каждом модульном тесте, которому требовались эти данные, я </a:t>
            </a:r>
            <a:r>
              <a:rPr lang="ru-RU" dirty="0" err="1"/>
              <a:t>десериализовал</a:t>
            </a:r>
            <a:r>
              <a:rPr lang="ru-RU" dirty="0"/>
              <a:t> файл JSON в классы и использовал EF Core для сохранения его в базе данных модульного теста. И поскольку мы копируем из </a:t>
            </a:r>
            <a:r>
              <a:rPr lang="en-US" dirty="0"/>
              <a:t>production</a:t>
            </a:r>
            <a:r>
              <a:rPr lang="ru-RU" dirty="0"/>
              <a:t> базы данных, в которой могли содержаться персональные данные, нужна функция, которая может анонимизировать персональные данные, чтобы не нарушались законы о конфиденциальности, такие как GDPR.</a:t>
            </a:r>
            <a:endParaRPr lang="en-US" dirty="0"/>
          </a:p>
        </p:txBody>
      </p:sp>
    </p:spTree>
    <p:extLst>
      <p:ext uri="{BB962C8B-B14F-4D97-AF65-F5344CB8AC3E}">
        <p14:creationId xmlns:p14="http://schemas.microsoft.com/office/powerpoint/2010/main" val="21606935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760C7-C175-B0DA-097F-4A93CFC735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D9E3186-E657-A10E-2E37-AA4D938D50F2}"/>
              </a:ext>
            </a:extLst>
          </p:cNvPr>
          <p:cNvSpPr>
            <a:spLocks noGrp="1"/>
          </p:cNvSpPr>
          <p:nvPr>
            <p:ph idx="1"/>
          </p:nvPr>
        </p:nvSpPr>
        <p:spPr/>
        <p:txBody>
          <a:bodyPr>
            <a:normAutofit fontScale="77500" lnSpcReduction="20000"/>
          </a:bodyPr>
          <a:lstStyle/>
          <a:p>
            <a:r>
              <a:rPr lang="ru-RU" dirty="0"/>
              <a:t>Функция ”</a:t>
            </a:r>
            <a:r>
              <a:rPr lang="ru-RU" dirty="0" err="1"/>
              <a:t>Seed</a:t>
            </a:r>
            <a:r>
              <a:rPr lang="ru-RU" dirty="0"/>
              <a:t> </a:t>
            </a:r>
            <a:r>
              <a:rPr lang="ru-RU" dirty="0" err="1"/>
              <a:t>from</a:t>
            </a:r>
            <a:r>
              <a:rPr lang="ru-RU" dirty="0"/>
              <a:t> Production“ позволяет вам записать ”моментальный снимок" существующей (производственной) базы данных в файл JSON, который вы можете использовать для воссоздания тех же данных в новой базе данных для тестирования вашего </a:t>
            </a:r>
            <a:r>
              <a:rPr lang="ru-RU" dirty="0" err="1"/>
              <a:t>приложения.Эта</a:t>
            </a:r>
            <a:r>
              <a:rPr lang="ru-RU" dirty="0"/>
              <a:t> функция основана на существующей базе данных, содержащей данные, которые вы хотите использовать. Это означает, что он работает только для обновлений или перезаписей существующего </a:t>
            </a:r>
            <a:r>
              <a:rPr lang="ru-RU" dirty="0" err="1"/>
              <a:t>приложения.“Исходное</a:t>
            </a:r>
            <a:r>
              <a:rPr lang="ru-RU" dirty="0"/>
              <a:t> сырье с производства” полезно в следующих </a:t>
            </a:r>
            <a:r>
              <a:rPr lang="ru-RU" dirty="0" err="1"/>
              <a:t>случаях.Для</a:t>
            </a:r>
            <a:r>
              <a:rPr lang="ru-RU" dirty="0"/>
              <a:t> тестов, которым требуется много сложных данных, которые трудно закодировать </a:t>
            </a:r>
            <a:r>
              <a:rPr lang="ru-RU" dirty="0" err="1"/>
              <a:t>вручную.Он</a:t>
            </a:r>
            <a:r>
              <a:rPr lang="ru-RU" dirty="0"/>
              <a:t> предоставляет гораздо более репрезентативные данные для системных тестов, тестов производительности и демонстраций </a:t>
            </a:r>
            <a:r>
              <a:rPr lang="ru-RU" dirty="0" err="1"/>
              <a:t>клиентов.Функция</a:t>
            </a:r>
            <a:r>
              <a:rPr lang="ru-RU" dirty="0"/>
              <a:t> “</a:t>
            </a:r>
            <a:r>
              <a:rPr lang="ru-RU" dirty="0" err="1"/>
              <a:t>Seed</a:t>
            </a:r>
            <a:r>
              <a:rPr lang="ru-RU" dirty="0"/>
              <a:t> </a:t>
            </a:r>
            <a:r>
              <a:rPr lang="ru-RU" dirty="0" err="1"/>
              <a:t>from</a:t>
            </a:r>
            <a:r>
              <a:rPr lang="ru-RU" dirty="0"/>
              <a:t> Production” также включает этап анонимизации, чтобы никакие личные данные не хранились / не использовались в вашем приложении / тестовом </a:t>
            </a:r>
            <a:r>
              <a:rPr lang="ru-RU" dirty="0" err="1"/>
              <a:t>коде.Функция</a:t>
            </a:r>
            <a:r>
              <a:rPr lang="ru-RU" dirty="0"/>
              <a:t> “</a:t>
            </a:r>
            <a:r>
              <a:rPr lang="ru-RU" dirty="0" err="1"/>
              <a:t>Seed</a:t>
            </a:r>
            <a:r>
              <a:rPr lang="ru-RU" dirty="0"/>
              <a:t> </a:t>
            </a:r>
            <a:r>
              <a:rPr lang="ru-RU" dirty="0" err="1"/>
              <a:t>from</a:t>
            </a:r>
            <a:r>
              <a:rPr lang="ru-RU" dirty="0"/>
              <a:t> Production” основана на превосходном способе сохранения классов EF Core со связями с базой </a:t>
            </a:r>
            <a:r>
              <a:rPr lang="ru-RU" dirty="0" err="1"/>
              <a:t>данных.Функция</a:t>
            </a:r>
            <a:r>
              <a:rPr lang="ru-RU" dirty="0"/>
              <a:t> “</a:t>
            </a:r>
            <a:r>
              <a:rPr lang="ru-RU" dirty="0" err="1"/>
              <a:t>Seed</a:t>
            </a:r>
            <a:r>
              <a:rPr lang="ru-RU" dirty="0"/>
              <a:t> </a:t>
            </a:r>
            <a:r>
              <a:rPr lang="ru-RU" dirty="0" err="1"/>
              <a:t>from</a:t>
            </a:r>
            <a:r>
              <a:rPr lang="ru-RU" dirty="0"/>
              <a:t> Production” является частью моей библиотеки </a:t>
            </a:r>
            <a:r>
              <a:rPr lang="ru-RU" dirty="0" err="1"/>
              <a:t>TestSupport</a:t>
            </a:r>
            <a:r>
              <a:rPr lang="ru-RU" dirty="0"/>
              <a:t> с открытым исходным кодом (версия 2.0.0 и выше).</a:t>
            </a:r>
            <a:endParaRPr lang="en-US" dirty="0"/>
          </a:p>
        </p:txBody>
      </p:sp>
    </p:spTree>
    <p:extLst>
      <p:ext uri="{BB962C8B-B14F-4D97-AF65-F5344CB8AC3E}">
        <p14:creationId xmlns:p14="http://schemas.microsoft.com/office/powerpoint/2010/main" val="1040790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73709-4060-AFF6-C3E4-2A65D44D94CB}"/>
              </a:ext>
            </a:extLst>
          </p:cNvPr>
          <p:cNvSpPr>
            <a:spLocks noGrp="1"/>
          </p:cNvSpPr>
          <p:nvPr>
            <p:ph type="title"/>
          </p:nvPr>
        </p:nvSpPr>
        <p:spPr/>
        <p:txBody>
          <a:bodyPr/>
          <a:lstStyle/>
          <a:p>
            <a:r>
              <a:rPr lang="en-US" dirty="0"/>
              <a:t>Container</a:t>
            </a:r>
          </a:p>
        </p:txBody>
      </p:sp>
      <p:sp>
        <p:nvSpPr>
          <p:cNvPr id="3" name="Content Placeholder 2">
            <a:extLst>
              <a:ext uri="{FF2B5EF4-FFF2-40B4-BE49-F238E27FC236}">
                <a16:creationId xmlns:a16="http://schemas.microsoft.com/office/drawing/2014/main" id="{380B1A13-C7E7-221D-AA2F-5F8F6016300C}"/>
              </a:ext>
            </a:extLst>
          </p:cNvPr>
          <p:cNvSpPr>
            <a:spLocks noGrp="1"/>
          </p:cNvSpPr>
          <p:nvPr>
            <p:ph idx="1"/>
          </p:nvPr>
        </p:nvSpPr>
        <p:spPr/>
        <p:txBody>
          <a:bodyPr/>
          <a:lstStyle/>
          <a:p>
            <a:r>
              <a:rPr lang="ru-RU" dirty="0"/>
              <a:t>Конечно все можно держать прямо в контейнере</a:t>
            </a:r>
            <a:endParaRPr lang="en-US" dirty="0"/>
          </a:p>
        </p:txBody>
      </p:sp>
    </p:spTree>
    <p:extLst>
      <p:ext uri="{BB962C8B-B14F-4D97-AF65-F5344CB8AC3E}">
        <p14:creationId xmlns:p14="http://schemas.microsoft.com/office/powerpoint/2010/main" val="2897260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D3A5-CA91-D0D9-EEA3-0C2C10CE4E16}"/>
              </a:ext>
            </a:extLst>
          </p:cNvPr>
          <p:cNvSpPr>
            <a:spLocks noGrp="1"/>
          </p:cNvSpPr>
          <p:nvPr>
            <p:ph type="title"/>
          </p:nvPr>
        </p:nvSpPr>
        <p:spPr/>
        <p:txBody>
          <a:bodyPr/>
          <a:lstStyle/>
          <a:p>
            <a:r>
              <a:rPr lang="ru-RU" b="0" i="0" dirty="0">
                <a:effectLst/>
                <a:latin typeface="Segoe UI" panose="020B0502040204020203" pitchFamily="34" charset="0"/>
              </a:rPr>
              <a:t>Справочные данные являются частью схемы базы данных</a:t>
            </a:r>
            <a:endParaRPr lang="en-US" dirty="0"/>
          </a:p>
        </p:txBody>
      </p:sp>
      <p:sp>
        <p:nvSpPr>
          <p:cNvPr id="3" name="Content Placeholder 2">
            <a:extLst>
              <a:ext uri="{FF2B5EF4-FFF2-40B4-BE49-F238E27FC236}">
                <a16:creationId xmlns:a16="http://schemas.microsoft.com/office/drawing/2014/main" id="{FAED9F0B-5142-47F4-7234-D0525E0FC04C}"/>
              </a:ext>
            </a:extLst>
          </p:cNvPr>
          <p:cNvSpPr>
            <a:spLocks noGrp="1"/>
          </p:cNvSpPr>
          <p:nvPr>
            <p:ph idx="1"/>
          </p:nvPr>
        </p:nvSpPr>
        <p:spPr/>
        <p:txBody>
          <a:bodyPr>
            <a:normAutofit fontScale="92500" lnSpcReduction="10000"/>
          </a:bodyPr>
          <a:lstStyle/>
          <a:p>
            <a:r>
              <a:rPr lang="ru-RU" b="0" i="0" dirty="0">
                <a:solidFill>
                  <a:srgbClr val="000000"/>
                </a:solidFill>
                <a:effectLst/>
                <a:latin typeface="Segoe UI" panose="020B0502040204020203" pitchFamily="34" charset="0"/>
              </a:rPr>
              <a:t>Когда дело доходит до схемы базы данных, </a:t>
            </a:r>
            <a:r>
              <a:rPr lang="ru-RU" dirty="0">
                <a:solidFill>
                  <a:srgbClr val="000000"/>
                </a:solidFill>
                <a:latin typeface="Segoe UI" panose="020B0502040204020203" pitchFamily="34" charset="0"/>
              </a:rPr>
              <a:t>в первую очередь говорят о </a:t>
            </a:r>
            <a:r>
              <a:rPr lang="ru-RU" b="0" i="0" dirty="0">
                <a:solidFill>
                  <a:srgbClr val="000000"/>
                </a:solidFill>
                <a:effectLst/>
                <a:latin typeface="Segoe UI" panose="020B0502040204020203" pitchFamily="34" charset="0"/>
              </a:rPr>
              <a:t>таблицах, </a:t>
            </a:r>
            <a:r>
              <a:rPr lang="en-US" b="0" i="0" dirty="0">
                <a:solidFill>
                  <a:srgbClr val="000000"/>
                </a:solidFill>
                <a:effectLst/>
                <a:latin typeface="Segoe UI" panose="020B0502040204020203" pitchFamily="34" charset="0"/>
              </a:rPr>
              <a:t>view</a:t>
            </a:r>
            <a:r>
              <a:rPr lang="ru-RU" b="0" i="0" dirty="0">
                <a:solidFill>
                  <a:srgbClr val="000000"/>
                </a:solidFill>
                <a:effectLst/>
                <a:latin typeface="Segoe UI" panose="020B0502040204020203" pitchFamily="34" charset="0"/>
              </a:rPr>
              <a:t>, индекс</a:t>
            </a:r>
            <a:r>
              <a:rPr lang="ru-RU" dirty="0">
                <a:solidFill>
                  <a:srgbClr val="000000"/>
                </a:solidFill>
                <a:latin typeface="Segoe UI" panose="020B0502040204020203" pitchFamily="34" charset="0"/>
              </a:rPr>
              <a:t>ах</a:t>
            </a:r>
            <a:r>
              <a:rPr lang="ru-RU" b="0" i="0" dirty="0">
                <a:solidFill>
                  <a:srgbClr val="000000"/>
                </a:solidFill>
                <a:effectLst/>
                <a:latin typeface="Segoe UI" panose="020B0502040204020203" pitchFamily="34" charset="0"/>
              </a:rPr>
              <a:t>, а также все остальное, что формирует схему базы данных. Сама схема представлена в виде SQL-скриптов. Вы должны иметь возможность использовать эти сценарии для создания собственного полнофункционального, обновленного экземпляра базы данных в любое время во время разработки. Однако есть еще одна часть базы данных, которая принадлежит схеме базы данных, но редко рассматривается как таковая: справочные данные.</a:t>
            </a:r>
            <a:br>
              <a:rPr lang="ru-RU" dirty="0"/>
            </a:br>
            <a:br>
              <a:rPr lang="ru-RU" dirty="0"/>
            </a:br>
            <a:r>
              <a:rPr lang="ru-RU" b="0" i="0" dirty="0">
                <a:solidFill>
                  <a:srgbClr val="000000"/>
                </a:solidFill>
                <a:effectLst/>
                <a:latin typeface="Segoe UI" panose="020B0502040204020203" pitchFamily="34" charset="0"/>
              </a:rPr>
              <a:t>определение</a:t>
            </a:r>
            <a:br>
              <a:rPr lang="ru-RU" dirty="0"/>
            </a:br>
            <a:r>
              <a:rPr lang="ru-RU" b="0" i="0" dirty="0">
                <a:solidFill>
                  <a:srgbClr val="000000"/>
                </a:solidFill>
                <a:effectLst/>
                <a:latin typeface="Segoe UI" panose="020B0502040204020203" pitchFamily="34" charset="0"/>
              </a:rPr>
              <a:t>Справочные данные - это данные, которые должны быть предварительно заполнены для правильной работы приложения.</a:t>
            </a:r>
            <a:endParaRPr lang="en-US" dirty="0"/>
          </a:p>
        </p:txBody>
      </p:sp>
    </p:spTree>
    <p:extLst>
      <p:ext uri="{BB962C8B-B14F-4D97-AF65-F5344CB8AC3E}">
        <p14:creationId xmlns:p14="http://schemas.microsoft.com/office/powerpoint/2010/main" val="3563800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4137B-2898-3DD4-74B2-B0938314740E}"/>
              </a:ext>
            </a:extLst>
          </p:cNvPr>
          <p:cNvSpPr>
            <a:spLocks noGrp="1"/>
          </p:cNvSpPr>
          <p:nvPr>
            <p:ph type="title"/>
          </p:nvPr>
        </p:nvSpPr>
        <p:spPr/>
        <p:txBody>
          <a:bodyPr/>
          <a:lstStyle/>
          <a:p>
            <a:r>
              <a:rPr lang="ru-RU" dirty="0"/>
              <a:t>Пример</a:t>
            </a:r>
            <a:endParaRPr lang="en-US" dirty="0"/>
          </a:p>
        </p:txBody>
      </p:sp>
      <p:sp>
        <p:nvSpPr>
          <p:cNvPr id="3" name="Content Placeholder 2">
            <a:extLst>
              <a:ext uri="{FF2B5EF4-FFF2-40B4-BE49-F238E27FC236}">
                <a16:creationId xmlns:a16="http://schemas.microsoft.com/office/drawing/2014/main" id="{3B23D7B3-142E-B031-E1EF-E14C7B3E9865}"/>
              </a:ext>
            </a:extLst>
          </p:cNvPr>
          <p:cNvSpPr>
            <a:spLocks noGrp="1"/>
          </p:cNvSpPr>
          <p:nvPr>
            <p:ph idx="1"/>
          </p:nvPr>
        </p:nvSpPr>
        <p:spPr/>
        <p:txBody>
          <a:bodyPr/>
          <a:lstStyle/>
          <a:p>
            <a:r>
              <a:rPr lang="ru-RU" b="0" i="0" dirty="0">
                <a:effectLst/>
                <a:latin typeface="Segoe UI" panose="020B0502040204020203" pitchFamily="34" charset="0"/>
              </a:rPr>
              <a:t>Предположим, что у нас есть таблицы для единиц измерений. Естественно предположить, что в них с самого начала будут метры, тонны, литры и прочие базовые единицы.</a:t>
            </a:r>
            <a:endParaRPr lang="en-US" dirty="0"/>
          </a:p>
        </p:txBody>
      </p:sp>
    </p:spTree>
    <p:extLst>
      <p:ext uri="{BB962C8B-B14F-4D97-AF65-F5344CB8AC3E}">
        <p14:creationId xmlns:p14="http://schemas.microsoft.com/office/powerpoint/2010/main" val="2763653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740E-6949-629C-F4B7-632158E17445}"/>
              </a:ext>
            </a:extLst>
          </p:cNvPr>
          <p:cNvSpPr>
            <a:spLocks noGrp="1"/>
          </p:cNvSpPr>
          <p:nvPr>
            <p:ph type="title"/>
          </p:nvPr>
        </p:nvSpPr>
        <p:spPr/>
        <p:txBody>
          <a:bodyPr/>
          <a:lstStyle/>
          <a:p>
            <a:r>
              <a:rPr lang="ru-RU" dirty="0"/>
              <a:t>Как их выделить?</a:t>
            </a:r>
            <a:endParaRPr lang="en-US" dirty="0"/>
          </a:p>
        </p:txBody>
      </p:sp>
      <p:sp>
        <p:nvSpPr>
          <p:cNvPr id="3" name="Content Placeholder 2">
            <a:extLst>
              <a:ext uri="{FF2B5EF4-FFF2-40B4-BE49-F238E27FC236}">
                <a16:creationId xmlns:a16="http://schemas.microsoft.com/office/drawing/2014/main" id="{0E9706FA-A06A-A12F-9916-66B580823F26}"/>
              </a:ext>
            </a:extLst>
          </p:cNvPr>
          <p:cNvSpPr>
            <a:spLocks noGrp="1"/>
          </p:cNvSpPr>
          <p:nvPr>
            <p:ph idx="1"/>
          </p:nvPr>
        </p:nvSpPr>
        <p:spPr/>
        <p:txBody>
          <a:bodyPr>
            <a:normAutofit fontScale="85000" lnSpcReduction="10000"/>
          </a:bodyPr>
          <a:lstStyle/>
          <a:p>
            <a:r>
              <a:rPr lang="ru-RU" dirty="0"/>
              <a:t>Существует простой способ отличить справочные данные от обычных данных. Если ваше приложение может изменять данные, то это обычные данные; если нет, то это справочные данные.</a:t>
            </a:r>
            <a:endParaRPr lang="en-US" dirty="0"/>
          </a:p>
          <a:p>
            <a:r>
              <a:rPr lang="ru-RU" b="0" i="0" dirty="0">
                <a:effectLst/>
                <a:latin typeface="Segoe UI" panose="020B0502040204020203" pitchFamily="34" charset="0"/>
              </a:rPr>
              <a:t>Поскольку справочные данные необходимы для вашего приложения, вы должны хранить их в системе управления версиями вместе с таблицами, представлениями и другими частями схемы базы данных в форме инструкций SQL INSERT.</a:t>
            </a:r>
            <a:br>
              <a:rPr lang="ru-RU" dirty="0"/>
            </a:br>
            <a:br>
              <a:rPr lang="ru-RU" dirty="0"/>
            </a:br>
            <a:r>
              <a:rPr lang="ru-RU" b="0" i="0" dirty="0">
                <a:effectLst/>
                <a:latin typeface="Segoe UI" panose="020B0502040204020203" pitchFamily="34" charset="0"/>
              </a:rPr>
              <a:t>Обратите внимание, что, хотя справочные данные обычно хранятся отдельно от обычных данных, иногда они могут сосуществовать в одной таблице. Чтобы это сработало, вам нужно ввести флаг, отличающий данные, которые могут быть изменены (обычные данные), от данных, которые не могут быть изменены (справочные данные), и запретить вашему приложению изменять последние.</a:t>
            </a:r>
            <a:endParaRPr lang="en-US" dirty="0"/>
          </a:p>
        </p:txBody>
      </p:sp>
    </p:spTree>
    <p:extLst>
      <p:ext uri="{BB962C8B-B14F-4D97-AF65-F5344CB8AC3E}">
        <p14:creationId xmlns:p14="http://schemas.microsoft.com/office/powerpoint/2010/main" val="2506840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TotalTime>
  <Words>6131</Words>
  <Application>Microsoft Office PowerPoint</Application>
  <PresentationFormat>Widescreen</PresentationFormat>
  <Paragraphs>143</Paragraphs>
  <Slides>69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69</vt:i4>
      </vt:variant>
    </vt:vector>
  </HeadingPairs>
  <TitlesOfParts>
    <vt:vector size="78" baseType="lpstr">
      <vt:lpstr>-apple-system</vt:lpstr>
      <vt:lpstr>Arial</vt:lpstr>
      <vt:lpstr>Calibri</vt:lpstr>
      <vt:lpstr>Calibri Light</vt:lpstr>
      <vt:lpstr>Lato</vt:lpstr>
      <vt:lpstr>Merriweather</vt:lpstr>
      <vt:lpstr>Open Sans</vt:lpstr>
      <vt:lpstr>Segoe UI</vt:lpstr>
      <vt:lpstr>Office Theme</vt:lpstr>
      <vt:lpstr>Как можно тестировать базу данных?</vt:lpstr>
      <vt:lpstr>Какие тесты лучше выбрать для какой задачи?</vt:lpstr>
      <vt:lpstr>Предварительные условия для тестирования базы данных</vt:lpstr>
      <vt:lpstr>Хранение базы данных в системе управления версиями</vt:lpstr>
      <vt:lpstr>Наличие выделенного экземпляра в качестве базы данных модели является анти-паттерном. Схему базы данных лучше всего хранить в системе управления версиями.</vt:lpstr>
      <vt:lpstr>Недостатки подхода</vt:lpstr>
      <vt:lpstr>Справочные данные являются частью схемы базы данных</vt:lpstr>
      <vt:lpstr>Пример</vt:lpstr>
      <vt:lpstr>Как их выделить?</vt:lpstr>
      <vt:lpstr>Отдельный экземпляр для каждого разработчика</vt:lpstr>
      <vt:lpstr>Доставка баз данных на основе состояния и на основе миграции</vt:lpstr>
      <vt:lpstr>Подход, основанный на состоянии</vt:lpstr>
      <vt:lpstr>Подход основанный на миграции</vt:lpstr>
      <vt:lpstr>PowerPoint Presentation</vt:lpstr>
      <vt:lpstr>Предпочитайте подход, основанный на миграции, подходу, основанному на государстве</vt:lpstr>
      <vt:lpstr>Подход, основанный на состоянии, делает состояние явным, а миграции - неявными; подход, основанный на миграции, делает противоположный выбор.</vt:lpstr>
      <vt:lpstr>PowerPoint Presentation</vt:lpstr>
      <vt:lpstr>PowerPoint Presentation</vt:lpstr>
      <vt:lpstr>PowerPoint Presentation</vt:lpstr>
      <vt:lpstr>PowerPoint Presentation</vt:lpstr>
      <vt:lpstr>Управление транзакциями</vt:lpstr>
      <vt:lpstr>Управление транзакциями базы данных в производственном коде</vt:lpstr>
      <vt:lpstr>Определение</vt:lpstr>
      <vt:lpstr>Отделение подключений к базе данных от транзакций базы данных</vt:lpstr>
      <vt:lpstr>PowerPoint Presentation</vt:lpstr>
      <vt:lpstr>Жизненный цикл тестовых данных</vt:lpstr>
      <vt:lpstr>Параллельное или последовательное выполнение теста</vt:lpstr>
      <vt:lpstr>PowerPoint Presentation</vt:lpstr>
      <vt:lpstr>PowerPoint Presentation</vt:lpstr>
      <vt:lpstr>Очистка данных между тестовыми запусками</vt:lpstr>
      <vt:lpstr>PowerPoint Presentation</vt:lpstr>
      <vt:lpstr>PowerPoint Presentation</vt:lpstr>
      <vt:lpstr>Общие вопросы тестирования базы данных</vt:lpstr>
      <vt:lpstr>Следует ли вам тестировать чтения?</vt:lpstr>
      <vt:lpstr>PowerPoint Presentation</vt:lpstr>
      <vt:lpstr>PowerPoint Presentation</vt:lpstr>
      <vt:lpstr>PowerPoint Presentation</vt:lpstr>
      <vt:lpstr>Следует ли вам тестировать репозитории?</vt:lpstr>
      <vt:lpstr>PowerPoint Presentation</vt:lpstr>
      <vt:lpstr>PowerPoint Presentation</vt:lpstr>
      <vt:lpstr>PowerPoint Presentation</vt:lpstr>
      <vt:lpstr>Стратегии для изолировании баз данных в тестах</vt:lpstr>
      <vt:lpstr>PowerPoint Presentation</vt:lpstr>
      <vt:lpstr>PowerPoint Presentation</vt:lpstr>
      <vt:lpstr>PowerPoint Presentation</vt:lpstr>
      <vt:lpstr>PowerPoint Presentation</vt:lpstr>
      <vt:lpstr>Откат транзакций</vt:lpstr>
      <vt:lpstr>PowerPoint Presentation</vt:lpstr>
      <vt:lpstr>PowerPoint Presentation</vt:lpstr>
      <vt:lpstr>Сброс базы данных перед каждым тестом</vt:lpstr>
      <vt:lpstr>PowerPoint Presentation</vt:lpstr>
      <vt:lpstr>PowerPoint Presentation</vt:lpstr>
      <vt:lpstr>PowerPoint Presentation</vt:lpstr>
      <vt:lpstr>Respawn от J.Bogard</vt:lpstr>
      <vt:lpstr>PowerPoint Presentation</vt:lpstr>
      <vt:lpstr>PowerPoint Presentation</vt:lpstr>
      <vt:lpstr>PowerPoint Presentation</vt:lpstr>
      <vt:lpstr>Работа с циклами</vt:lpstr>
      <vt:lpstr>EfCore.TestSupport J.P.Smith</vt:lpstr>
      <vt:lpstr>Используйте базы данных SQLite в памяти. Самый быстрый выбор, но имеет ограничения</vt:lpstr>
      <vt:lpstr>Используйте какую-либо форму шаблона репозитория и имитируйте свой репозиторий. </vt:lpstr>
      <vt:lpstr>Используйте базу данных того же типа, что и ваша производственная система</vt:lpstr>
      <vt:lpstr>PowerPoint Presentation</vt:lpstr>
      <vt:lpstr>Testcontainers-dotnet</vt:lpstr>
      <vt:lpstr>Реализация тестов в докере при помощи Docker.DotNet</vt:lpstr>
      <vt:lpstr>code</vt:lpstr>
      <vt:lpstr>Получение более данных для тестирования ваших приложений EF Core</vt:lpstr>
      <vt:lpstr>PowerPoint Presentation</vt:lpstr>
      <vt:lpstr>Container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Как можно тестировать базу данных?</dc:title>
  <dc:creator>Guriy Samarin</dc:creator>
  <cp:lastModifiedBy>Guriy</cp:lastModifiedBy>
  <cp:revision>4</cp:revision>
  <dcterms:created xsi:type="dcterms:W3CDTF">2022-09-23T08:10:41Z</dcterms:created>
  <dcterms:modified xsi:type="dcterms:W3CDTF">2022-09-25T21:25:25Z</dcterms:modified>
</cp:coreProperties>
</file>