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26" r:id="rId21"/>
    <p:sldId id="297" r:id="rId22"/>
    <p:sldId id="301" r:id="rId23"/>
    <p:sldId id="302" r:id="rId24"/>
    <p:sldId id="359" r:id="rId25"/>
    <p:sldId id="360" r:id="rId26"/>
    <p:sldId id="361" r:id="rId27"/>
    <p:sldId id="331" r:id="rId28"/>
    <p:sldId id="298" r:id="rId29"/>
    <p:sldId id="340" r:id="rId30"/>
    <p:sldId id="341" r:id="rId31"/>
    <p:sldId id="365" r:id="rId32"/>
    <p:sldId id="295" r:id="rId33"/>
    <p:sldId id="258" r:id="rId34"/>
    <p:sldId id="310" r:id="rId35"/>
    <p:sldId id="311" r:id="rId36"/>
    <p:sldId id="355" r:id="rId37"/>
    <p:sldId id="314" r:id="rId38"/>
    <p:sldId id="267" r:id="rId39"/>
    <p:sldId id="264" r:id="rId40"/>
    <p:sldId id="356" r:id="rId41"/>
    <p:sldId id="357" r:id="rId42"/>
    <p:sldId id="332" r:id="rId43"/>
    <p:sldId id="364" r:id="rId44"/>
    <p:sldId id="316" r:id="rId45"/>
    <p:sldId id="269" r:id="rId46"/>
    <p:sldId id="270" r:id="rId47"/>
    <p:sldId id="346" r:id="rId48"/>
    <p:sldId id="275" r:id="rId49"/>
    <p:sldId id="347" r:id="rId50"/>
    <p:sldId id="276" r:id="rId51"/>
    <p:sldId id="277" r:id="rId52"/>
    <p:sldId id="278" r:id="rId53"/>
    <p:sldId id="279" r:id="rId54"/>
    <p:sldId id="358" r:id="rId55"/>
    <p:sldId id="348" r:id="rId56"/>
    <p:sldId id="349" r:id="rId57"/>
    <p:sldId id="350" r:id="rId58"/>
    <p:sldId id="351" r:id="rId59"/>
    <p:sldId id="282" r:id="rId60"/>
    <p:sldId id="283" r:id="rId61"/>
    <p:sldId id="312" r:id="rId62"/>
    <p:sldId id="313" r:id="rId63"/>
    <p:sldId id="280" r:id="rId64"/>
    <p:sldId id="368" r:id="rId65"/>
    <p:sldId id="281" r:id="rId66"/>
    <p:sldId id="285" r:id="rId67"/>
    <p:sldId id="333" r:id="rId68"/>
    <p:sldId id="334" r:id="rId69"/>
    <p:sldId id="370" r:id="rId70"/>
    <p:sldId id="318" r:id="rId71"/>
    <p:sldId id="320" r:id="rId72"/>
    <p:sldId id="322" r:id="rId73"/>
    <p:sldId id="323" r:id="rId74"/>
    <p:sldId id="369" r:id="rId75"/>
    <p:sldId id="342" r:id="rId76"/>
    <p:sldId id="344" r:id="rId77"/>
    <p:sldId id="345" r:id="rId78"/>
    <p:sldId id="353" r:id="rId79"/>
    <p:sldId id="343" r:id="rId80"/>
    <p:sldId id="366" r:id="rId81"/>
    <p:sldId id="36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проблемы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авторы 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264975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238264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27</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внепроцессные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a:t>TFlex</a:t>
            </a:r>
            <a:r>
              <a:rPr lang="ru-RU" dirty="0"/>
              <a:t> от </a:t>
            </a:r>
            <a:r>
              <a:rPr lang="en-US" dirty="0"/>
              <a:t>TopSystems.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a:t>Tflexservice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Работаем со схемой базы данных как с обычным кодом – хранением ее в системе управления версиями.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23:07:04</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23:07:05</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23:07:05</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23:07:05</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23:07:05</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23:07:05</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23:07:05</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23:07:05</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23:07:05</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23:07:05</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23:07:05</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23:07:04</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b="0" i="0" dirty="0">
                <a:effectLst/>
                <a:latin typeface="Segoe UI" panose="020B0502040204020203" pitchFamily="34" charset="0"/>
              </a:rPr>
              <a:t>В системе управления версиями.</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О</a:t>
            </a:r>
            <a:r>
              <a:rPr lang="ru-RU" b="0" i="0" dirty="0">
                <a:effectLst/>
                <a:latin typeface="Segoe UI" panose="020B0502040204020203" pitchFamily="34" charset="0"/>
              </a:rPr>
              <a:t>тдельно, например в виде эталонной базы.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18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18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pPr marL="0" indent="0" algn="just">
              <a:buNone/>
            </a:pPr>
            <a:r>
              <a:rPr lang="ru-RU" b="0" i="0" dirty="0">
                <a:effectLst/>
                <a:latin typeface="Segoe UI" panose="020B0502040204020203" pitchFamily="34" charset="0"/>
              </a:rPr>
              <a:t>SQL-скрипты для создания базы данных.</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Скрипты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43730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Подход, основанный на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lgn="just">
              <a:buNone/>
            </a:pPr>
            <a:r>
              <a:rPr lang="ru-RU" b="0" i="0" dirty="0">
                <a:effectLst/>
                <a:latin typeface="Segoe UI" panose="020B0502040204020203" pitchFamily="34" charset="0"/>
              </a:rPr>
              <a:t>Использование явных миграций, которые переводят базу данных из одной версии в другую.</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Не редактируйте и не удаляйте миграции.</a:t>
            </a:r>
          </a:p>
          <a:p>
            <a:pPr marL="0" indent="0" algn="just">
              <a:buNone/>
            </a:pPr>
            <a:endParaRPr lang="ru-RU" dirty="0">
              <a:latin typeface="Segoe UI" panose="020B0502040204020203" pitchFamily="34" charset="0"/>
            </a:endParaRPr>
          </a:p>
          <a:p>
            <a:pPr marL="0" indent="0" algn="just">
              <a:buNone/>
            </a:pP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12954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Трансформация</a:t>
            </a:r>
            <a:r>
              <a:rPr lang="ru-RU" b="0" dirty="0">
                <a:effectLst/>
                <a:latin typeface="Segoe UI" panose="020B0502040204020203" pitchFamily="34" charset="0"/>
                <a:cs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22</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23</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24</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25</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26</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29</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200" dirty="0">
                <a:latin typeface="Segoe UI" panose="020B0502040204020203" pitchFamily="34" charset="0"/>
                <a:cs typeface="Segoe UI" panose="020B0502040204020203" pitchFamily="34" charset="0"/>
              </a:rPr>
              <a:t>Тестируем в продбазе (</a:t>
            </a:r>
            <a:r>
              <a:rPr lang="ru-RU" sz="3200" b="1" i="1" dirty="0">
                <a:latin typeface="Segoe UI" panose="020B0502040204020203" pitchFamily="34" charset="0"/>
                <a:cs typeface="Segoe UI" panose="020B0502040204020203" pitchFamily="34" charset="0"/>
              </a:rPr>
              <a:t>на другом экземпляре!</a:t>
            </a:r>
            <a:r>
              <a:rPr lang="ru-RU" sz="3200" dirty="0">
                <a:latin typeface="Segoe UI" panose="020B0502040204020203" pitchFamily="34" charset="0"/>
                <a:cs typeface="Segoe UI" panose="020B0502040204020203" pitchFamily="34" charset="0"/>
              </a:rPr>
              <a:t>)</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Накатываем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31</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Приведение</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базы к начальному состоянию в самих тестах.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34</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36</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38</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39</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40</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Накатываем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Очищаем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47</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49</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52</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54</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Should call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a:latin typeface="Segoe UI" panose="020B0502040204020203" pitchFamily="34" charset="0"/>
                <a:cs typeface="Segoe UI" panose="020B0502040204020203" pitchFamily="34" charset="0"/>
              </a:rPr>
              <a:t>ChangeTracker.Clear</a:t>
            </a: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ru-RU" dirty="0">
                <a:latin typeface="Segoe UI" panose="020B0502040204020203" pitchFamily="34" charset="0"/>
                <a:cs typeface="Segoe UI" panose="020B0502040204020203" pitchFamily="34" charset="0"/>
              </a:rPr>
              <a:t>.</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Каждый тест запускаем в отдельном контейнере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Пакетный запуск тестов</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62</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данных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-контейнерах.</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64</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65</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67</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connection.ConnectionString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.ConnectionString.Replace(FakePort, freePort);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68</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69</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Возможно ли, что вы не можете использовать реальную базу данных в интеграционных тестах?</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lgn="just">
              <a:buNone/>
            </a:pPr>
            <a:r>
              <a:rPr lang="ru-RU" dirty="0">
                <a:latin typeface="Segoe UI" panose="020B0502040204020203" pitchFamily="34" charset="0"/>
                <a:cs typeface="Segoe UI" panose="020B0502040204020203" pitchFamily="34" charset="0"/>
              </a:rPr>
              <a:t>Должны ли вы в любом случае имитировать базу данных, несмотря на то, что это управляемая зависимость?</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72</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73</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lvl="1">
              <a:defRPr/>
            </a:pPr>
            <a:r>
              <a:rPr lang="ru-RU" sz="2000" dirty="0">
                <a:latin typeface="Segoe UI" panose="020B0502040204020203" pitchFamily="34" charset="0"/>
                <a:cs typeface="Segoe UI" panose="020B0502040204020203" pitchFamily="34" charset="0"/>
              </a:rPr>
              <a:t>Накатываем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тестируем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пишем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74</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75</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76</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79</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Сосредоточьтесь исключительно на модульном тестировании модели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80</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81</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3261712265"/>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32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14433</TotalTime>
  <Words>8283</Words>
  <Application>Microsoft Office PowerPoint</Application>
  <PresentationFormat>Widescreen</PresentationFormat>
  <Paragraphs>846</Paragraphs>
  <Slides>81</Slides>
  <Notes>57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81</vt:i4>
      </vt:variant>
    </vt:vector>
  </HeadingPairs>
  <TitlesOfParts>
    <vt:vector size="98"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Times New Roman</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Подход, основанный на состоянии</vt:lpstr>
      <vt:lpstr>Подход, основанный на миграции</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123</cp:revision>
  <dcterms:created xsi:type="dcterms:W3CDTF">2022-09-23T08:10:41Z</dcterms:created>
  <dcterms:modified xsi:type="dcterms:W3CDTF">2022-11-02T21:17:28Z</dcterms:modified>
</cp:coreProperties>
</file>