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335" r:id="rId4"/>
    <p:sldId id="329" r:id="rId5"/>
    <p:sldId id="330" r:id="rId6"/>
    <p:sldId id="288" r:id="rId7"/>
    <p:sldId id="289" r:id="rId8"/>
    <p:sldId id="336" r:id="rId9"/>
    <p:sldId id="290" r:id="rId10"/>
    <p:sldId id="291" r:id="rId11"/>
    <p:sldId id="292" r:id="rId12"/>
    <p:sldId id="328" r:id="rId13"/>
    <p:sldId id="337" r:id="rId14"/>
    <p:sldId id="338" r:id="rId15"/>
    <p:sldId id="294" r:id="rId16"/>
    <p:sldId id="339" r:id="rId17"/>
    <p:sldId id="296" r:id="rId18"/>
    <p:sldId id="326" r:id="rId19"/>
    <p:sldId id="297" r:id="rId20"/>
    <p:sldId id="298" r:id="rId21"/>
    <p:sldId id="340" r:id="rId22"/>
    <p:sldId id="341" r:id="rId23"/>
    <p:sldId id="300" r:id="rId24"/>
    <p:sldId id="301" r:id="rId25"/>
    <p:sldId id="302" r:id="rId26"/>
    <p:sldId id="331" r:id="rId27"/>
    <p:sldId id="304" r:id="rId28"/>
    <p:sldId id="295" r:id="rId29"/>
    <p:sldId id="261" r:id="rId30"/>
    <p:sldId id="262" r:id="rId31"/>
    <p:sldId id="258" r:id="rId32"/>
    <p:sldId id="305" r:id="rId33"/>
    <p:sldId id="306" r:id="rId34"/>
    <p:sldId id="308" r:id="rId35"/>
    <p:sldId id="309" r:id="rId36"/>
    <p:sldId id="311" r:id="rId37"/>
    <p:sldId id="310" r:id="rId38"/>
    <p:sldId id="312" r:id="rId39"/>
    <p:sldId id="313" r:id="rId40"/>
    <p:sldId id="314" r:id="rId41"/>
    <p:sldId id="327" r:id="rId42"/>
    <p:sldId id="264" r:id="rId43"/>
    <p:sldId id="265" r:id="rId44"/>
    <p:sldId id="332" r:id="rId45"/>
    <p:sldId id="315" r:id="rId46"/>
    <p:sldId id="316" r:id="rId47"/>
    <p:sldId id="318" r:id="rId48"/>
    <p:sldId id="320" r:id="rId49"/>
    <p:sldId id="322" r:id="rId50"/>
    <p:sldId id="323" r:id="rId51"/>
    <p:sldId id="324" r:id="rId52"/>
    <p:sldId id="325" r:id="rId53"/>
    <p:sldId id="266" r:id="rId54"/>
    <p:sldId id="267" r:id="rId55"/>
    <p:sldId id="268" r:id="rId56"/>
    <p:sldId id="269" r:id="rId57"/>
    <p:sldId id="270" r:id="rId58"/>
    <p:sldId id="271" r:id="rId59"/>
    <p:sldId id="272" r:id="rId60"/>
    <p:sldId id="273" r:id="rId61"/>
    <p:sldId id="274" r:id="rId62"/>
    <p:sldId id="275" r:id="rId63"/>
    <p:sldId id="276" r:id="rId64"/>
    <p:sldId id="277" r:id="rId65"/>
    <p:sldId id="278" r:id="rId66"/>
    <p:sldId id="279" r:id="rId67"/>
    <p:sldId id="280" r:id="rId68"/>
    <p:sldId id="281" r:id="rId69"/>
    <p:sldId id="285" r:id="rId70"/>
    <p:sldId id="333" r:id="rId71"/>
    <p:sldId id="334" r:id="rId72"/>
    <p:sldId id="282" r:id="rId73"/>
    <p:sldId id="283" r:id="rId74"/>
    <p:sldId id="28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04" autoAdjust="0"/>
  </p:normalViewPr>
  <p:slideViewPr>
    <p:cSldViewPr snapToGrid="0">
      <p:cViewPr varScale="1">
        <p:scale>
          <a:sx n="67" d="100"/>
          <a:sy n="67"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страны,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a:p>
        </p:txBody>
      </p:sp>
    </p:spTree>
    <p:extLst>
      <p:ext uri="{BB962C8B-B14F-4D97-AF65-F5344CB8AC3E}">
        <p14:creationId xmlns:p14="http://schemas.microsoft.com/office/powerpoint/2010/main" val="2283603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a:p>
        </p:txBody>
      </p:sp>
    </p:spTree>
    <p:extLst>
      <p:ext uri="{BB962C8B-B14F-4D97-AF65-F5344CB8AC3E}">
        <p14:creationId xmlns:p14="http://schemas.microsoft.com/office/powerpoint/2010/main" val="4246490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a:p>
        </p:txBody>
      </p:sp>
    </p:spTree>
    <p:extLst>
      <p:ext uri="{BB962C8B-B14F-4D97-AF65-F5344CB8AC3E}">
        <p14:creationId xmlns:p14="http://schemas.microsoft.com/office/powerpoint/2010/main" val="276714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a:p>
        </p:txBody>
      </p:sp>
    </p:spTree>
    <p:extLst>
      <p:ext uri="{BB962C8B-B14F-4D97-AF65-F5344CB8AC3E}">
        <p14:creationId xmlns:p14="http://schemas.microsoft.com/office/powerpoint/2010/main" val="264975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err="1"/>
              <a:t>database.Migrate</a:t>
            </a:r>
            <a:r>
              <a:rPr lang="en-US" dirty="0"/>
              <a:t>(), </a:t>
            </a:r>
            <a:r>
              <a:rPr lang="ru-RU" dirty="0"/>
              <a:t>а еще лучше </a:t>
            </a:r>
            <a:r>
              <a:rPr lang="en-US" dirty="0" err="1"/>
              <a:t>database.Update</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a:p>
        </p:txBody>
      </p:sp>
    </p:spTree>
    <p:extLst>
      <p:ext uri="{BB962C8B-B14F-4D97-AF65-F5344CB8AC3E}">
        <p14:creationId xmlns:p14="http://schemas.microsoft.com/office/powerpoint/2010/main" val="2614731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dirty="0"/>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a:p>
        </p:txBody>
      </p:sp>
    </p:spTree>
    <p:extLst>
      <p:ext uri="{BB962C8B-B14F-4D97-AF65-F5344CB8AC3E}">
        <p14:creationId xmlns:p14="http://schemas.microsoft.com/office/powerpoint/2010/main" val="3752093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a:p>
        </p:txBody>
      </p:sp>
    </p:spTree>
    <p:extLst>
      <p:ext uri="{BB962C8B-B14F-4D97-AF65-F5344CB8AC3E}">
        <p14:creationId xmlns:p14="http://schemas.microsoft.com/office/powerpoint/2010/main" val="141096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a:p>
        </p:txBody>
      </p:sp>
    </p:spTree>
    <p:extLst>
      <p:ext uri="{BB962C8B-B14F-4D97-AF65-F5344CB8AC3E}">
        <p14:creationId xmlns:p14="http://schemas.microsoft.com/office/powerpoint/2010/main" val="383862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a:p>
        </p:txBody>
      </p:sp>
    </p:spTree>
    <p:extLst>
      <p:ext uri="{BB962C8B-B14F-4D97-AF65-F5344CB8AC3E}">
        <p14:creationId xmlns:p14="http://schemas.microsoft.com/office/powerpoint/2010/main" val="3292543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27</a:t>
            </a:fld>
            <a:endParaRPr lang="en-US"/>
          </a:p>
        </p:txBody>
      </p:sp>
    </p:spTree>
    <p:extLst>
      <p:ext uri="{BB962C8B-B14F-4D97-AF65-F5344CB8AC3E}">
        <p14:creationId xmlns:p14="http://schemas.microsoft.com/office/powerpoint/2010/main" val="204588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ru-RU" dirty="0"/>
              <a:t>Мы не будем говорить о чистых тестах.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a:p>
        </p:txBody>
      </p:sp>
    </p:spTree>
    <p:extLst>
      <p:ext uri="{BB962C8B-B14F-4D97-AF65-F5344CB8AC3E}">
        <p14:creationId xmlns:p14="http://schemas.microsoft.com/office/powerpoint/2010/main" val="367683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a:t>
            </a:r>
            <a:r>
              <a:rPr lang="ru-RU" b="0" i="0" dirty="0" err="1">
                <a:effectLst/>
                <a:latin typeface="Segoe UI" panose="020B0502040204020203" pitchFamily="34" charset="0"/>
              </a:rPr>
              <a:t>бд</a:t>
            </a: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Совершенно непонятно, что с </a:t>
            </a:r>
            <a:r>
              <a:rPr lang="ru-RU" b="0" i="0">
                <a:effectLst/>
                <a:latin typeface="Segoe UI" panose="020B0502040204020203" pitchFamily="34" charset="0"/>
              </a:rPr>
              <a:t>ней сде</a:t>
            </a:r>
            <a:endParaRPr lang="ru-RU" b="0" i="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a:p>
        </p:txBody>
      </p:sp>
    </p:spTree>
    <p:extLst>
      <p:ext uri="{BB962C8B-B14F-4D97-AF65-F5344CB8AC3E}">
        <p14:creationId xmlns:p14="http://schemas.microsoft.com/office/powerpoint/2010/main" val="3759436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a:p>
        </p:txBody>
      </p:sp>
    </p:spTree>
    <p:extLst>
      <p:ext uri="{BB962C8B-B14F-4D97-AF65-F5344CB8AC3E}">
        <p14:creationId xmlns:p14="http://schemas.microsoft.com/office/powerpoint/2010/main" val="158749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Правильное управление транзакциями в производственном коде поможет вам избежать </a:t>
            </a:r>
            <a:r>
              <a:rPr lang="ru-RU" dirty="0" err="1"/>
              <a:t>неконсистентных</a:t>
            </a:r>
            <a:r>
              <a:rPr lang="ru-RU" dirty="0"/>
              <a:t> данных. В тестах это помогает вам проверить интеграцию с базой данных в условиях, приближенных к рабочим.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a:p>
        </p:txBody>
      </p:sp>
    </p:spTree>
    <p:extLst>
      <p:ext uri="{BB962C8B-B14F-4D97-AF65-F5344CB8AC3E}">
        <p14:creationId xmlns:p14="http://schemas.microsoft.com/office/powerpoint/2010/main" val="208507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a:p>
        </p:txBody>
      </p:sp>
    </p:spTree>
    <p:extLst>
      <p:ext uri="{BB962C8B-B14F-4D97-AF65-F5344CB8AC3E}">
        <p14:creationId xmlns:p14="http://schemas.microsoft.com/office/powerpoint/2010/main" val="1137962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Чтобы решить эту проблему, вам необходимо</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a:p>
        </p:txBody>
      </p:sp>
    </p:spTree>
    <p:extLst>
      <p:ext uri="{BB962C8B-B14F-4D97-AF65-F5344CB8AC3E}">
        <p14:creationId xmlns:p14="http://schemas.microsoft.com/office/powerpoint/2010/main" val="1728070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a:t>
            </a:r>
            <a:r>
              <a:rPr lang="ru-RU" dirty="0" err="1"/>
              <a:t>Docker</a:t>
            </a:r>
            <a:r>
              <a:rPr lang="ru-RU" dirty="0"/>
              <a:t> и создавать экземпляр нового контейнера из этого образа для каждого интеграционного теста. 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помощью </a:t>
            </a:r>
            <a:r>
              <a:rPr lang="ru-RU" dirty="0" err="1"/>
              <a:t>Docker</a:t>
            </a:r>
            <a:r>
              <a:rPr lang="ru-RU" dirty="0"/>
              <a:t> вам нужно не только отслеживать саму базу данных, но и поддерживать образы </a:t>
            </a:r>
            <a:r>
              <a:rPr lang="ru-RU" dirty="0" err="1"/>
              <a:t>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a:p>
        </p:txBody>
      </p:sp>
    </p:spTree>
    <p:extLst>
      <p:ext uri="{BB962C8B-B14F-4D97-AF65-F5344CB8AC3E}">
        <p14:creationId xmlns:p14="http://schemas.microsoft.com/office/powerpoint/2010/main" val="2655789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a:t>
            </a:r>
            <a:r>
              <a:rPr lang="ru-RU" dirty="0" err="1"/>
              <a:t>Docker</a:t>
            </a:r>
            <a:r>
              <a:rPr lang="ru-RU" dirty="0"/>
              <a:t>.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Запуск пачками интеграционные тесты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a:p>
        </p:txBody>
      </p:sp>
    </p:spTree>
    <p:extLst>
      <p:ext uri="{BB962C8B-B14F-4D97-AF65-F5344CB8AC3E}">
        <p14:creationId xmlns:p14="http://schemas.microsoft.com/office/powerpoint/2010/main" val="3059647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pPr marL="171450" indent="-171450">
              <a:buFont typeface="Arial" panose="020B0604020202020204" pitchFamily="34" charset="0"/>
              <a:buChar char="•"/>
            </a:pPr>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a:p>
        </p:txBody>
      </p:sp>
    </p:spTree>
    <p:extLst>
      <p:ext uri="{BB962C8B-B14F-4D97-AF65-F5344CB8AC3E}">
        <p14:creationId xmlns:p14="http://schemas.microsoft.com/office/powerpoint/2010/main" val="224946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a:p>
        </p:txBody>
      </p:sp>
    </p:spTree>
    <p:extLst>
      <p:ext uri="{BB962C8B-B14F-4D97-AF65-F5344CB8AC3E}">
        <p14:creationId xmlns:p14="http://schemas.microsoft.com/office/powerpoint/2010/main" val="539010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a:p>
        </p:txBody>
      </p:sp>
    </p:spTree>
    <p:extLst>
      <p:ext uri="{BB962C8B-B14F-4D97-AF65-F5344CB8AC3E}">
        <p14:creationId xmlns:p14="http://schemas.microsoft.com/office/powerpoint/2010/main" val="96905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a:p>
        </p:txBody>
      </p:sp>
    </p:spTree>
    <p:extLst>
      <p:ext uri="{BB962C8B-B14F-4D97-AF65-F5344CB8AC3E}">
        <p14:creationId xmlns:p14="http://schemas.microsoft.com/office/powerpoint/2010/main" val="2140837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a:p>
        </p:txBody>
      </p:sp>
    </p:spTree>
    <p:extLst>
      <p:ext uri="{BB962C8B-B14F-4D97-AF65-F5344CB8AC3E}">
        <p14:creationId xmlns:p14="http://schemas.microsoft.com/office/powerpoint/2010/main" val="2006748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a:p>
        </p:txBody>
      </p:sp>
    </p:spTree>
    <p:extLst>
      <p:ext uri="{BB962C8B-B14F-4D97-AF65-F5344CB8AC3E}">
        <p14:creationId xmlns:p14="http://schemas.microsoft.com/office/powerpoint/2010/main" val="4095957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highlight>
                <a:srgbClr val="FFFF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a:p>
        </p:txBody>
      </p:sp>
    </p:spTree>
    <p:extLst>
      <p:ext uri="{BB962C8B-B14F-4D97-AF65-F5344CB8AC3E}">
        <p14:creationId xmlns:p14="http://schemas.microsoft.com/office/powerpoint/2010/main" val="3984480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a:p>
        </p:txBody>
      </p:sp>
    </p:spTree>
    <p:extLst>
      <p:ext uri="{BB962C8B-B14F-4D97-AF65-F5344CB8AC3E}">
        <p14:creationId xmlns:p14="http://schemas.microsoft.com/office/powerpoint/2010/main" val="1430353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a:t>
            </a:r>
            <a:r>
              <a:rPr lang="ru-RU" dirty="0" err="1"/>
              <a:t>NHibernate</a:t>
            </a:r>
            <a:r>
              <a:rPr lang="ru-RU" dirty="0"/>
              <a:t> или </a:t>
            </a:r>
            <a:r>
              <a:rPr lang="ru-RU" dirty="0" err="1"/>
              <a:t>Entity</a:t>
            </a:r>
            <a:r>
              <a:rPr lang="ru-RU" dirty="0"/>
              <a:t>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a:p>
        </p:txBody>
      </p:sp>
    </p:spTree>
    <p:extLst>
      <p:ext uri="{BB962C8B-B14F-4D97-AF65-F5344CB8AC3E}">
        <p14:creationId xmlns:p14="http://schemas.microsoft.com/office/powerpoint/2010/main" val="382801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a:p>
        </p:txBody>
      </p:sp>
    </p:spTree>
    <p:extLst>
      <p:ext uri="{BB962C8B-B14F-4D97-AF65-F5344CB8AC3E}">
        <p14:creationId xmlns:p14="http://schemas.microsoft.com/office/powerpoint/2010/main" val="377395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err="1">
                <a:solidFill>
                  <a:srgbClr val="000000"/>
                </a:solidFill>
                <a:effectLst/>
                <a:latin typeface="wf_segoe-ui"/>
              </a:rPr>
              <a:t>Мокирование</a:t>
            </a:r>
            <a:r>
              <a:rPr lang="ru-RU" b="1" i="0" dirty="0">
                <a:solidFill>
                  <a:srgbClr val="000000"/>
                </a:solidFill>
                <a:effectLst/>
                <a:latin typeface="wf_segoe-ui"/>
              </a:rPr>
              <a:t>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a:p>
        </p:txBody>
      </p:sp>
    </p:spTree>
    <p:extLst>
      <p:ext uri="{BB962C8B-B14F-4D97-AF65-F5344CB8AC3E}">
        <p14:creationId xmlns:p14="http://schemas.microsoft.com/office/powerpoint/2010/main" val="339784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Управляемые зависимости должны включаться в интеграционные тесты как есть.</a:t>
            </a:r>
          </a:p>
          <a:p>
            <a:r>
              <a:rPr lang="ru-RU" dirty="0"/>
              <a:t>Это делает работу с этими зависимостями более трудоемкой, чем с неуправляемыми, потому что об использовании </a:t>
            </a:r>
            <a:r>
              <a:rPr lang="ru-RU" dirty="0" err="1"/>
              <a:t>мока</a:t>
            </a:r>
            <a:r>
              <a:rPr lang="ru-RU" dirty="0"/>
              <a:t> не может быть и речи.</a:t>
            </a:r>
          </a:p>
          <a:p>
            <a:endParaRPr lang="ru-RU" dirty="0"/>
          </a:p>
          <a:p>
            <a:r>
              <a:rPr lang="ru-RU" dirty="0"/>
              <a:t>Данные практики полезны не только для тестов, ну и в целом тесты точно такой же код, как и все остальное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a:p>
        </p:txBody>
      </p:sp>
    </p:spTree>
    <p:extLst>
      <p:ext uri="{BB962C8B-B14F-4D97-AF65-F5344CB8AC3E}">
        <p14:creationId xmlns:p14="http://schemas.microsoft.com/office/powerpoint/2010/main" val="389145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производственных условиях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моделей,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a:p>
        </p:txBody>
      </p:sp>
    </p:spTree>
    <p:extLst>
      <p:ext uri="{BB962C8B-B14F-4D97-AF65-F5344CB8AC3E}">
        <p14:creationId xmlns:p14="http://schemas.microsoft.com/office/powerpoint/2010/main" val="2628473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a:p>
        </p:txBody>
      </p:sp>
    </p:spTree>
    <p:extLst>
      <p:ext uri="{BB962C8B-B14F-4D97-AF65-F5344CB8AC3E}">
        <p14:creationId xmlns:p14="http://schemas.microsoft.com/office/powerpoint/2010/main" val="541095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a:t>
            </a:r>
            <a:r>
              <a:rPr lang="ru-RU" dirty="0" err="1"/>
              <a:t>view</a:t>
            </a:r>
            <a:r>
              <a:rPr lang="ru-RU" dirty="0"/>
              <a:t>,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a:p>
        </p:txBody>
      </p:sp>
    </p:spTree>
    <p:extLst>
      <p:ext uri="{BB962C8B-B14F-4D97-AF65-F5344CB8AC3E}">
        <p14:creationId xmlns:p14="http://schemas.microsoft.com/office/powerpoint/2010/main" val="163019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08:59:59</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09:00:00</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09:00:00</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09:00:00</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09:00:00</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09:00:00</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09:00:00</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09:00:00</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09:00:00</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09:00:00</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09:00:00</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08:59:59</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2136774"/>
            <a:ext cx="9144000" cy="2218715"/>
          </a:xfrm>
        </p:spPr>
        <p:txBody>
          <a:bodyPr>
            <a:normAutofit fontScale="90000"/>
          </a:bodyPr>
          <a:lstStyle/>
          <a:p>
            <a:r>
              <a:rPr lang="ru-RU" b="0" i="0" dirty="0">
                <a:effectLst/>
                <a:latin typeface="-apple-system"/>
              </a:rPr>
              <a:t>Как тестировать </a:t>
            </a:r>
            <a:r>
              <a:rPr lang="ru-RU" dirty="0">
                <a:latin typeface="-apple-system"/>
              </a:rPr>
              <a:t>взаимодействие с </a:t>
            </a:r>
            <a:r>
              <a:rPr lang="ru-RU" b="0" i="0" dirty="0">
                <a:effectLst/>
                <a:latin typeface="-apple-system"/>
              </a:rPr>
              <a:t>базой данных?</a:t>
            </a:r>
            <a:endParaRPr lang="en-US" dirty="0"/>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z="1600" smtClean="0"/>
              <a:t>1</a:t>
            </a:fld>
            <a:endParaRPr lang="en-US" sz="160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dirty="0"/>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270673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365125"/>
            <a:ext cx="10515600" cy="2549525"/>
          </a:xfrm>
        </p:spPr>
        <p:txBody>
          <a:bodyPr>
            <a:normAutofit fontScale="90000"/>
          </a:bodyPr>
          <a:lstStyle/>
          <a:p>
            <a:r>
              <a:rPr lang="ru-RU" dirty="0">
                <a:solidFill>
                  <a:srgbClr val="000000"/>
                </a:solidFill>
                <a:latin typeface="Segoe UI" panose="020B0502040204020203" pitchFamily="34" charset="0"/>
              </a:rPr>
              <a:t>Референс и мастер</a:t>
            </a:r>
            <a:r>
              <a:rPr lang="en-US" dirty="0">
                <a:solidFill>
                  <a:srgbClr val="000000"/>
                </a:solidFill>
                <a:latin typeface="Segoe UI" panose="020B0502040204020203" pitchFamily="34" charset="0"/>
              </a:rPr>
              <a:t>-</a:t>
            </a:r>
            <a:r>
              <a:rPr lang="ru-RU" b="0" i="0" dirty="0">
                <a:solidFill>
                  <a:srgbClr val="000000"/>
                </a:solidFill>
                <a:effectLst/>
                <a:latin typeface="Segoe UI" panose="020B0502040204020203" pitchFamily="34" charset="0"/>
              </a:rPr>
              <a:t>данные - данные, которые должны быть предварительно заполнены для правильной работы приложения.</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2628899"/>
            <a:ext cx="10515600" cy="3548063"/>
          </a:xfrm>
        </p:spPr>
        <p:txBody>
          <a:bodyPr>
            <a:normAutofit/>
          </a:bodyPr>
          <a:lstStyle/>
          <a:p>
            <a:pPr marL="0" indent="0">
              <a:buNone/>
            </a:pPr>
            <a:r>
              <a:rPr lang="ru-RU" dirty="0"/>
              <a:t>Соответственно референс-данные (и мастер-данные) являются частью схемы базы данных</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356380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buNone/>
            </a:pPr>
            <a:r>
              <a:rPr lang="ru-RU" b="1" i="0" dirty="0">
                <a:solidFill>
                  <a:srgbClr val="111111"/>
                </a:solidFill>
                <a:effectLst/>
                <a:latin typeface="-apple-system"/>
              </a:rPr>
              <a:t>Референс-данные</a:t>
            </a:r>
            <a:r>
              <a:rPr lang="ru-RU" b="0" i="0" dirty="0">
                <a:solidFill>
                  <a:srgbClr val="111111"/>
                </a:solidFill>
                <a:effectLst/>
                <a:latin typeface="-apple-system"/>
              </a:rPr>
              <a:t> – это относительно редко меняющиеся данные, которые определяют значения конкретных сущностей.</a:t>
            </a:r>
          </a:p>
          <a:p>
            <a:pPr marL="0" indent="0">
              <a:buNone/>
            </a:pPr>
            <a:r>
              <a:rPr lang="ru-RU" b="0" i="0" dirty="0">
                <a:solidFill>
                  <a:srgbClr val="111111"/>
                </a:solidFill>
                <a:effectLst/>
                <a:latin typeface="-apple-system"/>
              </a:rPr>
              <a:t> </a:t>
            </a:r>
            <a:br>
              <a:rPr lang="ru-RU" dirty="0"/>
            </a:br>
            <a:r>
              <a:rPr lang="ru-RU" b="1" i="0" dirty="0">
                <a:solidFill>
                  <a:srgbClr val="111111"/>
                </a:solidFill>
                <a:effectLst/>
                <a:latin typeface="-apple-system"/>
              </a:rPr>
              <a:t>Мастер-данные</a:t>
            </a:r>
            <a:r>
              <a:rPr lang="ru-RU" b="0" i="0" dirty="0">
                <a:solidFill>
                  <a:srgbClr val="111111"/>
                </a:solidFill>
                <a:effectLst/>
                <a:latin typeface="-apple-system"/>
              </a:rPr>
              <a:t> – это базовые данные, которые определяют бизнес-сущности, с которыми имеет дело предприятие.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12</a:t>
            </a:fld>
            <a:endParaRPr lang="en-US"/>
          </a:p>
        </p:txBody>
      </p:sp>
    </p:spTree>
    <p:extLst>
      <p:ext uri="{BB962C8B-B14F-4D97-AF65-F5344CB8AC3E}">
        <p14:creationId xmlns:p14="http://schemas.microsoft.com/office/powerpoint/2010/main" val="276492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 – пример в коде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IEntityTypeConfiguration</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a:t>
            </a:r>
            <a:r>
              <a:rPr lang="en-US" sz="1800" dirty="0" err="1">
                <a:solidFill>
                  <a:srgbClr val="000000"/>
                </a:solidFill>
                <a:latin typeface="Cascadia Mono" panose="020B0609020000020004" pitchFamily="49" charset="0"/>
              </a:rPr>
              <a:t>EntityTypeBuilder</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builder.ToTable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Constants.Schema</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builder.HasKey</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b.Id</a:t>
            </a:r>
            <a:r>
              <a:rPr lang="en-US" sz="1800" dirty="0">
                <a:solidFill>
                  <a:srgbClr val="000000"/>
                </a:solidFill>
                <a:latin typeface="Cascadia Mono" panose="020B0609020000020004" pitchFamily="49" charset="0"/>
              </a:rPr>
              <a:t>);</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builder.HasData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1,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2, 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шт</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13</a:t>
            </a:fld>
            <a:endParaRPr lang="en-US"/>
          </a:p>
        </p:txBody>
      </p:sp>
    </p:spTree>
    <p:extLst>
      <p:ext uri="{BB962C8B-B14F-4D97-AF65-F5344CB8AC3E}">
        <p14:creationId xmlns:p14="http://schemas.microsoft.com/office/powerpoint/2010/main" val="111936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 – пример в миграции</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migrationBuilder.InsertData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dbo</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err="1">
                <a:solidFill>
                  <a:srgbClr val="A31515"/>
                </a:solidFill>
                <a:latin typeface="Cascadia Mono" panose="020B0609020000020004" pitchFamily="49" charset="0"/>
              </a:rPr>
              <a:t>шт</a:t>
            </a:r>
            <a:r>
              <a:rPr lang="ru-RU" sz="1800" dirty="0">
                <a:solidFill>
                  <a:srgbClr val="A31515"/>
                </a:solidFill>
                <a:latin typeface="Cascadia Mono" panose="020B0609020000020004" pitchFamily="49" charset="0"/>
              </a:rPr>
              <a:t>"</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324185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r>
              <a:rPr lang="ru-RU" dirty="0"/>
              <a:t>Существует простой способ отличить </a:t>
            </a:r>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dirty="0"/>
              <a:t>данные от обычных данных. Если ваше приложение может изменять данные, то это обычные данные; если нет, то это справочные данные.</a:t>
            </a: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250684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хранить?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a:t>
            </a:r>
            <a:r>
              <a:rPr lang="en-US" sz="1800" dirty="0" err="1">
                <a:solidFill>
                  <a:srgbClr val="000000"/>
                </a:solidFill>
                <a:latin typeface="Cascadia Mono" panose="020B0609020000020004" pitchFamily="49" charset="0"/>
              </a:rPr>
              <a:t>EFMigrationsHistory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MigrationId</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en-US" sz="1800" dirty="0" err="1">
                <a:solidFill>
                  <a:srgbClr val="FF0000"/>
                </a:solidFill>
                <a:latin typeface="Cascadia Mono" panose="020B0609020000020004" pitchFamily="49" charset="0"/>
              </a:rPr>
              <a:t>mh</a:t>
            </a:r>
            <a:r>
              <a:rPr lang="en-US" sz="1800" dirty="0">
                <a:solidFill>
                  <a:srgbClr val="FF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err="1">
                <a:solidFill>
                  <a:srgbClr val="FF0000"/>
                </a:solidFill>
                <a:latin typeface="Cascadia Mono" panose="020B0609020000020004" pitchFamily="49" charset="0"/>
              </a:rPr>
              <a:t>шт</a:t>
            </a:r>
            <a:r>
              <a:rPr lang="ru-RU" sz="1800" dirty="0">
                <a:solidFill>
                  <a:srgbClr val="FF0000"/>
                </a:solidFill>
                <a:latin typeface="Cascadia Mono" panose="020B0609020000020004" pitchFamily="49" charset="0"/>
              </a:rPr>
              <a:t>'</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16</a:t>
            </a:fld>
            <a:endParaRPr lang="en-US"/>
          </a:p>
        </p:txBody>
      </p:sp>
    </p:spTree>
    <p:extLst>
      <p:ext uri="{BB962C8B-B14F-4D97-AF65-F5344CB8AC3E}">
        <p14:creationId xmlns:p14="http://schemas.microsoft.com/office/powerpoint/2010/main" val="300925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Доставка изменений в схемы базы данных </a:t>
            </a:r>
            <a:r>
              <a:rPr lang="ru-RU" dirty="0">
                <a:latin typeface="Segoe UI" panose="020B0502040204020203" pitchFamily="34" charset="0"/>
              </a:rPr>
              <a:t>через</a:t>
            </a:r>
            <a:r>
              <a:rPr lang="ru-RU" b="0" i="0" dirty="0">
                <a:effectLst/>
                <a:latin typeface="Segoe UI" panose="020B0502040204020203" pitchFamily="34" charset="0"/>
              </a:rPr>
              <a:t> состояние или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br>
              <a:rPr lang="ru-RU" dirty="0"/>
            </a:b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327953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18</a:t>
            </a:fld>
            <a:endParaRPr lang="en-US"/>
          </a:p>
        </p:txBody>
      </p:sp>
    </p:spTree>
    <p:extLst>
      <p:ext uri="{BB962C8B-B14F-4D97-AF65-F5344CB8AC3E}">
        <p14:creationId xmlns:p14="http://schemas.microsoft.com/office/powerpoint/2010/main" val="343730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a:t>
            </a: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129542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Какие зависимости мы тестируем?</a:t>
            </a:r>
          </a:p>
          <a:p>
            <a:pPr marL="0" indent="0">
              <a:buNone/>
            </a:pPr>
            <a:r>
              <a:rPr lang="ru-RU"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err="1">
                <a:latin typeface="Segoe UI" panose="020B0502040204020203" pitchFamily="34" charset="0"/>
                <a:cs typeface="Segoe UI" panose="020B0502040204020203" pitchFamily="34" charset="0"/>
              </a:rPr>
              <a:t>внепроцессные</a:t>
            </a:r>
            <a:r>
              <a:rPr lang="ru-RU" dirty="0">
                <a:latin typeface="Segoe UI" panose="020B0502040204020203" pitchFamily="34" charset="0"/>
                <a:cs typeface="Segoe UI" panose="020B0502040204020203" pitchFamily="34" charset="0"/>
              </a:rPr>
              <a:t> зависимости, над которыми мы имеете полный контроль</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2</a:t>
            </a:fld>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t>Хранение миграций</a:t>
            </a:r>
            <a:endParaRPr lang="en-US" dirty="0"/>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a:t>
            </a:r>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20</a:t>
            </a:fld>
            <a:endParaRPr lang="en-US"/>
          </a:p>
        </p:txBody>
      </p:sp>
    </p:spTree>
    <p:extLst>
      <p:ext uri="{BB962C8B-B14F-4D97-AF65-F5344CB8AC3E}">
        <p14:creationId xmlns:p14="http://schemas.microsoft.com/office/powerpoint/2010/main" val="206034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t>Liquibase </a:t>
            </a:r>
            <a:r>
              <a:rPr lang="ru-RU" dirty="0"/>
              <a:t>простой пример</a:t>
            </a:r>
            <a:endParaRPr lang="en-US" dirty="0"/>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a:t>
            </a:r>
            <a:r>
              <a:rPr lang="en-US" dirty="0" err="1"/>
              <a:t>databaseChangeLog</a:t>
            </a:r>
            <a:endParaRPr lang="en-US" dirty="0"/>
          </a:p>
          <a:p>
            <a:pPr marL="0" indent="0">
              <a:buNone/>
            </a:pPr>
            <a:r>
              <a:rPr lang="en-US" dirty="0"/>
              <a:t>    </a:t>
            </a:r>
            <a:r>
              <a:rPr lang="en-US" dirty="0" err="1"/>
              <a:t>xmlns</a:t>
            </a:r>
            <a:r>
              <a:rPr lang="en-US" dirty="0"/>
              <a:t>="http://www.liquibase.org/xml/ns/dbchangelog"  </a:t>
            </a:r>
          </a:p>
          <a:p>
            <a:pPr marL="0" indent="0">
              <a:buNone/>
            </a:pPr>
            <a:r>
              <a:rPr lang="en-US" dirty="0"/>
              <a:t>    </a:t>
            </a:r>
            <a:r>
              <a:rPr lang="en-US" dirty="0" err="1"/>
              <a:t>xmlns:xsi</a:t>
            </a:r>
            <a:r>
              <a:rPr lang="en-US" dirty="0"/>
              <a:t>="http://www.w3.org/2001/XMLSchema-instance"  </a:t>
            </a:r>
          </a:p>
          <a:p>
            <a:pPr marL="0" indent="0">
              <a:buNone/>
            </a:pPr>
            <a:r>
              <a:rPr lang="en-US" dirty="0"/>
              <a:t>    </a:t>
            </a:r>
            <a:r>
              <a:rPr lang="en-US" dirty="0" err="1"/>
              <a:t>xmlns:pro</a:t>
            </a:r>
            <a:r>
              <a:rPr lang="en-US" dirty="0"/>
              <a:t>="http://www.liquibase.org/xml/ns/pro"					</a:t>
            </a:r>
          </a:p>
          <a:p>
            <a:pPr marL="0" indent="0">
              <a:buNone/>
            </a:pPr>
            <a:r>
              <a:rPr lang="en-US" dirty="0"/>
              <a:t>    </a:t>
            </a:r>
            <a:r>
              <a:rPr lang="en-US" dirty="0" err="1"/>
              <a:t>xsi:schemaLocation</a:t>
            </a:r>
            <a:r>
              <a:rPr lang="en-US" dirty="0"/>
              <a:t>="http://www.liquibase.org/xml/ns/dbchangelog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a:t>
            </a:r>
            <a:r>
              <a:rPr lang="en-US" b="1" i="1" u="sng" dirty="0" err="1"/>
              <a:t>includeAll</a:t>
            </a:r>
            <a:r>
              <a:rPr lang="en-US" b="1" i="1" u="sng" dirty="0"/>
              <a:t>  path="Migrations"/&gt; </a:t>
            </a:r>
          </a:p>
          <a:p>
            <a:pPr marL="0" indent="0">
              <a:buNone/>
            </a:pPr>
            <a:r>
              <a:rPr lang="en-US" dirty="0"/>
              <a:t>&lt;/</a:t>
            </a:r>
            <a:r>
              <a:rPr lang="en-US" dirty="0" err="1"/>
              <a:t>databaseChangeLog</a:t>
            </a:r>
            <a:r>
              <a:rPr lang="en-US" dirty="0"/>
              <a:t>&gt;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4073681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t>Liquibase </a:t>
            </a:r>
            <a:r>
              <a:rPr lang="ru-RU" dirty="0"/>
              <a:t>пример побольше</a:t>
            </a:r>
            <a:endParaRPr lang="en-US" dirty="0"/>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a:t>
            </a:r>
            <a:r>
              <a:rPr lang="en-US" b="0" i="0" dirty="0" err="1">
                <a:solidFill>
                  <a:srgbClr val="2D47E6"/>
                </a:solidFill>
                <a:effectLst/>
                <a:latin typeface="inherit"/>
              </a:rPr>
              <a:t>lb</a:t>
            </a:r>
            <a:r>
              <a:rPr lang="en-US" b="0" i="0" dirty="0">
                <a:solidFill>
                  <a:srgbClr val="2D47E6"/>
                </a:solidFill>
                <a:effectLst/>
                <a:latin typeface="inherit"/>
              </a:rPr>
              <a:t>-generated"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375963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pPr algn="ctr"/>
            <a:r>
              <a:rPr lang="ru-RU" sz="5400" dirty="0">
                <a:latin typeface="Segoe UI" panose="020B0502040204020203" pitchFamily="34" charset="0"/>
              </a:rPr>
              <a:t>М</a:t>
            </a:r>
            <a:r>
              <a:rPr lang="ru-RU" sz="5400" b="0" i="0" dirty="0">
                <a:effectLst/>
                <a:latin typeface="Segoe UI" panose="020B0502040204020203" pitchFamily="34" charset="0"/>
              </a:rPr>
              <a:t>играции </a:t>
            </a:r>
            <a:r>
              <a:rPr lang="en-US" sz="5400" dirty="0">
                <a:latin typeface="Segoe UI" panose="020B0502040204020203" pitchFamily="34" charset="0"/>
              </a:rPr>
              <a:t>vs</a:t>
            </a:r>
            <a:r>
              <a:rPr lang="ru-RU" sz="5400" b="0" i="0" dirty="0">
                <a:effectLst/>
                <a:latin typeface="Segoe UI" panose="020B0502040204020203" pitchFamily="34" charset="0"/>
              </a:rPr>
              <a:t> состояния</a:t>
            </a:r>
            <a:endParaRPr lang="en-US" sz="5400"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23</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en-US" dirty="0"/>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i="1" dirty="0">
                <a:latin typeface="Segoe UI" panose="020B0502040204020203" pitchFamily="34" charset="0"/>
              </a:rPr>
              <a:t>Трансформация</a:t>
            </a:r>
            <a:r>
              <a:rPr lang="ru-RU" b="0" i="1" dirty="0">
                <a:effectLst/>
                <a:latin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br>
              <a:rPr lang="ru-RU" i="1" dirty="0"/>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24</a:t>
            </a:fld>
            <a:endParaRPr lang="en-US"/>
          </a:p>
        </p:txBody>
      </p:sp>
    </p:spTree>
    <p:extLst>
      <p:ext uri="{BB962C8B-B14F-4D97-AF65-F5344CB8AC3E}">
        <p14:creationId xmlns:p14="http://schemas.microsoft.com/office/powerpoint/2010/main" val="321335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t>Классический пример</a:t>
            </a:r>
            <a:endParaRPr lang="en-US" dirty="0"/>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r>
              <a:rPr lang="ru-RU" dirty="0"/>
              <a:t>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a:t>
            </a:r>
            <a:endParaRPr lang="en-US" dirty="0"/>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339923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t>Можно перейти на миграции прямо перед выходом в </a:t>
            </a:r>
            <a:r>
              <a:rPr lang="en-US" dirty="0"/>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buNone/>
            </a:pPr>
            <a:r>
              <a:rPr lang="ru-RU" dirty="0"/>
              <a:t>Также можно использовать </a:t>
            </a:r>
            <a:r>
              <a:rPr lang="en-US" dirty="0"/>
              <a:t>snapshot’</a:t>
            </a:r>
            <a:r>
              <a:rPr lang="ru-RU" dirty="0"/>
              <a:t>ы, чтобы делать сквош состояния</a:t>
            </a:r>
            <a:endParaRPr lang="en-US" dirty="0"/>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26</a:t>
            </a:fld>
            <a:endParaRPr lang="en-US"/>
          </a:p>
        </p:txBody>
      </p:sp>
    </p:spTree>
    <p:extLst>
      <p:ext uri="{BB962C8B-B14F-4D97-AF65-F5344CB8AC3E}">
        <p14:creationId xmlns:p14="http://schemas.microsoft.com/office/powerpoint/2010/main" val="78364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r>
              <a:rPr lang="ru-RU" dirty="0"/>
              <a:t>Рекомендации</a:t>
            </a:r>
            <a:endParaRPr lang="en-US" dirty="0"/>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r>
              <a:rPr lang="ru-RU" b="0" i="0" dirty="0">
                <a:effectLst/>
                <a:latin typeface="Segoe UI" panose="020B0502040204020203" pitchFamily="34" charset="0"/>
              </a:rPr>
              <a:t>Используйте миграции</a:t>
            </a:r>
          </a:p>
          <a:p>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27</a:t>
            </a:fld>
            <a:endParaRPr lang="en-US"/>
          </a:p>
        </p:txBody>
      </p:sp>
    </p:spTree>
    <p:extLst>
      <p:ext uri="{BB962C8B-B14F-4D97-AF65-F5344CB8AC3E}">
        <p14:creationId xmlns:p14="http://schemas.microsoft.com/office/powerpoint/2010/main" val="52906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Использование общей базы данных затрудняет процесс разработки, поскольку:</a:t>
            </a:r>
          </a:p>
          <a:p>
            <a:r>
              <a:rPr lang="ru-RU" b="0" i="0" dirty="0">
                <a:effectLst/>
                <a:latin typeface="Segoe UI" panose="020B0502040204020203" pitchFamily="34" charset="0"/>
              </a:rPr>
              <a:t>Тесты, выполняемые разными разработчиками, мешают друг другу.</a:t>
            </a:r>
            <a:endParaRPr lang="en-US" b="0" i="0" dirty="0">
              <a:effectLst/>
              <a:latin typeface="Segoe UI" panose="020B0502040204020203" pitchFamily="34" charset="0"/>
            </a:endParaRPr>
          </a:p>
          <a:p>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28</a:t>
            </a:fld>
            <a:endParaRPr lang="en-US"/>
          </a:p>
        </p:txBody>
      </p:sp>
    </p:spTree>
    <p:extLst>
      <p:ext uri="{BB962C8B-B14F-4D97-AF65-F5344CB8AC3E}">
        <p14:creationId xmlns:p14="http://schemas.microsoft.com/office/powerpoint/2010/main" val="1393722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r>
              <a:rPr lang="ru-RU" dirty="0"/>
              <a:t>Если у нас есть одна база</a:t>
            </a:r>
            <a:endParaRPr lang="en-US" dirty="0"/>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
        <p:nvSpPr>
          <p:cNvPr id="5" name="Slide Number Placeholder 4">
            <a:extLst>
              <a:ext uri="{FF2B5EF4-FFF2-40B4-BE49-F238E27FC236}">
                <a16:creationId xmlns:a16="http://schemas.microsoft.com/office/drawing/2014/main" id="{F5E88C2F-AE46-85F5-796A-8C6DCAE8AEF4}"/>
              </a:ext>
            </a:extLst>
          </p:cNvPr>
          <p:cNvSpPr>
            <a:spLocks noGrp="1"/>
          </p:cNvSpPr>
          <p:nvPr>
            <p:ph type="sldNum" sz="quarter" idx="12"/>
          </p:nvPr>
        </p:nvSpPr>
        <p:spPr/>
        <p:txBody>
          <a:bodyPr/>
          <a:lstStyle/>
          <a:p>
            <a:fld id="{9566D03A-FE14-4537-809B-4E34C618A541}" type="slidenum">
              <a:rPr lang="en-US" smtClean="0"/>
              <a:t>29</a:t>
            </a:fld>
            <a:endParaRPr lang="en-US"/>
          </a:p>
        </p:txBody>
      </p:sp>
    </p:spTree>
    <p:extLst>
      <p:ext uri="{BB962C8B-B14F-4D97-AF65-F5344CB8AC3E}">
        <p14:creationId xmlns:p14="http://schemas.microsoft.com/office/powerpoint/2010/main" val="8594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pPr algn="ctr"/>
            <a:r>
              <a:rPr lang="ru-RU" dirty="0"/>
              <a:t>Зачем стремится приблизить тест к </a:t>
            </a:r>
            <a:r>
              <a:rPr lang="ru-RU" dirty="0" err="1"/>
              <a:t>продакшену</a:t>
            </a:r>
            <a:r>
              <a:rPr lang="ru-RU" dirty="0"/>
              <a:t>?</a:t>
            </a:r>
            <a:endParaRPr lang="en-US" dirty="0"/>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0" i="0" dirty="0">
                <a:effectLst/>
                <a:latin typeface="Segoe UI" panose="020B0502040204020203" pitchFamily="34" charset="0"/>
                <a:cs typeface="Segoe UI" panose="020B0502040204020203" pitchFamily="34" charset="0"/>
              </a:rPr>
              <a:t>Выполнение тестов с реальной базой данных обеспечивает надежную защиту от регресса.</a:t>
            </a:r>
            <a:endParaRPr lang="en-US"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3</a:t>
            </a:fld>
            <a:endParaRPr lang="en-US"/>
          </a:p>
        </p:txBody>
      </p:sp>
    </p:spTree>
    <p:extLst>
      <p:ext uri="{BB962C8B-B14F-4D97-AF65-F5344CB8AC3E}">
        <p14:creationId xmlns:p14="http://schemas.microsoft.com/office/powerpoint/2010/main" val="792839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r>
              <a:rPr lang="ru-RU" dirty="0"/>
              <a:t>Локальные базы</a:t>
            </a:r>
            <a:endParaRPr lang="en-US" dirty="0"/>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
        <p:nvSpPr>
          <p:cNvPr id="5" name="Slide Number Placeholder 4">
            <a:extLst>
              <a:ext uri="{FF2B5EF4-FFF2-40B4-BE49-F238E27FC236}">
                <a16:creationId xmlns:a16="http://schemas.microsoft.com/office/drawing/2014/main" id="{512262A6-8555-4C0F-941F-00A7908F21B6}"/>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138484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427129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B66-65AA-AE50-30DA-EEA0DE45C9A0}"/>
              </a:ext>
            </a:extLst>
          </p:cNvPr>
          <p:cNvSpPr>
            <a:spLocks noGrp="1"/>
          </p:cNvSpPr>
          <p:nvPr>
            <p:ph type="title"/>
          </p:nvPr>
        </p:nvSpPr>
        <p:spPr/>
        <p:txBody>
          <a:bodyPr/>
          <a:lstStyle/>
          <a:p>
            <a:r>
              <a:rPr lang="ru-RU" b="1" i="0" dirty="0">
                <a:solidFill>
                  <a:srgbClr val="3C3C3C"/>
                </a:solidFill>
                <a:effectLst/>
                <a:latin typeface="Lato" panose="020B0604020202020204" pitchFamily="34" charset="0"/>
              </a:rPr>
              <a:t>Управление транзакциями</a:t>
            </a:r>
            <a:endParaRPr lang="en-US" dirty="0"/>
          </a:p>
        </p:txBody>
      </p:sp>
      <p:sp>
        <p:nvSpPr>
          <p:cNvPr id="3" name="Content Placeholder 2">
            <a:extLst>
              <a:ext uri="{FF2B5EF4-FFF2-40B4-BE49-F238E27FC236}">
                <a16:creationId xmlns:a16="http://schemas.microsoft.com/office/drawing/2014/main" id="{EC97A975-AA4F-E89F-5D05-8642B9432B55}"/>
              </a:ext>
            </a:extLst>
          </p:cNvPr>
          <p:cNvSpPr>
            <a:spLocks noGrp="1"/>
          </p:cNvSpPr>
          <p:nvPr>
            <p:ph idx="1"/>
          </p:nvPr>
        </p:nvSpPr>
        <p:spPr/>
        <p:txBody>
          <a:bodyPr>
            <a:normAutofit/>
          </a:bodyPr>
          <a:lstStyle/>
          <a:p>
            <a:r>
              <a:rPr lang="ru-RU" dirty="0">
                <a:highlight>
                  <a:srgbClr val="FFFF00"/>
                </a:highlight>
              </a:rPr>
              <a:t>Управление транзакциями важно как для </a:t>
            </a:r>
            <a:r>
              <a:rPr lang="en-US" dirty="0">
                <a:highlight>
                  <a:srgbClr val="FFFF00"/>
                </a:highlight>
              </a:rPr>
              <a:t>production</a:t>
            </a:r>
            <a:r>
              <a:rPr lang="ru-RU" dirty="0">
                <a:highlight>
                  <a:srgbClr val="FFFF00"/>
                </a:highlight>
              </a:rPr>
              <a:t>, так и для тестового кода.</a:t>
            </a:r>
          </a:p>
        </p:txBody>
      </p:sp>
      <p:sp>
        <p:nvSpPr>
          <p:cNvPr id="5" name="Slide Number Placeholder 4">
            <a:extLst>
              <a:ext uri="{FF2B5EF4-FFF2-40B4-BE49-F238E27FC236}">
                <a16:creationId xmlns:a16="http://schemas.microsoft.com/office/drawing/2014/main" id="{1D1D18DF-1C04-37E8-CDEE-F16997595A48}"/>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1516266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EEC-3E61-9FAF-C03A-F384196DBDE9}"/>
              </a:ext>
            </a:extLst>
          </p:cNvPr>
          <p:cNvSpPr>
            <a:spLocks noGrp="1"/>
          </p:cNvSpPr>
          <p:nvPr>
            <p:ph type="title"/>
          </p:nvPr>
        </p:nvSpPr>
        <p:spPr/>
        <p:txBody>
          <a:bodyPr/>
          <a:lstStyle/>
          <a:p>
            <a:r>
              <a:rPr lang="ru-RU" b="0" i="0" dirty="0">
                <a:effectLst/>
                <a:latin typeface="Segoe UI" panose="020B0502040204020203" pitchFamily="34" charset="0"/>
              </a:rPr>
              <a:t>Управление транзакциями базы данных в </a:t>
            </a:r>
            <a:r>
              <a:rPr lang="en-US" b="0" i="0" dirty="0">
                <a:effectLst/>
                <a:latin typeface="Segoe UI" panose="020B0502040204020203" pitchFamily="34" charset="0"/>
              </a:rPr>
              <a:t>production</a:t>
            </a:r>
            <a:r>
              <a:rPr lang="ru-RU" b="0" i="0" dirty="0">
                <a:effectLst/>
                <a:latin typeface="Segoe UI" panose="020B0502040204020203" pitchFamily="34" charset="0"/>
              </a:rPr>
              <a:t> коде</a:t>
            </a:r>
            <a:endParaRPr lang="en-US" dirty="0"/>
          </a:p>
        </p:txBody>
      </p:sp>
      <p:sp>
        <p:nvSpPr>
          <p:cNvPr id="3" name="Content Placeholder 2">
            <a:extLst>
              <a:ext uri="{FF2B5EF4-FFF2-40B4-BE49-F238E27FC236}">
                <a16:creationId xmlns:a16="http://schemas.microsoft.com/office/drawing/2014/main" id="{DC1DAD50-2534-D6DB-4338-5833280BB864}"/>
              </a:ext>
            </a:extLst>
          </p:cNvPr>
          <p:cNvSpPr>
            <a:spLocks noGrp="1"/>
          </p:cNvSpPr>
          <p:nvPr>
            <p:ph idx="1"/>
          </p:nvPr>
        </p:nvSpPr>
        <p:spPr/>
        <p:txBody>
          <a:bodyPr>
            <a:normAutofit fontScale="77500" lnSpcReduction="20000"/>
          </a:bodyPr>
          <a:lstStyle/>
          <a:p>
            <a:pPr marL="0" indent="0">
              <a:buNone/>
            </a:pPr>
            <a:r>
              <a:rPr lang="ru-RU" b="0" i="0" dirty="0">
                <a:effectLst/>
                <a:highlight>
                  <a:srgbClr val="FFFF00"/>
                </a:highlight>
                <a:latin typeface="Segoe UI" panose="020B0502040204020203" pitchFamily="34" charset="0"/>
              </a:rPr>
              <a:t>База данных создает отдельное SQL-соединение при каждом вызове метода. Каждое такое соединение неявно открывает независимую транзакцию за кулисами, как показано в следующем списке.</a:t>
            </a:r>
          </a:p>
          <a:p>
            <a:pPr marL="0" indent="0">
              <a:buNone/>
            </a:pPr>
            <a:r>
              <a:rPr lang="ru-RU" b="0" i="0" dirty="0">
                <a:effectLst/>
                <a:highlight>
                  <a:srgbClr val="FFFF00"/>
                </a:highlight>
                <a:latin typeface="Segoe UI" panose="020B0502040204020203" pitchFamily="34" charset="0"/>
              </a:rPr>
              <a:t>В результате пользовательский контроллер создает в общей сложности четыре транзакции базы данных в течение одной бизнес-операции, как показано в следующем списке.</a:t>
            </a:r>
          </a:p>
          <a:p>
            <a:pPr marL="0" indent="0">
              <a:buNone/>
            </a:pPr>
            <a:r>
              <a:rPr lang="ru-RU" b="0" i="0" dirty="0">
                <a:solidFill>
                  <a:srgbClr val="000000"/>
                </a:solidFill>
                <a:effectLst/>
                <a:highlight>
                  <a:srgbClr val="FFFF00"/>
                </a:highlight>
                <a:latin typeface="Segoe UI" panose="020B0502040204020203" pitchFamily="34" charset="0"/>
              </a:rPr>
              <a:t>Можно открывать несколько транзакций во время операций только для чтения: например, при возврате пользовательской информации внешнему клиенту. Но если бизнес-операция включает в себя изменение данных, все обновления, происходящие во время этой операции, должны быть атомарными, чтобы избежать несоответствий. Например, контроллер может успешно сохранить компанию, но затем потерпеть неудачу при сохранении пользователя из-за проблемы с подключением к базе данных. В результате количество сотрудников компании может стать несовместимым с общим количеством пользователей-сотрудников в базе данных.</a:t>
            </a:r>
            <a:endParaRPr lang="en-US" dirty="0">
              <a:highlight>
                <a:srgbClr val="FFFF00"/>
              </a:highlight>
            </a:endParaRPr>
          </a:p>
        </p:txBody>
      </p:sp>
      <p:sp>
        <p:nvSpPr>
          <p:cNvPr id="5" name="Slide Number Placeholder 4">
            <a:extLst>
              <a:ext uri="{FF2B5EF4-FFF2-40B4-BE49-F238E27FC236}">
                <a16:creationId xmlns:a16="http://schemas.microsoft.com/office/drawing/2014/main" id="{54A13814-2355-A3DE-E8B1-E2B1E5553CE4}"/>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136386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9B9D-8384-AD7E-6C39-A3C39E03ADC5}"/>
              </a:ext>
            </a:extLst>
          </p:cNvPr>
          <p:cNvSpPr>
            <a:spLocks noGrp="1"/>
          </p:cNvSpPr>
          <p:nvPr>
            <p:ph type="title"/>
          </p:nvPr>
        </p:nvSpPr>
        <p:spPr>
          <a:xfrm>
            <a:off x="872987" y="360156"/>
            <a:ext cx="10515600" cy="1325563"/>
          </a:xfrm>
        </p:spPr>
        <p:txBody>
          <a:bodyPr/>
          <a:lstStyle/>
          <a:p>
            <a:r>
              <a:rPr lang="ru-RU" b="0" i="0" dirty="0">
                <a:effectLst/>
                <a:latin typeface="Segoe UI" panose="020B0502040204020203" pitchFamily="34" charset="0"/>
              </a:rPr>
              <a:t>Отделение подключений к базе данных от транзакций базы данных</a:t>
            </a:r>
            <a:endParaRPr lang="en-US" dirty="0"/>
          </a:p>
        </p:txBody>
      </p:sp>
      <p:sp>
        <p:nvSpPr>
          <p:cNvPr id="3" name="Content Placeholder 2">
            <a:extLst>
              <a:ext uri="{FF2B5EF4-FFF2-40B4-BE49-F238E27FC236}">
                <a16:creationId xmlns:a16="http://schemas.microsoft.com/office/drawing/2014/main" id="{6F7CCD00-308F-F19E-D12D-6A311365AE47}"/>
              </a:ext>
            </a:extLst>
          </p:cNvPr>
          <p:cNvSpPr>
            <a:spLocks noGrp="1"/>
          </p:cNvSpPr>
          <p:nvPr>
            <p:ph idx="1"/>
          </p:nvPr>
        </p:nvSpPr>
        <p:spPr/>
        <p:txBody>
          <a:bodyPr>
            <a:normAutofit fontScale="92500" lnSpcReduction="10000"/>
          </a:bodyPr>
          <a:lstStyle/>
          <a:p>
            <a:pPr marL="0" indent="0">
              <a:buNone/>
            </a:pPr>
            <a:r>
              <a:rPr lang="ru-RU" b="0" i="0" dirty="0">
                <a:effectLst/>
                <a:highlight>
                  <a:srgbClr val="FFFF00"/>
                </a:highlight>
                <a:latin typeface="Segoe UI" panose="020B0502040204020203" pitchFamily="34" charset="0"/>
              </a:rPr>
              <a:t>Чтобы избежать потенциальных несоответствий, вам необходимо ввести разделение между двумя типами решений:</a:t>
            </a:r>
            <a:br>
              <a:rPr lang="ru-RU" dirty="0">
                <a:highlight>
                  <a:srgbClr val="FFFF00"/>
                </a:highlight>
              </a:rPr>
            </a:br>
            <a:br>
              <a:rPr lang="ru-RU" dirty="0">
                <a:highlight>
                  <a:srgbClr val="FFFF00"/>
                </a:highlight>
              </a:rPr>
            </a:br>
            <a:r>
              <a:rPr lang="ru-RU" b="0" i="0" dirty="0">
                <a:effectLst/>
                <a:highlight>
                  <a:srgbClr val="FFFF00"/>
                </a:highlight>
                <a:latin typeface="Segoe UI" panose="020B0502040204020203" pitchFamily="34" charset="0"/>
              </a:rPr>
              <a:t>Какие данные обновлять</a:t>
            </a:r>
            <a:br>
              <a:rPr lang="ru-RU" dirty="0">
                <a:highlight>
                  <a:srgbClr val="FFFF00"/>
                </a:highlight>
              </a:rPr>
            </a:br>
            <a:r>
              <a:rPr lang="ru-RU" b="0" i="0" dirty="0">
                <a:effectLst/>
                <a:highlight>
                  <a:srgbClr val="FFFF00"/>
                </a:highlight>
                <a:latin typeface="Segoe UI" panose="020B0502040204020203" pitchFamily="34" charset="0"/>
              </a:rPr>
              <a:t>Следует ли сохранить обновления или откатить их назад</a:t>
            </a:r>
            <a:br>
              <a:rPr lang="ru-RU" dirty="0">
                <a:highlight>
                  <a:srgbClr val="FFFF00"/>
                </a:highlight>
              </a:rPr>
            </a:br>
            <a:r>
              <a:rPr lang="ru-RU" b="0" i="0" dirty="0">
                <a:effectLst/>
                <a:highlight>
                  <a:srgbClr val="FFFF00"/>
                </a:highlight>
                <a:latin typeface="Segoe UI" panose="020B0502040204020203" pitchFamily="34" charset="0"/>
              </a:rPr>
              <a:t>Такое разделение важно, потому что контроллер не может принимать эти решения одновременно. Он знает только о том, можно ли сохранить обновления, когда все шаги бизнес-операции выполнены успешно. И он может предпринять эти шаги, только получив доступ к базе данных и попытавшись внести обновления. Вы можете реализовать разделение между этими обязанностями, разделив класс базы данных на репозитории и транзакцию:</a:t>
            </a:r>
            <a:endParaRPr lang="en-US" dirty="0">
              <a:highlight>
                <a:srgbClr val="FFFF00"/>
              </a:highlight>
            </a:endParaRPr>
          </a:p>
        </p:txBody>
      </p:sp>
      <p:sp>
        <p:nvSpPr>
          <p:cNvPr id="5" name="Slide Number Placeholder 4">
            <a:extLst>
              <a:ext uri="{FF2B5EF4-FFF2-40B4-BE49-F238E27FC236}">
                <a16:creationId xmlns:a16="http://schemas.microsoft.com/office/drawing/2014/main" id="{B8AA7CDB-8AC4-6EB4-710D-53F02416E351}"/>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629656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D52-F09D-B74E-DC25-537E115C1E81}"/>
              </a:ext>
            </a:extLst>
          </p:cNvPr>
          <p:cNvSpPr>
            <a:spLocks noGrp="1"/>
          </p:cNvSpPr>
          <p:nvPr>
            <p:ph type="title"/>
          </p:nvPr>
        </p:nvSpPr>
        <p:spPr/>
        <p:txBody>
          <a:bodyPr/>
          <a:lstStyle/>
          <a:p>
            <a:r>
              <a:rPr lang="ru-RU" dirty="0"/>
              <a:t>Репозиторий</a:t>
            </a:r>
            <a:endParaRPr lang="en-US" dirty="0"/>
          </a:p>
        </p:txBody>
      </p:sp>
      <p:sp>
        <p:nvSpPr>
          <p:cNvPr id="3" name="Content Placeholder 2">
            <a:extLst>
              <a:ext uri="{FF2B5EF4-FFF2-40B4-BE49-F238E27FC236}">
                <a16:creationId xmlns:a16="http://schemas.microsoft.com/office/drawing/2014/main" id="{E3411191-F6DE-8E21-1CB7-C478C2C64970}"/>
              </a:ext>
            </a:extLst>
          </p:cNvPr>
          <p:cNvSpPr>
            <a:spLocks noGrp="1"/>
          </p:cNvSpPr>
          <p:nvPr>
            <p:ph idx="1"/>
          </p:nvPr>
        </p:nvSpPr>
        <p:spPr/>
        <p:txBody>
          <a:bodyPr>
            <a:normAutofit fontScale="92500" lnSpcReduction="20000"/>
          </a:bodyPr>
          <a:lstStyle/>
          <a:p>
            <a:r>
              <a:rPr lang="ru-RU" dirty="0">
                <a:highlight>
                  <a:srgbClr val="FFFF00"/>
                </a:highlight>
              </a:rPr>
              <a:t>Репозитории - это классы, которые обеспечивают доступ к данным в базе данных и их модификацию.Транзакция - это класс, который либо фиксирует, либо откатывает обновления данных в полном объеме. Это будет пользовательский класс, полагающийся на транзакции базовой базы данных для обеспечения атомарности модификации данных.Хранилища и транзакции не только несут разные обязанности, но и имеют разный срок службы. Транзакция существует в течение всей бизнес-операции и удаляется в самом ее конце. С другой стороны, хранилище недолговечно. Вы можете избавиться от хранилища, как только вызов базы данных будет завершен. В результате репозитории всегда работают поверх текущей транзакции. При подключении к базе данных репозиторий подключается к транзакции, так что любые изменения данных, внесенные во время этого подключения, впоследствии могут быть откатаны транзакцией.</a:t>
            </a:r>
            <a:endParaRPr lang="en-US" dirty="0">
              <a:highlight>
                <a:srgbClr val="FFFF00"/>
              </a:highlight>
            </a:endParaRPr>
          </a:p>
        </p:txBody>
      </p:sp>
      <p:sp>
        <p:nvSpPr>
          <p:cNvPr id="5" name="Slide Number Placeholder 4">
            <a:extLst>
              <a:ext uri="{FF2B5EF4-FFF2-40B4-BE49-F238E27FC236}">
                <a16:creationId xmlns:a16="http://schemas.microsoft.com/office/drawing/2014/main" id="{91E1758A-BF31-ED67-809A-D1D153B5DCD1}"/>
              </a:ext>
            </a:extLst>
          </p:cNvPr>
          <p:cNvSpPr>
            <a:spLocks noGrp="1"/>
          </p:cNvSpPr>
          <p:nvPr>
            <p:ph type="sldNum" sz="quarter" idx="12"/>
          </p:nvPr>
        </p:nvSpPr>
        <p:spPr/>
        <p:txBody>
          <a:bodyPr/>
          <a:lstStyle/>
          <a:p>
            <a:fld id="{9566D03A-FE14-4537-809B-4E34C618A541}" type="slidenum">
              <a:rPr lang="en-US" smtClean="0"/>
              <a:t>35</a:t>
            </a:fld>
            <a:endParaRPr lang="en-US"/>
          </a:p>
        </p:txBody>
      </p:sp>
    </p:spTree>
    <p:extLst>
      <p:ext uri="{BB962C8B-B14F-4D97-AF65-F5344CB8AC3E}">
        <p14:creationId xmlns:p14="http://schemas.microsoft.com/office/powerpoint/2010/main" val="82789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pPr algn="ctr"/>
            <a:r>
              <a:rPr lang="ru-RU" dirty="0"/>
              <a:t>Параллельное </a:t>
            </a:r>
            <a:r>
              <a:rPr lang="en-US" dirty="0"/>
              <a:t>vs</a:t>
            </a:r>
            <a:r>
              <a:rPr lang="ru-RU" dirty="0"/>
              <a:t>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buNone/>
            </a:pPr>
            <a:r>
              <a:rPr lang="ru-RU" dirty="0"/>
              <a:t>Параллельное выполнение интеграционных тестов требует значительных усилий. </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a:t>
            </a:r>
            <a:endParaRPr lang="en-US" dirty="0"/>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352957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t>Выполняйте интеграционные тесты последовательно.</a:t>
            </a:r>
          </a:p>
          <a:p>
            <a:r>
              <a:rPr lang="ru-RU" dirty="0"/>
              <a:t>Удалите оставшиеся данные между тестовыми запусками. Тесты не должны зависеть от состояния базы данных. </a:t>
            </a:r>
          </a:p>
          <a:p>
            <a:r>
              <a:rPr lang="ru-RU" dirty="0"/>
              <a:t>Ваши тесты должны привести это состояние к требуемому состоянию сами по себе.</a:t>
            </a:r>
            <a:endParaRPr lang="en-US" dirty="0"/>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37</a:t>
            </a:fld>
            <a:endParaRPr lang="en-US"/>
          </a:p>
        </p:txBody>
      </p:sp>
    </p:spTree>
    <p:extLst>
      <p:ext uri="{BB962C8B-B14F-4D97-AF65-F5344CB8AC3E}">
        <p14:creationId xmlns:p14="http://schemas.microsoft.com/office/powerpoint/2010/main" val="263739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t>Контейнеры</a:t>
            </a:r>
            <a:endParaRPr lang="en-US" dirty="0"/>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t>Помещаем базу данных модели в образ </a:t>
            </a:r>
            <a:r>
              <a:rPr lang="ru-RU" dirty="0" err="1"/>
              <a:t>Docker</a:t>
            </a:r>
            <a:endParaRPr lang="ru-RU" dirty="0"/>
          </a:p>
          <a:p>
            <a:r>
              <a:rPr lang="ru-RU" dirty="0"/>
              <a:t>Создаем экземпляр нового контейнера из этого образа для каждого интеграционного теста</a:t>
            </a:r>
            <a:endParaRPr lang="en-US" dirty="0"/>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4044177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t>Каждый тест получает свой собственный экземпляр контейнера</a:t>
            </a:r>
            <a:r>
              <a:rPr lang="en-US" dirty="0"/>
              <a:t>. </a:t>
            </a:r>
            <a:endParaRPr lang="ru-RU" dirty="0"/>
          </a:p>
          <a:p>
            <a:r>
              <a:rPr lang="ru-RU" dirty="0"/>
              <a:t>Запускайте пачками интеграционные тесты</a:t>
            </a:r>
            <a:r>
              <a:rPr lang="en-US" dirty="0"/>
              <a:t>. </a:t>
            </a:r>
            <a:endParaRPr lang="ru-RU" dirty="0"/>
          </a:p>
          <a:p>
            <a:r>
              <a:rPr lang="ru-RU" dirty="0"/>
              <a:t>Утилизируйте использованные контейнеры</a:t>
            </a:r>
            <a:r>
              <a:rPr lang="en-US" dirty="0"/>
              <a:t>.</a:t>
            </a:r>
            <a:endParaRPr lang="ru-RU" dirty="0"/>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39</a:t>
            </a:fld>
            <a:endParaRPr lang="en-US"/>
          </a:p>
        </p:txBody>
      </p:sp>
    </p:spTree>
    <p:extLst>
      <p:ext uri="{BB962C8B-B14F-4D97-AF65-F5344CB8AC3E}">
        <p14:creationId xmlns:p14="http://schemas.microsoft.com/office/powerpoint/2010/main" val="282848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p:txBody>
          <a:bodyPr>
            <a:normAutofit/>
          </a:bodyPr>
          <a:lstStyle/>
          <a:p>
            <a:r>
              <a:rPr lang="ru-RU" i="0" dirty="0">
                <a:solidFill>
                  <a:srgbClr val="000000"/>
                </a:solidFill>
                <a:effectLst/>
                <a:latin typeface="wf_segoe-ui"/>
              </a:rPr>
              <a:t>Если вы не можете использовать реальную базу данных в интеграционных тестах?</a:t>
            </a:r>
            <a:endParaRPr lang="en-US" dirty="0"/>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dirty="0"/>
              <a:t>Должны ли вы в любом случае имитировать базу данных, несмотря на то, что это управляемая зависимость?</a:t>
            </a:r>
            <a:endParaRPr lang="en-US" dirty="0"/>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3274274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t>Четыре варианта очистки оставшихся данных между тестовыми запусками:</a:t>
            </a:r>
          </a:p>
          <a:p>
            <a:r>
              <a:rPr lang="ru-RU" dirty="0"/>
              <a:t>Восстановление резервной копии базы данных перед каждым тестированием</a:t>
            </a:r>
          </a:p>
          <a:p>
            <a:r>
              <a:rPr lang="ru-RU" dirty="0"/>
              <a:t>Очистка данных в конце теста</a:t>
            </a:r>
            <a:endParaRPr lang="en-US" dirty="0"/>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2846559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Оборачиваем каждый тест в транзакцию и делаем </a:t>
            </a:r>
            <a:r>
              <a:rPr lang="en-US" dirty="0"/>
              <a:t>Rollback</a:t>
            </a:r>
            <a:r>
              <a:rPr lang="ru-RU" dirty="0"/>
              <a:t> </a:t>
            </a:r>
            <a:endParaRPr lang="en-US"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3663397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r>
              <a:rPr lang="ru-RU" dirty="0"/>
              <a:t>Как реализовать?</a:t>
            </a:r>
            <a:endParaRPr lang="en-US" dirty="0"/>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r>
              <a:rPr lang="ru-RU" dirty="0"/>
              <a:t>В нашем тесте мы можем использовать расширения </a:t>
            </a:r>
            <a:r>
              <a:rPr lang="en-US" dirty="0"/>
              <a:t>S</a:t>
            </a:r>
            <a:r>
              <a:rPr lang="ru-RU" dirty="0" err="1"/>
              <a:t>etup</a:t>
            </a:r>
            <a:r>
              <a:rPr lang="ru-RU" dirty="0"/>
              <a:t>/</a:t>
            </a:r>
            <a:r>
              <a:rPr lang="en-US" dirty="0"/>
              <a:t>T</a:t>
            </a:r>
            <a:r>
              <a:rPr lang="ru-RU" dirty="0" err="1"/>
              <a:t>ear</a:t>
            </a:r>
            <a:r>
              <a:rPr lang="en-US" dirty="0"/>
              <a:t>D</a:t>
            </a:r>
            <a:r>
              <a:rPr lang="ru-RU" dirty="0" err="1"/>
              <a:t>own</a:t>
            </a:r>
            <a:r>
              <a:rPr lang="ru-RU" dirty="0"/>
              <a:t> или </a:t>
            </a:r>
            <a:r>
              <a:rPr lang="en-US" dirty="0"/>
              <a:t>B</a:t>
            </a:r>
            <a:r>
              <a:rPr lang="ru-RU" dirty="0" err="1"/>
              <a:t>efore</a:t>
            </a:r>
            <a:r>
              <a:rPr lang="ru-RU" dirty="0"/>
              <a:t>/</a:t>
            </a:r>
            <a:r>
              <a:rPr lang="en-US" dirty="0"/>
              <a:t>A</a:t>
            </a:r>
            <a:r>
              <a:rPr lang="ru-RU" dirty="0" err="1"/>
              <a:t>fter</a:t>
            </a:r>
            <a:r>
              <a:rPr lang="en-US" dirty="0"/>
              <a:t>T</a:t>
            </a:r>
            <a:r>
              <a:rPr lang="ru-RU" dirty="0" err="1"/>
              <a:t>est</a:t>
            </a:r>
            <a:r>
              <a:rPr lang="ru-RU" dirty="0"/>
              <a:t> для открытия внешней транзакции и последующего ее отката..</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42</a:t>
            </a:fld>
            <a:endParaRPr lang="en-US"/>
          </a:p>
        </p:txBody>
      </p:sp>
    </p:spTree>
    <p:extLst>
      <p:ext uri="{BB962C8B-B14F-4D97-AF65-F5344CB8AC3E}">
        <p14:creationId xmlns:p14="http://schemas.microsoft.com/office/powerpoint/2010/main" val="3032112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r>
              <a:rPr lang="ru-RU" dirty="0"/>
              <a:t>Проблемы</a:t>
            </a:r>
            <a:endParaRPr lang="en-US" dirty="0"/>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Несколько транзакций - подход не сработает</a:t>
            </a:r>
          </a:p>
          <a:p>
            <a:r>
              <a:rPr lang="ru-RU" dirty="0"/>
              <a:t>Если простого отката недостаточно - нужна простая очистка базы данных перед каждым тестом</a:t>
            </a:r>
            <a:endParaRPr lang="en-US" dirty="0"/>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43</a:t>
            </a:fld>
            <a:endParaRPr lang="en-US"/>
          </a:p>
        </p:txBody>
      </p:sp>
    </p:spTree>
    <p:extLst>
      <p:ext uri="{BB962C8B-B14F-4D97-AF65-F5344CB8AC3E}">
        <p14:creationId xmlns:p14="http://schemas.microsoft.com/office/powerpoint/2010/main" val="1696983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Очистка данных в начале теста — это лучший вариант. </a:t>
            </a:r>
            <a:endParaRPr lang="en-US" i="1"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44</a:t>
            </a:fld>
            <a:endParaRPr lang="en-US"/>
          </a:p>
        </p:txBody>
      </p:sp>
    </p:spTree>
    <p:extLst>
      <p:ext uri="{BB962C8B-B14F-4D97-AF65-F5344CB8AC3E}">
        <p14:creationId xmlns:p14="http://schemas.microsoft.com/office/powerpoint/2010/main" val="3007391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r>
              <a:rPr lang="ru-RU" dirty="0"/>
              <a:t>Очистка данных</a:t>
            </a:r>
            <a:endParaRPr lang="en-US" dirty="0"/>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Удаление данных должно выполняться в определенном порядке, чтобы соответствовать ограничениям внешнего ключа базы данных. </a:t>
            </a:r>
            <a:endParaRPr lang="en-US" dirty="0"/>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45</a:t>
            </a:fld>
            <a:endParaRPr lang="en-US"/>
          </a:p>
        </p:txBody>
      </p:sp>
    </p:spTree>
    <p:extLst>
      <p:ext uri="{BB962C8B-B14F-4D97-AF65-F5344CB8AC3E}">
        <p14:creationId xmlns:p14="http://schemas.microsoft.com/office/powerpoint/2010/main" val="1340121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t>Рекомендация</a:t>
            </a:r>
            <a:endParaRPr lang="en-US" dirty="0"/>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 как показано в следующем списке.</a:t>
            </a:r>
            <a:endParaRPr lang="en-US" dirty="0"/>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1083714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Тестируем только самые сложные или важные операции чтения.</a:t>
            </a:r>
            <a:endParaRPr lang="en-US" dirty="0"/>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2072942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Для чтения также нет необходимости в модели предметной области.</a:t>
            </a:r>
          </a:p>
          <a:p>
            <a:pPr marL="0" indent="0">
              <a:buNone/>
            </a:pPr>
            <a:r>
              <a:rPr lang="ru-RU" dirty="0"/>
              <a:t>Поскольку в чтениях практически нет уровней абстракции (модель предметной области является одним из таких уровней), модульные тесты там бесполезны.</a:t>
            </a:r>
          </a:p>
          <a:p>
            <a:pPr marL="0" indent="0">
              <a:buNone/>
            </a:pPr>
            <a:r>
              <a:rPr lang="ru-RU" dirty="0"/>
              <a:t>Если вы решите протестировать свои чтения, сделайте это с помощью интеграционных тестов в реальной базе данных.</a:t>
            </a:r>
            <a:endParaRPr lang="en-US" dirty="0"/>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690061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r>
              <a:rPr lang="ru-RU" dirty="0"/>
              <a:t>Репозитории обеспечивают полезную абстракцию поверх базы данных. </a:t>
            </a:r>
          </a:p>
          <a:p>
            <a:r>
              <a:rPr lang="ru-RU" dirty="0"/>
              <a:t>Должны ли вы тестировать репозитории независимо от других интеграционных тестов? Может показаться полезным проверить, как репозитории сопоставляют объекты домена с базой данных. В конце концов, в этой функциональности существует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регрессий. Давайте обсудим эти два недостатка более подробно.</a:t>
            </a:r>
            <a:endParaRPr lang="en-US" dirty="0"/>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397178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838200" y="365126"/>
            <a:ext cx="10515600" cy="1460500"/>
          </a:xfrm>
        </p:spPr>
        <p:txBody>
          <a:bodyPr>
            <a:normAutofit/>
          </a:bodyPr>
          <a:lstStyle/>
          <a:p>
            <a:r>
              <a:rPr lang="ru-RU" b="1" dirty="0">
                <a:solidFill>
                  <a:srgbClr val="000000"/>
                </a:solidFill>
                <a:latin typeface="wf_segoe-ui"/>
              </a:rPr>
              <a:t>Н</a:t>
            </a:r>
            <a:r>
              <a:rPr lang="ru-RU" b="1" i="0" dirty="0">
                <a:solidFill>
                  <a:srgbClr val="000000"/>
                </a:solidFill>
                <a:effectLst/>
                <a:latin typeface="wf_segoe-ui"/>
              </a:rPr>
              <a:t>е можете протестировать базу </a:t>
            </a:r>
            <a:r>
              <a:rPr lang="en-US" b="1" i="0" dirty="0">
                <a:solidFill>
                  <a:srgbClr val="000000"/>
                </a:solidFill>
                <a:effectLst/>
                <a:latin typeface="wf_segoe-ui"/>
              </a:rPr>
              <a:t>as is – </a:t>
            </a:r>
            <a:r>
              <a:rPr lang="ru-RU" b="1" i="0" dirty="0">
                <a:solidFill>
                  <a:srgbClr val="000000"/>
                </a:solidFill>
                <a:effectLst/>
                <a:latin typeface="wf_segoe-ui"/>
              </a:rPr>
              <a:t>не тестируйте</a:t>
            </a:r>
            <a:endParaRPr lang="en-US" dirty="0"/>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b="1" i="0" dirty="0">
                <a:solidFill>
                  <a:srgbClr val="000000"/>
                </a:solidFill>
                <a:effectLst/>
                <a:latin typeface="wf_segoe-ui"/>
              </a:rPr>
              <a:t>Сосредоточьтесь исключительно на модульном тестировании модели предметной области</a:t>
            </a:r>
            <a:endParaRPr lang="en-US" dirty="0"/>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5</a:t>
            </a:fld>
            <a:endParaRPr lang="en-US"/>
          </a:p>
        </p:txBody>
      </p:sp>
    </p:spTree>
    <p:extLst>
      <p:ext uri="{BB962C8B-B14F-4D97-AF65-F5344CB8AC3E}">
        <p14:creationId xmlns:p14="http://schemas.microsoft.com/office/powerpoint/2010/main" val="1089125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lnSpcReduction="10000"/>
          </a:bodyPr>
          <a:lstStyle/>
          <a:p>
            <a:r>
              <a:rPr lang="ru-RU" dirty="0"/>
              <a:t>Высокие затраты на техническое обслуживание. 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r>
              <a:rPr lang="ru-RU" dirty="0"/>
              <a:t>Репозитории демонстрируют небольшую сложность и взаимодействуют с зависимостью вне процесса. 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endParaRPr lang="en-US" dirty="0"/>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666795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308B-298B-1401-DE19-74F2C2B9F893}"/>
              </a:ext>
            </a:extLst>
          </p:cNvPr>
          <p:cNvSpPr>
            <a:spLocks noGrp="1"/>
          </p:cNvSpPr>
          <p:nvPr>
            <p:ph type="title"/>
          </p:nvPr>
        </p:nvSpPr>
        <p:spPr/>
        <p:txBody>
          <a:bodyPr/>
          <a:lstStyle/>
          <a:p>
            <a:r>
              <a:rPr lang="ru-RU" dirty="0"/>
              <a:t>Тест репозитория</a:t>
            </a:r>
            <a:endParaRPr lang="en-US" dirty="0"/>
          </a:p>
        </p:txBody>
      </p:sp>
      <p:sp>
        <p:nvSpPr>
          <p:cNvPr id="3" name="Content Placeholder 2">
            <a:extLst>
              <a:ext uri="{FF2B5EF4-FFF2-40B4-BE49-F238E27FC236}">
                <a16:creationId xmlns:a16="http://schemas.microsoft.com/office/drawing/2014/main" id="{0FE5A31B-7D35-C173-7962-A438CAB2A40E}"/>
              </a:ext>
            </a:extLst>
          </p:cNvPr>
          <p:cNvSpPr>
            <a:spLocks noGrp="1"/>
          </p:cNvSpPr>
          <p:nvPr>
            <p:ph idx="1"/>
          </p:nvPr>
        </p:nvSpPr>
        <p:spPr/>
        <p:txBody>
          <a:bodyPr>
            <a:normAutofit/>
          </a:bodyPr>
          <a:lstStyle/>
          <a:p>
            <a:r>
              <a:rPr lang="ru-RU" dirty="0"/>
              <a:t>Низкая защита от регрессий. Репозитории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p>
        </p:txBody>
      </p:sp>
      <p:sp>
        <p:nvSpPr>
          <p:cNvPr id="5" name="Slide Number Placeholder 4">
            <a:extLst>
              <a:ext uri="{FF2B5EF4-FFF2-40B4-BE49-F238E27FC236}">
                <a16:creationId xmlns:a16="http://schemas.microsoft.com/office/drawing/2014/main" id="{A36978AB-490E-FE30-CF02-7F655AB0E266}"/>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2272511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B5D-76DF-AE60-92BB-536A68B092F5}"/>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14DB8673-423D-CD2F-9276-5F00907149F9}"/>
              </a:ext>
            </a:extLst>
          </p:cNvPr>
          <p:cNvSpPr>
            <a:spLocks noGrp="1"/>
          </p:cNvSpPr>
          <p:nvPr>
            <p:ph idx="1"/>
          </p:nvPr>
        </p:nvSpPr>
        <p:spPr/>
        <p:txBody>
          <a:bodyPr>
            <a:normAutofit/>
          </a:bodyPr>
          <a:lstStyle/>
          <a:p>
            <a:r>
              <a:rPr lang="ru-RU" dirty="0"/>
              <a:t>К сожалению, такое разделение между отображением данных (ранее выполнявшимся фабриками) и взаимодействиями с базой данных (ранее выполнявшимися базой данных) невозможно при использовании ORM. Вы не можете протестировать свои сопоставления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endParaRPr lang="en-US" dirty="0"/>
          </a:p>
        </p:txBody>
      </p:sp>
      <p:sp>
        <p:nvSpPr>
          <p:cNvPr id="5" name="Slide Number Placeholder 4">
            <a:extLst>
              <a:ext uri="{FF2B5EF4-FFF2-40B4-BE49-F238E27FC236}">
                <a16:creationId xmlns:a16="http://schemas.microsoft.com/office/drawing/2014/main" id="{3E3ACF61-B13E-2190-2967-299772A38234}"/>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556418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1027730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184303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1320572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978445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865102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
        <p:nvSpPr>
          <p:cNvPr id="5" name="Slide Number Placeholder 4">
            <a:extLst>
              <a:ext uri="{FF2B5EF4-FFF2-40B4-BE49-F238E27FC236}">
                <a16:creationId xmlns:a16="http://schemas.microsoft.com/office/drawing/2014/main" id="{CFBEC171-7058-4E37-FC39-00D2AF526477}"/>
              </a:ext>
            </a:extLst>
          </p:cNvPr>
          <p:cNvSpPr>
            <a:spLocks noGrp="1"/>
          </p:cNvSpPr>
          <p:nvPr>
            <p:ph type="sldNum" sz="quarter" idx="12"/>
          </p:nvPr>
        </p:nvSpPr>
        <p:spPr/>
        <p:txBody>
          <a:bodyPr/>
          <a:lstStyle/>
          <a:p>
            <a:fld id="{9566D03A-FE14-4537-809B-4E34C618A541}" type="slidenum">
              <a:rPr lang="en-US" smtClean="0"/>
              <a:t>58</a:t>
            </a:fld>
            <a:endParaRPr lang="en-US"/>
          </a:p>
        </p:txBody>
      </p:sp>
    </p:spTree>
    <p:extLst>
      <p:ext uri="{BB962C8B-B14F-4D97-AF65-F5344CB8AC3E}">
        <p14:creationId xmlns:p14="http://schemas.microsoft.com/office/powerpoint/2010/main" val="3490869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5" name="Slide Number Placeholder 4">
            <a:extLst>
              <a:ext uri="{FF2B5EF4-FFF2-40B4-BE49-F238E27FC236}">
                <a16:creationId xmlns:a16="http://schemas.microsoft.com/office/drawing/2014/main" id="{7081D976-B068-F0E9-47E7-010BD5365C59}"/>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299860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p:txBody>
          <a:bodyPr/>
          <a:lstStyle/>
          <a:p>
            <a:r>
              <a:rPr lang="ru-RU" b="0" i="0" dirty="0">
                <a:effectLst/>
                <a:latin typeface="Segoe UI" panose="020B0502040204020203" pitchFamily="34" charset="0"/>
              </a:rPr>
              <a:t>Предварительные условия для тестирования базы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p:txBody>
          <a:bodyPr>
            <a:normAutofit/>
          </a:bodyPr>
          <a:lstStyle/>
          <a:p>
            <a:r>
              <a:rPr lang="ru-RU" b="0" i="0" dirty="0">
                <a:effectLst/>
                <a:latin typeface="Segoe UI" panose="020B0502040204020203" pitchFamily="34" charset="0"/>
              </a:rPr>
              <a:t>Хранение базы данных в системе управления версиями</a:t>
            </a:r>
          </a:p>
          <a:p>
            <a:r>
              <a:rPr lang="ru-RU" b="0" i="0" dirty="0">
                <a:effectLst/>
                <a:latin typeface="Segoe UI" panose="020B0502040204020203" pitchFamily="34" charset="0"/>
              </a:rPr>
              <a:t>Использование отдельного экземпляра базы данных для каждого разработчика</a:t>
            </a:r>
          </a:p>
          <a:p>
            <a:r>
              <a:rPr lang="ru-RU" b="0" i="0" dirty="0">
                <a:effectLst/>
                <a:latin typeface="Segoe UI" panose="020B0502040204020203" pitchFamily="34" charset="0"/>
              </a:rPr>
              <a:t>Применение подхода, основанного на миграции, к доставке базы данных</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795889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
        <p:nvSpPr>
          <p:cNvPr id="5" name="Slide Number Placeholder 4">
            <a:extLst>
              <a:ext uri="{FF2B5EF4-FFF2-40B4-BE49-F238E27FC236}">
                <a16:creationId xmlns:a16="http://schemas.microsoft.com/office/drawing/2014/main" id="{367C4E18-EB8A-6E99-6FE0-5F069C065514}"/>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3774183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
        <p:nvSpPr>
          <p:cNvPr id="5" name="Slide Number Placeholder 4">
            <a:extLst>
              <a:ext uri="{FF2B5EF4-FFF2-40B4-BE49-F238E27FC236}">
                <a16:creationId xmlns:a16="http://schemas.microsoft.com/office/drawing/2014/main" id="{2E848A4E-BC7A-BC36-499B-5099A4AFAB41}"/>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8244955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25777237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2326868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64</a:t>
            </a:fld>
            <a:endParaRPr lang="en-US"/>
          </a:p>
        </p:txBody>
      </p:sp>
    </p:spTree>
    <p:extLst>
      <p:ext uri="{BB962C8B-B14F-4D97-AF65-F5344CB8AC3E}">
        <p14:creationId xmlns:p14="http://schemas.microsoft.com/office/powerpoint/2010/main" val="2057558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2558918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4082007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67</a:t>
            </a:fld>
            <a:endParaRPr lang="en-US"/>
          </a:p>
        </p:txBody>
      </p:sp>
    </p:spTree>
    <p:extLst>
      <p:ext uri="{BB962C8B-B14F-4D97-AF65-F5344CB8AC3E}">
        <p14:creationId xmlns:p14="http://schemas.microsoft.com/office/powerpoint/2010/main" val="4066298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2261220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Autofit/>
          </a:bodyPr>
          <a:lstStyle/>
          <a:p>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async</a:t>
            </a:r>
            <a:r>
              <a:rPr lang="en-US" sz="1400" dirty="0">
                <a:solidFill>
                  <a:srgbClr val="000000"/>
                </a:solidFill>
                <a:latin typeface="Cascadia Mono" panose="020B0609020000020004" pitchFamily="49" charset="0"/>
              </a:rPr>
              <a:t> Task&lt;(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containerId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port)&gt; </a:t>
            </a:r>
            <a:r>
              <a:rPr lang="en-US" sz="1400" dirty="0" err="1">
                <a:solidFill>
                  <a:srgbClr val="000000"/>
                </a:solidFill>
                <a:latin typeface="Cascadia Mono" panose="020B0609020000020004" pitchFamily="49" charset="0"/>
              </a:rPr>
              <a:t>EnsureDockerStartedAndGetContainerIdAndPortAsync</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DbConnection</a:t>
            </a:r>
            <a:r>
              <a:rPr lang="en-US" sz="1400" dirty="0">
                <a:solidFill>
                  <a:srgbClr val="000000"/>
                </a:solidFill>
                <a:latin typeface="Cascadia Mono" panose="020B0609020000020004" pitchFamily="49" charset="0"/>
              </a:rPr>
              <a:t> connection)</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CleanupRunningContainers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CleanupRunningVolumes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dockerClient</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GetDockerClient</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freePort</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GetFreePort</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EnsureDockerImagePulled</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dockerClient</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CreateVolumeIfNonExists</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dockerClient</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endParaRPr lang="en-US" sz="14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69</a:t>
            </a:fld>
            <a:endParaRPr lang="en-US"/>
          </a:p>
        </p:txBody>
      </p:sp>
    </p:spTree>
    <p:extLst>
      <p:ext uri="{BB962C8B-B14F-4D97-AF65-F5344CB8AC3E}">
        <p14:creationId xmlns:p14="http://schemas.microsoft.com/office/powerpoint/2010/main" val="214230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обработка схемы базы данных как обычного кода. Как и в случае с обычным кодом, схему базы данных лучше всего хранить в системе управления версиями.</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7</a:t>
            </a:fld>
            <a:endParaRPr lang="en-US"/>
          </a:p>
        </p:txBody>
      </p:sp>
    </p:spTree>
    <p:extLst>
      <p:ext uri="{BB962C8B-B14F-4D97-AF65-F5344CB8AC3E}">
        <p14:creationId xmlns:p14="http://schemas.microsoft.com/office/powerpoint/2010/main" val="2181644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B1AE-83BB-1661-8BB1-E6396A525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p:txBody>
          <a:bodyPr>
            <a:noAutofit/>
          </a:bodyPr>
          <a:lstStyle/>
          <a:p>
            <a:r>
              <a:rPr lang="en-US" sz="1400" dirty="0">
                <a:solidFill>
                  <a:srgbClr val="008000"/>
                </a:solidFill>
                <a:latin typeface="Cascadia Mono" panose="020B0609020000020004" pitchFamily="49" charset="0"/>
              </a:rPr>
              <a:t>// create container, if one doesn't already exist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contList</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dockerClient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Containers.ListContainersAsync</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ContainersListParameters</a:t>
            </a:r>
            <a:r>
              <a:rPr lang="en-US" sz="1400" dirty="0">
                <a:solidFill>
                  <a:srgbClr val="000000"/>
                </a:solidFill>
                <a:latin typeface="Cascadia Mono" panose="020B0609020000020004" pitchFamily="49" charset="0"/>
              </a:rPr>
              <a:t> { All = </a:t>
            </a:r>
            <a:r>
              <a:rPr lang="en-US" sz="1400" dirty="0">
                <a:solidFill>
                  <a:srgbClr val="0000FF"/>
                </a:solidFill>
                <a:latin typeface="Cascadia Mono" panose="020B0609020000020004" pitchFamily="49" charset="0"/>
              </a:rPr>
              <a:t>true</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existingCont</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contList.FirstOrDefault</a:t>
            </a:r>
            <a:r>
              <a:rPr lang="en-US" sz="1400" dirty="0">
                <a:solidFill>
                  <a:srgbClr val="000000"/>
                </a:solidFill>
                <a:latin typeface="Cascadia Mono" panose="020B0609020000020004" pitchFamily="49" charset="0"/>
              </a:rPr>
              <a:t>(c =&gt; </a:t>
            </a:r>
            <a:r>
              <a:rPr lang="en-US" sz="1400" dirty="0" err="1">
                <a:solidFill>
                  <a:srgbClr val="000000"/>
                </a:solidFill>
                <a:latin typeface="Cascadia Mono" panose="020B0609020000020004" pitchFamily="49" charset="0"/>
              </a:rPr>
              <a:t>c.Names.Any</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&gt;(n =&gt; </a:t>
            </a:r>
            <a:r>
              <a:rPr lang="en-US" sz="1400" dirty="0" err="1">
                <a:solidFill>
                  <a:srgbClr val="000000"/>
                </a:solidFill>
                <a:latin typeface="Cascadia Mono" panose="020B0609020000020004" pitchFamily="49" charset="0"/>
              </a:rPr>
              <a:t>n.Contains</a:t>
            </a:r>
            <a:r>
              <a:rPr lang="en-US" sz="1400" dirty="0">
                <a:solidFill>
                  <a:srgbClr val="000000"/>
                </a:solidFill>
                <a:latin typeface="Cascadia Mono" panose="020B0609020000020004" pitchFamily="49" charset="0"/>
              </a:rPr>
              <a:t>(_</a:t>
            </a:r>
            <a:r>
              <a:rPr lang="en-US" sz="1400" dirty="0" err="1">
                <a:solidFill>
                  <a:srgbClr val="000000"/>
                </a:solidFill>
                <a:latin typeface="Cascadia Mono" panose="020B0609020000020004" pitchFamily="49" charset="0"/>
              </a:rPr>
              <a:t>dbContainerName</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if</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existingCont</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null</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(existingCont.ID, </a:t>
            </a:r>
            <a:r>
              <a:rPr lang="en-US" sz="1400" dirty="0" err="1">
                <a:solidFill>
                  <a:srgbClr val="000000"/>
                </a:solidFill>
                <a:latin typeface="Cascadia Mono" panose="020B0609020000020004" pitchFamily="49" charset="0"/>
              </a:rPr>
              <a:t>existingCont.Ports.FirstOrDefault</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PublicPort.ToString</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endParaRPr lang="en-US" sz="14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70</a:t>
            </a:fld>
            <a:endParaRPr lang="en-US"/>
          </a:p>
        </p:txBody>
      </p:sp>
    </p:spTree>
    <p:extLst>
      <p:ext uri="{BB962C8B-B14F-4D97-AF65-F5344CB8AC3E}">
        <p14:creationId xmlns:p14="http://schemas.microsoft.com/office/powerpoint/2010/main" val="40717883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9143-BF80-89B2-35CA-3C29FF9A2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p:txBody>
          <a:bodyPr>
            <a:normAutofit fontScale="25000" lnSpcReduction="20000"/>
          </a:bodyPr>
          <a:lstStyle/>
          <a:p>
            <a:r>
              <a:rPr lang="en-US" sz="2800" dirty="0">
                <a:solidFill>
                  <a:srgbClr val="0000FF"/>
                </a:solidFill>
                <a:latin typeface="Cascadia Mono" panose="020B0609020000020004" pitchFamily="49" charset="0"/>
              </a:rPr>
              <a:t>var</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sqlContainer</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await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dockerClient</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.Containers</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CreateContainerAsync</a:t>
            </a:r>
            <a:r>
              <a:rPr lang="en-US" sz="2800" dirty="0">
                <a:solidFill>
                  <a:srgbClr val="000000"/>
                </a:solidFill>
                <a:latin typeface="Cascadia Mono" panose="020B0609020000020004" pitchFamily="49" charset="0"/>
              </a:rPr>
              <a:t>(</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CreateContainerParameters</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Name = _</a:t>
            </a:r>
            <a:r>
              <a:rPr lang="en-US" sz="2800" dirty="0" err="1">
                <a:solidFill>
                  <a:srgbClr val="000000"/>
                </a:solidFill>
                <a:latin typeface="Cascadia Mono" panose="020B0609020000020004" pitchFamily="49" charset="0"/>
              </a:rPr>
              <a:t>dbContainerName</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Image = </a:t>
            </a:r>
            <a:r>
              <a:rPr lang="en-US" sz="2800" dirty="0" err="1">
                <a:solidFill>
                  <a:srgbClr val="000000"/>
                </a:solidFill>
                <a:latin typeface="Cascadia Mono" panose="020B0609020000020004" pitchFamily="49" charset="0"/>
              </a:rPr>
              <a:t>DbImage</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Env = Env,</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HostConfig</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HostConfig</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PortBindings</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Dictionary&lt;</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IList</a:t>
            </a:r>
            <a:r>
              <a:rPr lang="en-US" sz="2800" dirty="0">
                <a:solidFill>
                  <a:srgbClr val="000000"/>
                </a:solidFill>
                <a:latin typeface="Cascadia Mono" panose="020B0609020000020004" pitchFamily="49" charset="0"/>
              </a:rPr>
              <a:t>&lt;</a:t>
            </a:r>
            <a:r>
              <a:rPr lang="en-US" sz="2800" dirty="0" err="1">
                <a:solidFill>
                  <a:srgbClr val="000000"/>
                </a:solidFill>
                <a:latin typeface="Cascadia Mono" panose="020B0609020000020004" pitchFamily="49" charset="0"/>
              </a:rPr>
              <a:t>PortBinding</a:t>
            </a:r>
            <a:r>
              <a:rPr lang="en-US" sz="2800" dirty="0">
                <a:solidFill>
                  <a:srgbClr val="000000"/>
                </a:solidFill>
                <a:latin typeface="Cascadia Mono" panose="020B0609020000020004" pitchFamily="49" charset="0"/>
              </a:rPr>
              <a:t>&gt;&gt;</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PortInContainer</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PortBinding</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HostPort</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freePort</a:t>
            </a:r>
            <a:r>
              <a:rPr lang="en-US" sz="2800" dirty="0">
                <a:solidFill>
                  <a:srgbClr val="000000"/>
                </a:solidFill>
                <a:latin typeface="Cascadia Mono" panose="020B0609020000020004" pitchFamily="49" charset="0"/>
              </a:rPr>
              <a:t> } } }</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await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dockerClient</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.Containers</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StartContainerAsync</a:t>
            </a:r>
            <a:r>
              <a:rPr lang="en-US" sz="2800" dirty="0">
                <a:solidFill>
                  <a:srgbClr val="000000"/>
                </a:solidFill>
                <a:latin typeface="Cascadia Mono" panose="020B0609020000020004" pitchFamily="49" charset="0"/>
              </a:rPr>
              <a:t>(sqlContainer.ID,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ContainerStartParameters</a:t>
            </a:r>
            <a:r>
              <a:rPr lang="en-US" sz="2800" dirty="0">
                <a:solidFill>
                  <a:srgbClr val="000000"/>
                </a:solidFill>
                <a:latin typeface="Cascadia Mono" panose="020B0609020000020004" pitchFamily="49" charset="0"/>
              </a:rPr>
              <a:t>());</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connection.ConnectionString</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connection.ConnectionString.Replace</a:t>
            </a:r>
            <a:r>
              <a:rPr lang="en-US" sz="2800" dirty="0">
                <a:solidFill>
                  <a:srgbClr val="000000"/>
                </a:solidFill>
                <a:latin typeface="Cascadia Mono" panose="020B0609020000020004" pitchFamily="49" charset="0"/>
              </a:rPr>
              <a:t>(</a:t>
            </a:r>
            <a:r>
              <a:rPr lang="en-US" sz="2800" dirty="0" err="1">
                <a:solidFill>
                  <a:srgbClr val="000000"/>
                </a:solidFill>
                <a:latin typeface="Cascadia Mono" panose="020B0609020000020004" pitchFamily="49" charset="0"/>
              </a:rPr>
              <a:t>FakePort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freePort</a:t>
            </a:r>
            <a:r>
              <a:rPr lang="en-US" sz="2800" dirty="0">
                <a:solidFill>
                  <a:srgbClr val="000000"/>
                </a:solidFill>
                <a:latin typeface="Cascadia Mono" panose="020B0609020000020004" pitchFamily="49" charset="0"/>
              </a:rPr>
              <a:t>);</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await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WaitUntilDatabaseAvailableAsync</a:t>
            </a:r>
            <a:r>
              <a:rPr lang="en-US" sz="2800" dirty="0">
                <a:solidFill>
                  <a:srgbClr val="000000"/>
                </a:solidFill>
                <a:latin typeface="Cascadia Mono" panose="020B0609020000020004" pitchFamily="49" charset="0"/>
              </a:rPr>
              <a:t>(connection);</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return</a:t>
            </a:r>
            <a:r>
              <a:rPr lang="en-US" sz="2800" dirty="0">
                <a:solidFill>
                  <a:srgbClr val="000000"/>
                </a:solidFill>
                <a:latin typeface="Cascadia Mono" panose="020B0609020000020004" pitchFamily="49" charset="0"/>
              </a:rPr>
              <a:t> (sqlContainer.ID, </a:t>
            </a:r>
            <a:r>
              <a:rPr lang="en-US" sz="2800" dirty="0" err="1">
                <a:solidFill>
                  <a:srgbClr val="000000"/>
                </a:solidFill>
                <a:latin typeface="Cascadia Mono" panose="020B0609020000020004" pitchFamily="49" charset="0"/>
              </a:rPr>
              <a:t>freePort</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endParaRPr lang="en-US" sz="2800" dirty="0"/>
          </a:p>
          <a:p>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71</a:t>
            </a:fld>
            <a:endParaRPr lang="en-US"/>
          </a:p>
        </p:txBody>
      </p:sp>
    </p:spTree>
    <p:extLst>
      <p:ext uri="{BB962C8B-B14F-4D97-AF65-F5344CB8AC3E}">
        <p14:creationId xmlns:p14="http://schemas.microsoft.com/office/powerpoint/2010/main" val="1903268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72</a:t>
            </a:fld>
            <a:endParaRPr lang="en-US"/>
          </a:p>
        </p:txBody>
      </p:sp>
    </p:spTree>
    <p:extLst>
      <p:ext uri="{BB962C8B-B14F-4D97-AF65-F5344CB8AC3E}">
        <p14:creationId xmlns:p14="http://schemas.microsoft.com/office/powerpoint/2010/main" val="2160693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73</a:t>
            </a:fld>
            <a:endParaRPr lang="en-US"/>
          </a:p>
        </p:txBody>
      </p:sp>
    </p:spTree>
    <p:extLst>
      <p:ext uri="{BB962C8B-B14F-4D97-AF65-F5344CB8AC3E}">
        <p14:creationId xmlns:p14="http://schemas.microsoft.com/office/powerpoint/2010/main" val="104079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
        <p:nvSpPr>
          <p:cNvPr id="5" name="Slide Number Placeholder 4">
            <a:extLst>
              <a:ext uri="{FF2B5EF4-FFF2-40B4-BE49-F238E27FC236}">
                <a16:creationId xmlns:a16="http://schemas.microsoft.com/office/drawing/2014/main" id="{8E3C92AF-046A-E0A3-2A2E-AA10403EA2AD}"/>
              </a:ext>
            </a:extLst>
          </p:cNvPr>
          <p:cNvSpPr>
            <a:spLocks noGrp="1"/>
          </p:cNvSpPr>
          <p:nvPr>
            <p:ph type="sldNum" sz="quarter" idx="12"/>
          </p:nvPr>
        </p:nvSpPr>
        <p:spPr/>
        <p:txBody>
          <a:bodyPr/>
          <a:lstStyle/>
          <a:p>
            <a:fld id="{9566D03A-FE14-4537-809B-4E34C618A541}" type="slidenum">
              <a:rPr lang="en-US" smtClean="0"/>
              <a:t>74</a:t>
            </a:fld>
            <a:endParaRPr lang="en-US"/>
          </a:p>
        </p:txBody>
      </p:sp>
    </p:spTree>
    <p:extLst>
      <p:ext uri="{BB962C8B-B14F-4D97-AF65-F5344CB8AC3E}">
        <p14:creationId xmlns:p14="http://schemas.microsoft.com/office/powerpoint/2010/main" val="289726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Эталонная база - </a:t>
            </a:r>
            <a:r>
              <a:rPr lang="ru-RU" dirty="0" err="1">
                <a:latin typeface="Segoe UI" panose="020B0502040204020203" pitchFamily="34" charset="0"/>
              </a:rPr>
              <a:t>антипаттерн</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dirty="0">
                <a:latin typeface="Segoe UI" panose="020B0502040204020203" pitchFamily="34" charset="0"/>
              </a:rPr>
              <a:t>Выделенный экземпляр базы данных, который служит отправной точкой (моделью базы данных).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8</a:t>
            </a:fld>
            <a:endParaRPr lang="en-US"/>
          </a:p>
        </p:txBody>
      </p:sp>
    </p:spTree>
    <p:extLst>
      <p:ext uri="{BB962C8B-B14F-4D97-AF65-F5344CB8AC3E}">
        <p14:creationId xmlns:p14="http://schemas.microsoft.com/office/powerpoint/2010/main" val="28909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a:t>
            </a:r>
            <a:r>
              <a:rPr lang="ru-RU" sz="2700" dirty="0">
                <a:latin typeface="Segoe UI" panose="020B0502040204020203" pitchFamily="34" charset="0"/>
              </a:rPr>
              <a:t>эталонной </a:t>
            </a:r>
            <a:r>
              <a:rPr lang="ru-RU" sz="2700" b="0" i="0" dirty="0">
                <a:effectLst/>
                <a:latin typeface="Segoe UI" panose="020B0502040204020203" pitchFamily="34" charset="0"/>
              </a:rPr>
              <a:t>базы данных</a:t>
            </a:r>
            <a:endParaRPr lang="en-US" dirty="0"/>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9</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8747</TotalTime>
  <Words>6547</Words>
  <Application>Microsoft Office PowerPoint</Application>
  <PresentationFormat>Widescreen</PresentationFormat>
  <Paragraphs>457</Paragraphs>
  <Slides>74</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74</vt:i4>
      </vt:variant>
    </vt:vector>
  </HeadingPairs>
  <TitlesOfParts>
    <vt:vector size="88" baseType="lpstr">
      <vt:lpstr>-apple-system</vt:lpstr>
      <vt:lpstr>Arial</vt:lpstr>
      <vt:lpstr>Calibri</vt:lpstr>
      <vt:lpstr>Calibri Light</vt:lpstr>
      <vt:lpstr>Cascadia Mono</vt:lpstr>
      <vt:lpstr>inherit</vt:lpstr>
      <vt:lpstr>Lato</vt:lpstr>
      <vt:lpstr>Merriweather</vt:lpstr>
      <vt:lpstr>Open Sans</vt:lpstr>
      <vt:lpstr>Segoe UI</vt:lpstr>
      <vt:lpstr>Source Code Pro</vt:lpstr>
      <vt:lpstr>Times New Roman</vt:lpstr>
      <vt:lpstr>wf_segoe-ui</vt:lpstr>
      <vt:lpstr>Office Theme</vt:lpstr>
      <vt:lpstr>Как тестировать взаимодействие с базой данных?</vt:lpstr>
      <vt:lpstr>Какие тесты лучше выбрать для какой задачи?</vt:lpstr>
      <vt:lpstr>Зачем стремится приблизить тест к продакшену?</vt:lpstr>
      <vt:lpstr>Если вы не можете использовать реальную базу данных в интеграционных тестах?</vt:lpstr>
      <vt:lpstr>Не можете протестировать базу as is – не тестируйте</vt:lpstr>
      <vt:lpstr>Предварительные условия для тестирования базы данных</vt:lpstr>
      <vt:lpstr>Хранение базы данных в системе управления версиями</vt:lpstr>
      <vt:lpstr>Эталонная база - антипаттерн</vt:lpstr>
      <vt:lpstr>Наличие выделенного экземпляра в качестве эталонной базы данных</vt:lpstr>
      <vt:lpstr>Недостатки подхода</vt:lpstr>
      <vt:lpstr>Референс и мастер-данные - данные, которые должны быть предварительно заполнены для правильной работы приложения. </vt:lpstr>
      <vt:lpstr>Референс-данные и мастер-данные</vt:lpstr>
      <vt:lpstr>Референс-данные – пример в коде</vt:lpstr>
      <vt:lpstr>Референс-данные – пример в миграции</vt:lpstr>
      <vt:lpstr>Как их выделить?</vt:lpstr>
      <vt:lpstr>Как их хранить?</vt:lpstr>
      <vt:lpstr>Доставка изменений в схемы базы данных через состояние или на основе миграции</vt:lpstr>
      <vt:lpstr>Подход, основанный на состоянии</vt:lpstr>
      <vt:lpstr>Подход основанный на миграции</vt:lpstr>
      <vt:lpstr>Хранение миграций</vt:lpstr>
      <vt:lpstr>Liquibase простой пример</vt:lpstr>
      <vt:lpstr>Liquibase пример побольше</vt:lpstr>
      <vt:lpstr>Миграции vs состояния</vt:lpstr>
      <vt:lpstr>Что хуже: конфликты при merge или неявная трансформация данных? </vt:lpstr>
      <vt:lpstr>Классический пример</vt:lpstr>
      <vt:lpstr>Можно перейти на миграции прямо перед выходом в production</vt:lpstr>
      <vt:lpstr>Рекомендации</vt:lpstr>
      <vt:lpstr>Отдельный экземпляр для каждого разработчика</vt:lpstr>
      <vt:lpstr>Если у нас есть одна база</vt:lpstr>
      <vt:lpstr>Локальные базы</vt:lpstr>
      <vt:lpstr>Стратегии для изолировании баз данных в тестах</vt:lpstr>
      <vt:lpstr>Управление транзакциями</vt:lpstr>
      <vt:lpstr>Управление транзакциями базы данных в production коде</vt:lpstr>
      <vt:lpstr>Отделение подключений к базе данных от транзакций базы данных</vt:lpstr>
      <vt:lpstr>Репозиторий</vt:lpstr>
      <vt:lpstr>Параллельное vs последовательное выполнение теста</vt:lpstr>
      <vt:lpstr>Жизненный цикл тестовых данных</vt:lpstr>
      <vt:lpstr>Контейнеры</vt:lpstr>
      <vt:lpstr>Docker</vt:lpstr>
      <vt:lpstr>Очистка данных между тестовыми запусками</vt:lpstr>
      <vt:lpstr>Очистка данных между тестовыми запусками</vt:lpstr>
      <vt:lpstr>Как реализовать?</vt:lpstr>
      <vt:lpstr>Проблемы</vt:lpstr>
      <vt:lpstr>Очистка данных между тестовыми запусками</vt:lpstr>
      <vt:lpstr>Очистка данных</vt:lpstr>
      <vt:lpstr>Рекомендация</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Тест репозитория</vt:lpstr>
      <vt:lpstr>Тестирование репозитория</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PowerPoint Presentation</vt:lpstr>
      <vt:lpstr>PowerPoint Presentation</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14</cp:revision>
  <dcterms:created xsi:type="dcterms:W3CDTF">2022-09-23T08:10:41Z</dcterms:created>
  <dcterms:modified xsi:type="dcterms:W3CDTF">2022-10-14T16:41:15Z</dcterms:modified>
</cp:coreProperties>
</file>