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329" r:id="rId4"/>
    <p:sldId id="330" r:id="rId5"/>
    <p:sldId id="288" r:id="rId6"/>
    <p:sldId id="289" r:id="rId7"/>
    <p:sldId id="290" r:id="rId8"/>
    <p:sldId id="291" r:id="rId9"/>
    <p:sldId id="292" r:id="rId10"/>
    <p:sldId id="328" r:id="rId11"/>
    <p:sldId id="294" r:id="rId12"/>
    <p:sldId id="295" r:id="rId13"/>
    <p:sldId id="296" r:id="rId14"/>
    <p:sldId id="326" r:id="rId15"/>
    <p:sldId id="297" r:id="rId16"/>
    <p:sldId id="298" r:id="rId17"/>
    <p:sldId id="299" r:id="rId18"/>
    <p:sldId id="300" r:id="rId19"/>
    <p:sldId id="301" r:id="rId20"/>
    <p:sldId id="302" r:id="rId21"/>
    <p:sldId id="304" r:id="rId22"/>
    <p:sldId id="305" r:id="rId23"/>
    <p:sldId id="306" r:id="rId24"/>
    <p:sldId id="307" r:id="rId25"/>
    <p:sldId id="308" r:id="rId26"/>
    <p:sldId id="309" r:id="rId27"/>
    <p:sldId id="310" r:id="rId28"/>
    <p:sldId id="311" r:id="rId29"/>
    <p:sldId id="312" r:id="rId30"/>
    <p:sldId id="313" r:id="rId31"/>
    <p:sldId id="314" r:id="rId32"/>
    <p:sldId id="327" r:id="rId33"/>
    <p:sldId id="315" r:id="rId34"/>
    <p:sldId id="316" r:id="rId35"/>
    <p:sldId id="318" r:id="rId36"/>
    <p:sldId id="319" r:id="rId37"/>
    <p:sldId id="320" r:id="rId38"/>
    <p:sldId id="321" r:id="rId39"/>
    <p:sldId id="322" r:id="rId40"/>
    <p:sldId id="323" r:id="rId41"/>
    <p:sldId id="324" r:id="rId42"/>
    <p:sldId id="325"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0" r:id="rId66"/>
    <p:sldId id="281" r:id="rId67"/>
    <p:sldId id="285" r:id="rId68"/>
    <p:sldId id="282" r:id="rId69"/>
    <p:sldId id="283" r:id="rId70"/>
    <p:sldId id="28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234441F5-6AE2-4368-98E7-66C44246A9BD}" type="datetime11">
              <a:rPr lang="en-US" smtClean="0"/>
              <a:t>12:38:43</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9ABD414-2064-4677-8A20-1C9BEDEFCA6D}" type="datetime11">
              <a:rPr lang="en-US" smtClean="0"/>
              <a:t>12:38:43</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87B6F2E0-CA05-4C6A-93C6-4A3C052BC797}" type="datetime11">
              <a:rPr lang="en-US" smtClean="0"/>
              <a:t>12:38:43</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01E2F82E-1484-4C5D-9E98-C23BECCE92AD}" type="datetime11">
              <a:rPr lang="en-US" smtClean="0"/>
              <a:t>12:38:43</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889CC8D-77E4-42F7-A61B-60D9008D670C}" type="datetime11">
              <a:rPr lang="en-US" smtClean="0"/>
              <a:t>12:38:43</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BDF95FA8-54E8-466E-9F3F-0274EF08A490}" type="datetime11">
              <a:rPr lang="en-US" smtClean="0"/>
              <a:t>12:38:43</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A1439D08-E035-4B68-BA46-492E9B630583}" type="datetime11">
              <a:rPr lang="en-US" smtClean="0"/>
              <a:t>12:38:43</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25D34EA9-CFE7-457B-9EBE-EFAE051B4216}" type="datetime11">
              <a:rPr lang="en-US" smtClean="0"/>
              <a:t>12:38:43</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36D3A21F-65F1-4733-811E-D2278991B152}" type="datetime11">
              <a:rPr lang="en-US" smtClean="0"/>
              <a:t>12:38:43</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470B814D-5C61-42CE-B96D-AF0183678123}" type="datetime11">
              <a:rPr lang="en-US" smtClean="0"/>
              <a:t>12:38:43</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3A3AFB05-6B54-4743-A5B2-C05D1BE85FBE}" type="datetime11">
              <a:rPr lang="en-US" smtClean="0"/>
              <a:t>12:38:43</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E53FB-BBE1-4AE3-A19B-0A373A22F00C}" type="datetime11">
              <a:rPr lang="en-US" smtClean="0"/>
              <a:t>12:38:43</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1122362"/>
            <a:ext cx="9144000" cy="1468438"/>
          </a:xfrm>
        </p:spPr>
        <p:txBody>
          <a:bodyPr>
            <a:normAutofit fontScale="90000"/>
          </a:bodyPr>
          <a:lstStyle/>
          <a:p>
            <a:r>
              <a:rPr lang="ru-RU" b="0" i="0" dirty="0">
                <a:effectLst/>
                <a:latin typeface="-apple-system"/>
              </a:rPr>
              <a:t>Как можно тестировать базу данных?</a:t>
            </a:r>
            <a:endParaRPr lang="en-US" dirty="0"/>
          </a:p>
        </p:txBody>
      </p:sp>
      <p:sp>
        <p:nvSpPr>
          <p:cNvPr id="3" name="Subtitle 2">
            <a:extLst>
              <a:ext uri="{FF2B5EF4-FFF2-40B4-BE49-F238E27FC236}">
                <a16:creationId xmlns:a16="http://schemas.microsoft.com/office/drawing/2014/main" id="{D3B26E12-95EA-8A64-1783-7ACA4885BBCE}"/>
              </a:ext>
            </a:extLst>
          </p:cNvPr>
          <p:cNvSpPr>
            <a:spLocks noGrp="1"/>
          </p:cNvSpPr>
          <p:nvPr>
            <p:ph type="subTitle" idx="1"/>
          </p:nvPr>
        </p:nvSpPr>
        <p:spPr/>
        <p:txBody>
          <a:bodyPr/>
          <a:lstStyle/>
          <a:p>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mtClean="0"/>
              <a:t>1</a:t>
            </a:fld>
            <a:endParaRPr lang="en-US"/>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endParaRPr lang="en-US" dirty="0"/>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7500" lnSpcReduction="20000"/>
          </a:bodyPr>
          <a:lstStyle/>
          <a:p>
            <a:r>
              <a:rPr lang="ru-RU" b="1" i="0" dirty="0">
                <a:solidFill>
                  <a:srgbClr val="111111"/>
                </a:solidFill>
                <a:effectLst/>
                <a:latin typeface="-apple-system"/>
              </a:rPr>
              <a:t>Референс-данные</a:t>
            </a:r>
            <a:r>
              <a:rPr lang="ru-RU" b="0" i="0" dirty="0">
                <a:solidFill>
                  <a:srgbClr val="111111"/>
                </a:solidFill>
                <a:effectLst/>
                <a:latin typeface="-apple-system"/>
              </a:rPr>
              <a:t> – это относительно редко меняющиеся данные, которые определяют значения конкретных сущностей, используемых при выполнении операций в рамках всего предприятия. К таким сущностям чаще всего относятся: валюты, страны, единицы измерения, типы договоров/счетов и т.д.</a:t>
            </a:r>
            <a:br>
              <a:rPr lang="ru-RU" dirty="0"/>
            </a:br>
            <a:br>
              <a:rPr lang="ru-RU" dirty="0"/>
            </a:br>
            <a:r>
              <a:rPr lang="ru-RU" b="1" i="0" dirty="0">
                <a:solidFill>
                  <a:srgbClr val="111111"/>
                </a:solidFill>
                <a:effectLst/>
                <a:latin typeface="-apple-system"/>
              </a:rPr>
              <a:t>Мастер-данные</a:t>
            </a:r>
            <a:r>
              <a:rPr lang="ru-RU" b="0" i="0" dirty="0">
                <a:solidFill>
                  <a:srgbClr val="111111"/>
                </a:solidFill>
                <a:effectLst/>
                <a:latin typeface="-apple-system"/>
              </a:rPr>
              <a:t> – это базовые данные, которые определяют бизнес-сущности, с которыми имеет дело предприятие. К таким бизнес-сущностям обычно относятся (в зависимости от предметной отраслевой направленности предприятия)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 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 Мастер-данные распространяются по всему предприятию и участвуют во всех бизнес-процессах. Обычно 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276492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fontScale="92500" lnSpcReduction="20000"/>
          </a:bodyPr>
          <a:lstStyle/>
          <a:p>
            <a:r>
              <a:rPr lang="ru-RU" dirty="0"/>
              <a:t>Существует простой способ отличить справочные данные от обычных данных. Если ваше приложение может изменять данные, то это обычные данные; если нет, то это справочные данные.</a:t>
            </a:r>
            <a:endParaRPr lang="en-US" dirty="0"/>
          </a:p>
          <a:p>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br>
              <a:rPr lang="ru-RU" dirty="0"/>
            </a:br>
            <a:br>
              <a:rPr lang="ru-RU" dirty="0"/>
            </a:br>
            <a:r>
              <a:rPr lang="ru-RU" b="0" i="0" dirty="0">
                <a:effectLst/>
                <a:latin typeface="Segoe UI" panose="020B0502040204020203" pitchFamily="34" charset="0"/>
              </a:rPr>
              <a:t>Справочные данные обычно хранятся отдельно от обычных данных, иногда они могут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250684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fontScale="92500" lnSpcReduction="10000"/>
          </a:bodyPr>
          <a:lstStyle/>
          <a:p>
            <a:pPr marL="0" indent="0">
              <a:buNone/>
            </a:pPr>
            <a:r>
              <a:rPr lang="ru-RU" dirty="0">
                <a:latin typeface="Segoe UI" panose="020B0502040204020203" pitchFamily="34" charset="0"/>
              </a:rPr>
              <a:t>До</a:t>
            </a:r>
            <a:r>
              <a:rPr lang="ru-RU" b="0" i="0" dirty="0">
                <a:effectLst/>
                <a:latin typeface="Segoe UI" panose="020B0502040204020203" pitchFamily="34" charset="0"/>
              </a:rPr>
              <a:t>статочно сложно запускать тесты с реальной базой данных. Это становится еще сложнее, если вам приходится делиться этой базой данных с другими разработчиками. Использование общей базы данных затрудняет процесс разработки, поскольку:</a:t>
            </a:r>
          </a:p>
          <a:p>
            <a:r>
              <a:rPr lang="ru-RU" b="0" i="0" dirty="0">
                <a:effectLst/>
                <a:latin typeface="Segoe UI" panose="020B0502040204020203" pitchFamily="34" charset="0"/>
              </a:rPr>
              <a:t>Тесты, выполняемые разными разработчиками, мешают друг другу.</a:t>
            </a:r>
            <a:endParaRPr lang="en-US" b="0" i="0" dirty="0">
              <a:effectLst/>
              <a:latin typeface="Segoe UI" panose="020B0502040204020203" pitchFamily="34" charset="0"/>
            </a:endParaRPr>
          </a:p>
          <a:p>
            <a:r>
              <a:rPr lang="ru-RU" b="0" i="0" dirty="0">
                <a:effectLst/>
                <a:latin typeface="Segoe UI" panose="020B0502040204020203" pitchFamily="34" charset="0"/>
              </a:rPr>
              <a:t>Изменения, не совместимые с обратной связью, могут блокировать работу других разработчиков.</a:t>
            </a: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endParaRPr lang="en-US" dirty="0"/>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12</a:t>
            </a:fld>
            <a:endParaRPr lang="en-US"/>
          </a:p>
        </p:txBody>
      </p:sp>
    </p:spTree>
    <p:extLst>
      <p:ext uri="{BB962C8B-B14F-4D97-AF65-F5344CB8AC3E}">
        <p14:creationId xmlns:p14="http://schemas.microsoft.com/office/powerpoint/2010/main" val="139372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lstStyle/>
          <a:p>
            <a:r>
              <a:rPr lang="ru-RU" b="0" i="0" dirty="0">
                <a:effectLst/>
                <a:latin typeface="Segoe UI" panose="020B0502040204020203" pitchFamily="34" charset="0"/>
              </a:rPr>
              <a:t>Доставка баз данных на основе состояния 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но в долгосрочной перспективе он работает намного лучше, чем подход, основанный на состоянии.</a:t>
            </a:r>
            <a:br>
              <a:rPr lang="ru-RU" dirty="0"/>
            </a:b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13</a:t>
            </a:fld>
            <a:endParaRPr lang="en-US"/>
          </a:p>
        </p:txBody>
      </p:sp>
    </p:spTree>
    <p:extLst>
      <p:ext uri="{BB962C8B-B14F-4D97-AF65-F5344CB8AC3E}">
        <p14:creationId xmlns:p14="http://schemas.microsoft.com/office/powerpoint/2010/main" val="327953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Сценарии хранятся в системе управления версиями.</a:t>
            </a:r>
            <a:r>
              <a:rPr lang="en-US" b="0" i="0" dirty="0">
                <a:effectLst/>
                <a:latin typeface="Segoe UI" panose="020B0502040204020203" pitchFamily="34" charset="0"/>
              </a:rPr>
              <a:t> </a:t>
            </a:r>
            <a:r>
              <a:rPr lang="ru-RU" b="0" i="0" dirty="0">
                <a:effectLst/>
                <a:latin typeface="Segoe UI" panose="020B0502040204020203" pitchFamily="34" charset="0"/>
              </a:rPr>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endParaRPr lang="en-US" dirty="0"/>
          </a:p>
          <a:p>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343730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При таком подходе вы не используете инструменты для автоматической синхронизации баз данных производства и разработки; вы сами разрабатываете сценарии обновления. Однако инструмент сравнения баз данных все еще может быть полезен при обнаружении недокументированных изменений в схеме рабочей базы данных</a:t>
            </a:r>
            <a:r>
              <a:rPr lang="ru-RU" b="0" i="0" dirty="0">
                <a:solidFill>
                  <a:srgbClr val="D0021B"/>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129542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t>Хранение миграций</a:t>
            </a:r>
            <a:endParaRPr lang="en-US" dirty="0"/>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включают Flyway [https://flywaydb.org ] и </a:t>
            </a:r>
            <a:r>
              <a:rPr lang="en-US" b="0" i="0" dirty="0" err="1">
                <a:solidFill>
                  <a:srgbClr val="000000"/>
                </a:solidFill>
                <a:effectLst/>
                <a:latin typeface="Segoe UI" panose="020B0502040204020203" pitchFamily="34" charset="0"/>
              </a:rPr>
              <a:t>Luquibase</a:t>
            </a:r>
            <a:r>
              <a:rPr lang="en-US" b="0" i="0" dirty="0">
                <a:solidFill>
                  <a:srgbClr val="000000"/>
                </a:solidFill>
                <a:effectLst/>
                <a:latin typeface="Segoe UI" panose="020B0502040204020203" pitchFamily="34" charset="0"/>
              </a:rPr>
              <a:t>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16</a:t>
            </a:fld>
            <a:endParaRPr lang="en-US"/>
          </a:p>
        </p:txBody>
      </p:sp>
    </p:spTree>
    <p:extLst>
      <p:ext uri="{BB962C8B-B14F-4D97-AF65-F5344CB8AC3E}">
        <p14:creationId xmlns:p14="http://schemas.microsoft.com/office/powerpoint/2010/main" val="206034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68C-54B0-1D2A-2BAB-C92FDB9C0907}"/>
              </a:ext>
            </a:extLst>
          </p:cNvPr>
          <p:cNvSpPr>
            <a:spLocks noGrp="1"/>
          </p:cNvSpPr>
          <p:nvPr>
            <p:ph type="title"/>
          </p:nvPr>
        </p:nvSpPr>
        <p:spPr>
          <a:xfrm>
            <a:off x="838200" y="365125"/>
            <a:ext cx="10298723" cy="1325563"/>
          </a:xfrm>
        </p:spPr>
        <p:txBody>
          <a:bodyPr>
            <a:normAutofit/>
          </a:bodyPr>
          <a:lstStyle/>
          <a:p>
            <a:r>
              <a:rPr lang="ru-RU" sz="3600" dirty="0">
                <a:latin typeface="Segoe UI" panose="020B0502040204020203" pitchFamily="34" charset="0"/>
              </a:rPr>
              <a:t>М</a:t>
            </a:r>
            <a:r>
              <a:rPr lang="ru-RU" sz="3600" b="0" i="0" dirty="0">
                <a:effectLst/>
                <a:latin typeface="Segoe UI" panose="020B0502040204020203" pitchFamily="34" charset="0"/>
              </a:rPr>
              <a:t>играции </a:t>
            </a:r>
            <a:r>
              <a:rPr lang="en-US" sz="3600" dirty="0">
                <a:latin typeface="Segoe UI" panose="020B0502040204020203" pitchFamily="34" charset="0"/>
              </a:rPr>
              <a:t>vs</a:t>
            </a:r>
            <a:r>
              <a:rPr lang="ru-RU" sz="3600" b="0" i="0" dirty="0">
                <a:effectLst/>
                <a:latin typeface="Segoe UI" panose="020B0502040204020203" pitchFamily="34" charset="0"/>
              </a:rPr>
              <a:t> состояния</a:t>
            </a:r>
            <a:endParaRPr lang="en-US" sz="3600" dirty="0"/>
          </a:p>
        </p:txBody>
      </p:sp>
      <p:sp>
        <p:nvSpPr>
          <p:cNvPr id="3" name="Content Placeholder 2">
            <a:extLst>
              <a:ext uri="{FF2B5EF4-FFF2-40B4-BE49-F238E27FC236}">
                <a16:creationId xmlns:a16="http://schemas.microsoft.com/office/drawing/2014/main" id="{D788D63A-F58F-766A-030A-009D14E70F89}"/>
              </a:ext>
            </a:extLst>
          </p:cNvPr>
          <p:cNvSpPr>
            <a:spLocks noGrp="1"/>
          </p:cNvSpPr>
          <p:nvPr>
            <p:ph idx="1"/>
          </p:nvPr>
        </p:nvSpPr>
        <p:spPr/>
        <p:txBody>
          <a:bodyPr>
            <a:normAutofit fontScale="92500" lnSpcReduction="10000"/>
          </a:bodyPr>
          <a:lstStyle/>
          <a:p>
            <a:r>
              <a:rPr lang="ru-RU" b="0" i="0" dirty="0">
                <a:effectLst/>
                <a:latin typeface="Segoe UI" panose="020B0502040204020203" pitchFamily="34" charset="0"/>
              </a:rPr>
              <a:t>Разница между подходами к доставке баз данных на основе состояния и миграции сводится к (как следует из их названий) состоянию в сравнении с миграциями:</a:t>
            </a:r>
            <a:br>
              <a:rPr lang="ru-RU" dirty="0"/>
            </a:br>
            <a:br>
              <a:rPr lang="ru-RU" dirty="0"/>
            </a:br>
            <a:r>
              <a:rPr lang="ru-RU" b="0" i="0" dirty="0">
                <a:effectLst/>
                <a:latin typeface="Segoe UI" panose="020B0502040204020203" pitchFamily="34" charset="0"/>
              </a:rPr>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b="0" i="0" dirty="0">
                <a:effectLst/>
                <a:latin typeface="Segoe UI" panose="020B0502040204020203" pitchFamily="34" charset="0"/>
              </a:rPr>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endParaRPr lang="en-US" dirty="0"/>
          </a:p>
        </p:txBody>
      </p:sp>
      <p:sp>
        <p:nvSpPr>
          <p:cNvPr id="5" name="Slide Number Placeholder 4">
            <a:extLst>
              <a:ext uri="{FF2B5EF4-FFF2-40B4-BE49-F238E27FC236}">
                <a16:creationId xmlns:a16="http://schemas.microsoft.com/office/drawing/2014/main" id="{B507330A-413E-4034-CA57-DE08C07FDBAA}"/>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274700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sz="2800" b="0" i="0" dirty="0">
                <a:effectLst/>
                <a:latin typeface="Segoe UI" panose="020B0502040204020203" pitchFamily="34" charset="0"/>
              </a:rPr>
              <a:t>Подход, основанный на состоянии, делает состояние явным, а миграции - неявными; подход, основанный на миграции, делает противоположный выбор</a:t>
            </a:r>
            <a:r>
              <a:rPr lang="ru-RU" sz="2800" b="0" i="0" dirty="0">
                <a:solidFill>
                  <a:srgbClr val="D0021B"/>
                </a:solidFill>
                <a:effectLst/>
                <a:latin typeface="Segoe UI" panose="020B0502040204020203" pitchFamily="34" charset="0"/>
              </a:rPr>
              <a:t>.</a:t>
            </a:r>
            <a:endParaRPr lang="en-US" sz="2800"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18</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r>
              <a:rPr lang="ru-RU" dirty="0"/>
              <a:t>Сравнение</a:t>
            </a:r>
            <a:endParaRPr lang="en-US" dirty="0"/>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конфликтов слияния, в то время как явные миграции помогают справиться с перемещением данных.</a:t>
            </a:r>
            <a:br>
              <a:rPr lang="ru-RU" dirty="0"/>
            </a:br>
            <a:br>
              <a:rPr lang="ru-RU" dirty="0"/>
            </a:br>
            <a:r>
              <a:rPr lang="ru-RU" b="0" i="1" dirty="0">
                <a:effectLst/>
                <a:latin typeface="Segoe UI" panose="020B0502040204020203" pitchFamily="34" charset="0"/>
              </a:rPr>
              <a:t>Перемещение данных - это процесс изменения формы существующих данных таким образом, чтобы они соответствовали новой схеме базы данных.</a:t>
            </a:r>
            <a:br>
              <a:rPr lang="ru-RU" i="1" dirty="0"/>
            </a:br>
            <a:br>
              <a:rPr lang="ru-RU" dirty="0"/>
            </a:br>
            <a:r>
              <a:rPr lang="ru-RU" b="0" i="0" dirty="0">
                <a:effectLst/>
                <a:latin typeface="Segoe UI" panose="020B0502040204020203" pitchFamily="34" charset="0"/>
              </a:rPr>
              <a:t>Хотя устранение конфликтов слияния и простота перемещения данных могут показаться одинаково важными преимуществами, в подавляющем большинстве проектов перемещение данных гораздо важнее конфликтов слияния. </a:t>
            </a: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321335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normAutofit fontScale="92500"/>
          </a:bodyPr>
          <a:lstStyle/>
          <a:p>
            <a:r>
              <a:rPr lang="ru-RU" dirty="0"/>
              <a:t>Мы не будем говорить о чистых тестах.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r>
              <a:rPr lang="ru-RU" dirty="0"/>
              <a:t>Управляемые зависимости (</a:t>
            </a:r>
            <a:r>
              <a:rPr lang="ru-RU" dirty="0" err="1"/>
              <a:t>внепроцессные</a:t>
            </a:r>
            <a:r>
              <a:rPr lang="ru-RU" dirty="0"/>
              <a:t> зависимости, над которыми мы имеете полный контроль)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a:t>
            </a:r>
          </a:p>
          <a:p>
            <a:r>
              <a:rPr lang="ru-RU" b="0" i="0" dirty="0">
                <a:effectLst/>
                <a:latin typeface="Segoe UI" panose="020B0502040204020203" pitchFamily="34" charset="0"/>
              </a:rPr>
              <a:t>Выполнение тестов с реальной базой данных обеспечивает надежную защиту от регресса, но эти тесты нелегко настроить.</a:t>
            </a:r>
            <a:endParaRPr lang="en-US" dirty="0"/>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2</a:t>
            </a:fld>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t>Классический пример</a:t>
            </a:r>
            <a:endParaRPr lang="en-US" dirty="0"/>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подход основанный на состоянии непрактичен в подавляющем большинстве проектов. Однако вы можете использовать его временно, пока проект еще не в </a:t>
            </a:r>
            <a:r>
              <a:rPr lang="ru-RU" dirty="0" err="1"/>
              <a:t>продакшен</a:t>
            </a:r>
            <a:r>
              <a:rPr lang="ru-RU" dirty="0"/>
              <a:t>.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20</a:t>
            </a:fld>
            <a:endParaRPr lang="en-US"/>
          </a:p>
        </p:txBody>
      </p:sp>
    </p:spTree>
    <p:extLst>
      <p:ext uri="{BB962C8B-B14F-4D97-AF65-F5344CB8AC3E}">
        <p14:creationId xmlns:p14="http://schemas.microsoft.com/office/powerpoint/2010/main" val="3399231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pPr marL="0" indent="0">
              <a:buNone/>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 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 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52906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B66-65AA-AE50-30DA-EEA0DE45C9A0}"/>
              </a:ext>
            </a:extLst>
          </p:cNvPr>
          <p:cNvSpPr>
            <a:spLocks noGrp="1"/>
          </p:cNvSpPr>
          <p:nvPr>
            <p:ph type="title"/>
          </p:nvPr>
        </p:nvSpPr>
        <p:spPr/>
        <p:txBody>
          <a:bodyPr/>
          <a:lstStyle/>
          <a:p>
            <a:r>
              <a:rPr lang="ru-RU" b="1" i="0" dirty="0">
                <a:solidFill>
                  <a:srgbClr val="3C3C3C"/>
                </a:solidFill>
                <a:effectLst/>
                <a:latin typeface="Lato" panose="020B0604020202020204" pitchFamily="34" charset="0"/>
              </a:rPr>
              <a:t>Управление транзакциями</a:t>
            </a:r>
            <a:endParaRPr lang="en-US" dirty="0"/>
          </a:p>
        </p:txBody>
      </p:sp>
      <p:sp>
        <p:nvSpPr>
          <p:cNvPr id="3" name="Content Placeholder 2">
            <a:extLst>
              <a:ext uri="{FF2B5EF4-FFF2-40B4-BE49-F238E27FC236}">
                <a16:creationId xmlns:a16="http://schemas.microsoft.com/office/drawing/2014/main" id="{EC97A975-AA4F-E89F-5D05-8642B9432B55}"/>
              </a:ext>
            </a:extLst>
          </p:cNvPr>
          <p:cNvSpPr>
            <a:spLocks noGrp="1"/>
          </p:cNvSpPr>
          <p:nvPr>
            <p:ph idx="1"/>
          </p:nvPr>
        </p:nvSpPr>
        <p:spPr/>
        <p:txBody>
          <a:bodyPr>
            <a:normAutofit/>
          </a:bodyPr>
          <a:lstStyle/>
          <a:p>
            <a:r>
              <a:rPr lang="ru-RU" dirty="0"/>
              <a:t>Управление транзакциями базы данных - это тема, которая важна как для продакшен, так и для тестового кода. Правильное управление транзакциями в производственном коде поможет вам избежать несоответствий данных. В тестах это помогает вам проверить интеграцию с базой данных в условиях, приближенных к рабочим.</a:t>
            </a:r>
          </a:p>
          <a:p>
            <a:endParaRPr lang="ru-RU" dirty="0"/>
          </a:p>
          <a:p>
            <a:r>
              <a:rPr lang="ru-RU" dirty="0"/>
              <a:t>Давайте посмотрим, как обрабатывать транзакции в </a:t>
            </a:r>
            <a:r>
              <a:rPr lang="ru-RU" dirty="0" err="1"/>
              <a:t>продакшен</a:t>
            </a:r>
            <a:r>
              <a:rPr lang="ru-RU" dirty="0"/>
              <a:t> коде, а также в интеграционных тестах. </a:t>
            </a:r>
            <a:endParaRPr lang="en-US" dirty="0"/>
          </a:p>
        </p:txBody>
      </p:sp>
      <p:sp>
        <p:nvSpPr>
          <p:cNvPr id="5" name="Slide Number Placeholder 4">
            <a:extLst>
              <a:ext uri="{FF2B5EF4-FFF2-40B4-BE49-F238E27FC236}">
                <a16:creationId xmlns:a16="http://schemas.microsoft.com/office/drawing/2014/main" id="{1D1D18DF-1C04-37E8-CDEE-F16997595A48}"/>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151626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EEC-3E61-9FAF-C03A-F384196DBDE9}"/>
              </a:ext>
            </a:extLst>
          </p:cNvPr>
          <p:cNvSpPr>
            <a:spLocks noGrp="1"/>
          </p:cNvSpPr>
          <p:nvPr>
            <p:ph type="title"/>
          </p:nvPr>
        </p:nvSpPr>
        <p:spPr/>
        <p:txBody>
          <a:bodyPr/>
          <a:lstStyle/>
          <a:p>
            <a:r>
              <a:rPr lang="ru-RU" b="0" i="0" dirty="0">
                <a:effectLst/>
                <a:latin typeface="Segoe UI" panose="020B0502040204020203" pitchFamily="34" charset="0"/>
              </a:rPr>
              <a:t>Управление транзакциями базы данных в </a:t>
            </a:r>
            <a:r>
              <a:rPr lang="ru-RU" b="0" i="0" dirty="0" err="1">
                <a:effectLst/>
                <a:latin typeface="Segoe UI" panose="020B0502040204020203" pitchFamily="34" charset="0"/>
              </a:rPr>
              <a:t>продакшен</a:t>
            </a:r>
            <a:r>
              <a:rPr lang="ru-RU" b="0" i="0" dirty="0">
                <a:effectLst/>
                <a:latin typeface="Segoe UI" panose="020B0502040204020203" pitchFamily="34" charset="0"/>
              </a:rPr>
              <a:t> коде</a:t>
            </a:r>
            <a:endParaRPr lang="en-US" dirty="0"/>
          </a:p>
        </p:txBody>
      </p:sp>
      <p:sp>
        <p:nvSpPr>
          <p:cNvPr id="3" name="Content Placeholder 2">
            <a:extLst>
              <a:ext uri="{FF2B5EF4-FFF2-40B4-BE49-F238E27FC236}">
                <a16:creationId xmlns:a16="http://schemas.microsoft.com/office/drawing/2014/main" id="{DC1DAD50-2534-D6DB-4338-5833280BB864}"/>
              </a:ext>
            </a:extLst>
          </p:cNvPr>
          <p:cNvSpPr>
            <a:spLocks noGrp="1"/>
          </p:cNvSpPr>
          <p:nvPr>
            <p:ph idx="1"/>
          </p:nvPr>
        </p:nvSpPr>
        <p:spPr/>
        <p:txBody>
          <a:bodyPr>
            <a:normAutofit fontScale="77500" lnSpcReduction="20000"/>
          </a:bodyPr>
          <a:lstStyle/>
          <a:p>
            <a:pPr marL="0" indent="0">
              <a:buNone/>
            </a:pPr>
            <a:r>
              <a:rPr lang="ru-RU" b="0" i="0" dirty="0">
                <a:effectLst/>
                <a:latin typeface="Segoe UI" panose="020B0502040204020203" pitchFamily="34" charset="0"/>
              </a:rPr>
              <a:t>Наш примерный проект CRM использует класс Database для работы с пользователем и компанией. База данных создает отдельное SQL-соединение при каждом вызове метода. Каждое такое соединение неявно открывает независимую транзакцию за кулисами, как показано в следующем списке.</a:t>
            </a:r>
          </a:p>
          <a:p>
            <a:pPr marL="0" indent="0">
              <a:buNone/>
            </a:pPr>
            <a:r>
              <a:rPr lang="ru-RU" b="0" i="0" dirty="0">
                <a:effectLst/>
                <a:latin typeface="Segoe UI" panose="020B0502040204020203" pitchFamily="34" charset="0"/>
              </a:rPr>
              <a:t>В результате пользовательский контроллер создает в общей сложности четыре транзакции базы данных в течение одной бизнес-операции, как показано в следующем списке.</a:t>
            </a:r>
          </a:p>
          <a:p>
            <a:pPr marL="0" indent="0">
              <a:buNone/>
            </a:pPr>
            <a:r>
              <a:rPr lang="ru-RU" b="0" i="0" dirty="0">
                <a:solidFill>
                  <a:srgbClr val="000000"/>
                </a:solidFill>
                <a:effectLst/>
                <a:latin typeface="Segoe UI" panose="020B0502040204020203" pitchFamily="34" charset="0"/>
              </a:rPr>
              <a:t>Можно открывать несколько транзакций во время операций только для чтения: например, при возврате пользовательской информации внешнему клиенту. Но если бизнес-операция включает в себя изменение данных, все обновления, происходящие во время этой операции, должны быть атомарными, чтобы избежать несоответствий. Например, контроллер может успешно сохранить компанию, но затем потерпеть неудачу при сохранении пользователя из-за проблемы с подключением к базе данных. В результате количество сотрудников компании может стать несовместимым с общим количеством пользователей-сотрудников в базе данных.</a:t>
            </a:r>
            <a:endParaRPr lang="en-US" dirty="0"/>
          </a:p>
        </p:txBody>
      </p:sp>
      <p:sp>
        <p:nvSpPr>
          <p:cNvPr id="5" name="Slide Number Placeholder 4">
            <a:extLst>
              <a:ext uri="{FF2B5EF4-FFF2-40B4-BE49-F238E27FC236}">
                <a16:creationId xmlns:a16="http://schemas.microsoft.com/office/drawing/2014/main" id="{54A13814-2355-A3DE-E8B1-E2B1E5553CE4}"/>
              </a:ext>
            </a:extLst>
          </p:cNvPr>
          <p:cNvSpPr>
            <a:spLocks noGrp="1"/>
          </p:cNvSpPr>
          <p:nvPr>
            <p:ph type="sldNum" sz="quarter" idx="12"/>
          </p:nvPr>
        </p:nvSpPr>
        <p:spPr/>
        <p:txBody>
          <a:bodyPr/>
          <a:lstStyle/>
          <a:p>
            <a:fld id="{9566D03A-FE14-4537-809B-4E34C618A541}" type="slidenum">
              <a:rPr lang="en-US" smtClean="0"/>
              <a:t>23</a:t>
            </a:fld>
            <a:endParaRPr lang="en-US"/>
          </a:p>
        </p:txBody>
      </p:sp>
    </p:spTree>
    <p:extLst>
      <p:ext uri="{BB962C8B-B14F-4D97-AF65-F5344CB8AC3E}">
        <p14:creationId xmlns:p14="http://schemas.microsoft.com/office/powerpoint/2010/main" val="1363864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B945-BD36-2753-D573-3A46963CEAC5}"/>
              </a:ext>
            </a:extLst>
          </p:cNvPr>
          <p:cNvSpPr>
            <a:spLocks noGrp="1"/>
          </p:cNvSpPr>
          <p:nvPr>
            <p:ph type="title"/>
          </p:nvPr>
        </p:nvSpPr>
        <p:spPr/>
        <p:txBody>
          <a:bodyPr/>
          <a:lstStyle/>
          <a:p>
            <a:r>
              <a:rPr lang="ru-RU" dirty="0"/>
              <a:t>Определение</a:t>
            </a:r>
            <a:endParaRPr lang="en-US" dirty="0"/>
          </a:p>
        </p:txBody>
      </p:sp>
      <p:sp>
        <p:nvSpPr>
          <p:cNvPr id="3" name="Content Placeholder 2">
            <a:extLst>
              <a:ext uri="{FF2B5EF4-FFF2-40B4-BE49-F238E27FC236}">
                <a16:creationId xmlns:a16="http://schemas.microsoft.com/office/drawing/2014/main" id="{DBEA691E-6BB8-C2C9-BB18-F91BC6D8713A}"/>
              </a:ext>
            </a:extLst>
          </p:cNvPr>
          <p:cNvSpPr>
            <a:spLocks noGrp="1"/>
          </p:cNvSpPr>
          <p:nvPr>
            <p:ph idx="1"/>
          </p:nvPr>
        </p:nvSpPr>
        <p:spPr/>
        <p:txBody>
          <a:bodyPr/>
          <a:lstStyle/>
          <a:p>
            <a:pPr marL="0" indent="0">
              <a:buNone/>
            </a:pPr>
            <a:r>
              <a:rPr lang="ru-RU" b="0" i="0" dirty="0">
                <a:effectLst/>
                <a:latin typeface="Segoe UI" panose="020B0502040204020203" pitchFamily="34" charset="0"/>
              </a:rPr>
              <a:t>Атомарные обновления выполняются по принципу "все или ничего". Каждое обновление в наборе атомарных обновлений должно быть либо завершено полностью, либо не иметь никакого эффекта вообще.</a:t>
            </a:r>
            <a:endParaRPr lang="en-US" dirty="0"/>
          </a:p>
        </p:txBody>
      </p:sp>
      <p:sp>
        <p:nvSpPr>
          <p:cNvPr id="5" name="Slide Number Placeholder 4">
            <a:extLst>
              <a:ext uri="{FF2B5EF4-FFF2-40B4-BE49-F238E27FC236}">
                <a16:creationId xmlns:a16="http://schemas.microsoft.com/office/drawing/2014/main" id="{E4AF96DF-B9BD-7A8F-7105-2696E0EFBD97}"/>
              </a:ext>
            </a:extLst>
          </p:cNvPr>
          <p:cNvSpPr>
            <a:spLocks noGrp="1"/>
          </p:cNvSpPr>
          <p:nvPr>
            <p:ph type="sldNum" sz="quarter" idx="12"/>
          </p:nvPr>
        </p:nvSpPr>
        <p:spPr/>
        <p:txBody>
          <a:bodyPr/>
          <a:lstStyle/>
          <a:p>
            <a:fld id="{9566D03A-FE14-4537-809B-4E34C618A541}" type="slidenum">
              <a:rPr lang="en-US" smtClean="0"/>
              <a:t>24</a:t>
            </a:fld>
            <a:endParaRPr lang="en-US"/>
          </a:p>
        </p:txBody>
      </p:sp>
    </p:spTree>
    <p:extLst>
      <p:ext uri="{BB962C8B-B14F-4D97-AF65-F5344CB8AC3E}">
        <p14:creationId xmlns:p14="http://schemas.microsoft.com/office/powerpoint/2010/main" val="190819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9B9D-8384-AD7E-6C39-A3C39E03ADC5}"/>
              </a:ext>
            </a:extLst>
          </p:cNvPr>
          <p:cNvSpPr>
            <a:spLocks noGrp="1"/>
          </p:cNvSpPr>
          <p:nvPr>
            <p:ph type="title"/>
          </p:nvPr>
        </p:nvSpPr>
        <p:spPr>
          <a:xfrm>
            <a:off x="872987" y="360156"/>
            <a:ext cx="10515600" cy="1325563"/>
          </a:xfrm>
        </p:spPr>
        <p:txBody>
          <a:bodyPr/>
          <a:lstStyle/>
          <a:p>
            <a:r>
              <a:rPr lang="ru-RU" b="0" i="0" dirty="0">
                <a:effectLst/>
                <a:latin typeface="Segoe UI" panose="020B0502040204020203" pitchFamily="34" charset="0"/>
              </a:rPr>
              <a:t>Отделение подключений к базе данных от транзакций базы данных</a:t>
            </a:r>
            <a:endParaRPr lang="en-US" dirty="0"/>
          </a:p>
        </p:txBody>
      </p:sp>
      <p:sp>
        <p:nvSpPr>
          <p:cNvPr id="3" name="Content Placeholder 2">
            <a:extLst>
              <a:ext uri="{FF2B5EF4-FFF2-40B4-BE49-F238E27FC236}">
                <a16:creationId xmlns:a16="http://schemas.microsoft.com/office/drawing/2014/main" id="{6F7CCD00-308F-F19E-D12D-6A311365AE47}"/>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Чтобы избежать потенциальных несоответствий, вам необходимо ввести разделение между двумя типами решений:</a:t>
            </a:r>
            <a:br>
              <a:rPr lang="ru-RU" dirty="0"/>
            </a:br>
            <a:br>
              <a:rPr lang="ru-RU" dirty="0"/>
            </a:br>
            <a:r>
              <a:rPr lang="ru-RU" b="0" i="0" dirty="0">
                <a:effectLst/>
                <a:latin typeface="Segoe UI" panose="020B0502040204020203" pitchFamily="34" charset="0"/>
              </a:rPr>
              <a:t>Какие данные обновлять</a:t>
            </a:r>
            <a:br>
              <a:rPr lang="ru-RU" dirty="0"/>
            </a:br>
            <a:r>
              <a:rPr lang="ru-RU" b="0" i="0" dirty="0">
                <a:effectLst/>
                <a:latin typeface="Segoe UI" panose="020B0502040204020203" pitchFamily="34" charset="0"/>
              </a:rPr>
              <a:t>Следует ли сохранить обновления или откатить их назад</a:t>
            </a:r>
            <a:br>
              <a:rPr lang="ru-RU" dirty="0"/>
            </a:br>
            <a:r>
              <a:rPr lang="ru-RU" b="0" i="0" dirty="0">
                <a:effectLst/>
                <a:latin typeface="Segoe UI" panose="020B0502040204020203" pitchFamily="34" charset="0"/>
              </a:rPr>
              <a:t>Такое разделение важно, потому что контроллер не может принимать эти решения одновременно. Он знает только о том, можно ли сохранить обновления, когда все шаги бизнес-операции выполнены успешно. И он может предпринять эти шаги, только получив доступ к базе данных и попытавшись внести обновления. Вы можете реализовать разделение между этими обязанностями, разделив класс базы данных на репозитории и транзакцию:</a:t>
            </a:r>
            <a:endParaRPr lang="en-US" dirty="0"/>
          </a:p>
        </p:txBody>
      </p:sp>
      <p:sp>
        <p:nvSpPr>
          <p:cNvPr id="5" name="Slide Number Placeholder 4">
            <a:extLst>
              <a:ext uri="{FF2B5EF4-FFF2-40B4-BE49-F238E27FC236}">
                <a16:creationId xmlns:a16="http://schemas.microsoft.com/office/drawing/2014/main" id="{B8AA7CDB-8AC4-6EB4-710D-53F02416E351}"/>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62965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D52-F09D-B74E-DC25-537E115C1E81}"/>
              </a:ext>
            </a:extLst>
          </p:cNvPr>
          <p:cNvSpPr>
            <a:spLocks noGrp="1"/>
          </p:cNvSpPr>
          <p:nvPr>
            <p:ph type="title"/>
          </p:nvPr>
        </p:nvSpPr>
        <p:spPr/>
        <p:txBody>
          <a:bodyPr/>
          <a:lstStyle/>
          <a:p>
            <a:r>
              <a:rPr lang="ru-RU" dirty="0"/>
              <a:t>Репозиторий</a:t>
            </a:r>
            <a:endParaRPr lang="en-US" dirty="0"/>
          </a:p>
        </p:txBody>
      </p:sp>
      <p:sp>
        <p:nvSpPr>
          <p:cNvPr id="3" name="Content Placeholder 2">
            <a:extLst>
              <a:ext uri="{FF2B5EF4-FFF2-40B4-BE49-F238E27FC236}">
                <a16:creationId xmlns:a16="http://schemas.microsoft.com/office/drawing/2014/main" id="{E3411191-F6DE-8E21-1CB7-C478C2C64970}"/>
              </a:ext>
            </a:extLst>
          </p:cNvPr>
          <p:cNvSpPr>
            <a:spLocks noGrp="1"/>
          </p:cNvSpPr>
          <p:nvPr>
            <p:ph idx="1"/>
          </p:nvPr>
        </p:nvSpPr>
        <p:spPr/>
        <p:txBody>
          <a:bodyPr>
            <a:normAutofit fontScale="85000" lnSpcReduction="20000"/>
          </a:bodyPr>
          <a:lstStyle/>
          <a:p>
            <a:r>
              <a:rPr lang="ru-RU" dirty="0"/>
              <a:t>Репозитории - это классы, которые обеспечивают доступ к данным в базе данных и их модификацию. В нашем примере проекта будет два репозитория: один для пользователя, а другой для компании.Транзакция - это класс, который либо фиксирует, либо откатывает обновления данных в полном объеме. Это будет пользовательский класс, полагающийся на транзакции базовой базы данных для обеспечения атомарности модификации данных.Хранилища и транзакции не только несут разные обязанности, но и имеют разный срок службы. Транзакция существует в течение всей бизнес-операции и удаляется в самом ее конце. С другой стороны, хранилище недолговечно. Вы можете избавиться от хранилища, как только вызов базы данных будет завершен. В результате репозитории всегда работают поверх текущей транзакции. При подключении к базе данных репозиторий подключается к транзакции, так что любые изменения данных, внесенные во время этого подключения, впоследствии могут быть откатаны транзакцией.</a:t>
            </a:r>
            <a:endParaRPr lang="en-US" dirty="0"/>
          </a:p>
        </p:txBody>
      </p:sp>
      <p:sp>
        <p:nvSpPr>
          <p:cNvPr id="5" name="Slide Number Placeholder 4">
            <a:extLst>
              <a:ext uri="{FF2B5EF4-FFF2-40B4-BE49-F238E27FC236}">
                <a16:creationId xmlns:a16="http://schemas.microsoft.com/office/drawing/2014/main" id="{91E1758A-BF31-ED67-809A-D1D153B5DCD1}"/>
              </a:ext>
            </a:extLst>
          </p:cNvPr>
          <p:cNvSpPr>
            <a:spLocks noGrp="1"/>
          </p:cNvSpPr>
          <p:nvPr>
            <p:ph type="sldNum" sz="quarter" idx="12"/>
          </p:nvPr>
        </p:nvSpPr>
        <p:spPr/>
        <p:txBody>
          <a:bodyPr/>
          <a:lstStyle/>
          <a:p>
            <a:fld id="{9566D03A-FE14-4537-809B-4E34C618A541}" type="slidenum">
              <a:rPr lang="en-US" smtClean="0"/>
              <a:t>26</a:t>
            </a:fld>
            <a:endParaRPr lang="en-US"/>
          </a:p>
        </p:txBody>
      </p:sp>
    </p:spTree>
    <p:extLst>
      <p:ext uri="{BB962C8B-B14F-4D97-AF65-F5344CB8AC3E}">
        <p14:creationId xmlns:p14="http://schemas.microsoft.com/office/powerpoint/2010/main" val="8278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pPr marL="0" indent="0">
              <a:buNone/>
            </a:pPr>
            <a:r>
              <a:rPr lang="ru-RU" dirty="0"/>
              <a:t>Общая база данных поднимает проблему изоляции интеграционных тестов друг от друга. Чтобы решить эту проблему, вам необходимо</a:t>
            </a:r>
          </a:p>
          <a:p>
            <a:pPr marL="0" indent="0">
              <a:buNone/>
            </a:pPr>
            <a:r>
              <a:rPr lang="ru-RU" dirty="0"/>
              <a:t>Выполняйте интеграционные тесты последовательно.Удалите оставшиеся данные между тестовыми запусками.В целом, ваши тесты не должны зависеть от состояния базы данных. Ваши тесты должны привести это состояние к требуемому состоянию сами по себе.</a:t>
            </a:r>
            <a:endParaRPr lang="en-US" dirty="0"/>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27</a:t>
            </a:fld>
            <a:endParaRPr lang="en-US"/>
          </a:p>
        </p:txBody>
      </p:sp>
    </p:spTree>
    <p:extLst>
      <p:ext uri="{BB962C8B-B14F-4D97-AF65-F5344CB8AC3E}">
        <p14:creationId xmlns:p14="http://schemas.microsoft.com/office/powerpoint/2010/main" val="263739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t>Параллельное или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fontScale="92500" lnSpcReduction="10000"/>
          </a:bodyPr>
          <a:lstStyle/>
          <a:p>
            <a:pPr marL="0" indent="0">
              <a:buNone/>
            </a:pPr>
            <a:r>
              <a:rPr lang="ru-RU" dirty="0"/>
              <a:t>Параллельное выполнение интеграционных тестов требует значительных усилий. 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 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28</a:t>
            </a:fld>
            <a:endParaRPr lang="en-US"/>
          </a:p>
        </p:txBody>
      </p:sp>
    </p:spTree>
    <p:extLst>
      <p:ext uri="{BB962C8B-B14F-4D97-AF65-F5344CB8AC3E}">
        <p14:creationId xmlns:p14="http://schemas.microsoft.com/office/powerpoint/2010/main" val="35295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pPr marL="0" indent="0">
              <a:buNone/>
            </a:pPr>
            <a:r>
              <a:rPr lang="ru-RU" dirty="0"/>
              <a:t>В качестве альтернативы вы могли бы распараллеливать тесты с помощью контейнеров. 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 Однако на практике такой подход может создавать слишком большую дополнительную нагрузку на техническое обслуживание. С помощью Docker вам нужно не только отслеживать саму базу данных, но и поддерживать образы </a:t>
            </a:r>
            <a:r>
              <a:rPr lang="ru-RU" dirty="0" err="1"/>
              <a:t>Docker</a:t>
            </a:r>
            <a:r>
              <a:rPr lang="en-US" dirty="0"/>
              <a:t>’</a:t>
            </a:r>
            <a:r>
              <a:rPr lang="ru-RU" dirty="0"/>
              <a:t>а.</a:t>
            </a:r>
            <a:endParaRPr lang="en-US" dirty="0"/>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29</a:t>
            </a:fld>
            <a:endParaRPr lang="en-US"/>
          </a:p>
        </p:txBody>
      </p:sp>
    </p:spTree>
    <p:extLst>
      <p:ext uri="{BB962C8B-B14F-4D97-AF65-F5344CB8AC3E}">
        <p14:creationId xmlns:p14="http://schemas.microsoft.com/office/powerpoint/2010/main" val="404417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p:txBody>
          <a:bodyPr>
            <a:normAutofit/>
          </a:bodyPr>
          <a:lstStyle/>
          <a:p>
            <a:r>
              <a:rPr lang="ru-RU" i="0" dirty="0">
                <a:solidFill>
                  <a:srgbClr val="000000"/>
                </a:solidFill>
                <a:effectLst/>
                <a:latin typeface="wf_segoe-ui"/>
              </a:rPr>
              <a:t>Если вы не можете использовать реальную базу данных в интеграционных тестах?</a:t>
            </a:r>
            <a:endParaRPr lang="en-US" dirty="0"/>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r>
              <a:rPr lang="ru-RU" i="0" dirty="0">
                <a:solidFill>
                  <a:srgbClr val="000000"/>
                </a:solidFill>
                <a:effectLst/>
                <a:latin typeface="wf_segoe-ui"/>
              </a:rPr>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Что вы должны делать в такой ситуации? </a:t>
            </a:r>
            <a:endParaRPr lang="en-US" dirty="0"/>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3</a:t>
            </a:fld>
            <a:endParaRPr lang="en-US"/>
          </a:p>
        </p:txBody>
      </p:sp>
    </p:spTree>
    <p:extLst>
      <p:ext uri="{BB962C8B-B14F-4D97-AF65-F5344CB8AC3E}">
        <p14:creationId xmlns:p14="http://schemas.microsoft.com/office/powerpoint/2010/main" val="327427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pPr marL="0" indent="0">
              <a:buNone/>
            </a:pPr>
            <a:r>
              <a:rPr lang="ru-RU" dirty="0"/>
              <a:t>Убедитесь, что каждый тест получает свой собственный экземпляр контейнера</a:t>
            </a:r>
            <a:r>
              <a:rPr lang="en-US" dirty="0"/>
              <a:t>. </a:t>
            </a:r>
            <a:r>
              <a:rPr lang="ru-RU" dirty="0"/>
              <a:t>Пакетные интеграционные тесты (поскольку вы, скорее всего, не сможете создать все экземпляры контейнера сразу)</a:t>
            </a:r>
            <a:r>
              <a:rPr lang="en-US" dirty="0"/>
              <a:t>. </a:t>
            </a:r>
            <a:r>
              <a:rPr lang="ru-RU" dirty="0"/>
              <a:t>Утилизируйте использованные контейнеры</a:t>
            </a:r>
            <a:r>
              <a:rPr lang="en-US" dirty="0"/>
              <a:t>. </a:t>
            </a:r>
            <a:r>
              <a:rPr lang="ru-RU" dirty="0"/>
              <a:t>Не рекомендую использовать контейнеры, если вам абсолютно не нужно минимизировать время выполнения ваших интеграционных тестов. Опять же,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282848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fontScale="92500"/>
          </a:bodyPr>
          <a:lstStyle/>
          <a:p>
            <a:pPr marL="0" indent="0">
              <a:buNone/>
            </a:pPr>
            <a:r>
              <a:rPr lang="ru-RU" dirty="0"/>
              <a:t>Существует четыре варианта очистки оставшихся данных между тестовыми запусками:Восстановление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pPr marL="0" indent="0">
              <a:buNone/>
            </a:pPr>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2846559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fontScale="92500" lnSpcReduction="10000"/>
          </a:bodyPr>
          <a:lstStyle/>
          <a:p>
            <a:r>
              <a:rPr lang="ru-RU" dirty="0"/>
              <a:t>Оборачивая каждый тест в транзакцию базы данных и никогда не фиксируя его — 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несогласованному поведению между рабочей и тестовой средами.</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r>
              <a:rPr lang="ru-RU" dirty="0"/>
              <a:t>Очистка данных в начале теста — это лучший вариант. Он работает быстро, не приводит к непоследовательному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i="1" dirty="0"/>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366339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r>
              <a:rPr lang="ru-RU" dirty="0"/>
              <a:t>Очистка данных</a:t>
            </a:r>
            <a:endParaRPr lang="en-US" dirty="0"/>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Само удаление данных должно выполняться в определенном порядке, чтобы соответствовать ограничениям внешнего ключа базы данных. Можно использовать сложные 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1340121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t>Рекомендация</a:t>
            </a:r>
            <a:endParaRPr lang="en-US" dirty="0"/>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 как показано в следующем списке.</a:t>
            </a:r>
            <a:endParaRPr lang="en-US" dirty="0"/>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108371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вам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Должны ли вы тестировать как записи, так и чтения?</a:t>
            </a:r>
            <a:endParaRPr lang="en-US" dirty="0"/>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35</a:t>
            </a:fld>
            <a:endParaRPr lang="en-US"/>
          </a:p>
        </p:txBody>
      </p:sp>
    </p:spTree>
    <p:extLst>
      <p:ext uri="{BB962C8B-B14F-4D97-AF65-F5344CB8AC3E}">
        <p14:creationId xmlns:p14="http://schemas.microsoft.com/office/powerpoint/2010/main" val="2072942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BC24-BF7C-E08B-ABBB-3D7B1B528FA5}"/>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EBA465DF-256B-F7B4-19D3-89B0836924AF}"/>
              </a:ext>
            </a:extLst>
          </p:cNvPr>
          <p:cNvSpPr>
            <a:spLocks noGrp="1"/>
          </p:cNvSpPr>
          <p:nvPr>
            <p:ph idx="1"/>
          </p:nvPr>
        </p:nvSpPr>
        <p:spPr/>
        <p:txBody>
          <a:bodyPr/>
          <a:lstStyle/>
          <a:p>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охватывают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p:txBody>
      </p:sp>
      <p:sp>
        <p:nvSpPr>
          <p:cNvPr id="5" name="Slide Number Placeholder 4">
            <a:extLst>
              <a:ext uri="{FF2B5EF4-FFF2-40B4-BE49-F238E27FC236}">
                <a16:creationId xmlns:a16="http://schemas.microsoft.com/office/drawing/2014/main" id="{CDA16121-358C-2B7C-3A16-71D2E7404923}"/>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3579051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37</a:t>
            </a:fld>
            <a:endParaRPr lang="en-US"/>
          </a:p>
        </p:txBody>
      </p:sp>
    </p:spTree>
    <p:extLst>
      <p:ext uri="{BB962C8B-B14F-4D97-AF65-F5344CB8AC3E}">
        <p14:creationId xmlns:p14="http://schemas.microsoft.com/office/powerpoint/2010/main" val="690061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448-E64A-22C5-5CDA-8D04857CEEFD}"/>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AA4AF9C7-2287-3A17-9558-2A1963E12202}"/>
              </a:ext>
            </a:extLst>
          </p:cNvPr>
          <p:cNvSpPr>
            <a:spLocks noGrp="1"/>
          </p:cNvSpPr>
          <p:nvPr>
            <p:ph idx="1"/>
          </p:nvPr>
        </p:nvSpPr>
        <p:spPr/>
        <p:txBody>
          <a:bodyPr/>
          <a:lstStyle/>
          <a:p>
            <a:r>
              <a:rPr lang="ru-RU" dirty="0"/>
              <a:t> Для чтения нет необходимости в модели предметной области. И поскольку стоимость ошибки при чтении ниже, чем при записи, также нет такой большой необходимости в интеграционном тестировании.Поскольку в чтениях практически нет уровней абстракции (модель предметной области является одним из таких уровней), модульные тесты там бесполезны. Если вы решите протестировать свои чтения, сделайте это с помощью интеграционных тестов в реальной базе данных.</a:t>
            </a:r>
            <a:endParaRPr lang="en-US" dirty="0"/>
          </a:p>
        </p:txBody>
      </p:sp>
      <p:sp>
        <p:nvSpPr>
          <p:cNvPr id="5" name="Slide Number Placeholder 4">
            <a:extLst>
              <a:ext uri="{FF2B5EF4-FFF2-40B4-BE49-F238E27FC236}">
                <a16:creationId xmlns:a16="http://schemas.microsoft.com/office/drawing/2014/main" id="{97AD21F4-1A50-A660-96CA-68F8AF771EFC}"/>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303770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lnSpcReduction="10000"/>
          </a:bodyPr>
          <a:lstStyle/>
          <a:p>
            <a:r>
              <a:rPr lang="ru-RU" dirty="0"/>
              <a:t>Репозитории обеспечивают полезную абстракцию поверх базы данных. Вот пример использования из нашего примерного проекта CRM:</a:t>
            </a:r>
          </a:p>
          <a:p>
            <a:r>
              <a:rPr lang="ru-RU" dirty="0"/>
              <a:t>Должны ли вы тестировать репозитории независимо от других интеграционных тестов? Может показаться полезным проверить, как репозитории сопоставляют объекты домена с базой данных. В конце концов, в этой функциональности существует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регрессий. Давайте обсудим эти два недостатка более подробно.</a:t>
            </a:r>
            <a:endParaRPr lang="en-US" dirty="0"/>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39</a:t>
            </a:fld>
            <a:endParaRPr lang="en-US"/>
          </a:p>
        </p:txBody>
      </p:sp>
    </p:spTree>
    <p:extLst>
      <p:ext uri="{BB962C8B-B14F-4D97-AF65-F5344CB8AC3E}">
        <p14:creationId xmlns:p14="http://schemas.microsoft.com/office/powerpoint/2010/main" val="397178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p:txBody>
          <a:bodyPr>
            <a:normAutofit fontScale="90000"/>
          </a:bodyPr>
          <a:lstStyle/>
          <a:p>
            <a:r>
              <a:rPr lang="ru-RU" i="0" dirty="0">
                <a:solidFill>
                  <a:srgbClr val="000000"/>
                </a:solidFill>
                <a:effectLst/>
                <a:latin typeface="wf_segoe-ui"/>
              </a:rPr>
              <a:t>Должны ли вы в любом случае имитировать базу данных, несмотря на то, что это управляемая зависимость?</a:t>
            </a:r>
            <a:endParaRPr lang="en-US" dirty="0"/>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fontScale="77500" lnSpcReduction="20000"/>
          </a:bodyPr>
          <a:lstStyle/>
          <a:p>
            <a:r>
              <a:rPr lang="ru-RU" b="1" i="0" dirty="0">
                <a:solidFill>
                  <a:srgbClr val="000000"/>
                </a:solidFill>
                <a:effectLst/>
                <a:latin typeface="wf_segoe-ui"/>
              </a:rPr>
              <a:t>Нет, потому что имитация управляемой зависимости ставит под угрозу устойчивость интеграционных тестов к рефакторингу. Кроме того, такие тесты больше не обеспечивают столь же хорошую защиту от регрессий. И если база данных является единственной зависимостью вне процесса в вашем проекте, результирующие интеграционные тесты не обеспечат дополнительной защиты по сравнению с существующим набором модульных тестов. Единственное, что будут делать такие интеграционные тесты, в дополнение к модульным тестам, - это проверять, какие методы репозитория вызывает контроллер. Другими словами, вы бы на самом деле не получили уверенности ни в чем, кроме правильности этих трех строк кода в вашем контроллере, в то время как вам все равно пришлось бы проделывать много работы. Если вы не можете протестировать базу данных как есть, вообще не пишите интеграционные тесты, а вместо этого сосредоточьтесь исключительно на модульном тестировании модели предметной области. Не забывайте всегда тщательно проверять все свои тесты. Тестам, которые не обеспечивают достаточно высокого значения, не должно быть места в вашем наборе тестов.</a:t>
            </a:r>
            <a:endParaRPr lang="en-US" dirty="0"/>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1089125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lnSpcReduction="10000"/>
          </a:bodyPr>
          <a:lstStyle/>
          <a:p>
            <a:r>
              <a:rPr lang="ru-RU" dirty="0"/>
              <a:t>Высокие затраты на техническое обслуживание. 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r>
              <a:rPr lang="ru-RU" dirty="0"/>
              <a:t>Репозитории демонстрируют небольшую сложность и взаимодействуют с зависимостью вне процесса, таким образом попадая в квадрант контроллеров на диаграмме типов кода.Когда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endParaRPr lang="en-US" dirty="0"/>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666795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308B-298B-1401-DE19-74F2C2B9F893}"/>
              </a:ext>
            </a:extLst>
          </p:cNvPr>
          <p:cNvSpPr>
            <a:spLocks noGrp="1"/>
          </p:cNvSpPr>
          <p:nvPr>
            <p:ph type="title"/>
          </p:nvPr>
        </p:nvSpPr>
        <p:spPr/>
        <p:txBody>
          <a:bodyPr/>
          <a:lstStyle/>
          <a:p>
            <a:r>
              <a:rPr lang="ru-RU" dirty="0"/>
              <a:t>Тест репозитория</a:t>
            </a:r>
            <a:endParaRPr lang="en-US" dirty="0"/>
          </a:p>
        </p:txBody>
      </p:sp>
      <p:sp>
        <p:nvSpPr>
          <p:cNvPr id="3" name="Content Placeholder 2">
            <a:extLst>
              <a:ext uri="{FF2B5EF4-FFF2-40B4-BE49-F238E27FC236}">
                <a16:creationId xmlns:a16="http://schemas.microsoft.com/office/drawing/2014/main" id="{0FE5A31B-7D35-C173-7962-A438CAB2A40E}"/>
              </a:ext>
            </a:extLst>
          </p:cNvPr>
          <p:cNvSpPr>
            <a:spLocks noGrp="1"/>
          </p:cNvSpPr>
          <p:nvPr>
            <p:ph idx="1"/>
          </p:nvPr>
        </p:nvSpPr>
        <p:spPr/>
        <p:txBody>
          <a:bodyPr>
            <a:normAutofit/>
          </a:bodyPr>
          <a:lstStyle/>
          <a:p>
            <a:r>
              <a:rPr lang="ru-RU" dirty="0"/>
              <a:t>Низкая защита от регрессий. Репозитории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p>
        </p:txBody>
      </p:sp>
      <p:sp>
        <p:nvSpPr>
          <p:cNvPr id="5" name="Slide Number Placeholder 4">
            <a:extLst>
              <a:ext uri="{FF2B5EF4-FFF2-40B4-BE49-F238E27FC236}">
                <a16:creationId xmlns:a16="http://schemas.microsoft.com/office/drawing/2014/main" id="{A36978AB-490E-FE30-CF02-7F655AB0E266}"/>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2272511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B5D-76DF-AE60-92BB-536A68B092F5}"/>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14DB8673-423D-CD2F-9276-5F00907149F9}"/>
              </a:ext>
            </a:extLst>
          </p:cNvPr>
          <p:cNvSpPr>
            <a:spLocks noGrp="1"/>
          </p:cNvSpPr>
          <p:nvPr>
            <p:ph idx="1"/>
          </p:nvPr>
        </p:nvSpPr>
        <p:spPr/>
        <p:txBody>
          <a:bodyPr>
            <a:normAutofit fontScale="92500" lnSpcReduction="10000"/>
          </a:bodyPr>
          <a:lstStyle/>
          <a:p>
            <a:r>
              <a:rPr lang="ru-RU" dirty="0"/>
              <a:t>К сожалению, такое разделение между отображением данных (ранее выполнявшимся фабриками) и взаимодействиями с базой данных (ранее выполнявшимися базой данных) невозможно при использовании ORM. Вы не можете протестировать свои сопоставления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тестов.Также не тестируйте EventDispatcher отдельно (этот класс преобразует события домена в вызовы неуправляемых зависимостей). Слишком мало преимуществ в защите от регрессий в обмен на слишком высокие затраты, необходимые для обслуживания сложного макетного оборудования.</a:t>
            </a:r>
            <a:endParaRPr lang="en-US" dirty="0"/>
          </a:p>
        </p:txBody>
      </p:sp>
      <p:sp>
        <p:nvSpPr>
          <p:cNvPr id="5" name="Slide Number Placeholder 4">
            <a:extLst>
              <a:ext uri="{FF2B5EF4-FFF2-40B4-BE49-F238E27FC236}">
                <a16:creationId xmlns:a16="http://schemas.microsoft.com/office/drawing/2014/main" id="{3E3ACF61-B13E-2190-2967-299772A38234}"/>
              </a:ext>
            </a:extLst>
          </p:cNvPr>
          <p:cNvSpPr>
            <a:spLocks noGrp="1"/>
          </p:cNvSpPr>
          <p:nvPr>
            <p:ph type="sldNum" sz="quarter" idx="12"/>
          </p:nvPr>
        </p:nvSpPr>
        <p:spPr/>
        <p:txBody>
          <a:bodyPr/>
          <a:lstStyle/>
          <a:p>
            <a:fld id="{9566D03A-FE14-4537-809B-4E34C618A541}" type="slidenum">
              <a:rPr lang="en-US" smtClean="0"/>
              <a:t>42</a:t>
            </a:fld>
            <a:endParaRPr lang="en-US"/>
          </a:p>
        </p:txBody>
      </p:sp>
    </p:spTree>
    <p:extLst>
      <p:ext uri="{BB962C8B-B14F-4D97-AF65-F5344CB8AC3E}">
        <p14:creationId xmlns:p14="http://schemas.microsoft.com/office/powerpoint/2010/main" val="55641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43</a:t>
            </a:fld>
            <a:endParaRPr lang="en-US"/>
          </a:p>
        </p:txBody>
      </p:sp>
    </p:spTree>
    <p:extLst>
      <p:ext uri="{BB962C8B-B14F-4D97-AF65-F5344CB8AC3E}">
        <p14:creationId xmlns:p14="http://schemas.microsoft.com/office/powerpoint/2010/main" val="56091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10A5-D43C-69CF-3737-0FF703EDC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B1C95-E49B-2327-4E7B-03A049DE074E}"/>
              </a:ext>
            </a:extLst>
          </p:cNvPr>
          <p:cNvSpPr>
            <a:spLocks noGrp="1"/>
          </p:cNvSpPr>
          <p:nvPr>
            <p:ph idx="1"/>
          </p:nvPr>
        </p:nvSpPr>
        <p:spPr/>
        <p:txBody>
          <a:bodyPr>
            <a:normAutofit lnSpcReduction="10000"/>
          </a:bodyPr>
          <a:lstStyle/>
          <a:p>
            <a:r>
              <a:rPr lang="ru-RU" dirty="0"/>
              <a:t>Тестовая база данных для каждого разработчика. Одна ошибка, которую, как я вижу, допускают многие команды, заключается в неправильной изоляции баз данных для каждого разработчика. Я часто вижу один общий экземпляр базы данных разработчиков для каждой команды:</a:t>
            </a:r>
          </a:p>
          <a:p>
            <a:r>
              <a:rPr lang="ru-RU" b="0" i="0" dirty="0">
                <a:effectLst/>
                <a:latin typeface="-apple-system"/>
              </a:rPr>
              <a:t>Это затрудняет тестирование и разработку для обоих участников, поскольку не только у меня есть общее состояние на моей собственной машине, но и другие люди могут изменять данные из-под моего контроля. Не самое подходящее место для того, чтобы находиться в нем! Мы можем пойти еще дальше и создать локальную базу данных разработчиков для каждого разработчика:</a:t>
            </a:r>
            <a:endParaRPr lang="en-US" dirty="0"/>
          </a:p>
        </p:txBody>
      </p:sp>
      <p:sp>
        <p:nvSpPr>
          <p:cNvPr id="5" name="Slide Number Placeholder 4">
            <a:extLst>
              <a:ext uri="{FF2B5EF4-FFF2-40B4-BE49-F238E27FC236}">
                <a16:creationId xmlns:a16="http://schemas.microsoft.com/office/drawing/2014/main" id="{6DFABBC3-A8C6-8850-6903-2A0DB1B64722}"/>
              </a:ext>
            </a:extLst>
          </p:cNvPr>
          <p:cNvSpPr>
            <a:spLocks noGrp="1"/>
          </p:cNvSpPr>
          <p:nvPr>
            <p:ph type="sldNum" sz="quarter" idx="12"/>
          </p:nvPr>
        </p:nvSpPr>
        <p:spPr/>
        <p:txBody>
          <a:bodyPr/>
          <a:lstStyle/>
          <a:p>
            <a:fld id="{9566D03A-FE14-4537-809B-4E34C618A541}" type="slidenum">
              <a:rPr lang="en-US" smtClean="0"/>
              <a:t>44</a:t>
            </a:fld>
            <a:endParaRPr lang="en-US"/>
          </a:p>
        </p:txBody>
      </p:sp>
    </p:spTree>
    <p:extLst>
      <p:ext uri="{BB962C8B-B14F-4D97-AF65-F5344CB8AC3E}">
        <p14:creationId xmlns:p14="http://schemas.microsoft.com/office/powerpoint/2010/main" val="2402850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1FE9-7FC6-0967-8134-FFFAEC897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397A96-FB41-CBB3-2A7B-5170EBA47866}"/>
              </a:ext>
            </a:extLst>
          </p:cNvPr>
          <p:cNvSpPr>
            <a:spLocks noGrp="1"/>
          </p:cNvSpPr>
          <p:nvPr>
            <p:ph idx="1"/>
          </p:nvPr>
        </p:nvSpPr>
        <p:spPr/>
        <p:txBody>
          <a:bodyPr/>
          <a:lstStyle/>
          <a:p>
            <a:r>
              <a:rPr lang="ru-RU" dirty="0"/>
              <a:t>Теперь каждый разработчик может безопасно вносить изменения (вы выполняете миграцию базы данных, верно?) в свою локальную базу данных, не беспокоясь о вмешательстве других разработчиков. Но мы хотим сделать еще один шаг вперед и создать отдельную локальную базу данных для разработки и тестирования:</a:t>
            </a:r>
            <a:endParaRPr lang="en-US" dirty="0"/>
          </a:p>
        </p:txBody>
      </p:sp>
      <p:sp>
        <p:nvSpPr>
          <p:cNvPr id="5" name="Slide Number Placeholder 4">
            <a:extLst>
              <a:ext uri="{FF2B5EF4-FFF2-40B4-BE49-F238E27FC236}">
                <a16:creationId xmlns:a16="http://schemas.microsoft.com/office/drawing/2014/main" id="{9ADC1CF2-4287-8F2E-C730-3B54CABC7805}"/>
              </a:ext>
            </a:extLst>
          </p:cNvPr>
          <p:cNvSpPr>
            <a:spLocks noGrp="1"/>
          </p:cNvSpPr>
          <p:nvPr>
            <p:ph type="sldNum" sz="quarter" idx="12"/>
          </p:nvPr>
        </p:nvSpPr>
        <p:spPr/>
        <p:txBody>
          <a:bodyPr/>
          <a:lstStyle/>
          <a:p>
            <a:fld id="{9566D03A-FE14-4537-809B-4E34C618A541}" type="slidenum">
              <a:rPr lang="en-US" smtClean="0"/>
              <a:t>45</a:t>
            </a:fld>
            <a:endParaRPr lang="en-US"/>
          </a:p>
        </p:txBody>
      </p:sp>
    </p:spTree>
    <p:extLst>
      <p:ext uri="{BB962C8B-B14F-4D97-AF65-F5344CB8AC3E}">
        <p14:creationId xmlns:p14="http://schemas.microsoft.com/office/powerpoint/2010/main" val="2748275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
        <p:nvSpPr>
          <p:cNvPr id="5" name="Slide Number Placeholder 4">
            <a:extLst>
              <a:ext uri="{FF2B5EF4-FFF2-40B4-BE49-F238E27FC236}">
                <a16:creationId xmlns:a16="http://schemas.microsoft.com/office/drawing/2014/main" id="{F5E88C2F-AE46-85F5-796A-8C6DCAE8AEF4}"/>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342800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 чтобы поддерживать обе 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
        <p:nvSpPr>
          <p:cNvPr id="5" name="Slide Number Placeholder 4">
            <a:extLst>
              <a:ext uri="{FF2B5EF4-FFF2-40B4-BE49-F238E27FC236}">
                <a16:creationId xmlns:a16="http://schemas.microsoft.com/office/drawing/2014/main" id="{512262A6-8555-4C0F-941F-00A7908F21B6}"/>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416214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EAC5-2CB7-1C1E-D17D-80557EBEF03F}"/>
              </a:ext>
            </a:extLst>
          </p:cNvPr>
          <p:cNvSpPr>
            <a:spLocks noGrp="1"/>
          </p:cNvSpPr>
          <p:nvPr>
            <p:ph type="title"/>
          </p:nvPr>
        </p:nvSpPr>
        <p:spPr/>
        <p:txBody>
          <a:bodyPr/>
          <a:lstStyle/>
          <a:p>
            <a:r>
              <a:rPr lang="ru-RU" dirty="0"/>
              <a:t>Откат транзакций</a:t>
            </a:r>
            <a:endParaRPr lang="en-US" dirty="0"/>
          </a:p>
        </p:txBody>
      </p:sp>
      <p:sp>
        <p:nvSpPr>
          <p:cNvPr id="3" name="Content Placeholder 2">
            <a:extLst>
              <a:ext uri="{FF2B5EF4-FFF2-40B4-BE49-F238E27FC236}">
                <a16:creationId xmlns:a16="http://schemas.microsoft.com/office/drawing/2014/main" id="{EEF74DD7-92B8-1DDE-A92D-1D1A3FB797BA}"/>
              </a:ext>
            </a:extLst>
          </p:cNvPr>
          <p:cNvSpPr>
            <a:spLocks noGrp="1"/>
          </p:cNvSpPr>
          <p:nvPr>
            <p:ph idx="1"/>
          </p:nvPr>
        </p:nvSpPr>
        <p:spPr/>
        <p:txBody>
          <a:bodyPr/>
          <a:lstStyle/>
          <a:p>
            <a:r>
              <a:rPr lang="ru-RU" dirty="0"/>
              <a:t>Один из самых простых способов отката изменений, внесенных во время теста, - это... откат изменений, внесенных во время теста. Мы открываем транзакцию в начале теста, выполняем некоторую работу, а в конце теста откатываем эту транзакцию.</a:t>
            </a:r>
          </a:p>
          <a:p>
            <a:r>
              <a:rPr lang="ru-RU" dirty="0"/>
              <a:t>Поскольку базы данных (в зависимости от нашего уровня изоляции) включают изменения, внесенные нами внутри транзакции, с последующим чтением, наши тесты все равно могут запрашивать сделанные обновления. А затем, в конце теста, наши изменения исчезают.</a:t>
            </a:r>
            <a:endParaRPr lang="en-US" dirty="0"/>
          </a:p>
        </p:txBody>
      </p:sp>
      <p:sp>
        <p:nvSpPr>
          <p:cNvPr id="5" name="Slide Number Placeholder 4">
            <a:extLst>
              <a:ext uri="{FF2B5EF4-FFF2-40B4-BE49-F238E27FC236}">
                <a16:creationId xmlns:a16="http://schemas.microsoft.com/office/drawing/2014/main" id="{6C44EC4C-FDFD-B3F4-093E-6F287BD35F17}"/>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362262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lnSpcReduction="10000"/>
          </a:bodyPr>
          <a:lstStyle/>
          <a:p>
            <a:r>
              <a:rPr lang="ru-RU" dirty="0"/>
              <a:t>В нашем тесте мы можем использовать расширения </a:t>
            </a:r>
            <a:r>
              <a:rPr lang="ru-RU" dirty="0" err="1"/>
              <a:t>setup</a:t>
            </a:r>
            <a:r>
              <a:rPr lang="ru-RU" dirty="0"/>
              <a:t>/</a:t>
            </a:r>
            <a:r>
              <a:rPr lang="ru-RU" dirty="0" err="1"/>
              <a:t>teardown</a:t>
            </a:r>
            <a:r>
              <a:rPr lang="ru-RU" dirty="0"/>
              <a:t> или </a:t>
            </a:r>
            <a:r>
              <a:rPr lang="ru-RU" dirty="0" err="1"/>
              <a:t>before</a:t>
            </a:r>
            <a:r>
              <a:rPr lang="ru-RU" dirty="0"/>
              <a:t>/</a:t>
            </a:r>
            <a:r>
              <a:rPr lang="ru-RU" dirty="0" err="1"/>
              <a:t>after</a:t>
            </a:r>
            <a:r>
              <a:rPr lang="ru-RU" dirty="0"/>
              <a:t> </a:t>
            </a:r>
            <a:r>
              <a:rPr lang="ru-RU" dirty="0" err="1"/>
              <a:t>test</a:t>
            </a:r>
            <a:r>
              <a:rPr lang="ru-RU" dirty="0"/>
              <a:t> для открытия внешней транзакции и последующего ее отката. 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303211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p:txBody>
          <a:bodyPr/>
          <a:lstStyle/>
          <a:p>
            <a:r>
              <a:rPr lang="ru-RU" b="0" i="0" dirty="0">
                <a:effectLst/>
                <a:latin typeface="Segoe UI" panose="020B0502040204020203" pitchFamily="34" charset="0"/>
              </a:rPr>
              <a:t>Предварительные условия для тестирования базы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Управляемые зависимости должны включаться в интеграционные тесты как есть. Это делает работу с этими зависимостями более трудоемкой, чем с неуправляемыми, потому что об использовании </a:t>
            </a:r>
            <a:r>
              <a:rPr lang="ru-RU" b="0" i="0" dirty="0" err="1">
                <a:effectLst/>
                <a:latin typeface="Segoe UI" panose="020B0502040204020203" pitchFamily="34" charset="0"/>
              </a:rPr>
              <a:t>мока</a:t>
            </a:r>
            <a:r>
              <a:rPr lang="ru-RU" b="0" i="0" dirty="0">
                <a:effectLst/>
                <a:latin typeface="Segoe UI" panose="020B0502040204020203" pitchFamily="34" charset="0"/>
              </a:rPr>
              <a:t> не может быть и речи.</a:t>
            </a:r>
          </a:p>
          <a:p>
            <a:r>
              <a:rPr lang="ru-RU" b="0" i="0" dirty="0">
                <a:effectLst/>
                <a:latin typeface="Segoe UI" panose="020B0502040204020203" pitchFamily="34" charset="0"/>
              </a:rPr>
              <a:t>Хранение базы данных в системе управления версиями</a:t>
            </a:r>
          </a:p>
          <a:p>
            <a:r>
              <a:rPr lang="ru-RU" b="0" i="0" dirty="0">
                <a:effectLst/>
                <a:latin typeface="Segoe UI" panose="020B0502040204020203" pitchFamily="34" charset="0"/>
              </a:rPr>
              <a:t>Использование отдельного экземпляра базы данных для каждого разработчика</a:t>
            </a:r>
          </a:p>
          <a:p>
            <a:r>
              <a:rPr lang="ru-RU" b="0" i="0" dirty="0">
                <a:effectLst/>
                <a:latin typeface="Segoe UI" panose="020B0502040204020203" pitchFamily="34" charset="0"/>
              </a:rPr>
              <a:t>Применение подхода, основанного на миграции, к доставке базы данных</a:t>
            </a:r>
            <a:endParaRPr lang="en-US" b="0" i="0" dirty="0">
              <a:effectLst/>
              <a:latin typeface="Segoe UI" panose="020B0502040204020203" pitchFamily="34" charset="0"/>
            </a:endParaRPr>
          </a:p>
          <a:p>
            <a:pPr marL="0" indent="0">
              <a:buNone/>
            </a:pPr>
            <a:r>
              <a:rPr lang="ru-RU" b="0" i="1" dirty="0">
                <a:effectLst/>
                <a:latin typeface="Segoe UI" panose="020B0502040204020203" pitchFamily="34" charset="0"/>
              </a:rPr>
              <a:t>Данные практики полезны не только для тестов, ну и в целом тесты точно такой же код, как и все остальное</a:t>
            </a:r>
            <a:endParaRPr lang="en-US" i="1" dirty="0"/>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5</a:t>
            </a:fld>
            <a:endParaRPr lang="en-US"/>
          </a:p>
        </p:txBody>
      </p:sp>
    </p:spTree>
    <p:extLst>
      <p:ext uri="{BB962C8B-B14F-4D97-AF65-F5344CB8AC3E}">
        <p14:creationId xmlns:p14="http://schemas.microsoft.com/office/powerpoint/2010/main" val="795889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1696983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1027730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184303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1320572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978445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865102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
        <p:nvSpPr>
          <p:cNvPr id="5" name="Slide Number Placeholder 4">
            <a:extLst>
              <a:ext uri="{FF2B5EF4-FFF2-40B4-BE49-F238E27FC236}">
                <a16:creationId xmlns:a16="http://schemas.microsoft.com/office/drawing/2014/main" id="{CFBEC171-7058-4E37-FC39-00D2AF526477}"/>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3490869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5" name="Slide Number Placeholder 4">
            <a:extLst>
              <a:ext uri="{FF2B5EF4-FFF2-40B4-BE49-F238E27FC236}">
                <a16:creationId xmlns:a16="http://schemas.microsoft.com/office/drawing/2014/main" id="{7081D976-B068-F0E9-47E7-010BD5365C59}"/>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2998607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
        <p:nvSpPr>
          <p:cNvPr id="5" name="Slide Number Placeholder 4">
            <a:extLst>
              <a:ext uri="{FF2B5EF4-FFF2-40B4-BE49-F238E27FC236}">
                <a16:creationId xmlns:a16="http://schemas.microsoft.com/office/drawing/2014/main" id="{367C4E18-EB8A-6E99-6FE0-5F069C065514}"/>
              </a:ext>
            </a:extLst>
          </p:cNvPr>
          <p:cNvSpPr>
            <a:spLocks noGrp="1"/>
          </p:cNvSpPr>
          <p:nvPr>
            <p:ph type="sldNum" sz="quarter" idx="12"/>
          </p:nvPr>
        </p:nvSpPr>
        <p:spPr/>
        <p:txBody>
          <a:bodyPr/>
          <a:lstStyle/>
          <a:p>
            <a:fld id="{9566D03A-FE14-4537-809B-4E34C618A541}" type="slidenum">
              <a:rPr lang="en-US" smtClean="0"/>
              <a:t>58</a:t>
            </a:fld>
            <a:endParaRPr lang="en-US"/>
          </a:p>
        </p:txBody>
      </p:sp>
    </p:spTree>
    <p:extLst>
      <p:ext uri="{BB962C8B-B14F-4D97-AF65-F5344CB8AC3E}">
        <p14:creationId xmlns:p14="http://schemas.microsoft.com/office/powerpoint/2010/main" val="3774183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
        <p:nvSpPr>
          <p:cNvPr id="5" name="Slide Number Placeholder 4">
            <a:extLst>
              <a:ext uri="{FF2B5EF4-FFF2-40B4-BE49-F238E27FC236}">
                <a16:creationId xmlns:a16="http://schemas.microsoft.com/office/drawing/2014/main" id="{2E848A4E-BC7A-BC36-499B-5099A4AFAB41}"/>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28244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обработка схемы базы данных как обычного кода. Как и в случае с обычным кодом, схему базы данных лучше всего хранить в системе управления версиями.</a:t>
            </a:r>
            <a:br>
              <a:rPr lang="ru-RU" dirty="0"/>
            </a:br>
            <a:r>
              <a:rPr lang="ru-RU" dirty="0">
                <a:latin typeface="Segoe UI" panose="020B0502040204020203" pitchFamily="34" charset="0"/>
              </a:rPr>
              <a:t>Один из подходов - выделенный экземпляр базы данных, который служит отправной точкой (моделью базы данных). Во время разработки все изменения схемы накапливаются в этом экземпляре. При развертывании в производственных условиях команда сравнивает </a:t>
            </a:r>
            <a:r>
              <a:rPr lang="ru-RU" dirty="0" err="1">
                <a:latin typeface="Segoe UI" panose="020B0502040204020203" pitchFamily="34" charset="0"/>
              </a:rPr>
              <a:t>продакшен</a:t>
            </a:r>
            <a:r>
              <a:rPr lang="ru-RU" dirty="0">
                <a:latin typeface="Segoe UI" panose="020B0502040204020203" pitchFamily="34" charset="0"/>
              </a:rPr>
              <a:t> базы данных и базы данных моделей, использует специальный инструмент для создания сценариев обновления и запускает эти сценарии в продакшене.</a:t>
            </a:r>
            <a:br>
              <a:rPr lang="ru-RU" dirty="0"/>
            </a:b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2181644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2577723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326868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2057558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2558918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64</a:t>
            </a:fld>
            <a:endParaRPr lang="en-US"/>
          </a:p>
        </p:txBody>
      </p:sp>
    </p:spTree>
    <p:extLst>
      <p:ext uri="{BB962C8B-B14F-4D97-AF65-F5344CB8AC3E}">
        <p14:creationId xmlns:p14="http://schemas.microsoft.com/office/powerpoint/2010/main" val="408200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4066298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22612201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rmAutofit fontScale="70000" lnSpcReduction="20000"/>
          </a:bodyPr>
          <a:lstStyle/>
          <a:p>
            <a:r>
              <a:rPr lang="en-US" dirty="0"/>
              <a:t>static async Task&lt;(string </a:t>
            </a:r>
            <a:r>
              <a:rPr lang="en-US" dirty="0" err="1"/>
              <a:t>containerId</a:t>
            </a:r>
            <a:r>
              <a:rPr lang="en-US" dirty="0"/>
              <a:t>, string port)&gt; </a:t>
            </a:r>
            <a:r>
              <a:rPr lang="en-US" dirty="0" err="1"/>
              <a:t>EnsureDockerStartedAndGetContainerIdAndPortAsync</a:t>
            </a:r>
            <a:r>
              <a:rPr lang="en-US" dirty="0"/>
              <a:t>()</a:t>
            </a:r>
          </a:p>
          <a:p>
            <a:r>
              <a:rPr lang="en-US" dirty="0"/>
              <a:t>{</a:t>
            </a:r>
          </a:p>
          <a:p>
            <a:pPr marL="457200" lvl="1" indent="0">
              <a:buNone/>
            </a:pPr>
            <a:r>
              <a:rPr lang="en-US" dirty="0"/>
              <a:t>var </a:t>
            </a:r>
            <a:r>
              <a:rPr lang="en-US" dirty="0" err="1"/>
              <a:t>dockerClient</a:t>
            </a:r>
            <a:r>
              <a:rPr lang="en-US" dirty="0"/>
              <a:t> = </a:t>
            </a:r>
            <a:r>
              <a:rPr lang="en-US" dirty="0" err="1"/>
              <a:t>GetDockerClient</a:t>
            </a:r>
            <a:r>
              <a:rPr lang="en-US" dirty="0"/>
              <a:t>();</a:t>
            </a:r>
          </a:p>
          <a:p>
            <a:r>
              <a:rPr lang="en-US" dirty="0"/>
              <a:t>            var </a:t>
            </a:r>
            <a:r>
              <a:rPr lang="en-US" dirty="0" err="1"/>
              <a:t>freePort</a:t>
            </a:r>
            <a:r>
              <a:rPr lang="en-US" dirty="0"/>
              <a:t> = </a:t>
            </a:r>
            <a:r>
              <a:rPr lang="en-US" dirty="0" err="1"/>
              <a:t>GetFreePort</a:t>
            </a:r>
            <a:r>
              <a:rPr lang="en-US" dirty="0"/>
              <a:t>();</a:t>
            </a:r>
          </a:p>
          <a:p>
            <a:r>
              <a:rPr lang="en-US" dirty="0"/>
              <a:t>await </a:t>
            </a:r>
            <a:r>
              <a:rPr lang="en-US" dirty="0" err="1"/>
              <a:t>dockerClient.Images.CreateImageAsync</a:t>
            </a:r>
            <a:r>
              <a:rPr lang="en-US" dirty="0"/>
              <a:t>(new </a:t>
            </a:r>
            <a:r>
              <a:rPr lang="en-US" dirty="0" err="1"/>
              <a:t>ImagesCreateParameters</a:t>
            </a:r>
            <a:r>
              <a:rPr lang="en-US" dirty="0"/>
              <a:t>        {                </a:t>
            </a:r>
            <a:r>
              <a:rPr lang="en-US" dirty="0" err="1"/>
              <a:t>FromImage</a:t>
            </a:r>
            <a:r>
              <a:rPr lang="en-US" dirty="0"/>
              <a:t> = $"{SQLSERVER_IMAGE}:{SQLSERVER_IMAGE_TAG}"           }, null, new Progress&lt;</a:t>
            </a:r>
            <a:r>
              <a:rPr lang="en-US" dirty="0" err="1"/>
              <a:t>JSONMessage</a:t>
            </a:r>
            <a:r>
              <a:rPr lang="en-US" dirty="0"/>
              <a:t>&gt;());</a:t>
            </a:r>
          </a:p>
          <a:p>
            <a:r>
              <a:rPr lang="en-US" dirty="0"/>
              <a:t>            var </a:t>
            </a:r>
            <a:r>
              <a:rPr lang="en-US" dirty="0" err="1"/>
              <a:t>sqlContainer</a:t>
            </a:r>
            <a:r>
              <a:rPr lang="en-US" dirty="0"/>
              <a:t> = await </a:t>
            </a:r>
            <a:r>
              <a:rPr lang="en-US" dirty="0" err="1"/>
              <a:t>dockerClient</a:t>
            </a:r>
            <a:r>
              <a:rPr lang="en-US" dirty="0"/>
              <a:t>  .Containers           .</a:t>
            </a:r>
            <a:r>
              <a:rPr lang="en-US" dirty="0" err="1"/>
              <a:t>CreateContainerAsync</a:t>
            </a:r>
            <a:r>
              <a:rPr lang="en-US" dirty="0"/>
              <a:t>(new </a:t>
            </a:r>
            <a:r>
              <a:rPr lang="en-US" dirty="0" err="1"/>
              <a:t>CreateContainerParameters</a:t>
            </a:r>
            <a:r>
              <a:rPr lang="en-US" dirty="0"/>
              <a:t>         {                    Name = SQLSERVER_CONTAINER_NAME_PREFIX + </a:t>
            </a:r>
            <a:r>
              <a:rPr lang="en-US" dirty="0" err="1"/>
              <a:t>Guid.NewGuid</a:t>
            </a:r>
            <a:r>
              <a:rPr lang="en-US" dirty="0"/>
              <a:t>(),                Image = $"{SQLSERVER_IMAGE}:{SQLSERVER_IMAGE_TAG}",</a:t>
            </a:r>
          </a:p>
          <a:p>
            <a:r>
              <a:rPr lang="en-US" dirty="0"/>
              <a:t>                    Env = new List&lt;string&gt; {           "ACCEPT_EULA=Y",                    $"SA_PASSWORD={SQLSERVER_SA_PASSWORD}"                    },               </a:t>
            </a:r>
            <a:r>
              <a:rPr lang="en-US" dirty="0" err="1"/>
              <a:t>HostConfig</a:t>
            </a:r>
            <a:r>
              <a:rPr lang="en-US" dirty="0"/>
              <a:t> = new </a:t>
            </a:r>
            <a:r>
              <a:rPr lang="en-US" dirty="0" err="1"/>
              <a:t>HostConfig</a:t>
            </a:r>
            <a:r>
              <a:rPr lang="en-US" dirty="0"/>
              <a:t>                   {                        </a:t>
            </a:r>
            <a:r>
              <a:rPr lang="en-US" dirty="0" err="1"/>
              <a:t>PortBindings</a:t>
            </a:r>
            <a:r>
              <a:rPr lang="en-US" dirty="0"/>
              <a:t> = new Dictionary&lt;string, </a:t>
            </a:r>
            <a:r>
              <a:rPr lang="en-US" dirty="0" err="1"/>
              <a:t>IList</a:t>
            </a:r>
            <a:r>
              <a:rPr lang="en-US" dirty="0"/>
              <a:t>&lt;</a:t>
            </a:r>
            <a:r>
              <a:rPr lang="en-US" dirty="0" err="1"/>
              <a:t>PortBinding</a:t>
            </a:r>
            <a:r>
              <a:rPr lang="en-US" dirty="0"/>
              <a:t>&gt;&gt;</a:t>
            </a:r>
          </a:p>
          <a:p>
            <a:r>
              <a:rPr lang="en-US" dirty="0"/>
              <a:t>                        {{    "1433/</a:t>
            </a:r>
            <a:r>
              <a:rPr lang="en-US" dirty="0" err="1"/>
              <a:t>tcp</a:t>
            </a:r>
            <a:r>
              <a:rPr lang="en-US" dirty="0"/>
              <a:t>",    new </a:t>
            </a:r>
            <a:r>
              <a:rPr lang="en-US" dirty="0" err="1"/>
              <a:t>PortBinding</a:t>
            </a:r>
            <a:r>
              <a:rPr lang="en-US" dirty="0"/>
              <a:t>[] {    new </a:t>
            </a:r>
            <a:r>
              <a:rPr lang="en-US" dirty="0" err="1"/>
              <a:t>PortBinding</a:t>
            </a:r>
            <a:r>
              <a:rPr lang="en-US" dirty="0"/>
              <a:t>    {    </a:t>
            </a:r>
            <a:r>
              <a:rPr lang="en-US" dirty="0" err="1"/>
              <a:t>HostPort</a:t>
            </a:r>
            <a:r>
              <a:rPr lang="en-US" dirty="0"/>
              <a:t> = </a:t>
            </a:r>
            <a:r>
              <a:rPr lang="en-US" dirty="0" err="1"/>
              <a:t>freePort</a:t>
            </a:r>
            <a:r>
              <a:rPr lang="en-US" dirty="0"/>
              <a:t>}</a:t>
            </a:r>
          </a:p>
          <a:p>
            <a:endParaRPr lang="en-US"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67</a:t>
            </a:fld>
            <a:endParaRPr lang="en-US"/>
          </a:p>
        </p:txBody>
      </p:sp>
    </p:spTree>
    <p:extLst>
      <p:ext uri="{BB962C8B-B14F-4D97-AF65-F5344CB8AC3E}">
        <p14:creationId xmlns:p14="http://schemas.microsoft.com/office/powerpoint/2010/main" val="2142306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2160693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69</a:t>
            </a:fld>
            <a:endParaRPr lang="en-US"/>
          </a:p>
        </p:txBody>
      </p:sp>
    </p:spTree>
    <p:extLst>
      <p:ext uri="{BB962C8B-B14F-4D97-AF65-F5344CB8AC3E}">
        <p14:creationId xmlns:p14="http://schemas.microsoft.com/office/powerpoint/2010/main" val="10407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a:t>
            </a:r>
            <a:r>
              <a:rPr lang="ru-RU" sz="2700" dirty="0">
                <a:latin typeface="Segoe UI" panose="020B0502040204020203" pitchFamily="34" charset="0"/>
              </a:rPr>
              <a:t>эталонной </a:t>
            </a:r>
            <a:r>
              <a:rPr lang="ru-RU" sz="2700" b="0" i="0" dirty="0">
                <a:effectLst/>
                <a:latin typeface="Segoe UI" panose="020B0502040204020203" pitchFamily="34" charset="0"/>
              </a:rPr>
              <a:t>базы данных</a:t>
            </a:r>
            <a:endParaRPr lang="en-US" dirty="0"/>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7</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138" y="2049742"/>
            <a:ext cx="8796729"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
        <p:nvSpPr>
          <p:cNvPr id="5" name="Slide Number Placeholder 4">
            <a:extLst>
              <a:ext uri="{FF2B5EF4-FFF2-40B4-BE49-F238E27FC236}">
                <a16:creationId xmlns:a16="http://schemas.microsoft.com/office/drawing/2014/main" id="{8E3C92AF-046A-E0A3-2A2E-AA10403EA2AD}"/>
              </a:ext>
            </a:extLst>
          </p:cNvPr>
          <p:cNvSpPr>
            <a:spLocks noGrp="1"/>
          </p:cNvSpPr>
          <p:nvPr>
            <p:ph type="sldNum" sz="quarter" idx="12"/>
          </p:nvPr>
        </p:nvSpPr>
        <p:spPr/>
        <p:txBody>
          <a:bodyPr/>
          <a:lstStyle/>
          <a:p>
            <a:fld id="{9566D03A-FE14-4537-809B-4E34C618A541}" type="slidenum">
              <a:rPr lang="en-US" smtClean="0"/>
              <a:t>70</a:t>
            </a:fld>
            <a:endParaRPr lang="en-US"/>
          </a:p>
        </p:txBody>
      </p:sp>
    </p:spTree>
    <p:extLst>
      <p:ext uri="{BB962C8B-B14F-4D97-AF65-F5344CB8AC3E}">
        <p14:creationId xmlns:p14="http://schemas.microsoft.com/office/powerpoint/2010/main" val="289726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solidFill>
                <a:srgbClr val="3C3C3C"/>
              </a:solidFill>
              <a:effectLst/>
              <a:latin typeface="Merriweather" panose="020B0604020202020204" pitchFamily="2" charset="0"/>
            </a:endParaRPr>
          </a:p>
          <a:p>
            <a:pPr marL="0" indent="0" algn="l">
              <a:buNone/>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pPr marL="0" indent="0">
              <a:buNone/>
            </a:pPr>
            <a:endParaRPr lang="en-US" dirty="0"/>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8</a:t>
            </a:fld>
            <a:endParaRPr lang="en-US"/>
          </a:p>
        </p:txBody>
      </p:sp>
    </p:spTree>
    <p:extLst>
      <p:ext uri="{BB962C8B-B14F-4D97-AF65-F5344CB8AC3E}">
        <p14:creationId xmlns:p14="http://schemas.microsoft.com/office/powerpoint/2010/main" val="270673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p:txBody>
          <a:bodyPr/>
          <a:lstStyle/>
          <a:p>
            <a:r>
              <a:rPr lang="ru-RU" b="1" i="0" dirty="0">
                <a:solidFill>
                  <a:srgbClr val="111111"/>
                </a:solidFill>
                <a:effectLst/>
                <a:latin typeface="-apple-system"/>
              </a:rPr>
              <a:t>Референс-данные</a:t>
            </a:r>
            <a:r>
              <a:rPr lang="en-US" b="1" i="0" dirty="0">
                <a:solidFill>
                  <a:srgbClr val="111111"/>
                </a:solidFill>
                <a:effectLst/>
                <a:latin typeface="-apple-system"/>
              </a:rPr>
              <a:t> (</a:t>
            </a:r>
            <a:r>
              <a:rPr lang="ru-RU" b="1" dirty="0">
                <a:solidFill>
                  <a:srgbClr val="111111"/>
                </a:solidFill>
                <a:latin typeface="-apple-system"/>
              </a:rPr>
              <a:t>и мастер-данные</a:t>
            </a:r>
            <a:r>
              <a:rPr lang="en-US" b="1" i="0" dirty="0">
                <a:solidFill>
                  <a:srgbClr val="111111"/>
                </a:solidFill>
                <a:effectLst/>
                <a:latin typeface="-apple-system"/>
              </a:rPr>
              <a:t>) </a:t>
            </a:r>
            <a:r>
              <a:rPr lang="ru-RU" b="0" i="0" dirty="0">
                <a:effectLst/>
                <a:latin typeface="Segoe UI" panose="020B0502040204020203" pitchFamily="34" charset="0"/>
              </a:rPr>
              <a:t>являются частью схемы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p:txBody>
          <a:bodyPr>
            <a:normAutofit fontScale="92500" lnSpcReduction="10000"/>
          </a:bodyPr>
          <a:lstStyle/>
          <a:p>
            <a:r>
              <a:rPr lang="ru-RU" b="0" i="0" dirty="0">
                <a:solidFill>
                  <a:srgbClr val="000000"/>
                </a:solidFill>
                <a:effectLst/>
                <a:latin typeface="Segoe UI" panose="020B0502040204020203" pitchFamily="34" charset="0"/>
              </a:rPr>
              <a:t>Когда дело доходит до схемы базы данных, </a:t>
            </a:r>
            <a:r>
              <a:rPr lang="ru-RU" dirty="0">
                <a:solidFill>
                  <a:srgbClr val="000000"/>
                </a:solidFill>
                <a:latin typeface="Segoe UI" panose="020B0502040204020203" pitchFamily="34" charset="0"/>
              </a:rPr>
              <a:t>в первую очередь говорят о </a:t>
            </a:r>
            <a:r>
              <a:rPr lang="ru-RU" b="0" i="0" dirty="0">
                <a:solidFill>
                  <a:srgbClr val="000000"/>
                </a:solidFill>
                <a:effectLst/>
                <a:latin typeface="Segoe UI" panose="020B0502040204020203" pitchFamily="34" charset="0"/>
              </a:rPr>
              <a:t>таблицах, </a:t>
            </a:r>
            <a:r>
              <a:rPr lang="en-US" b="0" i="0" dirty="0">
                <a:solidFill>
                  <a:srgbClr val="000000"/>
                </a:solidFill>
                <a:effectLst/>
                <a:latin typeface="Segoe UI" panose="020B0502040204020203" pitchFamily="34" charset="0"/>
              </a:rPr>
              <a:t>view</a:t>
            </a:r>
            <a:r>
              <a:rPr lang="ru-RU" b="0" i="0" dirty="0">
                <a:solidFill>
                  <a:srgbClr val="000000"/>
                </a:solidFill>
                <a:effectLst/>
                <a:latin typeface="Segoe UI" panose="020B0502040204020203" pitchFamily="34" charset="0"/>
              </a:rPr>
              <a:t>, индекс</a:t>
            </a:r>
            <a:r>
              <a:rPr lang="ru-RU" dirty="0">
                <a:solidFill>
                  <a:srgbClr val="000000"/>
                </a:solidFill>
                <a:latin typeface="Segoe UI" panose="020B0502040204020203" pitchFamily="34" charset="0"/>
              </a:rPr>
              <a:t>ах</a:t>
            </a:r>
            <a:r>
              <a:rPr lang="ru-RU" b="0" i="0" dirty="0">
                <a:solidFill>
                  <a:srgbClr val="000000"/>
                </a:solidFill>
                <a:effectLst/>
                <a:latin typeface="Segoe UI" panose="020B0502040204020203" pitchFamily="34" charset="0"/>
              </a:rPr>
              <a:t>, а также все остальное, что формирует схему базы данных. Сама схема представлена в виде SQL-скриптов. Вы должны иметь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 Однако есть еще одна часть базы данных, которая принадлежит схеме базы данных, но редко рассматривается как таковая: </a:t>
            </a:r>
            <a:r>
              <a:rPr lang="ru-RU" dirty="0">
                <a:solidFill>
                  <a:srgbClr val="000000"/>
                </a:solidFill>
                <a:latin typeface="Segoe UI" panose="020B0502040204020203" pitchFamily="34" charset="0"/>
              </a:rPr>
              <a:t>р</a:t>
            </a:r>
            <a:r>
              <a:rPr lang="ru-RU" b="0" i="0" dirty="0">
                <a:solidFill>
                  <a:srgbClr val="000000"/>
                </a:solidFill>
                <a:effectLst/>
                <a:latin typeface="Segoe UI" panose="020B0502040204020203" pitchFamily="34" charset="0"/>
              </a:rPr>
              <a:t>еференс-данные и мастер-данные.</a:t>
            </a:r>
            <a:br>
              <a:rPr lang="ru-RU" dirty="0"/>
            </a:br>
            <a:br>
              <a:rPr lang="ru-RU" dirty="0"/>
            </a:br>
            <a:r>
              <a:rPr lang="ru-RU" dirty="0">
                <a:solidFill>
                  <a:srgbClr val="000000"/>
                </a:solidFill>
                <a:latin typeface="Segoe UI" panose="020B0502040204020203" pitchFamily="34" charset="0"/>
              </a:rPr>
              <a:t>Референс и мастер</a:t>
            </a:r>
            <a:r>
              <a:rPr lang="ru-RU" b="0" i="0" dirty="0">
                <a:solidFill>
                  <a:srgbClr val="000000"/>
                </a:solidFill>
                <a:effectLst/>
                <a:latin typeface="Segoe UI" panose="020B0502040204020203" pitchFamily="34" charset="0"/>
              </a:rPr>
              <a:t> данные - это данные, которые должны быть предварительно заполнены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9</a:t>
            </a:fld>
            <a:endParaRPr lang="en-US"/>
          </a:p>
        </p:txBody>
      </p:sp>
    </p:spTree>
    <p:extLst>
      <p:ext uri="{BB962C8B-B14F-4D97-AF65-F5344CB8AC3E}">
        <p14:creationId xmlns:p14="http://schemas.microsoft.com/office/powerpoint/2010/main" val="3563800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6205</Words>
  <Application>Microsoft Office PowerPoint</Application>
  <PresentationFormat>Widescreen</PresentationFormat>
  <Paragraphs>240</Paragraphs>
  <Slides>70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-apple-system</vt:lpstr>
      <vt:lpstr>Arial</vt:lpstr>
      <vt:lpstr>Calibri</vt:lpstr>
      <vt:lpstr>Calibri Light</vt:lpstr>
      <vt:lpstr>Lato</vt:lpstr>
      <vt:lpstr>Merriweather</vt:lpstr>
      <vt:lpstr>Open Sans</vt:lpstr>
      <vt:lpstr>Segoe UI</vt:lpstr>
      <vt:lpstr>Times New Roman</vt:lpstr>
      <vt:lpstr>wf_segoe-ui</vt:lpstr>
      <vt:lpstr>Office Theme</vt:lpstr>
      <vt:lpstr>Как можно тестировать базу данных?</vt:lpstr>
      <vt:lpstr>Какие тесты лучше выбрать для какой задачи?</vt:lpstr>
      <vt:lpstr>Если вы не можете использовать реальную базу данных в интеграционных тестах?</vt:lpstr>
      <vt:lpstr>Должны ли вы в любом случае имитировать базу данных, несмотря на то, что это управляемая зависимость?</vt:lpstr>
      <vt:lpstr>Предварительные условия для тестирования базы данных</vt:lpstr>
      <vt:lpstr>Хранение базы данных в системе управления версиями</vt:lpstr>
      <vt:lpstr>Наличие выделенного экземпляра в качестве эталонной базы данных</vt:lpstr>
      <vt:lpstr>Недостатки подхода</vt:lpstr>
      <vt:lpstr>Референс-данные (и мастер-данные) являются частью схемы базы данных</vt:lpstr>
      <vt:lpstr>Референс-данные и мастер-данные</vt:lpstr>
      <vt:lpstr>Как их выделить?</vt:lpstr>
      <vt:lpstr>Отдельный экземпляр для каждого разработчика</vt:lpstr>
      <vt:lpstr>Доставка баз данных на основе состояния и на основе миграции</vt:lpstr>
      <vt:lpstr>Подход, основанный на состоянии</vt:lpstr>
      <vt:lpstr>Подход основанный на миграции</vt:lpstr>
      <vt:lpstr>Хранение миграций</vt:lpstr>
      <vt:lpstr>Миграции vs состояния</vt:lpstr>
      <vt:lpstr>Подход, основанный на состоянии, делает состояние явным, а миграции - неявными; подход, основанный на миграции, делает противоположный выбор.</vt:lpstr>
      <vt:lpstr>Сравнение</vt:lpstr>
      <vt:lpstr>Классический пример</vt:lpstr>
      <vt:lpstr>Резюме</vt:lpstr>
      <vt:lpstr>Управление транзакциями</vt:lpstr>
      <vt:lpstr>Управление транзакциями базы данных в продакшен коде</vt:lpstr>
      <vt:lpstr>Определение</vt:lpstr>
      <vt:lpstr>Отделение подключений к базе данных от транзакций базы данных</vt:lpstr>
      <vt:lpstr>Репозиторий</vt:lpstr>
      <vt:lpstr>Жизненный цикл тестовых данных</vt:lpstr>
      <vt:lpstr>Параллельное или последовательное выполнение теста</vt:lpstr>
      <vt:lpstr>Containers</vt:lpstr>
      <vt:lpstr>Docker</vt:lpstr>
      <vt:lpstr>Очистка данных между тестовыми запусками</vt:lpstr>
      <vt:lpstr>Очистка данных между тестовыми запусками</vt:lpstr>
      <vt:lpstr>Очистка данных</vt:lpstr>
      <vt:lpstr>Рекомендация</vt:lpstr>
      <vt:lpstr>Следует ли вам тестировать чтения?</vt:lpstr>
      <vt:lpstr>Тестирование чтения</vt:lpstr>
      <vt:lpstr>Тестирование чтения</vt:lpstr>
      <vt:lpstr>Тестирование чтения</vt:lpstr>
      <vt:lpstr>Следует ли вам тестировать репозитории?</vt:lpstr>
      <vt:lpstr>Тестирование репозитория</vt:lpstr>
      <vt:lpstr>Тест репозитория</vt:lpstr>
      <vt:lpstr>Тестирование репозитория</vt:lpstr>
      <vt:lpstr>Стратегии для изолировании баз данных в тестах</vt:lpstr>
      <vt:lpstr>PowerPoint Presentation</vt:lpstr>
      <vt:lpstr>PowerPoint Presentation</vt:lpstr>
      <vt:lpstr>PowerPoint Presentation</vt:lpstr>
      <vt:lpstr>PowerPoint Presentation</vt:lpstr>
      <vt:lpstr>Откат транзакций</vt:lpstr>
      <vt:lpstr>PowerPoint Presentation</vt:lpstr>
      <vt:lpstr>PowerPoint Presentation</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9</cp:revision>
  <dcterms:created xsi:type="dcterms:W3CDTF">2022-09-23T08:10:41Z</dcterms:created>
  <dcterms:modified xsi:type="dcterms:W3CDTF">2022-09-26T12:48:27Z</dcterms:modified>
</cp:coreProperties>
</file>