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258" r:id="rId44"/>
    <p:sldId id="259" r:id="rId45"/>
    <p:sldId id="260" r:id="rId46"/>
    <p:sldId id="261" r:id="rId47"/>
    <p:sldId id="262" r:id="rId48"/>
    <p:sldId id="263" r:id="rId49"/>
    <p:sldId id="264" r:id="rId50"/>
    <p:sldId id="265" r:id="rId51"/>
    <p:sldId id="266" r:id="rId52"/>
    <p:sldId id="267" r:id="rId53"/>
    <p:sldId id="268" r:id="rId54"/>
    <p:sldId id="269" r:id="rId55"/>
    <p:sldId id="270" r:id="rId56"/>
    <p:sldId id="271" r:id="rId57"/>
    <p:sldId id="272" r:id="rId58"/>
    <p:sldId id="273" r:id="rId59"/>
    <p:sldId id="274" r:id="rId60"/>
    <p:sldId id="275" r:id="rId61"/>
    <p:sldId id="276" r:id="rId62"/>
    <p:sldId id="277" r:id="rId63"/>
    <p:sldId id="278" r:id="rId64"/>
    <p:sldId id="279" r:id="rId65"/>
    <p:sldId id="280" r:id="rId66"/>
    <p:sldId id="281" r:id="rId67"/>
    <p:sldId id="285" r:id="rId68"/>
    <p:sldId id="282" r:id="rId69"/>
    <p:sldId id="283" r:id="rId70"/>
    <p:sldId id="28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1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524000" y="1122362"/>
            <a:ext cx="9144000" cy="1468438"/>
          </a:xfrm>
        </p:spPr>
        <p:txBody>
          <a:bodyPr>
            <a:normAutofit fontScale="90000"/>
          </a:bodyPr>
          <a:lstStyle/>
          <a:p>
            <a:r>
              <a:rPr lang="ru-RU" b="0" i="0" dirty="0">
                <a:effectLst/>
                <a:latin typeface="-apple-system"/>
              </a:rPr>
              <a:t>Как можно тестировать базу данных?</a:t>
            </a:r>
            <a:endParaRPr lang="en-US" dirty="0"/>
          </a:p>
        </p:txBody>
      </p:sp>
      <p:sp>
        <p:nvSpPr>
          <p:cNvPr id="3" name="Subtitle 2">
            <a:extLst>
              <a:ext uri="{FF2B5EF4-FFF2-40B4-BE49-F238E27FC236}">
                <a16:creationId xmlns:a16="http://schemas.microsoft.com/office/drawing/2014/main" id="{D3B26E12-95EA-8A64-1783-7ACA4885BBCE}"/>
              </a:ext>
            </a:extLst>
          </p:cNvPr>
          <p:cNvSpPr>
            <a:spLocks noGrp="1"/>
          </p:cNvSpPr>
          <p:nvPr>
            <p:ph type="subTitle" idx="1"/>
          </p:nvPr>
        </p:nvSpPr>
        <p:spPr/>
        <p:txBody>
          <a:bodyPr/>
          <a:lstStyle/>
          <a:p>
            <a:r>
              <a:rPr lang="ru-RU" dirty="0"/>
              <a:t>Почему возникла идея сделать доклад? Кажется почти все сталкивались с задачей тестирования на "настоящих" базах данных. Но я не видел никаких подробных докладов на этот счет.</a:t>
            </a:r>
            <a:endParaRPr lang="en-US" dirty="0"/>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137B-2898-3DD4-74B2-B093831474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23D7B3-142E-B031-E1EF-E14C7B3E9865}"/>
              </a:ext>
            </a:extLst>
          </p:cNvPr>
          <p:cNvSpPr>
            <a:spLocks noGrp="1"/>
          </p:cNvSpPr>
          <p:nvPr>
            <p:ph idx="1"/>
          </p:nvPr>
        </p:nvSpPr>
        <p:spPr/>
        <p:txBody>
          <a:bodyPr/>
          <a:lstStyle/>
          <a:p>
            <a:r>
              <a:rPr lang="ru-RU" b="0" i="0" dirty="0">
                <a:solidFill>
                  <a:srgbClr val="D0021B"/>
                </a:solidFill>
                <a:effectLst/>
                <a:latin typeface="Segoe UI" panose="020B0502040204020203" pitchFamily="34" charset="0"/>
              </a:rPr>
              <a:t>Возьмем, к примеру, CRM-систему из предыдущих глав. Его пользователи могут быть как типа Customer, так и типа Employee. Допустим, вы хотите создать таблицу со всеми типами пользователей и ввести ограничение внешнего ключа от пользователя к этой таблице. Такое ограничение обеспечило бы дополнительную гарантию того, что приложение никогда не назначит пользователю несуществующий тип. В этом сценарии содержимое таблицы UserType будет справочными данными, поскольку приложение полагается на ее существование для сохранения пользователей в базе данных.</a:t>
            </a:r>
            <a:endParaRPr lang="en-US" dirty="0"/>
          </a:p>
        </p:txBody>
      </p:sp>
    </p:spTree>
    <p:extLst>
      <p:ext uri="{BB962C8B-B14F-4D97-AF65-F5344CB8AC3E}">
        <p14:creationId xmlns:p14="http://schemas.microsoft.com/office/powerpoint/2010/main" val="276365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fontScale="85000" lnSpcReduction="20000"/>
          </a:bodyPr>
          <a:lstStyle/>
          <a:p>
            <a:r>
              <a:rPr lang="ru-RU" dirty="0"/>
              <a:t>совет</a:t>
            </a:r>
          </a:p>
          <a:p>
            <a:r>
              <a:rPr lang="ru-RU" dirty="0"/>
              <a:t>Существует простой способ отличить справочные данные от обычных данных. Если ваше приложение может изменять данные, то это обычные данные; если нет, то это справочные данные.</a:t>
            </a:r>
            <a:endParaRPr lang="en-US" dirty="0"/>
          </a:p>
          <a:p>
            <a:r>
              <a:rPr lang="ru-RU" b="0" i="0" dirty="0">
                <a:solidFill>
                  <a:srgbClr val="D0021B"/>
                </a:solidFill>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br>
              <a:rPr lang="ru-RU" dirty="0"/>
            </a:br>
            <a:br>
              <a:rPr lang="ru-RU" dirty="0"/>
            </a:br>
            <a:r>
              <a:rPr lang="ru-RU" b="0" i="0" dirty="0">
                <a:solidFill>
                  <a:srgbClr val="D0021B"/>
                </a:solidFill>
                <a:effectLst/>
                <a:latin typeface="Segoe UI" panose="020B0502040204020203" pitchFamily="34" charset="0"/>
              </a:rPr>
              <a:t>Обратите внимание, что, хотя справочные данные обычно хранятся отдельно от обычных данных, иногда они могут сосуществовать в одной таблице. Чтобы это сработало,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Tree>
    <p:extLst>
      <p:ext uri="{BB962C8B-B14F-4D97-AF65-F5344CB8AC3E}">
        <p14:creationId xmlns:p14="http://schemas.microsoft.com/office/powerpoint/2010/main" val="250684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solidFill>
                  <a:srgbClr val="D0021B"/>
                </a:solidFill>
                <a:effectLst/>
                <a:latin typeface="Segoe UI" panose="020B0502040204020203" pitchFamily="34" charset="0"/>
              </a:rPr>
              <a:t>Отдельный экземпляр для каждого разработчика</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fontScale="92500"/>
          </a:bodyPr>
          <a:lstStyle/>
          <a:p>
            <a:pPr marL="0" indent="0">
              <a:buNone/>
            </a:pPr>
            <a:r>
              <a:rPr lang="ru-RU" b="0" i="0" dirty="0">
                <a:solidFill>
                  <a:srgbClr val="D0021B"/>
                </a:solidFill>
                <a:effectLst/>
                <a:latin typeface="Segoe UI" panose="020B0502040204020203" pitchFamily="34" charset="0"/>
              </a:rPr>
              <a:t>Достаточно сложно запускать тесты с реальной базой данных. Это становится еще сложнее, если вам приходится делиться этой базой данных с другими разработчиками. Использование общей базы данных затрудняет процесс разработки, поскольку</a:t>
            </a:r>
            <a:br>
              <a:rPr lang="ru-RU" dirty="0"/>
            </a:br>
            <a:br>
              <a:rPr lang="ru-RU" dirty="0"/>
            </a:br>
            <a:r>
              <a:rPr lang="ru-RU" b="0" i="0" dirty="0">
                <a:solidFill>
                  <a:srgbClr val="D0021B"/>
                </a:solidFill>
                <a:effectLst/>
                <a:latin typeface="Segoe UI" panose="020B0502040204020203" pitchFamily="34" charset="0"/>
              </a:rPr>
              <a:t>Тесты, выполняемые разными разработчиками, мешают друг другу.</a:t>
            </a:r>
            <a:br>
              <a:rPr lang="ru-RU" dirty="0"/>
            </a:br>
            <a:r>
              <a:rPr lang="ru-RU" b="0" i="0" dirty="0">
                <a:solidFill>
                  <a:srgbClr val="D0021B"/>
                </a:solidFill>
                <a:effectLst/>
                <a:latin typeface="Segoe UI" panose="020B0502040204020203" pitchFamily="34" charset="0"/>
              </a:rPr>
              <a:t>Изменения, не совместимые с обратной связью, могут блокировать работу других разработчиков.</a:t>
            </a:r>
            <a:br>
              <a:rPr lang="ru-RU" dirty="0"/>
            </a:br>
            <a:r>
              <a:rPr lang="ru-RU" b="0" i="0" dirty="0">
                <a:solidFill>
                  <a:srgbClr val="D0021B"/>
                </a:solidFill>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endParaRPr lang="en-US" dirty="0"/>
          </a:p>
        </p:txBody>
      </p:sp>
    </p:spTree>
    <p:extLst>
      <p:ext uri="{BB962C8B-B14F-4D97-AF65-F5344CB8AC3E}">
        <p14:creationId xmlns:p14="http://schemas.microsoft.com/office/powerpoint/2010/main" val="1393722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lstStyle/>
          <a:p>
            <a:r>
              <a:rPr lang="ru-RU" b="0" i="0" dirty="0">
                <a:solidFill>
                  <a:srgbClr val="D0021B"/>
                </a:solidFill>
                <a:effectLst/>
                <a:latin typeface="Segoe UI" panose="020B0502040204020203" pitchFamily="34" charset="0"/>
              </a:rPr>
              <a:t>Доставка баз данных на основе состояния и на основе миграции</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fontScale="70000" lnSpcReduction="20000"/>
          </a:bodyPr>
          <a:lstStyle/>
          <a:p>
            <a:r>
              <a:rPr lang="ru-RU" b="0" i="0" dirty="0">
                <a:solidFill>
                  <a:srgbClr val="D0021B"/>
                </a:solidFill>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но в долгосрочной перспективе он работает намного лучше, чем подход, основанный на состоянии.</a:t>
            </a:r>
            <a:br>
              <a:rPr lang="ru-RU" dirty="0"/>
            </a:br>
            <a:br>
              <a:rPr lang="ru-RU" dirty="0"/>
            </a:br>
            <a:r>
              <a:rPr lang="ru-RU" b="0" i="0" dirty="0">
                <a:solidFill>
                  <a:srgbClr val="D0021B"/>
                </a:solidFill>
                <a:effectLst/>
                <a:latin typeface="Segoe UI" panose="020B0502040204020203" pitchFamily="34" charset="0"/>
              </a:rPr>
              <a:t>Подход, основанный на государстве</a:t>
            </a:r>
            <a:br>
              <a:rPr lang="ru-RU" dirty="0"/>
            </a:br>
            <a:r>
              <a:rPr lang="ru-RU" b="0" i="0" dirty="0">
                <a:solidFill>
                  <a:srgbClr val="D0021B"/>
                </a:solidFill>
                <a:effectLst/>
                <a:latin typeface="Segoe UI" panose="020B0502040204020203" pitchFamily="34" charset="0"/>
              </a:rPr>
              <a:t>Основанный на состоянии подход к доставке базы данных аналогичен тому, что я описал на рисунке 10.1. У вас также есть база данных моделей, которую вы поддерживаете на протяжении всей разработки. Во время развертывания средство сравнения генерирует сценарии для рабочей базы данных, чтобы привести ее в соответствие с базой данных модели. Разница в том, что при подходе, основанном на состоянии, у вас фактически нет базы данных физической модели в качестве источника истины. Вместо этого у вас есть SQL-скрипты, которые вы можете использовать для создания этой базы данных. Сценарии хранятся в системе управления версиями.При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endParaRPr lang="en-US" dirty="0"/>
          </a:p>
        </p:txBody>
      </p:sp>
    </p:spTree>
    <p:extLst>
      <p:ext uri="{BB962C8B-B14F-4D97-AF65-F5344CB8AC3E}">
        <p14:creationId xmlns:p14="http://schemas.microsoft.com/office/powerpoint/2010/main" val="327953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t>Подход основанный на миграции</a:t>
            </a:r>
            <a:endParaRPr lang="en-US" dirty="0"/>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buNone/>
            </a:pPr>
            <a:r>
              <a:rPr lang="ru-RU" b="0" i="0" dirty="0">
                <a:solidFill>
                  <a:srgbClr val="D0021B"/>
                </a:solidFill>
                <a:effectLst/>
                <a:latin typeface="Segoe UI" panose="020B0502040204020203" pitchFamily="34" charset="0"/>
              </a:rPr>
              <a:t>С другой стороны, подход, основанный на миграции, подчеркивает использование явных миграций, которые переводят базу данных из одной версии в другую (рис. 10.2). При таком подходе вы не используете инструменты для автоматической синхронизации баз данных производства и разработки; вы сами разрабатываете сценарии обновления. Однако инструмент сравнения баз данных все еще может быть полезен при обнаружении недокументированных изменений в схеме рабочей базы данных.</a:t>
            </a:r>
            <a:endParaRPr lang="en-US" dirty="0"/>
          </a:p>
        </p:txBody>
      </p:sp>
    </p:spTree>
    <p:extLst>
      <p:ext uri="{BB962C8B-B14F-4D97-AF65-F5344CB8AC3E}">
        <p14:creationId xmlns:p14="http://schemas.microsoft.com/office/powerpoint/2010/main" val="129542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включают Flyway [https://flywaydb.org ] и Ликвидная база [https://liquibase.org ]), но они также могут быть написаны с использованием DSL-подобного языка, который переводится в SQL. В следующем примере показан класс C#, который представляет миграцию базы данных с помощью библиотеки FluentMigrator (https://github.com/fluentmigrator/fluentmigrator ):</a:t>
            </a:r>
            <a:endParaRPr lang="en-US" dirty="0"/>
          </a:p>
        </p:txBody>
      </p:sp>
    </p:spTree>
    <p:extLst>
      <p:ext uri="{BB962C8B-B14F-4D97-AF65-F5344CB8AC3E}">
        <p14:creationId xmlns:p14="http://schemas.microsoft.com/office/powerpoint/2010/main" val="206034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C68C-54B0-1D2A-2BAB-C92FDB9C0907}"/>
              </a:ext>
            </a:extLst>
          </p:cNvPr>
          <p:cNvSpPr>
            <a:spLocks noGrp="1"/>
          </p:cNvSpPr>
          <p:nvPr>
            <p:ph type="title"/>
          </p:nvPr>
        </p:nvSpPr>
        <p:spPr/>
        <p:txBody>
          <a:bodyPr>
            <a:normAutofit fontScale="90000"/>
          </a:bodyPr>
          <a:lstStyle/>
          <a:p>
            <a:r>
              <a:rPr lang="ru-RU" b="0" i="0" dirty="0">
                <a:solidFill>
                  <a:srgbClr val="D0021B"/>
                </a:solidFill>
                <a:effectLst/>
                <a:latin typeface="Segoe UI" panose="020B0502040204020203" pitchFamily="34" charset="0"/>
              </a:rPr>
              <a:t>Предпочитайте подход, основанный на миграции, подходу, основанному на государстве</a:t>
            </a:r>
            <a:endParaRPr lang="en-US" dirty="0"/>
          </a:p>
        </p:txBody>
      </p:sp>
      <p:sp>
        <p:nvSpPr>
          <p:cNvPr id="3" name="Content Placeholder 2">
            <a:extLst>
              <a:ext uri="{FF2B5EF4-FFF2-40B4-BE49-F238E27FC236}">
                <a16:creationId xmlns:a16="http://schemas.microsoft.com/office/drawing/2014/main" id="{D788D63A-F58F-766A-030A-009D14E70F89}"/>
              </a:ext>
            </a:extLst>
          </p:cNvPr>
          <p:cNvSpPr>
            <a:spLocks noGrp="1"/>
          </p:cNvSpPr>
          <p:nvPr>
            <p:ph idx="1"/>
          </p:nvPr>
        </p:nvSpPr>
        <p:spPr/>
        <p:txBody>
          <a:bodyPr>
            <a:normAutofit fontScale="92500" lnSpcReduction="10000"/>
          </a:bodyPr>
          <a:lstStyle/>
          <a:p>
            <a:r>
              <a:rPr lang="ru-RU" b="0" i="0" dirty="0">
                <a:solidFill>
                  <a:srgbClr val="D0021B"/>
                </a:solidFill>
                <a:effectLst/>
                <a:latin typeface="Segoe UI" panose="020B0502040204020203" pitchFamily="34" charset="0"/>
              </a:rPr>
              <a:t>Разница между подходами к доставке баз данных на основе состояния и миграции сводится к (как следует из их названий) состоянию в сравнении с миграциями (см. рисунок 10.3).:</a:t>
            </a:r>
            <a:br>
              <a:rPr lang="ru-RU" dirty="0"/>
            </a:br>
            <a:br>
              <a:rPr lang="ru-RU" dirty="0"/>
            </a:br>
            <a:r>
              <a:rPr lang="ru-RU" b="0" i="0" dirty="0">
                <a:solidFill>
                  <a:srgbClr val="D0021B"/>
                </a:solidFill>
                <a:effectLst/>
                <a:latin typeface="Segoe UI" panose="020B0502040204020203" pitchFamily="34" charset="0"/>
              </a:rPr>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b="0" i="0" dirty="0">
                <a:solidFill>
                  <a:srgbClr val="D0021B"/>
                </a:solidFill>
                <a:effectLst/>
                <a:latin typeface="Segoe UI" panose="020B0502040204020203" pitchFamily="34" charset="0"/>
              </a:rPr>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endParaRPr lang="en-US" dirty="0"/>
          </a:p>
        </p:txBody>
      </p:sp>
    </p:spTree>
    <p:extLst>
      <p:ext uri="{BB962C8B-B14F-4D97-AF65-F5344CB8AC3E}">
        <p14:creationId xmlns:p14="http://schemas.microsoft.com/office/powerpoint/2010/main" val="2747006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fontScale="90000"/>
          </a:bodyPr>
          <a:lstStyle/>
          <a:p>
            <a:r>
              <a:rPr lang="ru-RU" b="0" i="0" dirty="0">
                <a:solidFill>
                  <a:srgbClr val="D0021B"/>
                </a:solidFill>
                <a:effectLst/>
                <a:latin typeface="Segoe UI" panose="020B0502040204020203" pitchFamily="34" charset="0"/>
              </a:rPr>
              <a:t>Подход, основанный на состоянии, делает состояние явным, а миграции - неявными; подход, основанный на миграции, делает противоположный выбор.</a:t>
            </a:r>
            <a:endParaRPr lang="en-US" dirty="0"/>
          </a:p>
        </p:txBody>
      </p:sp>
      <p:pic>
        <p:nvPicPr>
          <p:cNvPr id="4" name="Content Placeholder 3">
            <a:extLst>
              <a:ext uri="{FF2B5EF4-FFF2-40B4-BE49-F238E27FC236}">
                <a16:creationId xmlns:a16="http://schemas.microsoft.com/office/drawing/2014/main" id="{7536BA66-0270-5285-0CF0-EDD9616C6D67}"/>
              </a:ext>
            </a:extLst>
          </p:cNvPr>
          <p:cNvPicPr>
            <a:picLocks noGrp="1" noChangeAspect="1"/>
          </p:cNvPicPr>
          <p:nvPr>
            <p:ph idx="1"/>
          </p:nvPr>
        </p:nvPicPr>
        <p:blipFill>
          <a:blip r:embed="rId2"/>
          <a:stretch>
            <a:fillRect/>
          </a:stretch>
        </p:blipFill>
        <p:spPr>
          <a:xfrm>
            <a:off x="3286125" y="2734469"/>
            <a:ext cx="5619750" cy="2533650"/>
          </a:xfrm>
          <a:prstGeom prst="rect">
            <a:avLst/>
          </a:prstGeom>
        </p:spPr>
      </p:pic>
    </p:spTree>
    <p:extLst>
      <p:ext uri="{BB962C8B-B14F-4D97-AF65-F5344CB8AC3E}">
        <p14:creationId xmlns:p14="http://schemas.microsoft.com/office/powerpoint/2010/main" val="214880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fontScale="85000" lnSpcReduction="20000"/>
          </a:bodyPr>
          <a:lstStyle/>
          <a:p>
            <a:pPr marL="0" indent="0">
              <a:buNone/>
            </a:pPr>
            <a:r>
              <a:rPr lang="ru-RU" b="0" i="0" dirty="0">
                <a:solidFill>
                  <a:srgbClr val="D0021B"/>
                </a:solidFill>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конфликтов слияния, в то время как явные миграции помогают справиться с перемещением данных.</a:t>
            </a:r>
            <a:br>
              <a:rPr lang="ru-RU" dirty="0"/>
            </a:br>
            <a:br>
              <a:rPr lang="ru-RU" dirty="0"/>
            </a:br>
            <a:r>
              <a:rPr lang="ru-RU" b="0" i="0" dirty="0">
                <a:solidFill>
                  <a:srgbClr val="D0021B"/>
                </a:solidFill>
                <a:effectLst/>
                <a:latin typeface="Segoe UI" panose="020B0502040204020203" pitchFamily="34" charset="0"/>
              </a:rPr>
              <a:t>определение</a:t>
            </a:r>
            <a:br>
              <a:rPr lang="ru-RU" dirty="0"/>
            </a:br>
            <a:r>
              <a:rPr lang="ru-RU" b="0" i="0" dirty="0">
                <a:solidFill>
                  <a:srgbClr val="D0021B"/>
                </a:solidFill>
                <a:effectLst/>
                <a:latin typeface="Segoe UI" panose="020B0502040204020203" pitchFamily="34" charset="0"/>
              </a:rPr>
              <a:t>Перемещение данных - это процесс изменения формы существующих данных таким образом, чтобы они соответствовали новой схеме базы данных.</a:t>
            </a:r>
            <a:br>
              <a:rPr lang="ru-RU" dirty="0"/>
            </a:br>
            <a:br>
              <a:rPr lang="ru-RU" dirty="0"/>
            </a:br>
            <a:r>
              <a:rPr lang="ru-RU" b="0" i="0" dirty="0">
                <a:solidFill>
                  <a:srgbClr val="D0021B"/>
                </a:solidFill>
                <a:effectLst/>
                <a:latin typeface="Segoe UI" panose="020B0502040204020203" pitchFamily="34" charset="0"/>
              </a:rPr>
              <a:t>Хотя устранение конфликтов слияния и простота перемещения данных могут показаться одинаково важными преимуществами, в подавляющем большинстве проектов перемещение данных гораздо важнее конфликтов слияния. Если вы еще не запустили свое приложение в производство, у вас всегда есть данные, которые вы не можете просто удалить.</a:t>
            </a:r>
            <a:endParaRPr lang="en-US" dirty="0"/>
          </a:p>
        </p:txBody>
      </p:sp>
    </p:spTree>
    <p:extLst>
      <p:ext uri="{BB962C8B-B14F-4D97-AF65-F5344CB8AC3E}">
        <p14:creationId xmlns:p14="http://schemas.microsoft.com/office/powerpoint/2010/main" val="321335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fontScale="77500" lnSpcReduction="20000"/>
          </a:bodyPr>
          <a:lstStyle/>
          <a:p>
            <a:r>
              <a:rPr lang="ru-RU" dirty="0"/>
              <a:t>Например, 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 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преобразования.В результате государственный подход непрактичен в подавляющем большинстве проектов. Однако вы можете использовать его временно, пока проект еще не запущен в производство. 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подход, основанный на миграции, чтобы правильно обрабатывать перемещение данных.</a:t>
            </a:r>
            <a:endParaRPr lang="en-US" dirty="0"/>
          </a:p>
        </p:txBody>
      </p:sp>
    </p:spTree>
    <p:extLst>
      <p:ext uri="{BB962C8B-B14F-4D97-AF65-F5344CB8AC3E}">
        <p14:creationId xmlns:p14="http://schemas.microsoft.com/office/powerpoint/2010/main" val="339923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p:txBody>
          <a:bodyPr/>
          <a:lstStyle/>
          <a:p>
            <a:r>
              <a:rPr lang="ru-RU" dirty="0"/>
              <a:t>Какие тесты лучше выбрать для какой задачи?</a:t>
            </a:r>
            <a:endParaRPr lang="en-US" dirty="0"/>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p:txBody>
          <a:bodyPr/>
          <a:lstStyle/>
          <a:p>
            <a:r>
              <a:rPr lang="ru-RU" dirty="0"/>
              <a:t>Мы не будем говорить о чистых тестах. На практике</a:t>
            </a:r>
            <a:endParaRPr lang="en-US" dirty="0"/>
          </a:p>
          <a:p>
            <a:r>
              <a:rPr lang="ru-RU" b="0" i="0" dirty="0">
                <a:solidFill>
                  <a:srgbClr val="D0021B"/>
                </a:solidFill>
                <a:effectLst/>
                <a:latin typeface="Segoe UI" panose="020B0502040204020203" pitchFamily="34" charset="0"/>
              </a:rPr>
              <a:t>Последняя часть головоломки в интеграционном тестировании - это управляемые внепроцессные зависимости. Наиболее распространенным примером управляемой зависимости является база данных приложения — база данных, к которой ни одно другое приложение не имеет доступа.</a:t>
            </a:r>
            <a:endParaRPr lang="en-US" dirty="0"/>
          </a:p>
        </p:txBody>
      </p:sp>
    </p:spTree>
    <p:extLst>
      <p:ext uri="{BB962C8B-B14F-4D97-AF65-F5344CB8AC3E}">
        <p14:creationId xmlns:p14="http://schemas.microsoft.com/office/powerpoint/2010/main" val="416230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35E1-6171-35F9-FDCF-5DB3B214C6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35F2D9-95E1-415F-CD87-03D52A57735F}"/>
              </a:ext>
            </a:extLst>
          </p:cNvPr>
          <p:cNvSpPr>
            <a:spLocks noGrp="1"/>
          </p:cNvSpPr>
          <p:nvPr>
            <p:ph idx="1"/>
          </p:nvPr>
        </p:nvSpPr>
        <p:spPr/>
        <p:txBody>
          <a:bodyPr>
            <a:normAutofit fontScale="77500" lnSpcReduction="20000"/>
          </a:bodyPr>
          <a:lstStyle/>
          <a:p>
            <a:r>
              <a:rPr lang="ru-RU" dirty="0"/>
              <a:t>Например, 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 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преобразования.В результате государственный подход непрактичен в подавляющем большинстве проектов. Однако вы можете использовать его временно, пока проект еще не запущен в производство. 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подход, основанный на миграции, чтобы правильно обрабатывать перемещение данных.</a:t>
            </a:r>
            <a:endParaRPr lang="en-US" dirty="0"/>
          </a:p>
        </p:txBody>
      </p:sp>
    </p:spTree>
    <p:extLst>
      <p:ext uri="{BB962C8B-B14F-4D97-AF65-F5344CB8AC3E}">
        <p14:creationId xmlns:p14="http://schemas.microsoft.com/office/powerpoint/2010/main" val="2208940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CC6A-6737-0078-054C-CDDCB910BE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7D3F9A-AFA6-A360-4996-63A45DACD144}"/>
              </a:ext>
            </a:extLst>
          </p:cNvPr>
          <p:cNvSpPr>
            <a:spLocks noGrp="1"/>
          </p:cNvSpPr>
          <p:nvPr>
            <p:ph idx="1"/>
          </p:nvPr>
        </p:nvSpPr>
        <p:spPr/>
        <p:txBody>
          <a:bodyPr/>
          <a:lstStyle/>
          <a:p>
            <a:r>
              <a:rPr lang="ru-RU" b="0" i="0" dirty="0">
                <a:solidFill>
                  <a:srgbClr val="D0021B"/>
                </a:solidFill>
                <a:effectLst/>
                <a:latin typeface="Segoe UI" panose="020B0502040204020203" pitchFamily="34" charset="0"/>
              </a:rPr>
              <a:t>совет</a:t>
            </a:r>
            <a:br>
              <a:rPr lang="ru-RU" dirty="0"/>
            </a:br>
            <a:r>
              <a:rPr lang="ru-RU" b="0" i="0" dirty="0">
                <a:solidFill>
                  <a:srgbClr val="D0021B"/>
                </a:solidFill>
                <a:effectLst/>
                <a:latin typeface="Segoe UI" panose="020B0502040204020203" pitchFamily="34" charset="0"/>
              </a:rPr>
              <a:t>Применяйте все изменения к схеме базы данных (включая справочные данные) с помощью миграции. 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 Делайте исключения из этого правила только в тех случаях, когда неправильная миграция может привести к потере данных.</a:t>
            </a:r>
            <a:endParaRPr lang="en-US" dirty="0"/>
          </a:p>
        </p:txBody>
      </p:sp>
    </p:spTree>
    <p:extLst>
      <p:ext uri="{BB962C8B-B14F-4D97-AF65-F5344CB8AC3E}">
        <p14:creationId xmlns:p14="http://schemas.microsoft.com/office/powerpoint/2010/main" val="52906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FB66-65AA-AE50-30DA-EEA0DE45C9A0}"/>
              </a:ext>
            </a:extLst>
          </p:cNvPr>
          <p:cNvSpPr>
            <a:spLocks noGrp="1"/>
          </p:cNvSpPr>
          <p:nvPr>
            <p:ph type="title"/>
          </p:nvPr>
        </p:nvSpPr>
        <p:spPr/>
        <p:txBody>
          <a:bodyPr/>
          <a:lstStyle/>
          <a:p>
            <a:r>
              <a:rPr lang="ru-RU" b="1" i="0" dirty="0">
                <a:solidFill>
                  <a:srgbClr val="3C3C3C"/>
                </a:solidFill>
                <a:effectLst/>
                <a:latin typeface="Lato" panose="020B0604020202020204" pitchFamily="34" charset="0"/>
              </a:rPr>
              <a:t>Управление транзакциями</a:t>
            </a:r>
            <a:endParaRPr lang="en-US" dirty="0"/>
          </a:p>
        </p:txBody>
      </p:sp>
      <p:sp>
        <p:nvSpPr>
          <p:cNvPr id="3" name="Content Placeholder 2">
            <a:extLst>
              <a:ext uri="{FF2B5EF4-FFF2-40B4-BE49-F238E27FC236}">
                <a16:creationId xmlns:a16="http://schemas.microsoft.com/office/drawing/2014/main" id="{EC97A975-AA4F-E89F-5D05-8642B9432B55}"/>
              </a:ext>
            </a:extLst>
          </p:cNvPr>
          <p:cNvSpPr>
            <a:spLocks noGrp="1"/>
          </p:cNvSpPr>
          <p:nvPr>
            <p:ph idx="1"/>
          </p:nvPr>
        </p:nvSpPr>
        <p:spPr/>
        <p:txBody>
          <a:bodyPr>
            <a:normAutofit fontScale="92500"/>
          </a:bodyPr>
          <a:lstStyle/>
          <a:p>
            <a:r>
              <a:rPr lang="ru-RU" dirty="0"/>
              <a:t>Управление транзакциями базы данных - это тема, которая важна как для производственного, так и для тестового кода. Правильное управление транзакциями в производственном коде поможет вам избежать несоответствий данных. В тестах это помогает вам проверить интеграцию с базой данных в условиях, приближенных к рабочим.</a:t>
            </a:r>
          </a:p>
          <a:p>
            <a:endParaRPr lang="ru-RU" dirty="0"/>
          </a:p>
          <a:p>
            <a:r>
              <a:rPr lang="ru-RU" dirty="0"/>
              <a:t>В этом разделе я сначала покажу, как обрабатывать транзакции в производственном коде (контроллере), а затем продемонстрирую, как использовать их в интеграционных тестах. Я продолжу использовать в качестве примера тот же проект CRM, который вы видели в предыдущих главах.</a:t>
            </a:r>
            <a:endParaRPr lang="en-US" dirty="0"/>
          </a:p>
        </p:txBody>
      </p:sp>
    </p:spTree>
    <p:extLst>
      <p:ext uri="{BB962C8B-B14F-4D97-AF65-F5344CB8AC3E}">
        <p14:creationId xmlns:p14="http://schemas.microsoft.com/office/powerpoint/2010/main" val="151626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6EEC-3E61-9FAF-C03A-F384196DBDE9}"/>
              </a:ext>
            </a:extLst>
          </p:cNvPr>
          <p:cNvSpPr>
            <a:spLocks noGrp="1"/>
          </p:cNvSpPr>
          <p:nvPr>
            <p:ph type="title"/>
          </p:nvPr>
        </p:nvSpPr>
        <p:spPr/>
        <p:txBody>
          <a:bodyPr/>
          <a:lstStyle/>
          <a:p>
            <a:r>
              <a:rPr lang="ru-RU" b="0" i="0" dirty="0">
                <a:solidFill>
                  <a:srgbClr val="D0021B"/>
                </a:solidFill>
                <a:effectLst/>
                <a:latin typeface="Segoe UI" panose="020B0502040204020203" pitchFamily="34" charset="0"/>
              </a:rPr>
              <a:t>Управление транзакциями базы данных в производственном коде</a:t>
            </a:r>
            <a:endParaRPr lang="en-US" dirty="0"/>
          </a:p>
        </p:txBody>
      </p:sp>
      <p:sp>
        <p:nvSpPr>
          <p:cNvPr id="3" name="Content Placeholder 2">
            <a:extLst>
              <a:ext uri="{FF2B5EF4-FFF2-40B4-BE49-F238E27FC236}">
                <a16:creationId xmlns:a16="http://schemas.microsoft.com/office/drawing/2014/main" id="{DC1DAD50-2534-D6DB-4338-5833280BB864}"/>
              </a:ext>
            </a:extLst>
          </p:cNvPr>
          <p:cNvSpPr>
            <a:spLocks noGrp="1"/>
          </p:cNvSpPr>
          <p:nvPr>
            <p:ph idx="1"/>
          </p:nvPr>
        </p:nvSpPr>
        <p:spPr/>
        <p:txBody>
          <a:bodyPr>
            <a:normAutofit fontScale="77500" lnSpcReduction="20000"/>
          </a:bodyPr>
          <a:lstStyle/>
          <a:p>
            <a:pPr marL="0" indent="0">
              <a:buNone/>
            </a:pPr>
            <a:r>
              <a:rPr lang="ru-RU" b="0" i="0" dirty="0">
                <a:solidFill>
                  <a:srgbClr val="D0021B"/>
                </a:solidFill>
                <a:effectLst/>
                <a:latin typeface="Segoe UI" panose="020B0502040204020203" pitchFamily="34" charset="0"/>
              </a:rPr>
              <a:t>Наш примерный проект CRM использует класс Database для работы с пользователем и компанией. База данных создает отдельное SQL-соединение при каждом вызове метода. Каждое такое соединение неявно открывает независимую транзакцию за кулисами, как показано в следующем списке.</a:t>
            </a:r>
          </a:p>
          <a:p>
            <a:pPr marL="0" indent="0">
              <a:buNone/>
            </a:pPr>
            <a:r>
              <a:rPr lang="ru-RU" b="0" i="0" dirty="0">
                <a:solidFill>
                  <a:srgbClr val="D0021B"/>
                </a:solidFill>
                <a:effectLst/>
                <a:latin typeface="Segoe UI" panose="020B0502040204020203" pitchFamily="34" charset="0"/>
              </a:rPr>
              <a:t>В результате пользовательский контроллер создает в общей сложности четыре транзакции базы данных в течение одной бизнес-операции, как показано в следующем списке.</a:t>
            </a:r>
          </a:p>
          <a:p>
            <a:pPr marL="0" indent="0">
              <a:buNone/>
            </a:pPr>
            <a:r>
              <a:rPr lang="ru-RU" b="0" i="0" dirty="0">
                <a:solidFill>
                  <a:srgbClr val="000000"/>
                </a:solidFill>
                <a:effectLst/>
                <a:latin typeface="Segoe UI" panose="020B0502040204020203" pitchFamily="34" charset="0"/>
              </a:rPr>
              <a:t>Можно открывать несколько транзакций во время операций только для чтения: например, при возврате пользовательской информации внешнему клиенту. Но если бизнес-операция включает в себя изменение данных, все обновления, происходящие во время этой операции, должны быть атомарными, чтобы избежать несоответствий. Например, контроллер может успешно сохранить компанию, но затем потерпеть неудачу при сохранении пользователя из-за проблемы с подключением к базе данных. В результате количество сотрудников компании может стать несовместимым с общим количеством пользователей-сотрудников в базе данных.</a:t>
            </a:r>
            <a:endParaRPr lang="en-US" dirty="0"/>
          </a:p>
        </p:txBody>
      </p:sp>
    </p:spTree>
    <p:extLst>
      <p:ext uri="{BB962C8B-B14F-4D97-AF65-F5344CB8AC3E}">
        <p14:creationId xmlns:p14="http://schemas.microsoft.com/office/powerpoint/2010/main" val="1363864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B945-BD36-2753-D573-3A46963CEAC5}"/>
              </a:ext>
            </a:extLst>
          </p:cNvPr>
          <p:cNvSpPr>
            <a:spLocks noGrp="1"/>
          </p:cNvSpPr>
          <p:nvPr>
            <p:ph type="title"/>
          </p:nvPr>
        </p:nvSpPr>
        <p:spPr/>
        <p:txBody>
          <a:bodyPr/>
          <a:lstStyle/>
          <a:p>
            <a:r>
              <a:rPr lang="ru-RU" dirty="0"/>
              <a:t>Определение</a:t>
            </a:r>
            <a:endParaRPr lang="en-US" dirty="0"/>
          </a:p>
        </p:txBody>
      </p:sp>
      <p:sp>
        <p:nvSpPr>
          <p:cNvPr id="3" name="Content Placeholder 2">
            <a:extLst>
              <a:ext uri="{FF2B5EF4-FFF2-40B4-BE49-F238E27FC236}">
                <a16:creationId xmlns:a16="http://schemas.microsoft.com/office/drawing/2014/main" id="{DBEA691E-6BB8-C2C9-BB18-F91BC6D8713A}"/>
              </a:ext>
            </a:extLst>
          </p:cNvPr>
          <p:cNvSpPr>
            <a:spLocks noGrp="1"/>
          </p:cNvSpPr>
          <p:nvPr>
            <p:ph idx="1"/>
          </p:nvPr>
        </p:nvSpPr>
        <p:spPr/>
        <p:txBody>
          <a:bodyPr/>
          <a:lstStyle/>
          <a:p>
            <a:pPr marL="0" indent="0">
              <a:buNone/>
            </a:pPr>
            <a:r>
              <a:rPr lang="ru-RU" b="0" i="0" dirty="0">
                <a:solidFill>
                  <a:srgbClr val="D0021B"/>
                </a:solidFill>
                <a:effectLst/>
                <a:latin typeface="Segoe UI" panose="020B0502040204020203" pitchFamily="34" charset="0"/>
              </a:rPr>
              <a:t>Атомарные обновления выполняются по принципу "все или ничего". Каждое обновление в наборе атомарных обновлений должно быть либо завершено полностью, либо не иметь никакого эффекта вообще.</a:t>
            </a:r>
            <a:endParaRPr lang="en-US" dirty="0"/>
          </a:p>
        </p:txBody>
      </p:sp>
    </p:spTree>
    <p:extLst>
      <p:ext uri="{BB962C8B-B14F-4D97-AF65-F5344CB8AC3E}">
        <p14:creationId xmlns:p14="http://schemas.microsoft.com/office/powerpoint/2010/main" val="1908199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9B9D-8384-AD7E-6C39-A3C39E03ADC5}"/>
              </a:ext>
            </a:extLst>
          </p:cNvPr>
          <p:cNvSpPr>
            <a:spLocks noGrp="1"/>
          </p:cNvSpPr>
          <p:nvPr>
            <p:ph type="title"/>
          </p:nvPr>
        </p:nvSpPr>
        <p:spPr/>
        <p:txBody>
          <a:bodyPr/>
          <a:lstStyle/>
          <a:p>
            <a:r>
              <a:rPr lang="ru-RU" b="0" i="0" dirty="0">
                <a:solidFill>
                  <a:srgbClr val="D0021B"/>
                </a:solidFill>
                <a:effectLst/>
                <a:latin typeface="Segoe UI" panose="020B0502040204020203" pitchFamily="34" charset="0"/>
              </a:rPr>
              <a:t>Отделение подключений к базе данных от транзакций базы данных</a:t>
            </a:r>
            <a:endParaRPr lang="en-US" dirty="0"/>
          </a:p>
        </p:txBody>
      </p:sp>
      <p:sp>
        <p:nvSpPr>
          <p:cNvPr id="3" name="Content Placeholder 2">
            <a:extLst>
              <a:ext uri="{FF2B5EF4-FFF2-40B4-BE49-F238E27FC236}">
                <a16:creationId xmlns:a16="http://schemas.microsoft.com/office/drawing/2014/main" id="{6F7CCD00-308F-F19E-D12D-6A311365AE47}"/>
              </a:ext>
            </a:extLst>
          </p:cNvPr>
          <p:cNvSpPr>
            <a:spLocks noGrp="1"/>
          </p:cNvSpPr>
          <p:nvPr>
            <p:ph idx="1"/>
          </p:nvPr>
        </p:nvSpPr>
        <p:spPr/>
        <p:txBody>
          <a:bodyPr>
            <a:normAutofit fontScale="92500" lnSpcReduction="10000"/>
          </a:bodyPr>
          <a:lstStyle/>
          <a:p>
            <a:pPr marL="0" indent="0">
              <a:buNone/>
            </a:pPr>
            <a:r>
              <a:rPr lang="ru-RU" b="0" i="0" dirty="0">
                <a:solidFill>
                  <a:srgbClr val="D0021B"/>
                </a:solidFill>
                <a:effectLst/>
                <a:latin typeface="Segoe UI" panose="020B0502040204020203" pitchFamily="34" charset="0"/>
              </a:rPr>
              <a:t>Чтобы избежать потенциальных несоответствий, вам необходимо ввести разделение между двумя типами решений:</a:t>
            </a:r>
            <a:br>
              <a:rPr lang="ru-RU" dirty="0"/>
            </a:br>
            <a:br>
              <a:rPr lang="ru-RU" dirty="0"/>
            </a:br>
            <a:r>
              <a:rPr lang="ru-RU" b="0" i="0" dirty="0">
                <a:solidFill>
                  <a:srgbClr val="D0021B"/>
                </a:solidFill>
                <a:effectLst/>
                <a:latin typeface="Segoe UI" panose="020B0502040204020203" pitchFamily="34" charset="0"/>
              </a:rPr>
              <a:t>Какие данные обновлять</a:t>
            </a:r>
            <a:br>
              <a:rPr lang="ru-RU" dirty="0"/>
            </a:br>
            <a:r>
              <a:rPr lang="ru-RU" b="0" i="0" dirty="0">
                <a:solidFill>
                  <a:srgbClr val="D0021B"/>
                </a:solidFill>
                <a:effectLst/>
                <a:latin typeface="Segoe UI" panose="020B0502040204020203" pitchFamily="34" charset="0"/>
              </a:rPr>
              <a:t>Следует ли сохранить обновления или откатить их назад</a:t>
            </a:r>
            <a:br>
              <a:rPr lang="ru-RU" dirty="0"/>
            </a:br>
            <a:r>
              <a:rPr lang="ru-RU" b="0" i="0" dirty="0">
                <a:solidFill>
                  <a:srgbClr val="D0021B"/>
                </a:solidFill>
                <a:effectLst/>
                <a:latin typeface="Segoe UI" panose="020B0502040204020203" pitchFamily="34" charset="0"/>
              </a:rPr>
              <a:t>Такое разделение важно, потому что контроллер не может принимать эти решения одновременно. Он знает только о том, можно ли сохранить обновления, когда все шаги бизнес-операции выполнены успешно. И он может предпринять эти шаги, только получив доступ к базе данных и попытавшись внести обновления. Вы можете реализовать разделение между этими обязанностями, разделив класс базы данных на репозитории и транзакцию:</a:t>
            </a:r>
            <a:endParaRPr lang="en-US" dirty="0"/>
          </a:p>
        </p:txBody>
      </p:sp>
    </p:spTree>
    <p:extLst>
      <p:ext uri="{BB962C8B-B14F-4D97-AF65-F5344CB8AC3E}">
        <p14:creationId xmlns:p14="http://schemas.microsoft.com/office/powerpoint/2010/main" val="62965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6D52-F09D-B74E-DC25-537E115C1E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11191-F6DE-8E21-1CB7-C478C2C64970}"/>
              </a:ext>
            </a:extLst>
          </p:cNvPr>
          <p:cNvSpPr>
            <a:spLocks noGrp="1"/>
          </p:cNvSpPr>
          <p:nvPr>
            <p:ph idx="1"/>
          </p:nvPr>
        </p:nvSpPr>
        <p:spPr/>
        <p:txBody>
          <a:bodyPr>
            <a:normAutofit fontScale="85000" lnSpcReduction="20000"/>
          </a:bodyPr>
          <a:lstStyle/>
          <a:p>
            <a:r>
              <a:rPr lang="ru-RU" dirty="0"/>
              <a:t>Репозитории - это классы, которые обеспечивают доступ к данным в базе данных и их модификацию. В нашем примере проекта будет два репозитория: один для пользователя, а другой для компании.Транзакция - это класс, который либо фиксирует, либо откатывает обновления данных в полном объеме. Это будет пользовательский класс, полагающийся на транзакции базовой базы данных для обеспечения атомарности модификации данных.Хранилища и транзакции не только несут разные обязанности, но и имеют разный срок службы. Транзакция существует в течение всей бизнес-операции и удаляется в самом ее конце. С другой стороны, хранилище недолговечно. Вы можете избавиться от хранилища, как только вызов базы данных будет завершен. В результате репозитории всегда работают поверх текущей транзакции. При подключении к базе данных репозиторий подключается к транзакции, так что любые изменения данных, внесенные во время этого подключения, впоследствии могут быть откатаны транзакцией.</a:t>
            </a:r>
            <a:endParaRPr lang="en-US" dirty="0"/>
          </a:p>
        </p:txBody>
      </p:sp>
    </p:spTree>
    <p:extLst>
      <p:ext uri="{BB962C8B-B14F-4D97-AF65-F5344CB8AC3E}">
        <p14:creationId xmlns:p14="http://schemas.microsoft.com/office/powerpoint/2010/main" val="8278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p:txBody>
          <a:bodyPr/>
          <a:lstStyle/>
          <a:p>
            <a:r>
              <a:rPr lang="ru-RU" dirty="0"/>
              <a:t>Жизненный цикл тестовых данных</a:t>
            </a:r>
            <a:endParaRPr lang="en-US" dirty="0"/>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pPr marL="0" indent="0">
              <a:buNone/>
            </a:pPr>
            <a:r>
              <a:rPr lang="ru-RU" dirty="0"/>
              <a:t>Общая база данных поднимает проблему изоляции интеграционных тестов друг от друга. Чтобы решить эту проблему, вам необходимо</a:t>
            </a:r>
          </a:p>
          <a:p>
            <a:pPr marL="0" indent="0">
              <a:buNone/>
            </a:pPr>
            <a:r>
              <a:rPr lang="ru-RU" dirty="0"/>
              <a:t>Выполняйте интеграционные тесты последовательно.Удалите оставшиеся данные между тестовыми запусками.В целом, ваши тесты не должны зависеть от состояния базы данных. Ваши тесты должны привести это состояние к требуемому состоянию сами по себе.</a:t>
            </a:r>
            <a:endParaRPr lang="en-US" dirty="0"/>
          </a:p>
        </p:txBody>
      </p:sp>
    </p:spTree>
    <p:extLst>
      <p:ext uri="{BB962C8B-B14F-4D97-AF65-F5344CB8AC3E}">
        <p14:creationId xmlns:p14="http://schemas.microsoft.com/office/powerpoint/2010/main" val="2637392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t>Параллельное или последовательное выполнение теста</a:t>
            </a:r>
            <a:endParaRPr lang="en-US" dirty="0"/>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fontScale="92500" lnSpcReduction="10000"/>
          </a:bodyPr>
          <a:lstStyle/>
          <a:p>
            <a:pPr marL="0" indent="0">
              <a:buNone/>
            </a:pPr>
            <a:r>
              <a:rPr lang="ru-RU" dirty="0"/>
              <a:t>Параллельное выполнение интеграционных тестов требует значительных усилий. 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p>
          <a:p>
            <a:pPr marL="0" indent="0">
              <a:buNone/>
            </a:pPr>
            <a:r>
              <a:rPr lang="ru-RU" dirty="0"/>
              <a:t>Большинство фреймворков модульного тестирования позволяют определять отдельные тестовые коллекции и выборочно отключать в них распараллеливание. 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Tree>
    <p:extLst>
      <p:ext uri="{BB962C8B-B14F-4D97-AF65-F5344CB8AC3E}">
        <p14:creationId xmlns:p14="http://schemas.microsoft.com/office/powerpoint/2010/main" val="352957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pPr marL="0" indent="0">
              <a:buNone/>
            </a:pPr>
            <a:r>
              <a:rPr lang="ru-RU" dirty="0"/>
              <a:t>В качестве альтернативы вы могли бы распараллеливать тесты с помощью контейнеров. 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 Однако на практике такой подход создает слишком большую дополнительную нагрузку на техническое обслуживание. С помощью Docker вам нужно не только отслеживать саму базу данных, но и</a:t>
            </a:r>
            <a:endParaRPr lang="en-US" dirty="0"/>
          </a:p>
        </p:txBody>
      </p:sp>
    </p:spTree>
    <p:extLst>
      <p:ext uri="{BB962C8B-B14F-4D97-AF65-F5344CB8AC3E}">
        <p14:creationId xmlns:p14="http://schemas.microsoft.com/office/powerpoint/2010/main" val="404417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3526-16C5-11CA-BECC-B1BF577D66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7CD96C-A75F-B9CB-F464-AC27A5665160}"/>
              </a:ext>
            </a:extLst>
          </p:cNvPr>
          <p:cNvSpPr>
            <a:spLocks noGrp="1"/>
          </p:cNvSpPr>
          <p:nvPr>
            <p:ph idx="1"/>
          </p:nvPr>
        </p:nvSpPr>
        <p:spPr/>
        <p:txBody>
          <a:bodyPr/>
          <a:lstStyle/>
          <a:p>
            <a:r>
              <a:rPr lang="ru-RU" b="0" i="0" dirty="0">
                <a:solidFill>
                  <a:srgbClr val="D0021B"/>
                </a:solidFill>
                <a:effectLst/>
                <a:latin typeface="Segoe UI" panose="020B0502040204020203" pitchFamily="34" charset="0"/>
              </a:rPr>
              <a:t>Выполнение тестов с реальной базой данных обеспечивает надежную защиту от регрессий, но эти тесты нелегко настроить. В этой главе показаны предварительные шаги, которые вам необходимо предпринять, прежде чем вы сможете начать тестирование своей базы данных: в ней рассматривается отслеживание схемы базы данных, объясняется разница между подходами к доставке баз данных на основе состояния и миграции и демонстрируется, почему вы должны предпочесть последнее первому.</a:t>
            </a:r>
            <a:endParaRPr lang="en-US" dirty="0"/>
          </a:p>
        </p:txBody>
      </p:sp>
    </p:spTree>
    <p:extLst>
      <p:ext uri="{BB962C8B-B14F-4D97-AF65-F5344CB8AC3E}">
        <p14:creationId xmlns:p14="http://schemas.microsoft.com/office/powerpoint/2010/main" val="3126746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pPr marL="0" indent="0">
              <a:buNone/>
            </a:pPr>
            <a:r>
              <a:rPr lang="ru-RU" dirty="0"/>
              <a:t>Поддерживать образы DockerУбедитесь, что каждый тест получает свой собственный экземпляр контейнераПакетные интеграционные тесты (поскольку вы, скорее всего, не сможете создать все экземпляры контейнера сразу)Утилизируйте использованные контейнерыЯ не рекомендую использовать контейнеры, если вам абсолютно не нужно минимизировать время выполнения ваших интеграционных тестов. Опять же, более практично иметь только один экземпляр базы данных на одного разработчика. Однако вы можете запустить этот единственный экземпляр в Docker. Я выступаю против преждевременного распараллеливания, а не за использование Docker как такового.</a:t>
            </a:r>
            <a:endParaRPr lang="en-US" dirty="0"/>
          </a:p>
        </p:txBody>
      </p:sp>
    </p:spTree>
    <p:extLst>
      <p:ext uri="{BB962C8B-B14F-4D97-AF65-F5344CB8AC3E}">
        <p14:creationId xmlns:p14="http://schemas.microsoft.com/office/powerpoint/2010/main" val="2828488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fontScale="70000" lnSpcReduction="20000"/>
          </a:bodyPr>
          <a:lstStyle/>
          <a:p>
            <a:pPr marL="0" indent="0">
              <a:buNone/>
            </a:pPr>
            <a:r>
              <a:rPr lang="ru-RU" dirty="0"/>
              <a:t>Существует четыре варианта очистки оставшихся данных между тестовыми запусками:Восстановление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тестов.Очистка данных в конце теста — Этот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тестов.Оборачивая каждый тест в транзакцию базы данных и никогда не фиксируя его — 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несогласованному поведению между рабочей и тестовой средами. Это та же проблема, что и при повторном использовании единицы работы: дополнительная транзакция создает настройку, отличную от рабочей.Очистка данных в начале теста — это лучший вариант. Он работает быстро, не приводит к непоследовательному поведению и не подвержен случайному пропуску этапа очистки.советНет необходимости в отдельной фазе демонтажа; реализуйте эту фазу как часть раздела упорядочивания.</a:t>
            </a:r>
            <a:endParaRPr lang="en-US" dirty="0"/>
          </a:p>
        </p:txBody>
      </p:sp>
    </p:spTree>
    <p:extLst>
      <p:ext uri="{BB962C8B-B14F-4D97-AF65-F5344CB8AC3E}">
        <p14:creationId xmlns:p14="http://schemas.microsoft.com/office/powerpoint/2010/main" val="2846559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CFDE-025D-7AC4-47AA-323478548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77BF9A-C3C6-D45B-DC1D-3A9C948C2D32}"/>
              </a:ext>
            </a:extLst>
          </p:cNvPr>
          <p:cNvSpPr>
            <a:spLocks noGrp="1"/>
          </p:cNvSpPr>
          <p:nvPr>
            <p:ph idx="1"/>
          </p:nvPr>
        </p:nvSpPr>
        <p:spPr/>
        <p:txBody>
          <a:bodyPr/>
          <a:lstStyle/>
          <a:p>
            <a:pPr marL="0" indent="0">
              <a:buNone/>
            </a:pPr>
            <a:r>
              <a:rPr lang="ru-RU" dirty="0"/>
              <a:t>Само удаление данных должно выполняться в определенном порядке, чтобы соответствовать ограничениям внешнего ключа базы данных. Иногда я вижу, как люди используют сложные 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Напишите SQL-скрипт вручную: это проще и дает вам более детальный контроль над процессом удаления.</a:t>
            </a:r>
            <a:endParaRPr lang="en-US" dirty="0"/>
          </a:p>
        </p:txBody>
      </p:sp>
    </p:spTree>
    <p:extLst>
      <p:ext uri="{BB962C8B-B14F-4D97-AF65-F5344CB8AC3E}">
        <p14:creationId xmlns:p14="http://schemas.microsoft.com/office/powerpoint/2010/main" val="1340121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r>
              <a:rPr lang="ru-RU" dirty="0"/>
              <a:t>Введите базовый класс для всех интеграционных тестов и поместите туда сценарий удаления. С таким базовым классом скрипт будет запускаться автоматически в начале каждого теста, как показано в следующем списке.</a:t>
            </a:r>
            <a:endParaRPr lang="en-US" dirty="0"/>
          </a:p>
        </p:txBody>
      </p:sp>
    </p:spTree>
    <p:extLst>
      <p:ext uri="{BB962C8B-B14F-4D97-AF65-F5344CB8AC3E}">
        <p14:creationId xmlns:p14="http://schemas.microsoft.com/office/powerpoint/2010/main" val="1083714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0A2F-0E8D-789D-3751-9AB9D02C8C02}"/>
              </a:ext>
            </a:extLst>
          </p:cNvPr>
          <p:cNvSpPr>
            <a:spLocks noGrp="1"/>
          </p:cNvSpPr>
          <p:nvPr>
            <p:ph type="title"/>
          </p:nvPr>
        </p:nvSpPr>
        <p:spPr/>
        <p:txBody>
          <a:bodyPr/>
          <a:lstStyle/>
          <a:p>
            <a:r>
              <a:rPr lang="ru-RU" dirty="0"/>
              <a:t>Общие вопросы тестирования базы данных</a:t>
            </a:r>
            <a:endParaRPr lang="en-US" dirty="0"/>
          </a:p>
        </p:txBody>
      </p:sp>
      <p:sp>
        <p:nvSpPr>
          <p:cNvPr id="3" name="Content Placeholder 2">
            <a:extLst>
              <a:ext uri="{FF2B5EF4-FFF2-40B4-BE49-F238E27FC236}">
                <a16:creationId xmlns:a16="http://schemas.microsoft.com/office/drawing/2014/main" id="{E06E234E-8A79-CAFC-9251-21C08DC4D04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067476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t>Следует ли вам тестировать чтения?</a:t>
            </a:r>
            <a:endParaRPr lang="en-US" dirty="0"/>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t>На протяжении последних нескольких глав мы работали с примером сценария изменения электронной почты пользователя. Этот сценарий является примером операции записи (операция, которая оставляет побочный эффект в базе данных и другие внепроцессные зависимости). 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Должны ли вы тестировать как записи, так и чтения?</a:t>
            </a:r>
            <a:endParaRPr lang="en-US" dirty="0"/>
          </a:p>
        </p:txBody>
      </p:sp>
    </p:spTree>
    <p:extLst>
      <p:ext uri="{BB962C8B-B14F-4D97-AF65-F5344CB8AC3E}">
        <p14:creationId xmlns:p14="http://schemas.microsoft.com/office/powerpoint/2010/main" val="2072942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BC24-BF7C-E08B-ABBB-3D7B1B528F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A465DF-256B-F7B4-19D3-89B0836924AF}"/>
              </a:ext>
            </a:extLst>
          </p:cNvPr>
          <p:cNvSpPr>
            <a:spLocks noGrp="1"/>
          </p:cNvSpPr>
          <p:nvPr>
            <p:ph idx="1"/>
          </p:nvPr>
        </p:nvSpPr>
        <p:spPr/>
        <p:txBody>
          <a:bodyPr/>
          <a:lstStyle/>
          <a:p>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охватывают записи, очень ценны из-за защиты, которую они обеспечивают от таких ошибок.Это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Протестируйте только самые сложные или важные операции чтения; не обращайте внимания на остальные.</a:t>
            </a:r>
            <a:endParaRPr lang="en-US" dirty="0"/>
          </a:p>
        </p:txBody>
      </p:sp>
    </p:spTree>
    <p:extLst>
      <p:ext uri="{BB962C8B-B14F-4D97-AF65-F5344CB8AC3E}">
        <p14:creationId xmlns:p14="http://schemas.microsoft.com/office/powerpoint/2010/main" val="3579051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pPr marL="0" indent="0">
              <a:buNone/>
            </a:pPr>
            <a:r>
              <a:rPr lang="ru-RU" dirty="0"/>
              <a:t>Обратите внимание, что в reads также нет необходимости в модели предметной области. Одной из основных целей моделирования предметной области является инкапсуляция. И, как вы, возможно, помните из глав 5 и 6, 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 (рис. 10.7).</a:t>
            </a:r>
            <a:endParaRPr lang="en-US" dirty="0"/>
          </a:p>
        </p:txBody>
      </p:sp>
    </p:spTree>
    <p:extLst>
      <p:ext uri="{BB962C8B-B14F-4D97-AF65-F5344CB8AC3E}">
        <p14:creationId xmlns:p14="http://schemas.microsoft.com/office/powerpoint/2010/main" val="690061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3448-E64A-22C5-5CDA-8D04857CEE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4AF9C7-2287-3A17-9558-2A1963E12202}"/>
              </a:ext>
            </a:extLst>
          </p:cNvPr>
          <p:cNvSpPr>
            <a:spLocks noGrp="1"/>
          </p:cNvSpPr>
          <p:nvPr>
            <p:ph idx="1"/>
          </p:nvPr>
        </p:nvSpPr>
        <p:spPr/>
        <p:txBody>
          <a:bodyPr/>
          <a:lstStyle/>
          <a:p>
            <a:r>
              <a:rPr lang="ru-RU" dirty="0"/>
              <a:t> reads нет необходимости в модели предметной области. И поскольку стоимость ошибки при чтении ниже, чем при записи, также нет такой большой необходимости в интеграционном тестировании.Поскольку в reads практически нет уровней абстракции (модель предметной области является одним из таких уровней), модульные тесты там бесполезны. Если вы решите протестировать свои чтения, сделайте это с помощью интеграционных тестов в реальной базе данных.</a:t>
            </a:r>
            <a:endParaRPr lang="en-US" dirty="0"/>
          </a:p>
        </p:txBody>
      </p:sp>
    </p:spTree>
    <p:extLst>
      <p:ext uri="{BB962C8B-B14F-4D97-AF65-F5344CB8AC3E}">
        <p14:creationId xmlns:p14="http://schemas.microsoft.com/office/powerpoint/2010/main" val="3037704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p:txBody>
          <a:bodyPr>
            <a:normAutofit/>
          </a:bodyPr>
          <a:lstStyle/>
          <a:p>
            <a:r>
              <a:rPr lang="ru-RU" dirty="0"/>
              <a:t>Следует ли вам тестировать репозитории?</a:t>
            </a:r>
            <a:endParaRPr lang="en-US" dirty="0"/>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lnSpcReduction="10000"/>
          </a:bodyPr>
          <a:lstStyle/>
          <a:p>
            <a:r>
              <a:rPr lang="ru-RU" dirty="0"/>
              <a:t>Репозитории обеспечивают полезную абстракцию поверх базы данных. Вот пример использования из нашего примерного проекта CRM:</a:t>
            </a:r>
          </a:p>
          <a:p>
            <a:r>
              <a:rPr lang="ru-RU" dirty="0"/>
              <a:t>Должны ли вы тестировать репозитории независимо от других интеграционных тестов? Может показаться полезным проверить, как репозитории сопоставляют объекты домена с базой данных. В конце концов, в этой функциональности существует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регрессий. Давайте обсудим эти два недостатка более подробно.</a:t>
            </a:r>
            <a:endParaRPr lang="en-US" dirty="0"/>
          </a:p>
        </p:txBody>
      </p:sp>
    </p:spTree>
    <p:extLst>
      <p:ext uri="{BB962C8B-B14F-4D97-AF65-F5344CB8AC3E}">
        <p14:creationId xmlns:p14="http://schemas.microsoft.com/office/powerpoint/2010/main" val="397178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7791-1C9A-87E4-57E2-FD5A7BD8AA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EDA552-3398-C6BF-D14C-AE367FE840CD}"/>
              </a:ext>
            </a:extLst>
          </p:cNvPr>
          <p:cNvSpPr>
            <a:spLocks noGrp="1"/>
          </p:cNvSpPr>
          <p:nvPr>
            <p:ph idx="1"/>
          </p:nvPr>
        </p:nvSpPr>
        <p:spPr/>
        <p:txBody>
          <a:bodyPr/>
          <a:lstStyle/>
          <a:p>
            <a:r>
              <a:rPr lang="ru-RU" b="0" i="0" dirty="0">
                <a:solidFill>
                  <a:srgbClr val="D0021B"/>
                </a:solidFill>
                <a:effectLst/>
                <a:latin typeface="Segoe UI" panose="020B0502040204020203" pitchFamily="34" charset="0"/>
              </a:rPr>
              <a:t>Изучив основы, вы увидите, как управлять транзакциями во время тестирования, очищать оставшиеся данные и уменьшать размер тестов, устраняя незначительные части и расширяя основные. В этой главе основное внимание уделяется реляционным базам данных, но многие из тех же принципов применимы к другим типам хранилищ данных, таким как базы данных, ориентированные на документы, или даже хранилища обычных текстовых файлов.</a:t>
            </a:r>
            <a:endParaRPr lang="en-US" dirty="0"/>
          </a:p>
        </p:txBody>
      </p:sp>
    </p:spTree>
    <p:extLst>
      <p:ext uri="{BB962C8B-B14F-4D97-AF65-F5344CB8AC3E}">
        <p14:creationId xmlns:p14="http://schemas.microsoft.com/office/powerpoint/2010/main" val="4159244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fontScale="92500" lnSpcReduction="10000"/>
          </a:bodyPr>
          <a:lstStyle/>
          <a:p>
            <a:r>
              <a:rPr lang="ru-RU" dirty="0"/>
              <a:t>Высокие затраты на техническое обслуживаниеРепозитории попадают в сектор контроллеров на диаграмме типов кода из главы 7 (рис. 10.8). 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r>
              <a:rPr lang="ru-RU" dirty="0"/>
              <a:t>Репозитории демонстрируют небольшую сложность и взаимодействуют с зависимостью вне процесса, таким образом попадая в квадрант контроллеров на диаграмме типов кода.Когда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endParaRPr lang="en-US" dirty="0"/>
          </a:p>
        </p:txBody>
      </p:sp>
    </p:spTree>
    <p:extLst>
      <p:ext uri="{BB962C8B-B14F-4D97-AF65-F5344CB8AC3E}">
        <p14:creationId xmlns:p14="http://schemas.microsoft.com/office/powerpoint/2010/main" val="666795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308B-298B-1401-DE19-74F2C2B9F8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E5A31B-7D35-C173-7962-A438CAB2A40E}"/>
              </a:ext>
            </a:extLst>
          </p:cNvPr>
          <p:cNvSpPr>
            <a:spLocks noGrp="1"/>
          </p:cNvSpPr>
          <p:nvPr>
            <p:ph idx="1"/>
          </p:nvPr>
        </p:nvSpPr>
        <p:spPr/>
        <p:txBody>
          <a:bodyPr>
            <a:normAutofit fontScale="92500" lnSpcReduction="10000"/>
          </a:bodyPr>
          <a:lstStyle/>
          <a:p>
            <a:r>
              <a:rPr lang="ru-RU" dirty="0"/>
              <a:t>Низкая защита от регрессийРепозитории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 Именно для этого были созданы UserFactory и CompanyFactory в предыдущих главах. Эти два класса выполнили все сопоставления, не привлекая никаких соавторов, вне процесса или иным образом. Репозитории (класс базы данных) содержали только простые SQL-запросы.</a:t>
            </a:r>
            <a:endParaRPr lang="en-US" dirty="0"/>
          </a:p>
        </p:txBody>
      </p:sp>
    </p:spTree>
    <p:extLst>
      <p:ext uri="{BB962C8B-B14F-4D97-AF65-F5344CB8AC3E}">
        <p14:creationId xmlns:p14="http://schemas.microsoft.com/office/powerpoint/2010/main" val="2272511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B5D-76DF-AE60-92BB-536A68B092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DB8673-423D-CD2F-9276-5F00907149F9}"/>
              </a:ext>
            </a:extLst>
          </p:cNvPr>
          <p:cNvSpPr>
            <a:spLocks noGrp="1"/>
          </p:cNvSpPr>
          <p:nvPr>
            <p:ph idx="1"/>
          </p:nvPr>
        </p:nvSpPr>
        <p:spPr/>
        <p:txBody>
          <a:bodyPr>
            <a:normAutofit fontScale="92500" lnSpcReduction="10000"/>
          </a:bodyPr>
          <a:lstStyle/>
          <a:p>
            <a:r>
              <a:rPr lang="ru-RU" dirty="0"/>
              <a:t>К сожалению, такое разделение между отображением данных (ранее выполнявшимся фабриками) и взаимодействиями с базой данных (ранее выполнявшимися базой данных) невозможно при использовании ORM. Вы не можете протестировать свои сопоставления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тестов.Также не тестируйте EventDispatcher отдельно (этот класс преобразует события домена в вызовы неуправляемых зависимостей). Слишком мало преимуществ в защите от регрессий в обмен на слишком высокие затраты, необходимые для обслуживания сложного макетного оборудования.</a:t>
            </a:r>
            <a:endParaRPr lang="en-US" dirty="0"/>
          </a:p>
        </p:txBody>
      </p:sp>
    </p:spTree>
    <p:extLst>
      <p:ext uri="{BB962C8B-B14F-4D97-AF65-F5344CB8AC3E}">
        <p14:creationId xmlns:p14="http://schemas.microsoft.com/office/powerpoint/2010/main" val="55641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t>Стратегии для изолировании баз данных в тестах</a:t>
            </a:r>
            <a:endParaRPr lang="en-US" dirty="0"/>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Tree>
    <p:extLst>
      <p:ext uri="{BB962C8B-B14F-4D97-AF65-F5344CB8AC3E}">
        <p14:creationId xmlns:p14="http://schemas.microsoft.com/office/powerpoint/2010/main" val="560919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10A5-D43C-69CF-3737-0FF703EDC2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0B1C95-E49B-2327-4E7B-03A049DE074E}"/>
              </a:ext>
            </a:extLst>
          </p:cNvPr>
          <p:cNvSpPr>
            <a:spLocks noGrp="1"/>
          </p:cNvSpPr>
          <p:nvPr>
            <p:ph idx="1"/>
          </p:nvPr>
        </p:nvSpPr>
        <p:spPr/>
        <p:txBody>
          <a:bodyPr>
            <a:normAutofit lnSpcReduction="10000"/>
          </a:bodyPr>
          <a:lstStyle/>
          <a:p>
            <a:r>
              <a:rPr lang="ru-RU" dirty="0"/>
              <a:t>Тестовая база данных для каждого разработчика. Одна ошибка, которую, как я вижу, допускают многие команды, заключается в неправильной изоляции баз данных для каждого разработчика. Я часто вижу один общий экземпляр базы данных разработчиков для каждой команды:</a:t>
            </a:r>
          </a:p>
          <a:p>
            <a:r>
              <a:rPr lang="ru-RU" b="0" i="0" dirty="0">
                <a:effectLst/>
                <a:latin typeface="-apple-system"/>
              </a:rPr>
              <a:t>Это затрудняет тестирование и разработку для обоих участников, поскольку не только у меня есть общее состояние на моей собственной машине, но и другие люди могут изменять данные из-под моего контроля. Не самое подходящее место для того, чтобы находиться в нем! Мы можем пойти еще дальше и создать локальную базу данных разработчиков для каждого разработчика:</a:t>
            </a:r>
            <a:endParaRPr lang="en-US" dirty="0"/>
          </a:p>
        </p:txBody>
      </p:sp>
    </p:spTree>
    <p:extLst>
      <p:ext uri="{BB962C8B-B14F-4D97-AF65-F5344CB8AC3E}">
        <p14:creationId xmlns:p14="http://schemas.microsoft.com/office/powerpoint/2010/main" val="2402850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1FE9-7FC6-0967-8134-FFFAEC8970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397A96-FB41-CBB3-2A7B-5170EBA47866}"/>
              </a:ext>
            </a:extLst>
          </p:cNvPr>
          <p:cNvSpPr>
            <a:spLocks noGrp="1"/>
          </p:cNvSpPr>
          <p:nvPr>
            <p:ph idx="1"/>
          </p:nvPr>
        </p:nvSpPr>
        <p:spPr/>
        <p:txBody>
          <a:bodyPr/>
          <a:lstStyle/>
          <a:p>
            <a:r>
              <a:rPr lang="ru-RU" dirty="0"/>
              <a:t>Теперь каждый разработчик может безопасно вносить изменения (вы выполняете миграцию базы данных, верно?) в свою локальную базу данных, не беспокоясь о вмешательстве других разработчиков. Но мы хотим сделать еще один шаг вперед и создать отдельную локальную базу данных для разработки и тестирования:</a:t>
            </a:r>
            <a:endParaRPr lang="en-US" dirty="0"/>
          </a:p>
        </p:txBody>
      </p:sp>
    </p:spTree>
    <p:extLst>
      <p:ext uri="{BB962C8B-B14F-4D97-AF65-F5344CB8AC3E}">
        <p14:creationId xmlns:p14="http://schemas.microsoft.com/office/powerpoint/2010/main" val="2748275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91AB-DCAB-77D0-735E-B586C1B5DF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8D8F2C-7E8F-D50B-C630-3912E99B7DEF}"/>
              </a:ext>
            </a:extLst>
          </p:cNvPr>
          <p:cNvSpPr>
            <a:spLocks noGrp="1"/>
          </p:cNvSpPr>
          <p:nvPr>
            <p:ph idx="1"/>
          </p:nvPr>
        </p:nvSpPr>
        <p:spPr/>
        <p:txBody>
          <a:bodyPr/>
          <a:lstStyle/>
          <a:p>
            <a:r>
              <a:rPr lang="ru-RU" dirty="0"/>
              <a:t>Наша база данных разработчиков проходит миграцию схемы, но никогда не “стирается начисто”. Его данные остаются неизменными, так что во время разработки нам не нужно начинать с пустой базы данных. Кроме того, если для разработки требуется много данных в нашей базе данных разработчиков, мы все равно можем сохранить их для нормальной разработки.</a:t>
            </a:r>
            <a:endParaRPr lang="en-US" dirty="0"/>
          </a:p>
        </p:txBody>
      </p:sp>
    </p:spTree>
    <p:extLst>
      <p:ext uri="{BB962C8B-B14F-4D97-AF65-F5344CB8AC3E}">
        <p14:creationId xmlns:p14="http://schemas.microsoft.com/office/powerpoint/2010/main" val="3428006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E35F-666F-B672-CAE0-496A34476D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8D7C14-87AF-C92A-F07C-EE2F918032DE}"/>
              </a:ext>
            </a:extLst>
          </p:cNvPr>
          <p:cNvSpPr>
            <a:spLocks noGrp="1"/>
          </p:cNvSpPr>
          <p:nvPr>
            <p:ph idx="1"/>
          </p:nvPr>
        </p:nvSpPr>
        <p:spPr/>
        <p:txBody>
          <a:bodyPr/>
          <a:lstStyle/>
          <a:p>
            <a:r>
              <a:rPr lang="ru-RU" dirty="0"/>
              <a:t>Для тестирования, где нам нужны детерминированные условия настройки, тестовая база данных используется только для автоматического тестирования и поддерживается в известном состоянии перед каждым тестом. Нам нужно только настроить нашу стратегию миграции, чтобы поддерживать обе локальные базы данных в актуальном состоянии локально (но это не должно быть проблемой с современными инструментами миграции).</a:t>
            </a:r>
          </a:p>
          <a:p>
            <a:r>
              <a:rPr lang="ru-RU" b="0" i="0" dirty="0">
                <a:effectLst/>
                <a:latin typeface="-apple-system"/>
              </a:rPr>
              <a:t>Теперь, когда у нас есть соответствующая локальная настройка, давайте рассмотрим некоторые варианты поддержания нашей тестовой базы данных в надежно согласованном состоянии.</a:t>
            </a:r>
            <a:endParaRPr lang="en-US" dirty="0"/>
          </a:p>
        </p:txBody>
      </p:sp>
    </p:spTree>
    <p:extLst>
      <p:ext uri="{BB962C8B-B14F-4D97-AF65-F5344CB8AC3E}">
        <p14:creationId xmlns:p14="http://schemas.microsoft.com/office/powerpoint/2010/main" val="416214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EAC5-2CB7-1C1E-D17D-80557EBEF03F}"/>
              </a:ext>
            </a:extLst>
          </p:cNvPr>
          <p:cNvSpPr>
            <a:spLocks noGrp="1"/>
          </p:cNvSpPr>
          <p:nvPr>
            <p:ph type="title"/>
          </p:nvPr>
        </p:nvSpPr>
        <p:spPr/>
        <p:txBody>
          <a:bodyPr/>
          <a:lstStyle/>
          <a:p>
            <a:r>
              <a:rPr lang="ru-RU" dirty="0"/>
              <a:t>Откат транзакций</a:t>
            </a:r>
            <a:endParaRPr lang="en-US" dirty="0"/>
          </a:p>
        </p:txBody>
      </p:sp>
      <p:sp>
        <p:nvSpPr>
          <p:cNvPr id="3" name="Content Placeholder 2">
            <a:extLst>
              <a:ext uri="{FF2B5EF4-FFF2-40B4-BE49-F238E27FC236}">
                <a16:creationId xmlns:a16="http://schemas.microsoft.com/office/drawing/2014/main" id="{EEF74DD7-92B8-1DDE-A92D-1D1A3FB797BA}"/>
              </a:ext>
            </a:extLst>
          </p:cNvPr>
          <p:cNvSpPr>
            <a:spLocks noGrp="1"/>
          </p:cNvSpPr>
          <p:nvPr>
            <p:ph idx="1"/>
          </p:nvPr>
        </p:nvSpPr>
        <p:spPr/>
        <p:txBody>
          <a:bodyPr/>
          <a:lstStyle/>
          <a:p>
            <a:r>
              <a:rPr lang="ru-RU" dirty="0"/>
              <a:t>Один из самых простых способов отката изменений, внесенных во время теста, - это... откат изменений, внесенных во время теста. Мы открываем транзакцию в начале теста, выполняем некоторую работу, а в конце теста откатываем эту транзакцию.</a:t>
            </a:r>
          </a:p>
          <a:p>
            <a:r>
              <a:rPr lang="ru-RU" dirty="0"/>
              <a:t>Поскольку базы данных (в зависимости от нашего уровня изоляции) включают изменения, внесенные нами внутри транзакции, с последующим чтением, наши тесты все равно могут запрашивать сделанные обновления. А затем, в конце теста, наши изменения исчезают.</a:t>
            </a:r>
            <a:endParaRPr lang="en-US" dirty="0"/>
          </a:p>
        </p:txBody>
      </p:sp>
    </p:spTree>
    <p:extLst>
      <p:ext uri="{BB962C8B-B14F-4D97-AF65-F5344CB8AC3E}">
        <p14:creationId xmlns:p14="http://schemas.microsoft.com/office/powerpoint/2010/main" val="3622624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lnSpcReduction="10000"/>
          </a:bodyPr>
          <a:lstStyle/>
          <a:p>
            <a:r>
              <a:rPr lang="ru-RU" dirty="0"/>
              <a:t>В нашем тесте мы можем использовать расширения </a:t>
            </a:r>
            <a:r>
              <a:rPr lang="ru-RU" dirty="0" err="1"/>
              <a:t>setup</a:t>
            </a:r>
            <a:r>
              <a:rPr lang="ru-RU" dirty="0"/>
              <a:t>/</a:t>
            </a:r>
            <a:r>
              <a:rPr lang="ru-RU" dirty="0" err="1"/>
              <a:t>teardown</a:t>
            </a:r>
            <a:r>
              <a:rPr lang="ru-RU" dirty="0"/>
              <a:t> или </a:t>
            </a:r>
            <a:r>
              <a:rPr lang="ru-RU" dirty="0" err="1"/>
              <a:t>before</a:t>
            </a:r>
            <a:r>
              <a:rPr lang="ru-RU" dirty="0"/>
              <a:t>/</a:t>
            </a:r>
            <a:r>
              <a:rPr lang="ru-RU" dirty="0" err="1"/>
              <a:t>after</a:t>
            </a:r>
            <a:r>
              <a:rPr lang="ru-RU" dirty="0"/>
              <a:t> </a:t>
            </a:r>
            <a:r>
              <a:rPr lang="ru-RU" dirty="0" err="1"/>
              <a:t>test</a:t>
            </a:r>
            <a:r>
              <a:rPr lang="ru-RU" dirty="0"/>
              <a:t> для открытия внешней транзакции и последующего ее отката. 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r>
              <a:rPr lang="ru-RU" dirty="0"/>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p>
        </p:txBody>
      </p:sp>
    </p:spTree>
    <p:extLst>
      <p:ext uri="{BB962C8B-B14F-4D97-AF65-F5344CB8AC3E}">
        <p14:creationId xmlns:p14="http://schemas.microsoft.com/office/powerpoint/2010/main" val="303211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p:txBody>
          <a:bodyPr/>
          <a:lstStyle/>
          <a:p>
            <a:r>
              <a:rPr lang="ru-RU" b="0" i="0" dirty="0">
                <a:solidFill>
                  <a:srgbClr val="D0021B"/>
                </a:solidFill>
                <a:effectLst/>
                <a:latin typeface="Segoe UI" panose="020B0502040204020203" pitchFamily="34" charset="0"/>
              </a:rPr>
              <a:t>Предварительные условия для тестирования базы данных</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p:txBody>
          <a:bodyPr>
            <a:normAutofit fontScale="77500" lnSpcReduction="20000"/>
          </a:bodyPr>
          <a:lstStyle/>
          <a:p>
            <a:r>
              <a:rPr lang="ru-RU" b="0" i="0" dirty="0">
                <a:solidFill>
                  <a:srgbClr val="D0021B"/>
                </a:solidFill>
                <a:effectLst/>
                <a:latin typeface="Segoe UI" panose="020B0502040204020203" pitchFamily="34" charset="0"/>
              </a:rPr>
              <a:t>Как вы, возможно, помните из главы 8, управляемые зависимости должны включаться в интеграционные тесты как есть. Это делает работу с этими зависимостями более трудоемкой, чем с неуправляемыми, потому что об использовании макета не может быть и речи. Но еще до того, как вы начнете писать тесты, вы должны предпринять подготовительные шаги, чтобы включить интеграционное тестирование. В этом разделе вы увидите эти предварительные условия:</a:t>
            </a:r>
            <a:br>
              <a:rPr lang="ru-RU" dirty="0"/>
            </a:br>
            <a:br>
              <a:rPr lang="ru-RU" dirty="0"/>
            </a:br>
            <a:r>
              <a:rPr lang="ru-RU" b="0" i="0" dirty="0">
                <a:solidFill>
                  <a:srgbClr val="D0021B"/>
                </a:solidFill>
                <a:effectLst/>
                <a:latin typeface="Segoe UI" panose="020B0502040204020203" pitchFamily="34" charset="0"/>
              </a:rPr>
              <a:t>Хранение базы данных в системе управления версиями</a:t>
            </a:r>
            <a:br>
              <a:rPr lang="ru-RU" dirty="0"/>
            </a:br>
            <a:r>
              <a:rPr lang="ru-RU" b="0" i="0" dirty="0">
                <a:solidFill>
                  <a:srgbClr val="D0021B"/>
                </a:solidFill>
                <a:effectLst/>
                <a:latin typeface="Segoe UI" panose="020B0502040204020203" pitchFamily="34" charset="0"/>
              </a:rPr>
              <a:t>Использование отдельного экземпляра базы данных для каждого разработчика</a:t>
            </a:r>
            <a:br>
              <a:rPr lang="ru-RU" dirty="0"/>
            </a:br>
            <a:r>
              <a:rPr lang="ru-RU" b="0" i="0" dirty="0">
                <a:solidFill>
                  <a:srgbClr val="D0021B"/>
                </a:solidFill>
                <a:effectLst/>
                <a:latin typeface="Segoe UI" panose="020B0502040204020203" pitchFamily="34" charset="0"/>
              </a:rPr>
              <a:t>Применение подхода, основанного на миграции, к доставке базы данных</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Однако, как и почти все в тестировании, методы, облегчающие тестирование, также улучшают работоспособность вашей базы данных в целом. Вы получите пользу от этих практик, даже если не будете писать интеграционные тесты.</a:t>
            </a:r>
            <a:endParaRPr lang="en-US" dirty="0"/>
          </a:p>
        </p:txBody>
      </p:sp>
    </p:spTree>
    <p:extLst>
      <p:ext uri="{BB962C8B-B14F-4D97-AF65-F5344CB8AC3E}">
        <p14:creationId xmlns:p14="http://schemas.microsoft.com/office/powerpoint/2010/main" val="795889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p:txBody>
      </p:sp>
    </p:spTree>
    <p:extLst>
      <p:ext uri="{BB962C8B-B14F-4D97-AF65-F5344CB8AC3E}">
        <p14:creationId xmlns:p14="http://schemas.microsoft.com/office/powerpoint/2010/main" val="1696983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p:txBody>
          <a:bodyPr/>
          <a:lstStyle/>
          <a:p>
            <a:r>
              <a:rPr lang="ru-RU" b="0" i="0" dirty="0">
                <a:effectLst/>
                <a:latin typeface="-apple-system"/>
              </a:rPr>
              <a:t>Сброс базы данных перед каждым тестом</a:t>
            </a:r>
            <a:endParaRPr lang="en-US" dirty="0"/>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lnSpcReduction="10000"/>
          </a:bodyPr>
          <a:lstStyle/>
          <a:p>
            <a:r>
              <a:rPr lang="ru-RU" dirty="0"/>
              <a:t>Вот тут-то все и становится интересным, потому что в большинстве баз данных нет никакого переключателя “сброс”. Вместо этого мы должны разработать интересные способы удаления данных приложения из базы данных перед запуском каждого теста. Я видел несколько способов сделать это, в том числе:</a:t>
            </a:r>
          </a:p>
          <a:p>
            <a:r>
              <a:rPr lang="ru-RU" dirty="0"/>
              <a:t>Отсоединение базы данных и восстановление заведомо “хорошей” резервной копии Отключение всех ограничений FK, усечение каждой таблицы и восстановление ограничений FK Найдите “правильный” порядок удаления данных на основе взаимосвязей и удалите данные из каждой таблицы по порядку</a:t>
            </a:r>
            <a:endParaRPr lang="en-US" dirty="0"/>
          </a:p>
        </p:txBody>
      </p:sp>
    </p:spTree>
    <p:extLst>
      <p:ext uri="{BB962C8B-B14F-4D97-AF65-F5344CB8AC3E}">
        <p14:creationId xmlns:p14="http://schemas.microsoft.com/office/powerpoint/2010/main" val="1027730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производственной базы данных в качестве моей тестовой базы данных, но в остальном это сплошная боль.</a:t>
            </a:r>
            <a:endParaRPr lang="en-US" dirty="0"/>
          </a:p>
        </p:txBody>
      </p:sp>
    </p:spTree>
    <p:extLst>
      <p:ext uri="{BB962C8B-B14F-4D97-AF65-F5344CB8AC3E}">
        <p14:creationId xmlns:p14="http://schemas.microsoft.com/office/powerpoint/2010/main" val="184303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обрезать каждую таблицу, а затем восстановить ограничения. Проблема с этим подходом заключается в том, что он довольно медленный, с 3 командами базы данных на таблицу.</a:t>
            </a:r>
            <a:endParaRPr lang="en-US" dirty="0"/>
          </a:p>
        </p:txBody>
      </p:sp>
    </p:spTree>
    <p:extLst>
      <p:ext uri="{BB962C8B-B14F-4D97-AF65-F5344CB8AC3E}">
        <p14:creationId xmlns:p14="http://schemas.microsoft.com/office/powerpoint/2010/main" val="1320572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t>Наконец, изучить метаданные SQL для построения графика таблиц и взаимосвязей. Если я удаляю данные при обходе в глубину, это гарантирует, что я не нарушу ограничения и FK при удалении объектов.</a:t>
            </a:r>
            <a:endParaRPr lang="en-US" dirty="0"/>
          </a:p>
        </p:txBody>
      </p:sp>
    </p:spTree>
    <p:extLst>
      <p:ext uri="{BB962C8B-B14F-4D97-AF65-F5344CB8AC3E}">
        <p14:creationId xmlns:p14="http://schemas.microsoft.com/office/powerpoint/2010/main" val="978445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Respawn </a:t>
            </a:r>
            <a:r>
              <a:rPr lang="ru-RU" dirty="0"/>
              <a:t>от </a:t>
            </a:r>
            <a:r>
              <a:rPr lang="en-US" dirty="0" err="1"/>
              <a:t>J.Bogard</a:t>
            </a:r>
            <a:endParaRPr lang="en-US" dirty="0"/>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lstStyle/>
          <a:p>
            <a:r>
              <a:rPr lang="ru-RU" dirty="0"/>
              <a:t>Общая проблема заключается в попытке найти правильный порядок удаления для таблиц, когда у вас есть ограничения внешнего ключа. Вы можете сделать что-то вроде: Вы просто игнорируете, в каком порядке вы можете удалять объекты, просто отключив все ограничения, удалив, а затем повторно включив. К сожалению, это приводит к увеличению количества SQL-инструкций в 3 раза по сравнению с </a:t>
            </a:r>
            <a:r>
              <a:rPr lang="ru-RU" dirty="0" err="1"/>
              <a:t>just</a:t>
            </a:r>
            <a:r>
              <a:rPr lang="ru-RU" dirty="0"/>
              <a:t> DELETE, что замедляет весь ваш тестовый запуск. </a:t>
            </a:r>
            <a:r>
              <a:rPr lang="ru-RU" dirty="0" err="1"/>
              <a:t>Respawn</a:t>
            </a:r>
            <a:r>
              <a:rPr lang="ru-RU" dirty="0"/>
              <a:t> исправляет это, разумно составляя список УДАЛЕНИЙ, а с 3.0 обнаруживая циклические взаимосвязи. Но как?</a:t>
            </a:r>
            <a:endParaRPr lang="en-US" dirty="0"/>
          </a:p>
        </p:txBody>
      </p:sp>
    </p:spTree>
    <p:extLst>
      <p:ext uri="{BB962C8B-B14F-4D97-AF65-F5344CB8AC3E}">
        <p14:creationId xmlns:p14="http://schemas.microsoft.com/office/powerpoint/2010/main" val="865102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079B-3C68-8159-5CAD-B39131D65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0CFDE-5A6B-DD70-BADD-2EB226D95236}"/>
              </a:ext>
            </a:extLst>
          </p:cNvPr>
          <p:cNvSpPr>
            <a:spLocks noGrp="1"/>
          </p:cNvSpPr>
          <p:nvPr>
            <p:ph idx="1"/>
          </p:nvPr>
        </p:nvSpPr>
        <p:spPr/>
        <p:txBody>
          <a:bodyPr>
            <a:normAutofit lnSpcReduction="10000"/>
          </a:bodyPr>
          <a:lstStyle/>
          <a:p>
            <a:r>
              <a:rPr lang="ru-RU" dirty="0"/>
              <a:t>Обход графика Предполагая, что мы правильно настроили ограничения внешнего ключа, мы можем просмотреть нашу схему через ее взаимосвязи: Другой способ подумать об этом - представить каждую таблицу как узел, а каждый внешний ключ - как ребро. Но это не просто какой-то край, это направление. Собрав все это вместе, мы можем построить ориентированный граф:</a:t>
            </a:r>
          </a:p>
          <a:p>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a:t>
            </a:r>
            <a:endParaRPr lang="en-US" dirty="0"/>
          </a:p>
        </p:txBody>
      </p:sp>
    </p:spTree>
    <p:extLst>
      <p:ext uri="{BB962C8B-B14F-4D97-AF65-F5344CB8AC3E}">
        <p14:creationId xmlns:p14="http://schemas.microsoft.com/office/powerpoint/2010/main" val="3490869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5E7-1387-AF8D-F508-DC931032B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47FBE-7D72-988E-7116-D898270DB8FD}"/>
              </a:ext>
            </a:extLst>
          </p:cNvPr>
          <p:cNvSpPr>
            <a:spLocks noGrp="1"/>
          </p:cNvSpPr>
          <p:nvPr>
            <p:ph idx="1"/>
          </p:nvPr>
        </p:nvSpPr>
        <p:spPr/>
        <p:txBody>
          <a:bodyPr/>
          <a:lstStyle/>
          <a:p>
            <a:r>
              <a:rPr lang="ru-RU" dirty="0"/>
              <a:t>Итак, зачем нам нужен этот ориентированный граф? Предполагая, что у нас нет никаких каскадов, настроенных для наших внешних ключей, порядок, в котором мы удаляем таблицы, должен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Tree>
    <p:extLst>
      <p:ext uri="{BB962C8B-B14F-4D97-AF65-F5344CB8AC3E}">
        <p14:creationId xmlns:p14="http://schemas.microsoft.com/office/powerpoint/2010/main" val="2998607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631-A200-0ECE-E111-CDFD8DDEC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59B7C2-1957-6A9D-7AF7-4FF3EB1B7C47}"/>
              </a:ext>
            </a:extLst>
          </p:cNvPr>
          <p:cNvSpPr>
            <a:spLocks noGrp="1"/>
          </p:cNvSpPr>
          <p:nvPr>
            <p:ph idx="1"/>
          </p:nvPr>
        </p:nvSpPr>
        <p:spPr/>
        <p:txBody>
          <a:bodyPr/>
          <a:lstStyle/>
          <a:p>
            <a:r>
              <a:rPr lang="ru-RU" dirty="0"/>
              <a:t>В терминах ориентированного графа это известно как поиск в глубину. Упорядоченный список таблиц находится путем выполнения поиска в глубину, добавляя узлы в самом глубоком начале, пока мы не достигнем корня (</a:t>
            </a:r>
            <a:r>
              <a:rPr lang="ru-RU" dirty="0" err="1"/>
              <a:t>ов</a:t>
            </a:r>
            <a:r>
              <a:rPr lang="ru-RU" dirty="0"/>
              <a:t>) графика. Когда мы закончим, список для удаления - это просто перевернутый список узлов. По мере прохождения мы отслеживаем посещенные узлы, исчерпывая наш список не посещенных, пока он не опустеет:</a:t>
            </a:r>
            <a:endParaRPr lang="en-US" dirty="0"/>
          </a:p>
        </p:txBody>
      </p:sp>
    </p:spTree>
    <p:extLst>
      <p:ext uri="{BB962C8B-B14F-4D97-AF65-F5344CB8AC3E}">
        <p14:creationId xmlns:p14="http://schemas.microsoft.com/office/powerpoint/2010/main" val="37741838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1D1-1890-0DC2-47AB-93EF27B9A63A}"/>
              </a:ext>
            </a:extLst>
          </p:cNvPr>
          <p:cNvSpPr>
            <a:spLocks noGrp="1"/>
          </p:cNvSpPr>
          <p:nvPr>
            <p:ph type="title"/>
          </p:nvPr>
        </p:nvSpPr>
        <p:spPr/>
        <p:txBody>
          <a:bodyPr/>
          <a:lstStyle/>
          <a:p>
            <a:r>
              <a:rPr lang="ru-RU" dirty="0"/>
              <a:t>Работа с циклами</a:t>
            </a:r>
            <a:endParaRPr lang="en-US" dirty="0"/>
          </a:p>
        </p:txBody>
      </p:sp>
      <p:sp>
        <p:nvSpPr>
          <p:cNvPr id="3" name="Content Placeholder 2">
            <a:extLst>
              <a:ext uri="{FF2B5EF4-FFF2-40B4-BE49-F238E27FC236}">
                <a16:creationId xmlns:a16="http://schemas.microsoft.com/office/drawing/2014/main" id="{18436281-5788-3E22-7FFD-DC54A37397F0}"/>
              </a:ext>
            </a:extLst>
          </p:cNvPr>
          <p:cNvSpPr>
            <a:spLocks noGrp="1"/>
          </p:cNvSpPr>
          <p:nvPr>
            <p:ph idx="1"/>
          </p:nvPr>
        </p:nvSpPr>
        <p:spPr/>
        <p:txBody>
          <a:bodyPr/>
          <a:lstStyle/>
          <a:p>
            <a:r>
              <a:rPr lang="ru-RU" dirty="0"/>
              <a:t>Существует множество литературы и примеров по обнаружению циклов в ориентированном графе, но мне нужно не просто обнаружить цикл. Я должен понять, что мне следует делать, когда я обнаруживаю цикл? Как это должно повлиять на общую стратегию удаления?</a:t>
            </a:r>
          </a:p>
          <a:p>
            <a:endParaRPr lang="ru-RU" dirty="0"/>
          </a:p>
          <a:p>
            <a:r>
              <a:rPr lang="ru-RU" dirty="0"/>
              <a:t>Для этого все действительно зависит от базы данных. Общая проблема заключается в том, что ограничения внешнего ключа не позволяют нам удалять с помощью сирот, но с циклом в нашем графике я не могу удалять таблицы одну за другой.</a:t>
            </a:r>
            <a:endParaRPr lang="en-US" dirty="0"/>
          </a:p>
        </p:txBody>
      </p:sp>
    </p:spTree>
    <p:extLst>
      <p:ext uri="{BB962C8B-B14F-4D97-AF65-F5344CB8AC3E}">
        <p14:creationId xmlns:p14="http://schemas.microsoft.com/office/powerpoint/2010/main" val="282449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solidFill>
                  <a:srgbClr val="D0021B"/>
                </a:solidFill>
                <a:effectLst/>
                <a:latin typeface="Segoe UI" panose="020B0502040204020203" pitchFamily="34" charset="0"/>
              </a:rPr>
              <a:t>Хранение базы данных в системе управления версиями</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fontScale="92500" lnSpcReduction="20000"/>
          </a:bodyPr>
          <a:lstStyle/>
          <a:p>
            <a:pPr marL="0" indent="0">
              <a:buNone/>
            </a:pPr>
            <a:r>
              <a:rPr lang="ru-RU" b="0" i="0" dirty="0">
                <a:solidFill>
                  <a:srgbClr val="D0021B"/>
                </a:solidFill>
                <a:effectLst/>
                <a:latin typeface="Segoe UI" panose="020B0502040204020203" pitchFamily="34" charset="0"/>
              </a:rPr>
              <a:t>Первым шагом на пути к тестированию базы данных является обработка схемы базы данных как обычного кода. Как и в случае с обычным кодом, схему базы данных лучше всего хранить в системе управления версиями, такой как Git.</a:t>
            </a:r>
            <a:br>
              <a:rPr lang="ru-RU" dirty="0"/>
            </a:br>
            <a:br>
              <a:rPr lang="ru-RU" dirty="0"/>
            </a:br>
            <a:r>
              <a:rPr lang="ru-RU" b="0" i="0" dirty="0">
                <a:solidFill>
                  <a:srgbClr val="D0021B"/>
                </a:solidFill>
                <a:effectLst/>
                <a:latin typeface="Segoe UI" panose="020B0502040204020203" pitchFamily="34" charset="0"/>
              </a:rPr>
              <a:t>Я работал над проектами, в которых программисты поддерживали выделенный экземпляр базы данных, который служил отправной точкой (моделью базы данных). Во время разработки все изменения схемы накапливались в этом экземпляре. При развертывании в производственных условиях команда сравнила производственные базы данных и базы данных моделей, использовала специальный инструмент для создания сценариев обновления и запустила эти сценарии в производственных условиях (рис. 10.1).</a:t>
            </a:r>
            <a:endParaRPr lang="en-US" dirty="0"/>
          </a:p>
        </p:txBody>
      </p:sp>
    </p:spTree>
    <p:extLst>
      <p:ext uri="{BB962C8B-B14F-4D97-AF65-F5344CB8AC3E}">
        <p14:creationId xmlns:p14="http://schemas.microsoft.com/office/powerpoint/2010/main" val="2181644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err="1"/>
              <a:t>EfCore.TestSupport</a:t>
            </a:r>
            <a:r>
              <a:rPr lang="en-US" dirty="0"/>
              <a:t> </a:t>
            </a:r>
            <a:r>
              <a:rPr lang="en-US" dirty="0" err="1"/>
              <a:t>J.P.Smith</a:t>
            </a:r>
            <a:endParaRPr lang="en-US" dirty="0"/>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t>Существует три основных способа автоматизировать тестирование вашего основного кода EF:</a:t>
            </a:r>
            <a:endParaRPr lang="en-US" dirty="0"/>
          </a:p>
          <a:p>
            <a:r>
              <a:rPr lang="ru-RU" dirty="0"/>
              <a:t>Используйте базы данных </a:t>
            </a:r>
            <a:r>
              <a:rPr lang="ru-RU" dirty="0" err="1"/>
              <a:t>SQLite</a:t>
            </a:r>
            <a:r>
              <a:rPr lang="ru-RU" dirty="0"/>
              <a:t> в памяти. Самый быстрый выбор, но имеет ограничения</a:t>
            </a:r>
            <a:endParaRPr lang="en-US" dirty="0"/>
          </a:p>
          <a:p>
            <a:r>
              <a:rPr lang="ru-RU" dirty="0"/>
              <a:t>Используйте какую-либо форму шаблона репозитория и имитируйте свой репозиторий. Хорошо, но больше работы.</a:t>
            </a:r>
            <a:endParaRPr lang="en-US" dirty="0"/>
          </a:p>
          <a:p>
            <a:r>
              <a:rPr lang="ru-RU" dirty="0"/>
              <a:t>Используйте базу данных того же типа, что и ваша производственная система. Лучший выбор</a:t>
            </a:r>
            <a:endParaRPr lang="en-US" dirty="0"/>
          </a:p>
          <a:p>
            <a:endParaRPr lang="en-US" dirty="0"/>
          </a:p>
        </p:txBody>
      </p:sp>
    </p:spTree>
    <p:extLst>
      <p:ext uri="{BB962C8B-B14F-4D97-AF65-F5344CB8AC3E}">
        <p14:creationId xmlns:p14="http://schemas.microsoft.com/office/powerpoint/2010/main" val="2577723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p:txBody>
          <a:bodyPr>
            <a:normAutofit fontScale="90000"/>
          </a:bodyPr>
          <a:lstStyle/>
          <a:p>
            <a:r>
              <a:rPr lang="ru-RU" dirty="0"/>
              <a:t>Используйте базы данных </a:t>
            </a:r>
            <a:r>
              <a:rPr lang="ru-RU" dirty="0" err="1"/>
              <a:t>SQLite</a:t>
            </a:r>
            <a:r>
              <a:rPr lang="ru-RU" dirty="0"/>
              <a:t> в памяти. Самый быстрый выбор, но имеет ограничения</a:t>
            </a:r>
            <a:endParaRPr lang="en-US" dirty="0"/>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тестовой части конвейера </a:t>
            </a:r>
            <a:r>
              <a:rPr lang="ru-RU" b="0" i="0" dirty="0" err="1">
                <a:effectLst/>
                <a:latin typeface="Segoe UI" panose="020B0502040204020203" pitchFamily="34" charset="0"/>
              </a:rPr>
              <a:t>DevOps</a:t>
            </a:r>
            <a:r>
              <a:rPr lang="ru-RU" b="0" i="0" dirty="0">
                <a:effectLst/>
                <a:latin typeface="Segoe UI" panose="020B0502040204020203" pitchFamily="34" charset="0"/>
              </a:rPr>
              <a:t> без каких-либо других настроек.</a:t>
            </a:r>
            <a:br>
              <a:rPr lang="ru-RU" dirty="0"/>
            </a:br>
            <a:r>
              <a:rPr lang="ru-RU" b="0" i="0" dirty="0">
                <a:effectLst/>
                <a:latin typeface="Segoe UI" panose="020B0502040204020203" pitchFamily="34" charset="0"/>
              </a:rPr>
              <a:t>Ваши тесты проходят быстрее.</a:t>
            </a:r>
            <a:endParaRPr lang="en-US" dirty="0"/>
          </a:p>
        </p:txBody>
      </p:sp>
    </p:spTree>
    <p:extLst>
      <p:ext uri="{BB962C8B-B14F-4D97-AF65-F5344CB8AC3E}">
        <p14:creationId xmlns:p14="http://schemas.microsoft.com/office/powerpoint/2010/main" val="2326868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fontScale="90000"/>
          </a:bodyPr>
          <a:lstStyle/>
          <a:p>
            <a:r>
              <a:rPr lang="ru-RU" dirty="0"/>
              <a:t>Используйте какую-либо форму шаблона репозитория и имитируйте свой репозиторий. </a:t>
            </a:r>
            <a:endParaRPr lang="en-US" dirty="0"/>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База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имеет режим работы в памяти, который применяется путем установки в строке подключения значения “</a:t>
            </a:r>
            <a:r>
              <a:rPr lang="ru-RU" b="0" i="0" dirty="0" err="1">
                <a:effectLst/>
                <a:latin typeface="Segoe UI" panose="020B0502040204020203" pitchFamily="34" charset="0"/>
              </a:rPr>
              <a:t>Filename</a:t>
            </a:r>
            <a:r>
              <a:rPr lang="ru-RU" b="0" i="0" dirty="0">
                <a:effectLst/>
                <a:latin typeface="Segoe UI" panose="020B0502040204020203" pitchFamily="34" charset="0"/>
              </a:rPr>
              <a:t>=:</a:t>
            </a:r>
            <a:r>
              <a:rPr lang="ru-RU" b="0" i="0" dirty="0" err="1">
                <a:effectLst/>
                <a:latin typeface="Segoe UI" panose="020B0502040204020203" pitchFamily="34" charset="0"/>
              </a:rPr>
              <a:t>memory</a:t>
            </a:r>
            <a:r>
              <a:rPr lang="ru-RU" b="0" i="0" dirty="0">
                <a:effectLst/>
                <a:latin typeface="Segoe UI" panose="020B0502040204020203" pitchFamily="34" charset="0"/>
              </a:rPr>
              <a:t>:”.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br>
              <a:rPr lang="ru-RU" dirty="0"/>
            </a:br>
            <a:br>
              <a:rPr lang="ru-RU" dirty="0"/>
            </a:b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но я использую статический метод библиотеки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называемый </a:t>
            </a:r>
            <a:r>
              <a:rPr lang="ru-RU" b="0" i="0" dirty="0" err="1">
                <a:effectLst/>
                <a:latin typeface="Segoe UI" panose="020B0502040204020203" pitchFamily="34" charset="0"/>
              </a:rPr>
              <a:t>SqliteInMemory.CreateOptions</a:t>
            </a:r>
            <a:r>
              <a:rPr lang="ru-RU" b="0" i="0" dirty="0">
                <a:effectLst/>
                <a:latin typeface="Segoe UI" panose="020B0502040204020203" pitchFamily="34" charset="0"/>
              </a:rPr>
              <a:t>&lt;</a:t>
            </a:r>
            <a:r>
              <a:rPr lang="ru-RU" b="0" i="0" dirty="0" err="1">
                <a:effectLst/>
                <a:latin typeface="Segoe UI" panose="020B0502040204020203" pitchFamily="34" charset="0"/>
              </a:rPr>
              <a:t>TContext</a:t>
            </a:r>
            <a:r>
              <a:rPr lang="ru-RU" b="0" i="0" dirty="0">
                <a:effectLst/>
                <a:latin typeface="Segoe UI" panose="020B0502040204020203" pitchFamily="34" charset="0"/>
              </a:rPr>
              <a:t>&gt;, который настроит параметры для создания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как показано далее</a:t>
            </a:r>
            <a:endParaRPr lang="en-US" dirty="0"/>
          </a:p>
        </p:txBody>
      </p:sp>
    </p:spTree>
    <p:extLst>
      <p:ext uri="{BB962C8B-B14F-4D97-AF65-F5344CB8AC3E}">
        <p14:creationId xmlns:p14="http://schemas.microsoft.com/office/powerpoint/2010/main" val="2057558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t>Используйте базу данных того же типа, что и ваша производственная система</a:t>
            </a:r>
            <a:endParaRPr lang="en-US" dirty="0"/>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lstStyle/>
          <a:p>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a:t>
            </a:r>
            <a:r>
              <a:rPr lang="ru-RU" b="0" i="0" dirty="0" err="1">
                <a:effectLst/>
                <a:latin typeface="Segoe UI" panose="020B0502040204020203" pitchFamily="34" charset="0"/>
              </a:rPr>
              <a:t>xUnit</a:t>
            </a:r>
            <a:r>
              <a:rPr lang="ru-RU" b="0" i="0" dirty="0">
                <a:effectLst/>
                <a:latin typeface="Segoe UI" panose="020B0502040204020203" pitchFamily="34" charset="0"/>
              </a:rPr>
              <a:t> запускает тестовые классы параллельно, но методы в тестовом классе выполняются последовательно). Чтобы получить уникальное имя базы данных, в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есть методы, которые берут базовую строку подключения к SQL Server из файла </a:t>
            </a:r>
            <a:r>
              <a:rPr lang="ru-RU" b="0" i="0" dirty="0" err="1">
                <a:effectLst/>
                <a:latin typeface="Segoe UI" panose="020B0502040204020203" pitchFamily="34" charset="0"/>
              </a:rPr>
              <a:t>appsetting.json</a:t>
            </a:r>
            <a:r>
              <a:rPr lang="ru-RU" b="0" i="0" dirty="0">
                <a:effectLst/>
                <a:latin typeface="Segoe UI" panose="020B0502040204020203" pitchFamily="34" charset="0"/>
              </a:rPr>
              <a:t> и добавляют имя класса в конец текущего имени (см. Код после следующего абзаца и эту документацию).</a:t>
            </a:r>
            <a:endParaRPr lang="en-US" dirty="0"/>
          </a:p>
        </p:txBody>
      </p:sp>
    </p:spTree>
    <p:extLst>
      <p:ext uri="{BB962C8B-B14F-4D97-AF65-F5344CB8AC3E}">
        <p14:creationId xmlns:p14="http://schemas.microsoft.com/office/powerpoint/2010/main" val="2558918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lstStyle/>
          <a:p>
            <a:r>
              <a:rPr lang="ru-RU" b="0" i="0" dirty="0">
                <a:effectLst/>
                <a:latin typeface="Segoe UI" panose="020B0502040204020203" pitchFamily="34" charset="0"/>
              </a:rPr>
              <a:t>Уникальное имя базы данных, плюс вызов метода </a:t>
            </a:r>
            <a:r>
              <a:rPr lang="ru-RU" b="0" i="0" dirty="0" err="1">
                <a:effectLst/>
                <a:latin typeface="Segoe UI" panose="020B0502040204020203" pitchFamily="34" charset="0"/>
              </a:rPr>
              <a:t>EnsureClean</a:t>
            </a:r>
            <a:r>
              <a:rPr lang="ru-RU" b="0" i="0" dirty="0">
                <a:effectLst/>
                <a:latin typeface="Segoe UI" panose="020B0502040204020203" pitchFamily="34" charset="0"/>
              </a:rPr>
              <a:t> (работает только на SQL Server).</a:t>
            </a:r>
            <a:br>
              <a:rPr lang="ru-RU" dirty="0"/>
            </a:br>
            <a:r>
              <a:rPr lang="ru-RU" b="0" i="0" dirty="0">
                <a:effectLst/>
                <a:latin typeface="Segoe UI" panose="020B0502040204020203" pitchFamily="34" charset="0"/>
              </a:rPr>
              <a:t>ОБНОВЛЕНИЕ: Версия 5.2.0 добавляет поддержку </a:t>
            </a:r>
            <a:r>
              <a:rPr lang="ru-RU" b="0" i="0" dirty="0" err="1">
                <a:effectLst/>
                <a:latin typeface="Segoe UI" panose="020B0502040204020203" pitchFamily="34" charset="0"/>
              </a:rPr>
              <a:t>PostgreSQL</a:t>
            </a:r>
            <a:r>
              <a:rPr lang="ru-RU" b="0" i="0" dirty="0">
                <a:effectLst/>
                <a:latin typeface="Segoe UI" panose="020B0502040204020203" pitchFamily="34" charset="0"/>
              </a:rPr>
              <a:t>, включая метод </a:t>
            </a:r>
            <a:r>
              <a:rPr lang="ru-RU" b="0" i="0" dirty="0" err="1">
                <a:effectLst/>
                <a:latin typeface="Segoe UI" panose="020B0502040204020203" pitchFamily="34" charset="0"/>
              </a:rPr>
              <a:t>EnsureClean</a:t>
            </a:r>
            <a:r>
              <a:rPr lang="ru-RU" b="0" i="0" dirty="0">
                <a:effectLst/>
                <a:latin typeface="Segoe UI" panose="020B0502040204020203" pitchFamily="34" charset="0"/>
              </a:rPr>
              <a:t> (который является супер-быстрым!)</a:t>
            </a:r>
            <a:endParaRPr lang="en-US" dirty="0"/>
          </a:p>
        </p:txBody>
      </p:sp>
    </p:spTree>
    <p:extLst>
      <p:ext uri="{BB962C8B-B14F-4D97-AF65-F5344CB8AC3E}">
        <p14:creationId xmlns:p14="http://schemas.microsoft.com/office/powerpoint/2010/main" val="408200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solidFill>
                  <a:srgbClr val="3F4350"/>
                </a:solidFill>
                <a:effectLst/>
                <a:latin typeface="Open Sans" panose="020B0604020202020204" pitchFamily="34" charset="0"/>
              </a:rPr>
              <a:t>Testcontainers</a:t>
            </a:r>
            <a:r>
              <a:rPr lang="en-US" b="0" i="0" dirty="0">
                <a:solidFill>
                  <a:srgbClr val="3F4350"/>
                </a:solidFill>
                <a:effectLst/>
                <a:latin typeface="Open Sans" panose="020B0604020202020204" pitchFamily="34" charset="0"/>
              </a:rPr>
              <a:t>-dotnet</a:t>
            </a:r>
            <a:endParaRPr lang="en-US" dirty="0"/>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fontScale="92500" lnSpcReduction="10000"/>
          </a:bodyPr>
          <a:lstStyle/>
          <a:p>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с одноразовыми экземплярами контейнеров </a:t>
            </a:r>
            <a:r>
              <a:rPr lang="ru-RU" b="0" i="0" dirty="0" err="1">
                <a:effectLst/>
                <a:latin typeface="Segoe UI" panose="020B0502040204020203" pitchFamily="34" charset="0"/>
              </a:rPr>
              <a:t>Docker</a:t>
            </a:r>
            <a:r>
              <a:rPr lang="ru-RU" b="0" i="0" dirty="0">
                <a:effectLst/>
                <a:latin typeface="Segoe UI" panose="020B0502040204020203" pitchFamily="34" charset="0"/>
              </a:rPr>
              <a:t> для всех совместимых .ЧИСТЫЕ стандартные версии. Библиотека построена поверх .NET </a:t>
            </a:r>
            <a:r>
              <a:rPr lang="ru-RU" b="0" i="0" dirty="0" err="1">
                <a:effectLst/>
                <a:latin typeface="Segoe UI" panose="020B0502040204020203" pitchFamily="34" charset="0"/>
              </a:rPr>
              <a:t>Docker</a:t>
            </a:r>
            <a:r>
              <a:rPr lang="ru-RU" b="0" i="0" dirty="0">
                <a:effectLst/>
                <a:latin typeface="Segoe UI" panose="020B0502040204020203" pitchFamily="34" charset="0"/>
              </a:rPr>
              <a:t> </a:t>
            </a:r>
            <a:r>
              <a:rPr lang="ru-RU" b="0" i="0" dirty="0" err="1">
                <a:effectLst/>
                <a:latin typeface="Segoe UI" panose="020B0502040204020203" pitchFamily="34" charset="0"/>
              </a:rPr>
              <a:t>remote</a:t>
            </a:r>
            <a:r>
              <a:rPr lang="ru-RU" b="0" i="0" dirty="0">
                <a:effectLst/>
                <a:latin typeface="Segoe UI" panose="020B0502040204020203" pitchFamily="34" charset="0"/>
              </a:rPr>
              <a:t> API и предоставляет облегченную реализацию для поддержки вашей тестовой среды при любых обстоятельствах.</a:t>
            </a:r>
            <a:br>
              <a:rPr lang="ru-RU" dirty="0"/>
            </a:br>
            <a:br>
              <a:rPr lang="ru-RU" dirty="0"/>
            </a:br>
            <a:r>
              <a:rPr lang="ru-RU" b="0" i="0" dirty="0">
                <a:effectLst/>
                <a:latin typeface="Segoe UI" panose="020B0502040204020203" pitchFamily="34" charset="0"/>
              </a:rPr>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a:t>
            </a:r>
            <a:r>
              <a:rPr lang="ru-RU" b="0" i="0" dirty="0" err="1">
                <a:effectLst/>
                <a:latin typeface="Segoe UI" panose="020B0502040204020203" pitchFamily="34" charset="0"/>
              </a:rPr>
              <a:t>Dockerfiles</a:t>
            </a:r>
            <a:r>
              <a:rPr lang="ru-RU" b="0" i="0" dirty="0">
                <a:effectLst/>
                <a:latin typeface="Segoe UI" panose="020B0502040204020203" pitchFamily="34" charset="0"/>
              </a:rPr>
              <a:t> и сразу же после этого запустите свои тесты.</a:t>
            </a:r>
            <a:br>
              <a:rPr lang="ru-RU" dirty="0"/>
            </a:br>
            <a:r>
              <a:rPr lang="en-US" dirty="0"/>
              <a:t>https://github.com/testcontainers/testcontainers-dotnet</a:t>
            </a:r>
          </a:p>
        </p:txBody>
      </p:sp>
    </p:spTree>
    <p:extLst>
      <p:ext uri="{BB962C8B-B14F-4D97-AF65-F5344CB8AC3E}">
        <p14:creationId xmlns:p14="http://schemas.microsoft.com/office/powerpoint/2010/main" val="4066298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a:t>
            </a:r>
            <a:r>
              <a:rPr lang="ru-RU" b="0" i="0" dirty="0" err="1">
                <a:solidFill>
                  <a:srgbClr val="3F4350"/>
                </a:solidFill>
                <a:effectLst/>
                <a:latin typeface="Open Sans" panose="020B0606030504020204" pitchFamily="34" charset="0"/>
              </a:rPr>
              <a:t>Docker.DotNet</a:t>
            </a:r>
            <a:endParaRPr lang="en-US" dirty="0"/>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Запуск интеграционных тестов SQL Server в проектах .NET Core с помощью </a:t>
            </a:r>
            <a:r>
              <a:rPr lang="ru-RU" b="0" i="0" dirty="0" err="1">
                <a:effectLst/>
                <a:latin typeface="Segoe UI" panose="020B0502040204020203" pitchFamily="34" charset="0"/>
              </a:rPr>
              <a:t>Docker</a:t>
            </a:r>
            <a:endParaRPr lang="en-US" dirty="0">
              <a:latin typeface="Segoe UI" panose="020B0502040204020203" pitchFamily="34" charset="0"/>
            </a:endParaRPr>
          </a:p>
          <a:p>
            <a:pPr marL="0" indent="0">
              <a:buNone/>
            </a:pPr>
            <a:r>
              <a:rPr lang="ru-RU" b="0" i="0" dirty="0">
                <a:effectLst/>
                <a:latin typeface="Segoe UI" panose="020B0502040204020203" pitchFamily="34" charset="0"/>
              </a:rPr>
              <a:t>Обычно в такой ситуации большинство разработчиков используют </a:t>
            </a:r>
            <a:r>
              <a:rPr lang="ru-RU" b="0" i="0" dirty="0" err="1">
                <a:effectLst/>
                <a:latin typeface="Segoe UI" panose="020B0502040204020203" pitchFamily="34" charset="0"/>
              </a:rPr>
              <a:t>контейнеризированную</a:t>
            </a:r>
            <a:r>
              <a:rPr lang="ru-RU" b="0" i="0" dirty="0">
                <a:effectLst/>
                <a:latin typeface="Segoe UI" panose="020B0502040204020203" pitchFamily="34" charset="0"/>
              </a:rPr>
              <a:t>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a:t>
            </a:r>
            <a:r>
              <a:rPr lang="ru-RU" b="0" i="0" dirty="0" err="1">
                <a:effectLst/>
                <a:latin typeface="Segoe UI" panose="020B0502040204020203" pitchFamily="34" charset="0"/>
              </a:rPr>
              <a:t>dotnet</a:t>
            </a:r>
            <a:r>
              <a:rPr lang="ru-RU" b="0" i="0" dirty="0">
                <a:effectLst/>
                <a:latin typeface="Segoe UI" panose="020B0502040204020203" pitchFamily="34" charset="0"/>
              </a:rPr>
              <a:t> или просто нажав кнопку Выполнить в проводнике тестов Visual Studio.</a:t>
            </a:r>
            <a:endParaRPr lang="en-US" dirty="0">
              <a:latin typeface="Segoe UI" panose="020B0502040204020203" pitchFamily="34" charset="0"/>
            </a:endParaRPr>
          </a:p>
          <a:p>
            <a:r>
              <a:rPr lang="en-US" dirty="0"/>
              <a:t>https://blog.dangl.me/archive/running-sql-server-integration-tests-in-net-core-projects-via-docker/</a:t>
            </a:r>
          </a:p>
        </p:txBody>
      </p:sp>
    </p:spTree>
    <p:extLst>
      <p:ext uri="{BB962C8B-B14F-4D97-AF65-F5344CB8AC3E}">
        <p14:creationId xmlns:p14="http://schemas.microsoft.com/office/powerpoint/2010/main" val="22612201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D5C-97F3-D371-3D44-1CB27C09190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p:txBody>
          <a:bodyPr>
            <a:normAutofit fontScale="70000" lnSpcReduction="20000"/>
          </a:bodyPr>
          <a:lstStyle/>
          <a:p>
            <a:r>
              <a:rPr lang="en-US" dirty="0"/>
              <a:t>static async Task&lt;(string </a:t>
            </a:r>
            <a:r>
              <a:rPr lang="en-US" dirty="0" err="1"/>
              <a:t>containerId</a:t>
            </a:r>
            <a:r>
              <a:rPr lang="en-US" dirty="0"/>
              <a:t>, string port)&gt; </a:t>
            </a:r>
            <a:r>
              <a:rPr lang="en-US" dirty="0" err="1"/>
              <a:t>EnsureDockerStartedAndGetContainerIdAndPortAsync</a:t>
            </a:r>
            <a:r>
              <a:rPr lang="en-US" dirty="0"/>
              <a:t>()</a:t>
            </a:r>
          </a:p>
          <a:p>
            <a:r>
              <a:rPr lang="en-US" dirty="0"/>
              <a:t>{</a:t>
            </a:r>
          </a:p>
          <a:p>
            <a:pPr marL="457200" lvl="1" indent="0">
              <a:buNone/>
            </a:pPr>
            <a:r>
              <a:rPr lang="en-US" dirty="0"/>
              <a:t>var </a:t>
            </a:r>
            <a:r>
              <a:rPr lang="en-US" dirty="0" err="1"/>
              <a:t>dockerClient</a:t>
            </a:r>
            <a:r>
              <a:rPr lang="en-US" dirty="0"/>
              <a:t> = </a:t>
            </a:r>
            <a:r>
              <a:rPr lang="en-US" dirty="0" err="1"/>
              <a:t>GetDockerClient</a:t>
            </a:r>
            <a:r>
              <a:rPr lang="en-US" dirty="0"/>
              <a:t>();</a:t>
            </a:r>
          </a:p>
          <a:p>
            <a:r>
              <a:rPr lang="en-US" dirty="0"/>
              <a:t>            var </a:t>
            </a:r>
            <a:r>
              <a:rPr lang="en-US" dirty="0" err="1"/>
              <a:t>freePort</a:t>
            </a:r>
            <a:r>
              <a:rPr lang="en-US" dirty="0"/>
              <a:t> = </a:t>
            </a:r>
            <a:r>
              <a:rPr lang="en-US" dirty="0" err="1"/>
              <a:t>GetFreePort</a:t>
            </a:r>
            <a:r>
              <a:rPr lang="en-US" dirty="0"/>
              <a:t>();</a:t>
            </a:r>
          </a:p>
          <a:p>
            <a:r>
              <a:rPr lang="en-US" dirty="0"/>
              <a:t>await </a:t>
            </a:r>
            <a:r>
              <a:rPr lang="en-US" dirty="0" err="1"/>
              <a:t>dockerClient.Images.CreateImageAsync</a:t>
            </a:r>
            <a:r>
              <a:rPr lang="en-US" dirty="0"/>
              <a:t>(new </a:t>
            </a:r>
            <a:r>
              <a:rPr lang="en-US" dirty="0" err="1"/>
              <a:t>ImagesCreateParameters</a:t>
            </a:r>
            <a:r>
              <a:rPr lang="en-US" dirty="0"/>
              <a:t>        {                </a:t>
            </a:r>
            <a:r>
              <a:rPr lang="en-US" dirty="0" err="1"/>
              <a:t>FromImage</a:t>
            </a:r>
            <a:r>
              <a:rPr lang="en-US" dirty="0"/>
              <a:t> = $"{SQLSERVER_IMAGE}:{SQLSERVER_IMAGE_TAG}"           }, null, new Progress&lt;</a:t>
            </a:r>
            <a:r>
              <a:rPr lang="en-US" dirty="0" err="1"/>
              <a:t>JSONMessage</a:t>
            </a:r>
            <a:r>
              <a:rPr lang="en-US" dirty="0"/>
              <a:t>&gt;());</a:t>
            </a:r>
          </a:p>
          <a:p>
            <a:r>
              <a:rPr lang="en-US" dirty="0"/>
              <a:t>            var </a:t>
            </a:r>
            <a:r>
              <a:rPr lang="en-US" dirty="0" err="1"/>
              <a:t>sqlContainer</a:t>
            </a:r>
            <a:r>
              <a:rPr lang="en-US" dirty="0"/>
              <a:t> = await </a:t>
            </a:r>
            <a:r>
              <a:rPr lang="en-US" dirty="0" err="1"/>
              <a:t>dockerClient</a:t>
            </a:r>
            <a:r>
              <a:rPr lang="en-US" dirty="0"/>
              <a:t>  .Containers           .</a:t>
            </a:r>
            <a:r>
              <a:rPr lang="en-US" dirty="0" err="1"/>
              <a:t>CreateContainerAsync</a:t>
            </a:r>
            <a:r>
              <a:rPr lang="en-US" dirty="0"/>
              <a:t>(new </a:t>
            </a:r>
            <a:r>
              <a:rPr lang="en-US" dirty="0" err="1"/>
              <a:t>CreateContainerParameters</a:t>
            </a:r>
            <a:r>
              <a:rPr lang="en-US" dirty="0"/>
              <a:t>         {                    Name = SQLSERVER_CONTAINER_NAME_PREFIX + </a:t>
            </a:r>
            <a:r>
              <a:rPr lang="en-US" dirty="0" err="1"/>
              <a:t>Guid.NewGuid</a:t>
            </a:r>
            <a:r>
              <a:rPr lang="en-US" dirty="0"/>
              <a:t>(),                Image = $"{SQLSERVER_IMAGE}:{SQLSERVER_IMAGE_TAG}",</a:t>
            </a:r>
          </a:p>
          <a:p>
            <a:r>
              <a:rPr lang="en-US" dirty="0"/>
              <a:t>                    Env = new List&lt;string&gt; {           "ACCEPT_EULA=Y",                    $"SA_PASSWORD={SQLSERVER_SA_PASSWORD}"                    },               </a:t>
            </a:r>
            <a:r>
              <a:rPr lang="en-US" dirty="0" err="1"/>
              <a:t>HostConfig</a:t>
            </a:r>
            <a:r>
              <a:rPr lang="en-US" dirty="0"/>
              <a:t> = new </a:t>
            </a:r>
            <a:r>
              <a:rPr lang="en-US" dirty="0" err="1"/>
              <a:t>HostConfig</a:t>
            </a:r>
            <a:r>
              <a:rPr lang="en-US" dirty="0"/>
              <a:t>                   {                        </a:t>
            </a:r>
            <a:r>
              <a:rPr lang="en-US" dirty="0" err="1"/>
              <a:t>PortBindings</a:t>
            </a:r>
            <a:r>
              <a:rPr lang="en-US" dirty="0"/>
              <a:t> = new Dictionary&lt;string, </a:t>
            </a:r>
            <a:r>
              <a:rPr lang="en-US" dirty="0" err="1"/>
              <a:t>IList</a:t>
            </a:r>
            <a:r>
              <a:rPr lang="en-US" dirty="0"/>
              <a:t>&lt;</a:t>
            </a:r>
            <a:r>
              <a:rPr lang="en-US" dirty="0" err="1"/>
              <a:t>PortBinding</a:t>
            </a:r>
            <a:r>
              <a:rPr lang="en-US" dirty="0"/>
              <a:t>&gt;&gt;</a:t>
            </a:r>
          </a:p>
          <a:p>
            <a:r>
              <a:rPr lang="en-US" dirty="0"/>
              <a:t>                        {{    "1433/</a:t>
            </a:r>
            <a:r>
              <a:rPr lang="en-US" dirty="0" err="1"/>
              <a:t>tcp</a:t>
            </a:r>
            <a:r>
              <a:rPr lang="en-US" dirty="0"/>
              <a:t>",    new </a:t>
            </a:r>
            <a:r>
              <a:rPr lang="en-US" dirty="0" err="1"/>
              <a:t>PortBinding</a:t>
            </a:r>
            <a:r>
              <a:rPr lang="en-US" dirty="0"/>
              <a:t>[] {    new </a:t>
            </a:r>
            <a:r>
              <a:rPr lang="en-US" dirty="0" err="1"/>
              <a:t>PortBinding</a:t>
            </a:r>
            <a:r>
              <a:rPr lang="en-US" dirty="0"/>
              <a:t>    {    </a:t>
            </a:r>
            <a:r>
              <a:rPr lang="en-US" dirty="0" err="1"/>
              <a:t>HostPort</a:t>
            </a:r>
            <a:r>
              <a:rPr lang="en-US" dirty="0"/>
              <a:t> = </a:t>
            </a:r>
            <a:r>
              <a:rPr lang="en-US" dirty="0" err="1"/>
              <a:t>freePort</a:t>
            </a:r>
            <a:r>
              <a:rPr lang="en-US" dirty="0"/>
              <a:t>}</a:t>
            </a:r>
          </a:p>
          <a:p>
            <a:endParaRPr lang="en-US" dirty="0"/>
          </a:p>
        </p:txBody>
      </p:sp>
    </p:spTree>
    <p:extLst>
      <p:ext uri="{BB962C8B-B14F-4D97-AF65-F5344CB8AC3E}">
        <p14:creationId xmlns:p14="http://schemas.microsoft.com/office/powerpoint/2010/main" val="2142306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Получение более данных для тестирования ваших приложений EF Core</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ru-RU" dirty="0"/>
              <a:t>Решение состоит в том, чтобы </a:t>
            </a:r>
            <a:r>
              <a:rPr lang="ru-RU" dirty="0" err="1"/>
              <a:t>сериализовать</a:t>
            </a:r>
            <a:r>
              <a:rPr lang="ru-RU" dirty="0"/>
              <a:t> конкретные данные из существующей базы данных и сохранить их в виде файла JSON. Затем в каждом модульном тесте, которому требовались эти данные, я </a:t>
            </a:r>
            <a:r>
              <a:rPr lang="ru-RU" dirty="0" err="1"/>
              <a:t>десериализовал</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p:txBody>
      </p:sp>
    </p:spTree>
    <p:extLst>
      <p:ext uri="{BB962C8B-B14F-4D97-AF65-F5344CB8AC3E}">
        <p14:creationId xmlns:p14="http://schemas.microsoft.com/office/powerpoint/2010/main" val="2160693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fontScale="77500" lnSpcReduction="20000"/>
          </a:bodyPr>
          <a:lstStyle/>
          <a:p>
            <a:r>
              <a:rPr lang="ru-RU" dirty="0"/>
              <a:t>Функция ”</a:t>
            </a:r>
            <a:r>
              <a:rPr lang="ru-RU" dirty="0" err="1"/>
              <a:t>Seed</a:t>
            </a:r>
            <a:r>
              <a:rPr lang="ru-RU" dirty="0"/>
              <a:t> </a:t>
            </a:r>
            <a:r>
              <a:rPr lang="ru-RU" dirty="0" err="1"/>
              <a:t>from</a:t>
            </a:r>
            <a:r>
              <a:rPr lang="ru-RU" dirty="0"/>
              <a:t>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a:t>
            </a:r>
            <a:r>
              <a:rPr lang="ru-RU" dirty="0" err="1"/>
              <a:t>приложения.Эта</a:t>
            </a:r>
            <a:r>
              <a:rPr lang="ru-RU" dirty="0"/>
              <a:t>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a:t>
            </a:r>
            <a:r>
              <a:rPr lang="ru-RU" dirty="0" err="1"/>
              <a:t>приложения.“Исходное</a:t>
            </a:r>
            <a:r>
              <a:rPr lang="ru-RU" dirty="0"/>
              <a:t> сырье с производства” полезно в следующих </a:t>
            </a:r>
            <a:r>
              <a:rPr lang="ru-RU" dirty="0" err="1"/>
              <a:t>случаях.Для</a:t>
            </a:r>
            <a:r>
              <a:rPr lang="ru-RU" dirty="0"/>
              <a:t> тестов, которым требуется много сложных данных, которые трудно закодировать </a:t>
            </a:r>
            <a:r>
              <a:rPr lang="ru-RU" dirty="0" err="1"/>
              <a:t>вручную.Он</a:t>
            </a:r>
            <a:r>
              <a:rPr lang="ru-RU" dirty="0"/>
              <a:t> предоставляет гораздо более репрезентативные данные для системных тестов, тестов производительности и демонстраций </a:t>
            </a:r>
            <a:r>
              <a:rPr lang="ru-RU" dirty="0" err="1"/>
              <a:t>клиентов.Функция</a:t>
            </a:r>
            <a:r>
              <a:rPr lang="ru-RU" dirty="0"/>
              <a:t> “</a:t>
            </a:r>
            <a:r>
              <a:rPr lang="ru-RU" dirty="0" err="1"/>
              <a:t>Seed</a:t>
            </a:r>
            <a:r>
              <a:rPr lang="ru-RU" dirty="0"/>
              <a:t> </a:t>
            </a:r>
            <a:r>
              <a:rPr lang="ru-RU" dirty="0" err="1"/>
              <a:t>from</a:t>
            </a:r>
            <a:r>
              <a:rPr lang="ru-RU" dirty="0"/>
              <a:t> Production” также включает этап анонимизации, чтобы никакие личные данные не хранились / не использовались в вашем приложении / тестовом </a:t>
            </a:r>
            <a:r>
              <a:rPr lang="ru-RU" dirty="0" err="1"/>
              <a:t>коде.Функция</a:t>
            </a:r>
            <a:r>
              <a:rPr lang="ru-RU" dirty="0"/>
              <a:t> “</a:t>
            </a:r>
            <a:r>
              <a:rPr lang="ru-RU" dirty="0" err="1"/>
              <a:t>Seed</a:t>
            </a:r>
            <a:r>
              <a:rPr lang="ru-RU" dirty="0"/>
              <a:t> </a:t>
            </a:r>
            <a:r>
              <a:rPr lang="ru-RU" dirty="0" err="1"/>
              <a:t>from</a:t>
            </a:r>
            <a:r>
              <a:rPr lang="ru-RU" dirty="0"/>
              <a:t> Production” основана на превосходном способе сохранения классов EF Core со связями с базой </a:t>
            </a:r>
            <a:r>
              <a:rPr lang="ru-RU" dirty="0" err="1"/>
              <a:t>данных.Функция</a:t>
            </a:r>
            <a:r>
              <a:rPr lang="ru-RU" dirty="0"/>
              <a:t> “</a:t>
            </a:r>
            <a:r>
              <a:rPr lang="ru-RU" dirty="0" err="1"/>
              <a:t>Seed</a:t>
            </a:r>
            <a:r>
              <a:rPr lang="ru-RU" dirty="0"/>
              <a:t> </a:t>
            </a:r>
            <a:r>
              <a:rPr lang="ru-RU" dirty="0" err="1"/>
              <a:t>from</a:t>
            </a:r>
            <a:r>
              <a:rPr lang="ru-RU" dirty="0"/>
              <a:t> Production” является частью моей библиотеки </a:t>
            </a:r>
            <a:r>
              <a:rPr lang="ru-RU" dirty="0" err="1"/>
              <a:t>TestSupport</a:t>
            </a:r>
            <a:r>
              <a:rPr lang="ru-RU" dirty="0"/>
              <a:t> с открытым исходным кодом (версия 2.0.0 и выше).</a:t>
            </a:r>
            <a:endParaRPr lang="en-US" dirty="0"/>
          </a:p>
        </p:txBody>
      </p:sp>
    </p:spTree>
    <p:extLst>
      <p:ext uri="{BB962C8B-B14F-4D97-AF65-F5344CB8AC3E}">
        <p14:creationId xmlns:p14="http://schemas.microsoft.com/office/powerpoint/2010/main" val="10407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57E-DD09-8D34-1F1E-6A9342408E8D}"/>
              </a:ext>
            </a:extLst>
          </p:cNvPr>
          <p:cNvSpPr>
            <a:spLocks noGrp="1"/>
          </p:cNvSpPr>
          <p:nvPr>
            <p:ph type="title"/>
          </p:nvPr>
        </p:nvSpPr>
        <p:spPr/>
        <p:txBody>
          <a:bodyPr>
            <a:normAutofit fontScale="90000"/>
          </a:bodyPr>
          <a:lstStyle/>
          <a:p>
            <a:r>
              <a:rPr lang="ru-RU" b="0" i="0" dirty="0">
                <a:solidFill>
                  <a:srgbClr val="D0021B"/>
                </a:solidFill>
                <a:effectLst/>
                <a:latin typeface="Segoe UI" panose="020B0502040204020203" pitchFamily="34" charset="0"/>
              </a:rPr>
              <a:t>Наличие выделенного экземпляра в качестве базы данных модели является анти-шаблоном. Схему базы данных лучше всего хранить в системе управления версиями.</a:t>
            </a:r>
            <a:endParaRPr lang="en-US" dirty="0"/>
          </a:p>
        </p:txBody>
      </p:sp>
      <p:pic>
        <p:nvPicPr>
          <p:cNvPr id="4" name="Content Placeholder 3">
            <a:extLst>
              <a:ext uri="{FF2B5EF4-FFF2-40B4-BE49-F238E27FC236}">
                <a16:creationId xmlns:a16="http://schemas.microsoft.com/office/drawing/2014/main" id="{BD65DB57-2414-B0DB-F54B-09B8188D5C8B}"/>
              </a:ext>
            </a:extLst>
          </p:cNvPr>
          <p:cNvPicPr>
            <a:picLocks noGrp="1" noChangeAspect="1"/>
          </p:cNvPicPr>
          <p:nvPr>
            <p:ph idx="1"/>
          </p:nvPr>
        </p:nvPicPr>
        <p:blipFill>
          <a:blip r:embed="rId2"/>
          <a:stretch>
            <a:fillRect/>
          </a:stretch>
        </p:blipFill>
        <p:spPr>
          <a:xfrm>
            <a:off x="1745350" y="2231334"/>
            <a:ext cx="7379186" cy="3139281"/>
          </a:xfrm>
          <a:prstGeom prst="rect">
            <a:avLst/>
          </a:prstGeom>
        </p:spPr>
      </p:pic>
    </p:spTree>
    <p:extLst>
      <p:ext uri="{BB962C8B-B14F-4D97-AF65-F5344CB8AC3E}">
        <p14:creationId xmlns:p14="http://schemas.microsoft.com/office/powerpoint/2010/main" val="42916121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709-4060-AFF6-C3E4-2A65D44D94CB}"/>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380B1A13-C7E7-221D-AA2F-5F8F6016300C}"/>
              </a:ext>
            </a:extLst>
          </p:cNvPr>
          <p:cNvSpPr>
            <a:spLocks noGrp="1"/>
          </p:cNvSpPr>
          <p:nvPr>
            <p:ph idx="1"/>
          </p:nvPr>
        </p:nvSpPr>
        <p:spPr/>
        <p:txBody>
          <a:bodyPr/>
          <a:lstStyle/>
          <a:p>
            <a:r>
              <a:rPr lang="ru-RU" dirty="0"/>
              <a:t>Конечно все можно держать прямо в контейнере</a:t>
            </a:r>
            <a:endParaRPr lang="en-US" dirty="0"/>
          </a:p>
        </p:txBody>
      </p:sp>
    </p:spTree>
    <p:extLst>
      <p:ext uri="{BB962C8B-B14F-4D97-AF65-F5344CB8AC3E}">
        <p14:creationId xmlns:p14="http://schemas.microsoft.com/office/powerpoint/2010/main" val="289726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fontScale="85000" lnSpcReduction="20000"/>
          </a:bodyPr>
          <a:lstStyle/>
          <a:p>
            <a:pPr algn="l"/>
            <a:r>
              <a:rPr lang="en-US" b="0" i="0" dirty="0">
                <a:solidFill>
                  <a:srgbClr val="3C3C3C"/>
                </a:solidFill>
                <a:effectLst/>
                <a:latin typeface="Merriweather" panose="020B0604020202020204" pitchFamily="2" charset="0"/>
              </a:rPr>
              <a:t>Using a model </a:t>
            </a:r>
            <a:r>
              <a:rPr lang="en-US" b="1" i="0" dirty="0">
                <a:solidFill>
                  <a:srgbClr val="3C3C3C"/>
                </a:solidFill>
                <a:effectLst/>
                <a:latin typeface="Merriweather" panose="020B0604020202020204" pitchFamily="2" charset="0"/>
              </a:rPr>
              <a:t>database</a:t>
            </a:r>
            <a:r>
              <a:rPr lang="en-US" b="0" i="0" dirty="0">
                <a:solidFill>
                  <a:srgbClr val="3C3C3C"/>
                </a:solidFill>
                <a:effectLst/>
                <a:latin typeface="Merriweather" panose="020B0604020202020204" pitchFamily="2" charset="0"/>
              </a:rPr>
              <a:t> is a horrible way to maintain database schema. That’s because there’s</a:t>
            </a:r>
          </a:p>
          <a:p>
            <a:pPr algn="l">
              <a:buFont typeface="Arial" panose="020B0604020202020204" pitchFamily="34" charset="0"/>
              <a:buChar char="•"/>
            </a:pPr>
            <a:r>
              <a:rPr lang="en-US" b="1" i="1" dirty="0">
                <a:solidFill>
                  <a:srgbClr val="3C3C3C"/>
                </a:solidFill>
                <a:effectLst/>
                <a:latin typeface="Merriweather" panose="020B0604020202020204" pitchFamily="2" charset="0"/>
              </a:rPr>
              <a:t>No change history—</a:t>
            </a:r>
            <a:r>
              <a:rPr lang="en-US" b="0" i="0" dirty="0">
                <a:solidFill>
                  <a:srgbClr val="3C3C3C"/>
                </a:solidFill>
                <a:effectLst/>
                <a:latin typeface="Merriweather" panose="020B0604020202020204" pitchFamily="2" charset="0"/>
              </a:rPr>
              <a:t> You can’t trace the </a:t>
            </a:r>
            <a:r>
              <a:rPr lang="en-US" b="1" i="0" dirty="0">
                <a:solidFill>
                  <a:srgbClr val="3C3C3C"/>
                </a:solidFill>
                <a:effectLst/>
                <a:latin typeface="Merriweather" panose="020B0604020202020204" pitchFamily="2" charset="0"/>
              </a:rPr>
              <a:t>database</a:t>
            </a:r>
            <a:r>
              <a:rPr lang="en-US" b="0" i="0" dirty="0">
                <a:solidFill>
                  <a:srgbClr val="3C3C3C"/>
                </a:solidFill>
                <a:effectLst/>
                <a:latin typeface="Merriweather" panose="020B0604020202020204" pitchFamily="2" charset="0"/>
              </a:rPr>
              <a:t> schema back to some point in the past, which might be important when reproducing bugs in production.</a:t>
            </a:r>
          </a:p>
          <a:p>
            <a:pPr algn="l">
              <a:buFont typeface="Arial" panose="020B0604020202020204" pitchFamily="34" charset="0"/>
              <a:buChar char="•"/>
            </a:pPr>
            <a:r>
              <a:rPr lang="en-US" b="1" i="1" dirty="0">
                <a:solidFill>
                  <a:srgbClr val="3C3C3C"/>
                </a:solidFill>
                <a:effectLst/>
                <a:latin typeface="Merriweather" panose="020B0604020202020204" pitchFamily="2" charset="0"/>
              </a:rPr>
              <a:t>No single source of truth—</a:t>
            </a:r>
            <a:r>
              <a:rPr lang="en-US" b="0" i="0" dirty="0">
                <a:solidFill>
                  <a:srgbClr val="3C3C3C"/>
                </a:solidFill>
                <a:effectLst/>
                <a:latin typeface="Merriweather" panose="020B0604020202020204" pitchFamily="2" charset="0"/>
              </a:rPr>
              <a:t> The model </a:t>
            </a:r>
            <a:r>
              <a:rPr lang="en-US" b="1" i="0" dirty="0">
                <a:solidFill>
                  <a:srgbClr val="3C3C3C"/>
                </a:solidFill>
                <a:effectLst/>
                <a:latin typeface="Merriweather" panose="020B0604020202020204" pitchFamily="2" charset="0"/>
              </a:rPr>
              <a:t>database</a:t>
            </a:r>
            <a:r>
              <a:rPr lang="en-US" b="0" i="0" dirty="0">
                <a:solidFill>
                  <a:srgbClr val="3C3C3C"/>
                </a:solidFill>
                <a:effectLst/>
                <a:latin typeface="Merriweather" panose="020B0604020202020204" pitchFamily="2" charset="0"/>
              </a:rPr>
              <a:t> becomes a competing source of truth about the state of development. Maintaining two such sources (Git and the model database) creates an additional burden.</a:t>
            </a:r>
          </a:p>
          <a:p>
            <a:pPr algn="l"/>
            <a:r>
              <a:rPr lang="en-US" b="0" i="0" dirty="0">
                <a:solidFill>
                  <a:srgbClr val="3C3C3C"/>
                </a:solidFill>
                <a:effectLst/>
                <a:latin typeface="Merriweather" panose="020B0604020202020204" pitchFamily="2" charset="0"/>
              </a:rPr>
              <a:t>On the other hand, keeping all the </a:t>
            </a:r>
            <a:r>
              <a:rPr lang="en-US" b="1" i="0" dirty="0">
                <a:solidFill>
                  <a:srgbClr val="3C3C3C"/>
                </a:solidFill>
                <a:effectLst/>
                <a:latin typeface="Merriweather" panose="020B0604020202020204" pitchFamily="2" charset="0"/>
              </a:rPr>
              <a:t>database</a:t>
            </a:r>
            <a:r>
              <a:rPr lang="en-US" b="0" i="0" dirty="0">
                <a:solidFill>
                  <a:srgbClr val="3C3C3C"/>
                </a:solidFill>
                <a:effectLst/>
                <a:latin typeface="Merriweather" panose="020B0604020202020204" pitchFamily="2" charset="0"/>
              </a:rPr>
              <a:t> schema updates in the source control system helps you to maintain a single source of truth and also to track database changes along with the changes of regular code. No modifications to the database structure should be made outside of the source control.</a:t>
            </a:r>
          </a:p>
          <a:p>
            <a:pPr marL="0" indent="0">
              <a:buNone/>
            </a:pPr>
            <a:endParaRPr lang="en-US" dirty="0"/>
          </a:p>
        </p:txBody>
      </p:sp>
    </p:spTree>
    <p:extLst>
      <p:ext uri="{BB962C8B-B14F-4D97-AF65-F5344CB8AC3E}">
        <p14:creationId xmlns:p14="http://schemas.microsoft.com/office/powerpoint/2010/main" val="270673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p:txBody>
          <a:bodyPr/>
          <a:lstStyle/>
          <a:p>
            <a:r>
              <a:rPr lang="ru-RU" b="0" i="0" dirty="0">
                <a:solidFill>
                  <a:srgbClr val="D0021B"/>
                </a:solidFill>
                <a:effectLst/>
                <a:latin typeface="Segoe UI" panose="020B0502040204020203" pitchFamily="34" charset="0"/>
              </a:rPr>
              <a:t>Справочные данные являются частью схемы базы данны</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p:txBody>
          <a:bodyPr>
            <a:normAutofit fontScale="92500" lnSpcReduction="20000"/>
          </a:bodyPr>
          <a:lstStyle/>
          <a:p>
            <a:r>
              <a:rPr lang="ru-RU" b="0" i="0" dirty="0">
                <a:solidFill>
                  <a:srgbClr val="000000"/>
                </a:solidFill>
                <a:effectLst/>
                <a:latin typeface="Segoe UI" panose="020B0502040204020203" pitchFamily="34" charset="0"/>
              </a:rPr>
              <a:t>Когда дело доходит до схемы базы данных, обычно подозреваемыми являются таблицы, представления, индексы, хранимые процедуры и все остальное, что формирует схему построения базы данных. Сама схема представлена в виде SQL-скриптов. Вы должны иметь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 Однако есть еще одна часть базы данных, которая принадлежит схеме базы данных, но редко рассматривается как таковая: справочные данные.</a:t>
            </a:r>
            <a:br>
              <a:rPr lang="ru-RU" dirty="0"/>
            </a:br>
            <a:br>
              <a:rPr lang="ru-RU" dirty="0"/>
            </a:br>
            <a:r>
              <a:rPr lang="ru-RU" b="0" i="0" dirty="0">
                <a:solidFill>
                  <a:srgbClr val="000000"/>
                </a:solidFill>
                <a:effectLst/>
                <a:latin typeface="Segoe UI" panose="020B0502040204020203" pitchFamily="34" charset="0"/>
              </a:rPr>
              <a:t>определение</a:t>
            </a:r>
            <a:br>
              <a:rPr lang="ru-RU" dirty="0"/>
            </a:br>
            <a:r>
              <a:rPr lang="ru-RU" b="0" i="0" dirty="0">
                <a:solidFill>
                  <a:srgbClr val="000000"/>
                </a:solidFill>
                <a:effectLst/>
                <a:latin typeface="Segoe UI" panose="020B0502040204020203" pitchFamily="34" charset="0"/>
              </a:rPr>
              <a:t>Справочные данные - это данные, которые должны быть предварительно заполнены для правильной работы приложения.</a:t>
            </a:r>
            <a:endParaRPr lang="en-US" dirty="0"/>
          </a:p>
        </p:txBody>
      </p:sp>
    </p:spTree>
    <p:extLst>
      <p:ext uri="{BB962C8B-B14F-4D97-AF65-F5344CB8AC3E}">
        <p14:creationId xmlns:p14="http://schemas.microsoft.com/office/powerpoint/2010/main" val="3563800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6492</Words>
  <Application>Microsoft Office PowerPoint</Application>
  <PresentationFormat>Widescreen</PresentationFormat>
  <Paragraphs>141</Paragraphs>
  <Slides>70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-apple-system</vt:lpstr>
      <vt:lpstr>Arial</vt:lpstr>
      <vt:lpstr>Calibri</vt:lpstr>
      <vt:lpstr>Calibri Light</vt:lpstr>
      <vt:lpstr>Lato</vt:lpstr>
      <vt:lpstr>Merriweather</vt:lpstr>
      <vt:lpstr>Open Sans</vt:lpstr>
      <vt:lpstr>Segoe UI</vt:lpstr>
      <vt:lpstr>Office Theme</vt:lpstr>
      <vt:lpstr>Как можно тестировать базу данных?</vt:lpstr>
      <vt:lpstr>Какие тесты лучше выбрать для какой задачи?</vt:lpstr>
      <vt:lpstr>PowerPoint Presentation</vt:lpstr>
      <vt:lpstr>PowerPoint Presentation</vt:lpstr>
      <vt:lpstr>Предварительные условия для тестирования базы данных</vt:lpstr>
      <vt:lpstr>Хранение базы данных в системе управления версиями</vt:lpstr>
      <vt:lpstr>Наличие выделенного экземпляра в качестве базы данных модели является анти-шаблоном. Схему базы данных лучше всего хранить в системе управления версиями.</vt:lpstr>
      <vt:lpstr>PowerPoint Presentation</vt:lpstr>
      <vt:lpstr>Справочные данные являются частью схемы базы данны</vt:lpstr>
      <vt:lpstr>PowerPoint Presentation</vt:lpstr>
      <vt:lpstr>PowerPoint Presentation</vt:lpstr>
      <vt:lpstr>Отдельный экземпляр для каждого разработчика</vt:lpstr>
      <vt:lpstr>Доставка баз данных на основе состояния и на основе миграции</vt:lpstr>
      <vt:lpstr>Подход основанный на миграции</vt:lpstr>
      <vt:lpstr>PowerPoint Presentation</vt:lpstr>
      <vt:lpstr>Предпочитайте подход, основанный на миграции, подходу, основанному на государстве</vt:lpstr>
      <vt:lpstr>Подход, основанный на состоянии, делает состояние явным, а миграции - неявными; подход, основанный на миграции, делает противоположный выбор.</vt:lpstr>
      <vt:lpstr>PowerPoint Presentation</vt:lpstr>
      <vt:lpstr>PowerPoint Presentation</vt:lpstr>
      <vt:lpstr>PowerPoint Presentation</vt:lpstr>
      <vt:lpstr>PowerPoint Presentation</vt:lpstr>
      <vt:lpstr>Управление транзакциями</vt:lpstr>
      <vt:lpstr>Управление транзакциями базы данных в производственном коде</vt:lpstr>
      <vt:lpstr>Определение</vt:lpstr>
      <vt:lpstr>Отделение подключений к базе данных от транзакций базы данных</vt:lpstr>
      <vt:lpstr>PowerPoint Presentation</vt:lpstr>
      <vt:lpstr>Жизненный цикл тестовых данных</vt:lpstr>
      <vt:lpstr>Параллельное или последовательное выполнение теста</vt:lpstr>
      <vt:lpstr>PowerPoint Presentation</vt:lpstr>
      <vt:lpstr>PowerPoint Presentation</vt:lpstr>
      <vt:lpstr>Очистка данных между тестовыми запусками</vt:lpstr>
      <vt:lpstr>PowerPoint Presentation</vt:lpstr>
      <vt:lpstr>PowerPoint Presentation</vt:lpstr>
      <vt:lpstr>Общие вопросы тестирования базы данных</vt:lpstr>
      <vt:lpstr>Следует ли вам тестировать чтения?</vt:lpstr>
      <vt:lpstr>PowerPoint Presentation</vt:lpstr>
      <vt:lpstr>PowerPoint Presentation</vt:lpstr>
      <vt:lpstr>PowerPoint Presentation</vt:lpstr>
      <vt:lpstr>Следует ли вам тестировать репозитории?</vt:lpstr>
      <vt:lpstr>PowerPoint Presentation</vt:lpstr>
      <vt:lpstr>PowerPoint Presentation</vt:lpstr>
      <vt:lpstr>PowerPoint Presentation</vt:lpstr>
      <vt:lpstr>Стратегии для изолировании баз данных в тестах</vt:lpstr>
      <vt:lpstr>PowerPoint Presentation</vt:lpstr>
      <vt:lpstr>PowerPoint Presentation</vt:lpstr>
      <vt:lpstr>PowerPoint Presentation</vt:lpstr>
      <vt:lpstr>PowerPoint Presentation</vt:lpstr>
      <vt:lpstr>Откат транзакций</vt:lpstr>
      <vt:lpstr>PowerPoint Presentation</vt:lpstr>
      <vt:lpstr>PowerPoint Presentation</vt:lpstr>
      <vt:lpstr>Сброс базы данных перед каждым тестом</vt:lpstr>
      <vt:lpstr>PowerPoint Presentation</vt:lpstr>
      <vt:lpstr>PowerPoint Presentation</vt:lpstr>
      <vt:lpstr>PowerPoint Presentation</vt:lpstr>
      <vt:lpstr>Respawn от J.Bogard</vt:lpstr>
      <vt:lpstr>PowerPoint Presentation</vt:lpstr>
      <vt:lpstr>PowerPoint Presentation</vt:lpstr>
      <vt:lpstr>PowerPoint Presentation</vt:lpstr>
      <vt:lpstr>Работа с циклами</vt:lpstr>
      <vt:lpstr>EfCore.TestSupport J.P.Smith</vt:lpstr>
      <vt:lpstr>Используйте базы данных SQLite в памяти. Самый быстрый выбор, но имеет ограничения</vt:lpstr>
      <vt:lpstr>Используйте какую-либо форму шаблона репозитория и имитируйте свой репозиторий. </vt:lpstr>
      <vt:lpstr>Используйте базу данных того же типа, что и ваша производственная система</vt:lpstr>
      <vt:lpstr>PowerPoint Presentation</vt:lpstr>
      <vt:lpstr>Testcontainers-dotnet</vt:lpstr>
      <vt:lpstr>Реализация тестов в докере при помощи Docker.DotNet</vt:lpstr>
      <vt:lpstr>code</vt:lpstr>
      <vt:lpstr>Получение более данных для тестирования ваших приложений EF Core</vt:lpstr>
      <vt:lpstr>PowerPoint Presentation</vt:lpstr>
      <vt:lpstr>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cp:lastModifiedBy>
  <cp:revision>3</cp:revision>
  <dcterms:created xsi:type="dcterms:W3CDTF">2022-09-23T08:10:41Z</dcterms:created>
  <dcterms:modified xsi:type="dcterms:W3CDTF">2022-09-24T22:38:55Z</dcterms:modified>
</cp:coreProperties>
</file>