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362" r:id="rId3"/>
    <p:sldId id="257" r:id="rId4"/>
    <p:sldId id="352" r:id="rId5"/>
    <p:sldId id="354" r:id="rId6"/>
    <p:sldId id="335" r:id="rId7"/>
    <p:sldId id="329" r:id="rId8"/>
    <p:sldId id="330" r:id="rId9"/>
    <p:sldId id="363" r:id="rId10"/>
    <p:sldId id="288" r:id="rId11"/>
    <p:sldId id="336" r:id="rId12"/>
    <p:sldId id="291" r:id="rId13"/>
    <p:sldId id="292" r:id="rId14"/>
    <p:sldId id="328" r:id="rId15"/>
    <p:sldId id="294" r:id="rId16"/>
    <p:sldId id="337" r:id="rId17"/>
    <p:sldId id="338" r:id="rId18"/>
    <p:sldId id="339" r:id="rId19"/>
    <p:sldId id="296" r:id="rId20"/>
    <p:sldId id="326" r:id="rId21"/>
    <p:sldId id="297" r:id="rId22"/>
    <p:sldId id="301" r:id="rId23"/>
    <p:sldId id="302" r:id="rId24"/>
    <p:sldId id="359" r:id="rId25"/>
    <p:sldId id="360" r:id="rId26"/>
    <p:sldId id="361" r:id="rId27"/>
    <p:sldId id="331" r:id="rId28"/>
    <p:sldId id="298" r:id="rId29"/>
    <p:sldId id="340" r:id="rId30"/>
    <p:sldId id="341" r:id="rId31"/>
    <p:sldId id="365" r:id="rId32"/>
    <p:sldId id="295" r:id="rId33"/>
    <p:sldId id="258" r:id="rId34"/>
    <p:sldId id="310" r:id="rId35"/>
    <p:sldId id="311" r:id="rId36"/>
    <p:sldId id="355" r:id="rId37"/>
    <p:sldId id="314" r:id="rId38"/>
    <p:sldId id="267" r:id="rId39"/>
    <p:sldId id="264" r:id="rId40"/>
    <p:sldId id="356" r:id="rId41"/>
    <p:sldId id="357" r:id="rId42"/>
    <p:sldId id="332" r:id="rId43"/>
    <p:sldId id="364" r:id="rId44"/>
    <p:sldId id="316" r:id="rId45"/>
    <p:sldId id="269" r:id="rId46"/>
    <p:sldId id="270" r:id="rId47"/>
    <p:sldId id="346" r:id="rId48"/>
    <p:sldId id="275" r:id="rId49"/>
    <p:sldId id="347" r:id="rId50"/>
    <p:sldId id="276" r:id="rId51"/>
    <p:sldId id="277" r:id="rId52"/>
    <p:sldId id="278" r:id="rId53"/>
    <p:sldId id="279" r:id="rId54"/>
    <p:sldId id="358" r:id="rId55"/>
    <p:sldId id="348" r:id="rId56"/>
    <p:sldId id="349" r:id="rId57"/>
    <p:sldId id="350" r:id="rId58"/>
    <p:sldId id="351" r:id="rId59"/>
    <p:sldId id="282" r:id="rId60"/>
    <p:sldId id="283" r:id="rId61"/>
    <p:sldId id="312" r:id="rId62"/>
    <p:sldId id="313" r:id="rId63"/>
    <p:sldId id="280" r:id="rId64"/>
    <p:sldId id="368" r:id="rId65"/>
    <p:sldId id="281" r:id="rId66"/>
    <p:sldId id="285" r:id="rId67"/>
    <p:sldId id="333" r:id="rId68"/>
    <p:sldId id="334" r:id="rId69"/>
    <p:sldId id="370" r:id="rId70"/>
    <p:sldId id="318" r:id="rId71"/>
    <p:sldId id="320" r:id="rId72"/>
    <p:sldId id="322" r:id="rId73"/>
    <p:sldId id="323" r:id="rId74"/>
    <p:sldId id="369" r:id="rId75"/>
    <p:sldId id="342" r:id="rId76"/>
    <p:sldId id="344" r:id="rId77"/>
    <p:sldId id="345" r:id="rId78"/>
    <p:sldId id="353" r:id="rId79"/>
    <p:sldId id="343" r:id="rId80"/>
    <p:sldId id="366" r:id="rId81"/>
    <p:sldId id="36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2B91AF"/>
    <a:srgbClr val="FEF3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7504" autoAdjust="0"/>
  </p:normalViewPr>
  <p:slideViewPr>
    <p:cSldViewPr snapToGrid="0">
      <p:cViewPr varScale="1">
        <p:scale>
          <a:sx n="81" d="100"/>
          <a:sy n="81" d="100"/>
        </p:scale>
        <p:origin x="531"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C5D85-733F-4DA0-8937-915883061A50}" type="datetimeFigureOut">
              <a:rPr lang="en-US" smtClean="0"/>
              <a:t>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53AFD-8899-49A0-8F93-F92A93E774A4}" type="slidenum">
              <a:rPr lang="en-US" smtClean="0"/>
              <a:t>‹#›</a:t>
            </a:fld>
            <a:endParaRPr lang="en-US" dirty="0"/>
          </a:p>
        </p:txBody>
      </p:sp>
    </p:spTree>
    <p:extLst>
      <p:ext uri="{BB962C8B-B14F-4D97-AF65-F5344CB8AC3E}">
        <p14:creationId xmlns:p14="http://schemas.microsoft.com/office/powerpoint/2010/main" val="68251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Почему возникла идея сделать доклад? Пару слов о моем опыте. У нас была довольно простая механика тестов работы с базой – моки. Мы долго с этим жили и периодически огребали проблемы разного рода</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Падения от неустойчивости к рефакторингу</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Тесты сложнее, чем бизнес код</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И соотвественно на половину отключенные тесты, на половину развесистая копипаста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Параллельно с этим жили «интеграционные тесты», которые были совсем не тесты, а скорее консольки ходящие в базу (настоящую). Они постоянно протухали, ну и запускались только их авторы да и то не всегда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Кажется почти все сталкивались с задачей написания интеграционных тестов для тестирования взаимодействия с "настоящими</a:t>
            </a:r>
            <a:r>
              <a:rPr lang="en-US" dirty="0"/>
              <a:t>”</a:t>
            </a:r>
            <a:r>
              <a:rPr lang="ru-RU" dirty="0"/>
              <a:t> и не очень базами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a:t>
            </a:fld>
            <a:endParaRPr lang="en-US" dirty="0"/>
          </a:p>
        </p:txBody>
      </p:sp>
    </p:spTree>
    <p:extLst>
      <p:ext uri="{BB962C8B-B14F-4D97-AF65-F5344CB8AC3E}">
        <p14:creationId xmlns:p14="http://schemas.microsoft.com/office/powerpoint/2010/main" val="596548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latin typeface="Segoe UI" panose="020B0502040204020203" pitchFamily="34" charset="0"/>
              </a:rPr>
              <a:t>Во время разработки все изменения схемы накапливаются в этом экземпляре. При развертывании в </a:t>
            </a:r>
            <a:r>
              <a:rPr lang="en-US" dirty="0">
                <a:latin typeface="Segoe UI" panose="020B0502040204020203" pitchFamily="34" charset="0"/>
              </a:rPr>
              <a:t>production</a:t>
            </a:r>
            <a:r>
              <a:rPr lang="ru-RU" dirty="0">
                <a:latin typeface="Segoe UI" panose="020B0502040204020203" pitchFamily="34" charset="0"/>
              </a:rPr>
              <a:t> команда сравнивает </a:t>
            </a:r>
            <a:r>
              <a:rPr lang="en-US" dirty="0">
                <a:latin typeface="Segoe UI" panose="020B0502040204020203" pitchFamily="34" charset="0"/>
              </a:rPr>
              <a:t>production</a:t>
            </a:r>
            <a:r>
              <a:rPr lang="ru-RU" dirty="0">
                <a:latin typeface="Segoe UI" panose="020B0502040204020203" pitchFamily="34" charset="0"/>
              </a:rPr>
              <a:t> базы данных и базы данных эталонные, использует специальный инструмент для создания сценариев обновления и запускает эти сценарии в </a:t>
            </a:r>
            <a:r>
              <a:rPr lang="en-US" dirty="0">
                <a:latin typeface="Segoe UI" panose="020B0502040204020203" pitchFamily="34" charset="0"/>
              </a:rPr>
              <a:t>production</a:t>
            </a:r>
            <a:r>
              <a:rPr lang="ru-RU" dirty="0">
                <a:latin typeface="Segoe UI" panose="020B0502040204020203" pitchFamily="34" charset="0"/>
              </a:rPr>
              <a:t>.</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11</a:t>
            </a:fld>
            <a:endParaRPr lang="en-US" dirty="0"/>
          </a:p>
        </p:txBody>
      </p:sp>
    </p:spTree>
    <p:extLst>
      <p:ext uri="{BB962C8B-B14F-4D97-AF65-F5344CB8AC3E}">
        <p14:creationId xmlns:p14="http://schemas.microsoft.com/office/powerpoint/2010/main" val="2628473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ru-RU" b="1" i="1" dirty="0">
                <a:solidFill>
                  <a:srgbClr val="3C3C3C"/>
                </a:solidFill>
                <a:effectLst/>
                <a:latin typeface="Merriweather" panose="020B0604020202020204" pitchFamily="2" charset="0"/>
              </a:rPr>
              <a:t>Нет истории изменений</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невозможно открутить назад состояние базы на предыдущий релиз</a:t>
            </a:r>
            <a:r>
              <a:rPr lang="en-US" b="0" i="0" dirty="0">
                <a:solidFill>
                  <a:srgbClr val="3C3C3C"/>
                </a:solidFill>
                <a:effectLst/>
                <a:latin typeface="Merriweather" panose="020B0604020202020204" pitchFamily="2" charset="0"/>
              </a:rPr>
              <a:t>.</a:t>
            </a:r>
          </a:p>
          <a:p>
            <a:pPr algn="l">
              <a:buFont typeface="Arial" panose="020B0604020202020204" pitchFamily="34" charset="0"/>
              <a:buChar char="•"/>
            </a:pPr>
            <a:r>
              <a:rPr lang="ru-RU" b="1" i="1" dirty="0">
                <a:solidFill>
                  <a:srgbClr val="3C3C3C"/>
                </a:solidFill>
                <a:effectLst/>
                <a:latin typeface="Merriweather" panose="020B0604020202020204" pitchFamily="2" charset="0"/>
              </a:rPr>
              <a:t>Нет единого источника истины</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модель базы или код? Поддерживать их в согласованном состоянии – дополнительная нагрузка</a:t>
            </a:r>
            <a:endParaRPr lang="en-US" b="0" i="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Times New Roman" panose="02020603050405020304" pitchFamily="18" charset="0"/>
                <a:cs typeface="Times New Roman" panose="02020603050405020304" pitchFamily="18" charset="0"/>
              </a:rPr>
              <a:t>Схему базы данных лучше всего хранить в системе управления версиями. </a:t>
            </a:r>
            <a:r>
              <a:rPr lang="ru-RU" b="0" i="0" dirty="0">
                <a:solidFill>
                  <a:srgbClr val="3C3C3C"/>
                </a:solidFill>
                <a:effectLst/>
                <a:latin typeface="Times New Roman" panose="02020603050405020304" pitchFamily="18" charset="0"/>
                <a:cs typeface="Times New Roman" panose="02020603050405020304" pitchFamily="18" charset="0"/>
              </a:rPr>
              <a:t>Если держать схему базы данных в системе контроля версий – решает обе задачи</a:t>
            </a:r>
            <a:r>
              <a:rPr lang="en-US" b="0" i="0" dirty="0">
                <a:solidFill>
                  <a:srgbClr val="3C3C3C"/>
                </a:solidFill>
                <a:effectLst/>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12</a:t>
            </a:fld>
            <a:endParaRPr lang="en-US" dirty="0"/>
          </a:p>
        </p:txBody>
      </p:sp>
    </p:spTree>
    <p:extLst>
      <p:ext uri="{BB962C8B-B14F-4D97-AF65-F5344CB8AC3E}">
        <p14:creationId xmlns:p14="http://schemas.microsoft.com/office/powerpoint/2010/main" val="541095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Схема базы данных – это не только таблицы, view, индексы, а также все остальное, что формирует схему базы данных (</a:t>
            </a:r>
            <a:r>
              <a:rPr lang="en-US" dirty="0"/>
              <a:t>sequences, </a:t>
            </a:r>
            <a:r>
              <a:rPr lang="ru-RU" dirty="0"/>
              <a:t>хранимые процедуры).</a:t>
            </a:r>
          </a:p>
          <a:p>
            <a:r>
              <a:rPr lang="ru-RU" dirty="0"/>
              <a:t>Сама схема представлена в виде SQL-скриптов.</a:t>
            </a:r>
          </a:p>
          <a:p>
            <a:r>
              <a:rPr lang="ru-RU" dirty="0"/>
              <a:t>Нужна возможность использовать эти сценарии для создания собственного полнофункционального, обновленного экземпляра базы данных в любое время во время разработки.</a:t>
            </a:r>
          </a:p>
          <a:p>
            <a:pPr marL="0" indent="0">
              <a:buNone/>
            </a:pPr>
            <a:r>
              <a:rPr lang="ru-RU" dirty="0"/>
              <a:t>Однако есть еще одна часть базы данных, которая принадлежит схеме базы данных, но редко рассматривается как таковая: референс-данные и мастер-данные.</a:t>
            </a:r>
            <a:br>
              <a:rPr lang="ru-RU" dirty="0"/>
            </a:br>
            <a:r>
              <a:rPr lang="ru-RU" b="0" i="0" dirty="0">
                <a:solidFill>
                  <a:srgbClr val="000000"/>
                </a:solidFill>
                <a:effectLst/>
                <a:latin typeface="Segoe UI" panose="020B0502040204020203" pitchFamily="34" charset="0"/>
              </a:rPr>
              <a:t> - данные, которые должны быть предварительно заполнены для правильной работы приложения.</a:t>
            </a:r>
            <a:endParaRPr lang="en-US" b="0" i="0" dirty="0">
              <a:solidFill>
                <a:srgbClr val="000000"/>
              </a:solidFill>
              <a:effectLst/>
              <a:latin typeface="Segoe UI" panose="020B0502040204020203" pitchFamily="34" charset="0"/>
            </a:endParaRPr>
          </a:p>
          <a:p>
            <a:pPr marL="0" indent="0">
              <a:buNone/>
            </a:pPr>
            <a:r>
              <a:rPr lang="ru-RU" dirty="0"/>
              <a:t>Соответственно референс-данные (и мастер-данные) являются частью схемы базы данных</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13</a:t>
            </a:fld>
            <a:endParaRPr lang="en-US" dirty="0"/>
          </a:p>
        </p:txBody>
      </p:sp>
    </p:spTree>
    <p:extLst>
      <p:ext uri="{BB962C8B-B14F-4D97-AF65-F5344CB8AC3E}">
        <p14:creationId xmlns:p14="http://schemas.microsoft.com/office/powerpoint/2010/main" val="1630195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111111"/>
                </a:solidFill>
                <a:effectLst/>
                <a:latin typeface="-apple-system"/>
              </a:rPr>
              <a:t>Референс-данные - к таким сущностям чаще всего относятся: валюты, справочники стран, единицы измерения, типы договоров/счетов и т.д.</a:t>
            </a:r>
          </a:p>
          <a:p>
            <a:r>
              <a:rPr lang="ru-RU" b="0" i="0" dirty="0">
                <a:solidFill>
                  <a:srgbClr val="111111"/>
                </a:solidFill>
                <a:effectLst/>
                <a:latin typeface="-apple-system"/>
              </a:rPr>
              <a:t>Мастер-данные - к таким бизнес-сущностям относятся клиенты, поставщики, продукция, услуги, договора, счета, пациенты, граждане и т.п. Кроме информации непосредственно о той или иной мастер-сущности, в мастер-данные входят взаимосвязи между этими сущностями и иерархии.</a:t>
            </a:r>
          </a:p>
          <a:p>
            <a:r>
              <a:rPr lang="ru-RU" b="0" i="0" dirty="0">
                <a:solidFill>
                  <a:srgbClr val="111111"/>
                </a:solidFill>
                <a:effectLst/>
                <a:latin typeface="-apple-system"/>
              </a:rPr>
              <a:t>Например, с точки зрения поиска дополнительных возможностей продаж, может быть очень важно выявлять явные и неявные взаимосвязи между физическими лицами.</a:t>
            </a:r>
          </a:p>
          <a:p>
            <a:r>
              <a:rPr lang="ru-RU" b="0" i="0" dirty="0">
                <a:solidFill>
                  <a:srgbClr val="111111"/>
                </a:solidFill>
                <a:effectLst/>
                <a:latin typeface="-apple-system"/>
              </a:rPr>
              <a:t>Мастер-данные распространяются по всему предприятию и участвуют во всех бизнес-процессах. </a:t>
            </a:r>
          </a:p>
          <a:p>
            <a:r>
              <a:rPr lang="ru-RU" b="0" i="0" dirty="0">
                <a:solidFill>
                  <a:srgbClr val="111111"/>
                </a:solidFill>
                <a:effectLst/>
                <a:latin typeface="-apple-system"/>
              </a:rPr>
              <a:t>Мастер-данные воспринимаются как ключевой нематериальный актив предприятия, т.к. от их качества и полноты зависит эффективность его работы. В России часто вместо термина «мастер-данные» используют термин «нормативно-справочная информация».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14</a:t>
            </a:fld>
            <a:endParaRPr lang="en-US" dirty="0"/>
          </a:p>
        </p:txBody>
      </p:sp>
    </p:spTree>
    <p:extLst>
      <p:ext uri="{BB962C8B-B14F-4D97-AF65-F5344CB8AC3E}">
        <p14:creationId xmlns:p14="http://schemas.microsoft.com/office/powerpoint/2010/main" val="2283603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a:solidFill>
                  <a:srgbClr val="000000"/>
                </a:solidFill>
                <a:latin typeface="Segoe UI" panose="020B0502040204020203" pitchFamily="34" charset="0"/>
              </a:rPr>
              <a:t>Референс-мастер</a:t>
            </a:r>
            <a:r>
              <a:rPr lang="ru-RU" b="1" i="0" dirty="0">
                <a:solidFill>
                  <a:srgbClr val="000000"/>
                </a:solidFill>
                <a:effectLst/>
                <a:latin typeface="Segoe UI" panose="020B0502040204020203" pitchFamily="34" charset="0"/>
              </a:rPr>
              <a:t> 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Чтобы это работало, вам нужно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15</a:t>
            </a:fld>
            <a:endParaRPr lang="en-US" dirty="0"/>
          </a:p>
        </p:txBody>
      </p:sp>
    </p:spTree>
    <p:extLst>
      <p:ext uri="{BB962C8B-B14F-4D97-AF65-F5344CB8AC3E}">
        <p14:creationId xmlns:p14="http://schemas.microsoft.com/office/powerpoint/2010/main" val="4246490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Поскольку справочные данные необходимы для вашего приложения, вы должны хранить их в системе управления версиями вместе с таблицами, представлениями и другими частями схемы базы данных в форме инструкций SQL INSERT.</a:t>
            </a:r>
            <a:endParaRPr lang="en-US" dirty="0"/>
          </a:p>
          <a:p>
            <a:endParaRPr lang="en-US" b="1" dirty="0">
              <a:solidFill>
                <a:srgbClr val="000000"/>
              </a:solidFill>
              <a:latin typeface="Segoe UI" panose="020B0502040204020203" pitchFamily="34" charset="0"/>
            </a:endParaRPr>
          </a:p>
          <a:p>
            <a:r>
              <a:rPr lang="ru-RU" b="1" dirty="0">
                <a:solidFill>
                  <a:srgbClr val="000000"/>
                </a:solidFill>
                <a:latin typeface="Segoe UI" panose="020B0502040204020203" pitchFamily="34" charset="0"/>
              </a:rPr>
              <a:t>Референс</a:t>
            </a:r>
            <a:r>
              <a:rPr lang="en-US" b="1" dirty="0">
                <a:solidFill>
                  <a:srgbClr val="000000"/>
                </a:solidFill>
                <a:latin typeface="Segoe UI" panose="020B0502040204020203" pitchFamily="34" charset="0"/>
              </a:rPr>
              <a:t>(</a:t>
            </a:r>
            <a:r>
              <a:rPr lang="ru-RU" b="1" dirty="0">
                <a:solidFill>
                  <a:srgbClr val="000000"/>
                </a:solidFill>
                <a:latin typeface="Segoe UI" panose="020B0502040204020203" pitchFamily="34" charset="0"/>
              </a:rPr>
              <a:t>мастер</a:t>
            </a:r>
            <a:r>
              <a:rPr lang="en-US" b="1" dirty="0">
                <a:solidFill>
                  <a:srgbClr val="000000"/>
                </a:solidFill>
                <a:latin typeface="Segoe UI" panose="020B0502040204020203" pitchFamily="34" charset="0"/>
              </a:rPr>
              <a:t>)-</a:t>
            </a:r>
            <a:r>
              <a:rPr lang="ru-RU" b="1" i="0" dirty="0">
                <a:solidFill>
                  <a:srgbClr val="000000"/>
                </a:solidFill>
                <a:effectLst/>
                <a:latin typeface="Segoe UI" panose="020B0502040204020203" pitchFamily="34" charset="0"/>
              </a:rPr>
              <a:t>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a:t>
            </a:r>
            <a:endParaRPr lang="en-US" b="0" i="0" dirty="0">
              <a:effectLst/>
              <a:latin typeface="Segoe UI" panose="020B0502040204020203" pitchFamily="34" charset="0"/>
            </a:endParaRPr>
          </a:p>
          <a:p>
            <a:r>
              <a:rPr lang="ru-RU" b="0" i="0" dirty="0">
                <a:effectLst/>
                <a:latin typeface="Segoe UI" panose="020B0502040204020203" pitchFamily="34" charset="0"/>
              </a:rPr>
              <a:t>Например, можно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18</a:t>
            </a:fld>
            <a:endParaRPr lang="en-US" dirty="0"/>
          </a:p>
        </p:txBody>
      </p:sp>
    </p:spTree>
    <p:extLst>
      <p:ext uri="{BB962C8B-B14F-4D97-AF65-F5344CB8AC3E}">
        <p14:creationId xmlns:p14="http://schemas.microsoft.com/office/powerpoint/2010/main" val="2767148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Существует два основных подхода к предоставлению базы данных: основанный на состоянии и основанный на миграции. Подход, основанный на миграции, сложнее внедрить и поддерживать на начальном этапе (потому что он требует дополнительной обвязки), но в долгосрочной перспективе он работает намного лучше, чем подход, основанный на состоянии.</a:t>
            </a:r>
          </a:p>
          <a:p>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19</a:t>
            </a:fld>
            <a:endParaRPr lang="en-US" dirty="0"/>
          </a:p>
        </p:txBody>
      </p:sp>
    </p:spTree>
    <p:extLst>
      <p:ext uri="{BB962C8B-B14F-4D97-AF65-F5344CB8AC3E}">
        <p14:creationId xmlns:p14="http://schemas.microsoft.com/office/powerpoint/2010/main" val="961456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подходе, основанном на состоянии, инструмент сравнения выполняет всю тяжелую работу. Каким бы ни было состояние рабочей базы данных, инструмент делает все необходимое для ее синхронизации с базой данных модели: удаляет ненужные таблицы, создает новые, переименовывает столбцы и так далее.</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20</a:t>
            </a:fld>
            <a:endParaRPr lang="en-US" dirty="0"/>
          </a:p>
        </p:txBody>
      </p:sp>
    </p:spTree>
    <p:extLst>
      <p:ext uri="{BB962C8B-B14F-4D97-AF65-F5344CB8AC3E}">
        <p14:creationId xmlns:p14="http://schemas.microsoft.com/office/powerpoint/2010/main" val="2649757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При таком подходе вы не используете инструменты для автоматической синхронизации баз данных продакшен и разработки; вы сами разрабатываете скрипт обновления (или он является продуктом </a:t>
            </a:r>
            <a:r>
              <a:rPr lang="en-US" b="0" i="0" dirty="0">
                <a:effectLst/>
                <a:latin typeface="Segoe UI" panose="020B0502040204020203" pitchFamily="34" charset="0"/>
              </a:rPr>
              <a:t>ORM</a:t>
            </a:r>
            <a:r>
              <a:rPr lang="ru-RU" b="0" i="0" dirty="0">
                <a:effectLst/>
                <a:latin typeface="Segoe UI" panose="020B0502040204020203" pitchFamily="34" charset="0"/>
              </a:rPr>
              <a:t>). Однако инструмент сравнения баз данных все еще может быть полезен при обнаружении недокументированных изменений в схеме рабочей базы данных. Становится средством отладки и расследования инцидентов.</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21</a:t>
            </a:fld>
            <a:endParaRPr lang="en-US" dirty="0"/>
          </a:p>
        </p:txBody>
      </p:sp>
    </p:spTree>
    <p:extLst>
      <p:ext uri="{BB962C8B-B14F-4D97-AF65-F5344CB8AC3E}">
        <p14:creationId xmlns:p14="http://schemas.microsoft.com/office/powerpoint/2010/main" val="2382648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хуже</a:t>
            </a:r>
            <a:r>
              <a:rPr lang="en-US" dirty="0"/>
              <a:t>:</a:t>
            </a:r>
            <a:r>
              <a:rPr lang="ru-RU" dirty="0"/>
              <a:t> конфликты при </a:t>
            </a:r>
            <a:r>
              <a:rPr lang="en-US" dirty="0"/>
              <a:t>merge </a:t>
            </a:r>
            <a:r>
              <a:rPr lang="ru-RU" dirty="0"/>
              <a:t>или</a:t>
            </a:r>
            <a:r>
              <a:rPr lang="en-US" dirty="0"/>
              <a:t> </a:t>
            </a:r>
            <a:r>
              <a:rPr lang="ru-RU" dirty="0"/>
              <a:t>неявная трансформация данных</a:t>
            </a:r>
            <a:r>
              <a:rPr lang="en-US" dirty="0"/>
              <a:t>?</a:t>
            </a:r>
            <a:r>
              <a:rPr lang="ru-RU" dirty="0"/>
              <a:t> </a:t>
            </a:r>
            <a:endParaRPr lang="ru-RU" b="0" i="0" dirty="0">
              <a:effectLst/>
              <a:latin typeface="Segoe UI" panose="020B0502040204020203" pitchFamily="34" charset="0"/>
            </a:endParaRPr>
          </a:p>
          <a:p>
            <a:r>
              <a:rPr lang="ru-RU" b="0" i="0" dirty="0">
                <a:effectLst/>
                <a:latin typeface="Segoe UI" panose="020B0502040204020203" pitchFamily="34" charset="0"/>
              </a:rPr>
              <a:t>Такое различие приводит к различным наборам компромиссов. Ясность состояния базы данных облегчает обработку </a:t>
            </a:r>
            <a:r>
              <a:rPr lang="en-US" b="0" i="0" dirty="0">
                <a:effectLst/>
                <a:latin typeface="Segoe UI" panose="020B0502040204020203" pitchFamily="34" charset="0"/>
              </a:rPr>
              <a:t>merge</a:t>
            </a:r>
            <a:r>
              <a:rPr lang="ru-RU" b="0" i="0" dirty="0">
                <a:effectLst/>
                <a:latin typeface="Segoe UI" panose="020B0502040204020203" pitchFamily="34" charset="0"/>
              </a:rPr>
              <a:t> конфликтов, в то время как явные миграции помогают справиться с трансформацией данных.</a:t>
            </a:r>
            <a:endParaRPr lang="en-US" b="0" i="0" dirty="0">
              <a:effectLst/>
              <a:latin typeface="Segoe UI" panose="020B0502040204020203" pitchFamily="34" charset="0"/>
            </a:endParaRPr>
          </a:p>
          <a:p>
            <a:endParaRPr lang="en-US" b="0" i="0" dirty="0">
              <a:effectLst/>
              <a:latin typeface="Segoe UI" panose="020B0502040204020203" pitchFamily="34" charset="0"/>
            </a:endParaRPr>
          </a:p>
          <a:p>
            <a:r>
              <a:rPr lang="ru-RU" b="0" i="0" dirty="0">
                <a:effectLst/>
                <a:latin typeface="Segoe UI" panose="020B0502040204020203" pitchFamily="34" charset="0"/>
              </a:rPr>
              <a:t>Хотя устранение </a:t>
            </a:r>
            <a:r>
              <a:rPr lang="en-US" b="0" i="0" dirty="0">
                <a:effectLst/>
                <a:latin typeface="Segoe UI" panose="020B0502040204020203" pitchFamily="34" charset="0"/>
              </a:rPr>
              <a:t>merge </a:t>
            </a:r>
            <a:r>
              <a:rPr lang="ru-RU" b="0" i="0" dirty="0">
                <a:effectLst/>
                <a:latin typeface="Segoe UI" panose="020B0502040204020203" pitchFamily="34" charset="0"/>
              </a:rPr>
              <a:t>конфликтов</a:t>
            </a:r>
            <a:r>
              <a:rPr lang="en-US" b="0" i="0" dirty="0">
                <a:effectLst/>
                <a:latin typeface="Segoe UI" panose="020B0502040204020203" pitchFamily="34" charset="0"/>
              </a:rPr>
              <a:t> </a:t>
            </a:r>
            <a:r>
              <a:rPr lang="ru-RU" b="0" i="0" dirty="0">
                <a:effectLst/>
                <a:latin typeface="Segoe UI" panose="020B0502040204020203" pitchFamily="34" charset="0"/>
              </a:rPr>
              <a:t>и простота трансформации данных могут показаться одинаково важными преимуществами, в подавляющем большинстве проектов трансформация данных гораздо важнее конфликтов слияния. </a:t>
            </a:r>
          </a:p>
          <a:p>
            <a:endParaRPr lang="ru-RU" b="0" i="0" dirty="0">
              <a:effectLst/>
              <a:latin typeface="Segoe UI" panose="020B0502040204020203" pitchFamily="34" charset="0"/>
            </a:endParaRPr>
          </a:p>
          <a:p>
            <a:r>
              <a:rPr lang="ru-RU" b="0" i="0" dirty="0">
                <a:effectLst/>
                <a:latin typeface="Segoe UI" panose="020B0502040204020203" pitchFamily="34" charset="0"/>
              </a:rPr>
              <a:t>Недавно я хотел сравнить состояние схемы до и после серии миграций. И</a:t>
            </a:r>
            <a:r>
              <a:rPr lang="en-US" b="0" i="0" dirty="0">
                <a:effectLst/>
                <a:latin typeface="Segoe UI" panose="020B0502040204020203" pitchFamily="34" charset="0"/>
              </a:rPr>
              <a:t> </a:t>
            </a:r>
            <a:r>
              <a:rPr lang="ru-RU" b="0" i="0" dirty="0">
                <a:effectLst/>
                <a:latin typeface="Segoe UI" panose="020B0502040204020203" pitchFamily="34" charset="0"/>
              </a:rPr>
              <a:t>очень не хотел делать это вручную. В итоге не одно из средств мне не помогло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22</a:t>
            </a:fld>
            <a:endParaRPr lang="en-US" dirty="0"/>
          </a:p>
        </p:txBody>
      </p:sp>
    </p:spTree>
    <p:extLst>
      <p:ext uri="{BB962C8B-B14F-4D97-AF65-F5344CB8AC3E}">
        <p14:creationId xmlns:p14="http://schemas.microsoft.com/office/powerpoint/2010/main" val="141096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Надо бы расписать подробнее. Может сделать на полях РАЗ ДВА ТРИ и двигать их при движении доклада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a:t>
            </a:fld>
            <a:endParaRPr lang="en-US" dirty="0"/>
          </a:p>
        </p:txBody>
      </p:sp>
    </p:spTree>
    <p:extLst>
      <p:ext uri="{BB962C8B-B14F-4D97-AF65-F5344CB8AC3E}">
        <p14:creationId xmlns:p14="http://schemas.microsoft.com/office/powerpoint/2010/main" val="261971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Нет простого способа реализовать это изменение с использованием подхода, основанного на состоянии; инструменты сравнения ужасны, когда дело доходит до управления данными. Причина в том, что, хотя сама схема базы данных является объективной, что означает, что существует только один способ ее интерпретации, данные зависят от контекста. Ни один инструмент не может делать надежных предположений о данных при создании сценариев обновления. Вы должны применять правила, относящиеся к конкретному домену, чтобы реализовать надлежащие преобразования.</a:t>
            </a:r>
            <a:r>
              <a:rPr lang="en-US" dirty="0"/>
              <a:t> </a:t>
            </a:r>
            <a:r>
              <a:rPr lang="ru-RU" dirty="0"/>
              <a:t>В результате подход основанный на состоянии непрактичен в подавляющем большинстве проектов.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23</a:t>
            </a:fld>
            <a:endParaRPr lang="en-US" dirty="0"/>
          </a:p>
        </p:txBody>
      </p:sp>
    </p:spTree>
    <p:extLst>
      <p:ext uri="{BB962C8B-B14F-4D97-AF65-F5344CB8AC3E}">
        <p14:creationId xmlns:p14="http://schemas.microsoft.com/office/powerpoint/2010/main" val="3838627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еще что – попробуйте добавить сюда переименование таблиц. Результаты лучше не станут</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26</a:t>
            </a:fld>
            <a:endParaRPr lang="en-US" dirty="0"/>
          </a:p>
        </p:txBody>
      </p:sp>
    </p:spTree>
    <p:extLst>
      <p:ext uri="{BB962C8B-B14F-4D97-AF65-F5344CB8AC3E}">
        <p14:creationId xmlns:p14="http://schemas.microsoft.com/office/powerpoint/2010/main" val="1327620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Можно перейти на миграции прямо перед выходом в </a:t>
            </a:r>
            <a:r>
              <a:rPr lang="en-US" dirty="0"/>
              <a:t>production</a:t>
            </a:r>
            <a:r>
              <a:rPr lang="ru-RU"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конце концов, тестовые данные не так уж важны, и вы можете создавать их заново каждый раз, когда меняете базу данных. Но как только вы выпустите первую версию, вам придется переключиться на миграции, чтобы правильно обрабатывать перемещение данных.</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другой стороны есть определенная кривая обучения в использовании миграций и поэтому лучшее подальше по ней пройти до попадания в </a:t>
            </a:r>
            <a:r>
              <a:rPr lang="en-US" dirty="0"/>
              <a:t>production</a:t>
            </a:r>
            <a:r>
              <a:rPr lang="ru-RU" dirty="0"/>
              <a:t>. </a:t>
            </a:r>
            <a:endParaRPr lang="en-US" dirty="0"/>
          </a:p>
          <a:p>
            <a:endParaRPr lang="ru-RU" dirty="0"/>
          </a:p>
          <a:p>
            <a:r>
              <a:rPr lang="ru-RU" dirty="0"/>
              <a:t>Также можно использовать </a:t>
            </a:r>
            <a:r>
              <a:rPr lang="en-US" dirty="0"/>
              <a:t>snapshot’</a:t>
            </a:r>
            <a:r>
              <a:rPr lang="ru-RU" dirty="0"/>
              <a:t>ы, чтобы делать сквош состояния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Snapshot’</a:t>
            </a:r>
            <a:r>
              <a:rPr lang="ru-RU" dirty="0"/>
              <a:t>ы, как аналог того как база данных работает с </a:t>
            </a:r>
            <a:r>
              <a:rPr lang="en-US" sz="2800" b="0" i="0" kern="1200" dirty="0">
                <a:solidFill>
                  <a:srgbClr val="000000"/>
                </a:solidFill>
                <a:effectLst/>
                <a:latin typeface="Segoe UI" panose="020B0502040204020203" pitchFamily="34" charset="0"/>
                <a:ea typeface="+mn-ea"/>
                <a:cs typeface="+mn-cs"/>
              </a:rPr>
              <a:t>Point-in-Time Recovery</a:t>
            </a:r>
            <a:r>
              <a:rPr lang="en-US" dirty="0"/>
              <a:t> (WAL </a:t>
            </a:r>
            <a:r>
              <a:rPr lang="ru-RU" dirty="0"/>
              <a:t>+ </a:t>
            </a:r>
            <a:r>
              <a:rPr lang="en-US" dirty="0"/>
              <a:t>snapshot’</a:t>
            </a:r>
            <a:r>
              <a:rPr lang="ru-RU" dirty="0"/>
              <a:t>ы </a:t>
            </a:r>
            <a:r>
              <a:rPr lang="en-US" dirty="0"/>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27</a:t>
            </a:fld>
            <a:endParaRPr lang="en-US" dirty="0"/>
          </a:p>
        </p:txBody>
      </p:sp>
    </p:spTree>
    <p:extLst>
      <p:ext uri="{BB962C8B-B14F-4D97-AF65-F5344CB8AC3E}">
        <p14:creationId xmlns:p14="http://schemas.microsoft.com/office/powerpoint/2010/main" val="3292543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Зачем? Есть же </a:t>
            </a:r>
            <a:r>
              <a:rPr lang="en-US" dirty="0"/>
              <a:t>database.Migrate(), </a:t>
            </a:r>
            <a:r>
              <a:rPr lang="ru-RU" dirty="0"/>
              <a:t>а еще лучше </a:t>
            </a:r>
            <a:r>
              <a:rPr lang="en-US" dirty="0"/>
              <a:t>database.Update()</a:t>
            </a:r>
            <a:endParaRPr lang="ru-RU" dirty="0"/>
          </a:p>
          <a:p>
            <a:r>
              <a:rPr lang="ru-RU" dirty="0"/>
              <a:t>Для раскатки в </a:t>
            </a:r>
            <a:r>
              <a:rPr lang="en-US" dirty="0"/>
              <a:t>CICD</a:t>
            </a:r>
            <a:endParaRPr lang="ru-RU"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Segoe UI" panose="020B0502040204020203" pitchFamily="34" charset="0"/>
              </a:rPr>
              <a:t>При подходе, основанном на миграции, артефактами, которые вы храните в системе управления версиями, становятся миграции, а не состояние базы данных. Миграции обычно представляются с помощью простых SQL-скриптов (популярные инструменты Flyway [https://flywaydb.org ] и </a:t>
            </a:r>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 </a:t>
            </a:r>
            <a:r>
              <a:rPr lang="ru-RU" b="0" i="0" dirty="0">
                <a:solidFill>
                  <a:srgbClr val="000000"/>
                </a:solidFill>
                <a:effectLst/>
                <a:latin typeface="Segoe UI" panose="020B0502040204020203" pitchFamily="34" charset="0"/>
              </a:rPr>
              <a:t>[https://liquibase.org ]), но они также могут быть написаны с использованием DSL-подобного языка, который переводится в SQL. </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28</a:t>
            </a:fld>
            <a:endParaRPr lang="en-US" dirty="0"/>
          </a:p>
        </p:txBody>
      </p:sp>
    </p:spTree>
    <p:extLst>
      <p:ext uri="{BB962C8B-B14F-4D97-AF65-F5344CB8AC3E}">
        <p14:creationId xmlns:p14="http://schemas.microsoft.com/office/powerpoint/2010/main" val="2614731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Применяйте все изменения к схеме базы данных (включая справочные данные) с помощью миграции.</a:t>
            </a:r>
          </a:p>
          <a:p>
            <a:pPr marL="171450" indent="-171450">
              <a:buFont typeface="Arial" panose="020B0604020202020204" pitchFamily="34" charset="0"/>
              <a:buChar char="•"/>
            </a:pPr>
            <a:r>
              <a:rPr lang="ru-RU" b="0" i="0" dirty="0">
                <a:effectLst/>
                <a:latin typeface="Segoe UI" panose="020B0502040204020203" pitchFamily="34" charset="0"/>
              </a:rPr>
              <a:t>Не изменяйте миграции, как только они будут переданы в систему управления версиями. Если миграция выполнена неправильно, создайте новую миграцию вместо исправления старой.</a:t>
            </a:r>
          </a:p>
          <a:p>
            <a:pPr marL="171450" indent="-171450">
              <a:buFont typeface="Arial" panose="020B0604020202020204" pitchFamily="34" charset="0"/>
              <a:buChar char="•"/>
            </a:pPr>
            <a:r>
              <a:rPr lang="ru-RU" b="0" i="0" dirty="0">
                <a:effectLst/>
                <a:latin typeface="Segoe UI" panose="020B0502040204020203" pitchFamily="34" charset="0"/>
              </a:rPr>
              <a:t>Делайте исключения из этого правила только в тех случаях, когда неправильная миграция может привести к потере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31</a:t>
            </a:fld>
            <a:endParaRPr lang="en-US" dirty="0"/>
          </a:p>
        </p:txBody>
      </p:sp>
    </p:spTree>
    <p:extLst>
      <p:ext uri="{BB962C8B-B14F-4D97-AF65-F5344CB8AC3E}">
        <p14:creationId xmlns:p14="http://schemas.microsoft.com/office/powerpoint/2010/main" val="864800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b="0" i="0" dirty="0">
                <a:effectLst/>
                <a:latin typeface="Segoe UI" panose="020B0502040204020203" pitchFamily="34" charset="0"/>
              </a:rPr>
              <a:t>И так сложно запускать тесты с реальной базой данных. Это становится еще сложнее, если вам приходится делиться этой базой данных с другими разработчиками. </a:t>
            </a:r>
            <a:endParaRPr lang="en-US" b="0" i="0" dirty="0">
              <a:effectLst/>
              <a:latin typeface="Segoe UI" panose="020B0502040204020203" pitchFamily="34" charset="0"/>
            </a:endParaRPr>
          </a:p>
          <a:p>
            <a:pPr marL="0" indent="0">
              <a:buNone/>
            </a:pPr>
            <a:endParaRPr lang="en-US" b="0" i="0" dirty="0">
              <a:effectLst/>
              <a:latin typeface="Segoe UI" panose="020B0502040204020203" pitchFamily="34" charset="0"/>
            </a:endParaRPr>
          </a:p>
          <a:p>
            <a:pPr marL="0" indent="0">
              <a:buNone/>
            </a:pPr>
            <a:r>
              <a:rPr lang="ru-RU" b="0" i="0" dirty="0">
                <a:effectLst/>
                <a:latin typeface="Segoe UI" panose="020B0502040204020203" pitchFamily="34" charset="0"/>
              </a:rPr>
              <a:t>Храните отдельный экземпляр базы данных для каждого разработчика, предпочтительно на собственном компьютере этого разработчика, чтобы максимально ускорить выполнение тестов.</a:t>
            </a:r>
          </a:p>
          <a:p>
            <a:pPr marL="0" indent="0">
              <a:buNone/>
            </a:pPr>
            <a:endParaRPr lang="ru-RU" b="0" i="0" dirty="0">
              <a:effectLst/>
              <a:latin typeface="Segoe UI" panose="020B0502040204020203" pitchFamily="34" charset="0"/>
            </a:endParaRPr>
          </a:p>
          <a:p>
            <a:pPr marL="0" indent="0">
              <a:buNone/>
            </a:pPr>
            <a:r>
              <a:rPr lang="ru-RU" b="0" i="0" dirty="0">
                <a:effectLst/>
                <a:latin typeface="Segoe UI" panose="020B0502040204020203" pitchFamily="34" charset="0"/>
              </a:rPr>
              <a:t>+ Реальная бд</a:t>
            </a:r>
          </a:p>
          <a:p>
            <a:pPr marL="0" indent="0">
              <a:buNone/>
            </a:pPr>
            <a:r>
              <a:rPr lang="ru-RU" b="0" i="0" dirty="0">
                <a:effectLst/>
                <a:latin typeface="Segoe UI" panose="020B0502040204020203" pitchFamily="34" charset="0"/>
              </a:rPr>
              <a:t>- Совершенно непонятно, что с ней сделал</a:t>
            </a:r>
          </a:p>
        </p:txBody>
      </p:sp>
      <p:sp>
        <p:nvSpPr>
          <p:cNvPr id="4" name="Slide Number Placeholder 3"/>
          <p:cNvSpPr>
            <a:spLocks noGrp="1"/>
          </p:cNvSpPr>
          <p:nvPr>
            <p:ph type="sldNum" sz="quarter" idx="5"/>
          </p:nvPr>
        </p:nvSpPr>
        <p:spPr/>
        <p:txBody>
          <a:bodyPr/>
          <a:lstStyle/>
          <a:p>
            <a:fld id="{4C453AFD-8899-49A0-8F93-F92A93E774A4}" type="slidenum">
              <a:rPr lang="en-US" smtClean="0"/>
              <a:t>32</a:t>
            </a:fld>
            <a:endParaRPr lang="en-US" dirty="0"/>
          </a:p>
        </p:txBody>
      </p:sp>
    </p:spTree>
    <p:extLst>
      <p:ext uri="{BB962C8B-B14F-4D97-AF65-F5344CB8AC3E}">
        <p14:creationId xmlns:p14="http://schemas.microsoft.com/office/powerpoint/2010/main" val="3759436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Нам нужно только настроить нашу стратегию миграции</a:t>
            </a:r>
            <a:r>
              <a:rPr lang="en-US" dirty="0"/>
              <a:t> </a:t>
            </a:r>
            <a:r>
              <a:rPr lang="ru-RU" dirty="0"/>
              <a:t>локальные базы данных в актуальном состоянии локально (но это не должно быть проблемой с современными инструментами миграции).</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Для тестирования, где нам нужны детерминированные условия, тестовая база данных используется только для автоматического тестирования и поддерживается в известном состоянии перед каждым тестом.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apple-system"/>
              </a:rPr>
              <a:t>Одним из ключевых условий наличия поддерживаемых тестов является обеспечение того, чтобы тесты были изолированными и воспроизводимыми. </a:t>
            </a:r>
            <a:endParaRPr lang="en-US" dirty="0"/>
          </a:p>
          <a:p>
            <a:endParaRPr lang="ru-RU" b="0" i="0" dirty="0">
              <a:effectLst/>
              <a:latin typeface="-apple-system"/>
            </a:endParaRPr>
          </a:p>
          <a:p>
            <a:r>
              <a:rPr lang="ru-RU" b="0" i="0" dirty="0">
                <a:effectLst/>
                <a:latin typeface="-apple-system"/>
              </a:rPr>
              <a:t>Для модульных тестов это несложно, если мы держимся подальше от глобальных переменных, статических классов и общего глобального состояния. Это становится некоторой проблемой при интеграционных тестах, которые взаимодействуют с базой данных, где состояние по определению является глобальным и общим. Чтобы иметь поддерживаемый набор интеграционных тестов, нам нужно убедиться, что наши тесты всегда имеют согласованную отправную точку.</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33</a:t>
            </a:fld>
            <a:endParaRPr lang="en-US" dirty="0"/>
          </a:p>
        </p:txBody>
      </p:sp>
    </p:spTree>
    <p:extLst>
      <p:ext uri="{BB962C8B-B14F-4D97-AF65-F5344CB8AC3E}">
        <p14:creationId xmlns:p14="http://schemas.microsoft.com/office/powerpoint/2010/main" val="1587498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Общая база данных поднимает проблему изоляции интеграционных тестов друг от друга. Тесты не должны зависеть от состояния базы данных. </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34</a:t>
            </a:fld>
            <a:endParaRPr lang="en-US" dirty="0"/>
          </a:p>
        </p:txBody>
      </p:sp>
    </p:spTree>
    <p:extLst>
      <p:ext uri="{BB962C8B-B14F-4D97-AF65-F5344CB8AC3E}">
        <p14:creationId xmlns:p14="http://schemas.microsoft.com/office/powerpoint/2010/main" val="17280704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Вы должны убедиться, что все тестовые данные уникальны, чтобы не нарушались ограничения базы данных и тесты случайно не собирали входные данные друг за другом. Очистка оставшихся данных также становится сложнее. Более практично запускать интеграционные тесты последовательно, а не тратить время на попытки выжать из них дополнительную производительность.</a:t>
            </a:r>
            <a:endParaRPr lang="en-US" dirty="0"/>
          </a:p>
          <a:p>
            <a:endParaRPr lang="en-US" dirty="0"/>
          </a:p>
          <a:p>
            <a:r>
              <a:rPr lang="ru-RU" dirty="0"/>
              <a:t>Создайте две такие коллекции (для модульных и интеграционных тестов), а затем отключите распараллеливание тестов в коллекции с помощью интеграционных тестов.</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35</a:t>
            </a:fld>
            <a:endParaRPr lang="en-US" dirty="0"/>
          </a:p>
        </p:txBody>
      </p:sp>
    </p:spTree>
    <p:extLst>
      <p:ext uri="{BB962C8B-B14F-4D97-AF65-F5344CB8AC3E}">
        <p14:creationId xmlns:p14="http://schemas.microsoft.com/office/powerpoint/2010/main" val="1137962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Восстановление резервной копии базы данных перед каждым тестированием — Этот подход решает проблему очистки данных, но работает намного медленнее, чем три других варианта. Даже при использовании контейнеров удаление экземпляра контейнера и создание нового обычно занимает несколько секунд, что быстро увеличивает общее время выполнения набора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37</a:t>
            </a:fld>
            <a:endParaRPr lang="en-US" dirty="0"/>
          </a:p>
        </p:txBody>
      </p:sp>
    </p:spTree>
    <p:extLst>
      <p:ext uri="{BB962C8B-B14F-4D97-AF65-F5344CB8AC3E}">
        <p14:creationId xmlns:p14="http://schemas.microsoft.com/office/powerpoint/2010/main" val="2249465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Для этого нужно определится какие именно зависимости мы будем тестировать? Обычно (по крайней мере к этому принято стремится) база данных – управляемая зависимость</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t>
            </a:r>
            <a:r>
              <a:rPr lang="ru-RU" dirty="0"/>
              <a:t>. На практике</a:t>
            </a:r>
            <a:r>
              <a:rPr lang="en-US" dirty="0"/>
              <a:t> </a:t>
            </a:r>
            <a:r>
              <a:rPr lang="ru-RU" dirty="0"/>
              <a:t>бывает очень нужно и важно тестировать управляемые внепроцессные зависимости</a:t>
            </a:r>
            <a:r>
              <a:rPr lang="ru-RU" b="0" i="0" dirty="0">
                <a:effectLst/>
                <a:latin typeface="Segoe UI" panose="020B0502040204020203" pitchFamily="34" charset="0"/>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ru-RU" dirty="0"/>
              <a:t>Управляемые зависимости  — Эти зависимости доступны только через ваше приложение; взаимодействия с ними не видны внешнему миру. Внешние системы обычно не обращаются к вашей базе данных напрямую; они делают это через API, предоставляемый вашим приложением. </a:t>
            </a:r>
            <a:r>
              <a:rPr lang="ru-RU" b="1" dirty="0"/>
              <a:t>Это детали реализации</a:t>
            </a:r>
            <a:r>
              <a:rPr lang="ru-RU"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3. </a:t>
            </a:r>
            <a:r>
              <a:rPr lang="ru-RU" b="1" dirty="0">
                <a:latin typeface="Segoe UI" panose="020B0502040204020203" pitchFamily="34" charset="0"/>
                <a:cs typeface="Segoe UI" panose="020B0502040204020203" pitchFamily="34" charset="0"/>
              </a:rPr>
              <a:t>Неуправляемые зависимости </a:t>
            </a:r>
            <a:r>
              <a:rPr lang="ru-RU" dirty="0">
                <a:latin typeface="Segoe UI" panose="020B0502040204020203" pitchFamily="34" charset="0"/>
                <a:cs typeface="Segoe UI" panose="020B0502040204020203" pitchFamily="34" charset="0"/>
              </a:rPr>
              <a:t>-</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над которыми у вас нет полного контроля. Взаимодействия с такими зависимостями можно наблюдать извне.</a:t>
            </a: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a:t>
            </a:fld>
            <a:endParaRPr lang="en-US" dirty="0"/>
          </a:p>
        </p:txBody>
      </p:sp>
    </p:spTree>
    <p:extLst>
      <p:ext uri="{BB962C8B-B14F-4D97-AF65-F5344CB8AC3E}">
        <p14:creationId xmlns:p14="http://schemas.microsoft.com/office/powerpoint/2010/main" val="3676832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Восстановление из заведомо “хорошей” резервной копии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Действительно работает только в том случае, если моя база данных меняется не часто. Сохранение хорошей резервной копии, которую можно эффективно восстановить, раздражает, если схема меняется, и я должен поддерживать эту резервную копию в актуальном состоянии. Это действительно полезно только в случае использования </a:t>
            </a:r>
            <a:r>
              <a:rPr lang="en-US" dirty="0"/>
              <a:t>production</a:t>
            </a:r>
            <a:r>
              <a:rPr lang="ru-RU" dirty="0"/>
              <a:t> базы данных в качестве тестовой базы данных, но в остальном это сплошная боль.</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38</a:t>
            </a:fld>
            <a:endParaRPr lang="en-US" dirty="0"/>
          </a:p>
        </p:txBody>
      </p:sp>
    </p:spTree>
    <p:extLst>
      <p:ext uri="{BB962C8B-B14F-4D97-AF65-F5344CB8AC3E}">
        <p14:creationId xmlns:p14="http://schemas.microsoft.com/office/powerpoint/2010/main" val="16553134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 этом случае все изменения, внесенные тестом и SUT, автоматически откатываются. Такой подход решает проблему пропуска этапа очистки, но создает другую проблему: введение всеобъемлющей транзакции может привести к разному поведению в рабочей и тестовой среде.</a:t>
            </a:r>
            <a:r>
              <a:rPr lang="en-US" dirty="0"/>
              <a:t> </a:t>
            </a:r>
            <a:r>
              <a:rPr lang="ru-RU" dirty="0"/>
              <a:t>Это та же проблема, что и при повторном использовании </a:t>
            </a:r>
            <a:r>
              <a:rPr lang="en-US" dirty="0" err="1"/>
              <a:t>UnitOfWork</a:t>
            </a:r>
            <a:r>
              <a:rPr lang="ru-RU" dirty="0"/>
              <a:t>: дополнительная транзакция создает настройку, отличную от рабочей.</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latin typeface="Segoe UI" panose="020B0502040204020203" pitchFamily="34" charset="0"/>
                <a:cs typeface="Segoe UI" panose="020B0502040204020203" pitchFamily="34" charset="0"/>
              </a:rPr>
              <a:t>Одним из побочных эффектов этого является то, что, поскольку наша транзакция автоматически откатывается, если нам нужно отладить наши тестовые данные после прохождения теста, мы не можем этого сделать, поскольку данные исчезли.</a:t>
            </a:r>
            <a:endParaRPr lang="ru-RU" dirty="0"/>
          </a:p>
          <a:p>
            <a:pPr marL="171450" indent="-171450">
              <a:buFont typeface="Arial" panose="020B0604020202020204" pitchFamily="34" charset="0"/>
              <a:buChar char="•"/>
            </a:pPr>
            <a:r>
              <a:rPr lang="ru-RU" dirty="0"/>
              <a:t>Однако, чтобы это работало должным образом, наши базовые подключения к данным / ORM должны быть осведомлены об окружающих транзакциях. xUnit.net включает в себя пример для этого с атрибутом AutoRollback в наших тестах</a:t>
            </a:r>
          </a:p>
          <a:p>
            <a:pPr marL="171450" indent="-171450">
              <a:buFont typeface="Arial" panose="020B0604020202020204" pitchFamily="34" charset="0"/>
              <a:buChar char="•"/>
            </a:pPr>
            <a:r>
              <a:rPr lang="ru-RU" dirty="0"/>
              <a:t>Кроме того, если нам по какой-либо причине потребуется несколько транзакций, этот подход не сработает. Бывают системы, в которых одна операция сопровождается несколькими внутренними транзакциями, все из которых могут быть идемпотентными или могут выполняться несколько раз, не влияя на один тест, но не откатываются.</a:t>
            </a:r>
            <a:endParaRPr lang="en-US" dirty="0"/>
          </a:p>
          <a:p>
            <a:pPr marL="171450" indent="-171450">
              <a:buFont typeface="Arial" panose="020B0604020202020204" pitchFamily="34" charset="0"/>
              <a:buChar char="•"/>
            </a:pPr>
            <a:endParaRPr lang="ru-RU"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39</a:t>
            </a:fld>
            <a:endParaRPr lang="en-US" dirty="0"/>
          </a:p>
        </p:txBody>
      </p:sp>
    </p:spTree>
    <p:extLst>
      <p:ext uri="{BB962C8B-B14F-4D97-AF65-F5344CB8AC3E}">
        <p14:creationId xmlns:p14="http://schemas.microsoft.com/office/powerpoint/2010/main" val="969052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Очистка данных в конце теста — метод быстрый, но может привести к пропуску этапа очистки. Если сервер сборки выходит из строя в середине теста или вы завершаете тест в отладчике, входные данные остаются в базе данных и влияют на дальнейшие запуски тестов.</a:t>
            </a:r>
            <a:endParaRPr lang="en-US" dirty="0"/>
          </a:p>
          <a:p>
            <a:endParaRPr lang="ru-RU" dirty="0"/>
          </a:p>
          <a:p>
            <a:r>
              <a:rPr lang="ru-RU" dirty="0"/>
              <a:t>Он работает быстро, не приводит к непредсказуемому поведению и не подвержен случайному пропуску этапа очистки</a:t>
            </a:r>
            <a:r>
              <a:rPr lang="ru-RU" i="1" dirty="0"/>
              <a:t>.</a:t>
            </a:r>
            <a:r>
              <a:rPr lang="en-US" i="1" dirty="0"/>
              <a:t> </a:t>
            </a:r>
            <a:r>
              <a:rPr lang="ru-RU" i="1" dirty="0"/>
              <a:t>Нет необходимости в отдельной фазе </a:t>
            </a:r>
            <a:r>
              <a:rPr lang="en-US" i="1" dirty="0"/>
              <a:t>teardown</a:t>
            </a:r>
            <a:r>
              <a:rPr lang="ru-RU" i="1" dirty="0"/>
              <a:t>; реализуйте эту фазу как часть </a:t>
            </a:r>
            <a:r>
              <a:rPr lang="en-US" i="1" dirty="0"/>
              <a:t>arrange</a:t>
            </a:r>
            <a:r>
              <a:rPr lang="ru-RU" i="1" dirty="0"/>
              <a:t>.</a:t>
            </a:r>
            <a:r>
              <a:rPr lang="en-US" b="0" i="1" dirty="0">
                <a:solidFill>
                  <a:srgbClr val="B9B9AD"/>
                </a:solidFill>
                <a:effectLst/>
                <a:latin typeface="Merriweather" panose="00000500000000000000" pitchFamily="2" charset="0"/>
              </a:rPr>
              <a:t>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42</a:t>
            </a:fld>
            <a:endParaRPr lang="en-US" dirty="0"/>
          </a:p>
        </p:txBody>
      </p:sp>
    </p:spTree>
    <p:extLst>
      <p:ext uri="{BB962C8B-B14F-4D97-AF65-F5344CB8AC3E}">
        <p14:creationId xmlns:p14="http://schemas.microsoft.com/office/powerpoint/2010/main" val="4095957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Можно использовать сложные </a:t>
            </a:r>
            <a:r>
              <a:rPr lang="ru-RU" dirty="0">
                <a:highlight>
                  <a:srgbClr val="FFFF00"/>
                </a:highlight>
              </a:rPr>
              <a:t>алгоритмы для определения взаимосвязей между таблицами и автоматического создания сценария удаления или даже отключения всех ограничений целостности и повторного включения их впоследствии. В этом нет необходимости. Если создать SQL-скрипт вручную: это проще и дает вам более детальный контроль над процессом удаления.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 большинства баз данных нет никакого переключателя “сброс”. Вместо этого мы должны разработать способы удаления данных приложения из базы данных перед запуском каждого теста.</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Отключение внешних ключей</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Медленно – 3 команды на таблицу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Следующий вариант включает в себя просто очистку каждой таблицы, которую я нахожу в нашей базе данных, независимо от порядка. Чтобы обойти нарушения ограничений, я могу отключить все ограничения, сделать </a:t>
            </a:r>
            <a:r>
              <a:rPr lang="en-US" dirty="0"/>
              <a:t>truncate</a:t>
            </a:r>
            <a:r>
              <a:rPr lang="ru-RU" dirty="0"/>
              <a:t> каждой таблице, а затем восстановить ограничения. Проблема с этим подходом заключается в том, что он довольно медленный, с 3 командами базы данных на таблицу.</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44</a:t>
            </a:fld>
            <a:endParaRPr lang="en-US" dirty="0"/>
          </a:p>
        </p:txBody>
      </p:sp>
    </p:spTree>
    <p:extLst>
      <p:ext uri="{BB962C8B-B14F-4D97-AF65-F5344CB8AC3E}">
        <p14:creationId xmlns:p14="http://schemas.microsoft.com/office/powerpoint/2010/main" val="28433936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Изучаем метаданные SQL для построения графика таблиц и взаимосвязей. Если удалять данные при обходе в глубину, это гарантирует, что не будут нарушены ограничения FK при удалении объектов.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45</a:t>
            </a:fld>
            <a:endParaRPr lang="en-US" dirty="0"/>
          </a:p>
        </p:txBody>
      </p:sp>
    </p:spTree>
    <p:extLst>
      <p:ext uri="{BB962C8B-B14F-4D97-AF65-F5344CB8AC3E}">
        <p14:creationId xmlns:p14="http://schemas.microsoft.com/office/powerpoint/2010/main" val="3983509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Общая проблема заключается в попытке найти правильный порядок удаления для таблиц, когда у вас есть ограничения внешнего ключа.. Respawn исправляет это, разумно составляя список УДАЛЕНИЙ и обнаруживая циклические взаимосвязи.</a:t>
            </a:r>
          </a:p>
          <a:p>
            <a:pPr marL="171450" indent="-171450">
              <a:buFont typeface="Arial" panose="020B0604020202020204" pitchFamily="34" charset="0"/>
              <a:buChar char="•"/>
            </a:pPr>
            <a:r>
              <a:rPr lang="ru-RU" dirty="0"/>
              <a:t>Представьте каждую таблицу как узел, а каждый внешний ключ - как направленное ребро. Собрав все это вместе, мы можем построить ориентированный граф:</a:t>
            </a:r>
          </a:p>
          <a:p>
            <a:pPr marL="171450" indent="-171450">
              <a:buFont typeface="Arial" panose="020B0604020202020204" pitchFamily="34" charset="0"/>
              <a:buChar char="•"/>
            </a:pPr>
            <a:r>
              <a:rPr lang="ru-RU" dirty="0"/>
              <a:t>Существует особый вид графа, ориентированный ациклический граф (где нет циклов), но мы не можем сделать такого предположения. Мы знаем только, что существуют направленные ребра. Удаления должны начинаться с таблиц без внешних ключей, затем таблиц, которые ссылаются на них, затем таблиц, которые ссылаются на них, и так далее, пока мы не дойдем до последней таблицы. Таблицы, которые мы удаляем первыми, - это те, на которые не указывают внешние ключи, потому что от них не зависят никакие таблицы.</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46</a:t>
            </a:fld>
            <a:endParaRPr lang="en-US" dirty="0"/>
          </a:p>
        </p:txBody>
      </p:sp>
    </p:spTree>
    <p:extLst>
      <p:ext uri="{BB962C8B-B14F-4D97-AF65-F5344CB8AC3E}">
        <p14:creationId xmlns:p14="http://schemas.microsoft.com/office/powerpoint/2010/main" val="24580193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Как только список таблиц создается в фабрике CreateAsync, объект Respawner сохраняет этот список таблиц, так что список таблиц и порядок вычисляются только один раз.</a:t>
            </a:r>
            <a:br>
              <a:rPr lang="ru-RU" dirty="0"/>
            </a:br>
            <a:br>
              <a:rPr lang="ru-RU" dirty="0"/>
            </a:br>
            <a:r>
              <a:rPr lang="ru-RU" b="0" i="0" dirty="0">
                <a:solidFill>
                  <a:srgbClr val="D0021B"/>
                </a:solidFill>
                <a:effectLst/>
                <a:latin typeface="Segoe UI" panose="020B0502040204020203" pitchFamily="34" charset="0"/>
              </a:rPr>
              <a:t>В тестах вы </a:t>
            </a:r>
            <a:r>
              <a:rPr lang="en-US" b="0" i="0" dirty="0">
                <a:solidFill>
                  <a:srgbClr val="D0021B"/>
                </a:solidFill>
                <a:effectLst/>
                <a:latin typeface="Segoe UI" panose="020B0502040204020203" pitchFamily="34" charset="0"/>
              </a:rPr>
              <a:t>reset’</a:t>
            </a:r>
            <a:r>
              <a:rPr lang="ru-RU" b="0" i="0" dirty="0">
                <a:solidFill>
                  <a:srgbClr val="D0021B"/>
                </a:solidFill>
                <a:effectLst/>
                <a:latin typeface="Segoe UI" panose="020B0502040204020203" pitchFamily="34" charset="0"/>
              </a:rPr>
              <a:t>ите свою базу данных перед каждым тестовым запуском. Если есть какие-либо таблицы / схемы, которые вы не хотите удалять, включите их в конфигурацию ваших RespawnerOptions.</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47</a:t>
            </a:fld>
            <a:endParaRPr lang="en-US" dirty="0"/>
          </a:p>
        </p:txBody>
      </p:sp>
    </p:spTree>
    <p:extLst>
      <p:ext uri="{BB962C8B-B14F-4D97-AF65-F5344CB8AC3E}">
        <p14:creationId xmlns:p14="http://schemas.microsoft.com/office/powerpoint/2010/main" val="37485715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Поговорим про использование </a:t>
            </a:r>
            <a:r>
              <a:rPr lang="en-US" dirty="0" err="1"/>
              <a:t>EFCore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Существует три основных способа автоматизировать тестирование вашего EF приложения:</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Используйте базу данных того же типа, что и ваша производственная система</a:t>
            </a:r>
            <a:r>
              <a:rPr lang="en-US" dirty="0"/>
              <a:t> - </a:t>
            </a:r>
            <a:r>
              <a:rPr lang="ru-RU" dirty="0"/>
              <a:t>Лучший выбор</a:t>
            </a:r>
            <a:endParaRPr lang="en-US" dirty="0"/>
          </a:p>
          <a:p>
            <a:pPr marL="171450" indent="-171450">
              <a:buFont typeface="Arial" panose="020B0604020202020204" pitchFamily="34" charset="0"/>
              <a:buChar char="•"/>
            </a:pPr>
            <a:r>
              <a:rPr lang="ru-RU" dirty="0"/>
              <a:t>Используйте базы данных </a:t>
            </a:r>
            <a:r>
              <a:rPr lang="en-US" dirty="0"/>
              <a:t>SQLite</a:t>
            </a:r>
            <a:r>
              <a:rPr lang="ru-RU" dirty="0"/>
              <a:t> в памяти</a:t>
            </a:r>
            <a:r>
              <a:rPr lang="en-US" dirty="0"/>
              <a:t> - </a:t>
            </a:r>
            <a:r>
              <a:rPr lang="ru-RU" dirty="0"/>
              <a:t>Самый быстрый выбор, но имеет ограничения</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48</a:t>
            </a:fld>
            <a:endParaRPr lang="en-US" dirty="0"/>
          </a:p>
        </p:txBody>
      </p:sp>
    </p:spTree>
    <p:extLst>
      <p:ext uri="{BB962C8B-B14F-4D97-AF65-F5344CB8AC3E}">
        <p14:creationId xmlns:p14="http://schemas.microsoft.com/office/powerpoint/2010/main" val="5088244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«Полная» поддержка значит не больше не меньше, чем в базе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49</a:t>
            </a:fld>
            <a:endParaRPr lang="en-US" dirty="0"/>
          </a:p>
        </p:txBody>
      </p:sp>
    </p:spTree>
    <p:extLst>
      <p:ext uri="{BB962C8B-B14F-4D97-AF65-F5344CB8AC3E}">
        <p14:creationId xmlns:p14="http://schemas.microsoft.com/office/powerpoint/2010/main" val="22378021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Самый быстрый выбор, но самый ограниченный</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Не поддерживаются SQLite – Схемы и Последовательности. </a:t>
            </a:r>
            <a:r>
              <a:rPr lang="en-US" b="0" i="0" dirty="0">
                <a:solidFill>
                  <a:srgbClr val="D0021B"/>
                </a:solidFill>
                <a:effectLst/>
                <a:latin typeface="Segoe UI" panose="020B0502040204020203" pitchFamily="34" charset="0"/>
              </a:rPr>
              <a:t>DateTimeOffset</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Decimal, TimeSpan, UInt64</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 EF </a:t>
            </a:r>
            <a:r>
              <a:rPr lang="ru-RU" b="0" i="0" dirty="0">
                <a:solidFill>
                  <a:srgbClr val="D0021B"/>
                </a:solidFill>
                <a:effectLst/>
                <a:latin typeface="Segoe UI" panose="020B0502040204020203" pitchFamily="34" charset="0"/>
              </a:rPr>
              <a:t>может считывать и записывать значения этих типов, и также поддерживается запрос на равенство (</a:t>
            </a:r>
            <a:r>
              <a:rPr lang="en-US" b="0" i="0" dirty="0">
                <a:solidFill>
                  <a:srgbClr val="D0021B"/>
                </a:solidFill>
                <a:effectLst/>
                <a:latin typeface="Segoe UI" panose="020B0502040204020203" pitchFamily="34" charset="0"/>
              </a:rPr>
              <a:t>where</a:t>
            </a:r>
            <a:r>
              <a:rPr lang="ru-RU" b="0" i="0" dirty="0">
                <a:solidFill>
                  <a:srgbClr val="D0021B"/>
                </a:solidFill>
                <a:effectLst/>
                <a:latin typeface="Segoe UI" panose="020B0502040204020203" pitchFamily="34" charset="0"/>
              </a:rPr>
              <a:t> e.Property == value). Однако другие операции, такие как сравнение и сортировку, потребуют исполнения на клиенте.</a:t>
            </a:r>
          </a:p>
          <a:p>
            <a:r>
              <a:rPr lang="ru-RU" b="0" i="0" dirty="0">
                <a:solidFill>
                  <a:srgbClr val="D0021B"/>
                </a:solidFill>
                <a:effectLst/>
                <a:latin typeface="Segoe UI" panose="020B0502040204020203" pitchFamily="34" charset="0"/>
              </a:rPr>
              <a:t>Ограничения миграции - SQLite не поддерживает ряд операций со схемой, которые поддерживаются большинством других реляционных баз данных. Если вы попытаетесь применить одну из неподдерживаемых операций к базе данных SQLite, то будет выдано исключение NotSupportedException. Для выполнения определенных операций будет предпринята попытка пересоздания. Вы можете обойти некоторые из этих ограничений, вручную написав код в своих миграциях для выполнения пересоздания. Пересоздание таблицы включает в себя создание новой таблицы, копирование данных в новую таблицу, удаление старой таблицы, переименование новой таблицы. Вам нужно будет использовать метод Sql(string) для выполнения некоторых из этих шагов.</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Ограничения идемпотентного скрипта</a:t>
            </a:r>
            <a:r>
              <a:rPr lang="en-US" b="0" i="0" dirty="0">
                <a:solidFill>
                  <a:srgbClr val="D0021B"/>
                </a:solidFill>
                <a:effectLst/>
                <a:latin typeface="Segoe UI" panose="020B0502040204020203" pitchFamily="34" charset="0"/>
              </a:rPr>
              <a:t> - </a:t>
            </a:r>
            <a:r>
              <a:rPr lang="ru-RU" b="0" i="0" dirty="0">
                <a:solidFill>
                  <a:srgbClr val="D0021B"/>
                </a:solidFill>
                <a:effectLst/>
                <a:latin typeface="Segoe UI" panose="020B0502040204020203" pitchFamily="34" charset="0"/>
              </a:rPr>
              <a:t>в отличие от других баз данных, SQLite не включает процедурный язык. Из-за этого нет способа сгенерировать логику if-then, требуемую сценариями идемпотентной миграции.</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Если вам известна последняя миграция, примененная к базе данных, вы можете сгенерировать сценарий из этой миграции в последнюю миграцию.</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Или используйте </a:t>
            </a:r>
            <a:r>
              <a:rPr lang="en-US" b="0" i="0" dirty="0">
                <a:solidFill>
                  <a:srgbClr val="D0021B"/>
                </a:solidFill>
                <a:effectLst/>
                <a:latin typeface="Segoe UI" panose="020B0502040204020203" pitchFamily="34" charset="0"/>
              </a:rPr>
              <a:t>dotnet ef database update --connection "Data Source=My.db"</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50</a:t>
            </a:fld>
            <a:endParaRPr lang="en-US" dirty="0"/>
          </a:p>
        </p:txBody>
      </p:sp>
    </p:spTree>
    <p:extLst>
      <p:ext uri="{BB962C8B-B14F-4D97-AF65-F5344CB8AC3E}">
        <p14:creationId xmlns:p14="http://schemas.microsoft.com/office/powerpoint/2010/main" val="38202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highlight>
                <a:srgbClr val="008000"/>
              </a:highlight>
            </a:endParaRPr>
          </a:p>
        </p:txBody>
      </p:sp>
      <p:sp>
        <p:nvSpPr>
          <p:cNvPr id="4" name="Slide Number Placeholder 3"/>
          <p:cNvSpPr>
            <a:spLocks noGrp="1"/>
          </p:cNvSpPr>
          <p:nvPr>
            <p:ph type="sldNum" sz="quarter" idx="5"/>
          </p:nvPr>
        </p:nvSpPr>
        <p:spPr/>
        <p:txBody>
          <a:bodyPr/>
          <a:lstStyle/>
          <a:p>
            <a:fld id="{4C453AFD-8899-49A0-8F93-F92A93E774A4}" type="slidenum">
              <a:rPr lang="en-US" smtClean="0"/>
              <a:t>4</a:t>
            </a:fld>
            <a:endParaRPr lang="en-US" dirty="0"/>
          </a:p>
        </p:txBody>
      </p:sp>
    </p:spTree>
    <p:extLst>
      <p:ext uri="{BB962C8B-B14F-4D97-AF65-F5344CB8AC3E}">
        <p14:creationId xmlns:p14="http://schemas.microsoft.com/office/powerpoint/2010/main" val="1080883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База данных SQLite имеет режим работы в памяти, который применяется путем установки в строке подключения значения “Filename=:memory:”. Затем база данных скрывается в строке подключения, что делает ее уникальной для своего теста, и ее база данных еще не создана. Это быстро и легко, но если ваша производственная база данных использует другой тип базы данных, то у вас это может не сработать.</a:t>
            </a:r>
          </a:p>
          <a:p>
            <a:pPr marL="171450" indent="-171450">
              <a:buFont typeface="Arial" panose="020B0604020202020204" pitchFamily="34" charset="0"/>
              <a:buChar char="•"/>
            </a:pPr>
            <a:r>
              <a:rPr lang="ru-RU" b="0" i="0" dirty="0">
                <a:effectLst/>
                <a:latin typeface="Segoe UI" panose="020B0502040204020203" pitchFamily="34" charset="0"/>
              </a:rPr>
              <a:t>Документация EF Core по тестированию показывает один из способов настройки базы данных SQLite в памяти, но я использую статический метод библиотеки EFCore.TestSupport, называемый SqliteInMemory.CreateOptions&lt;TContext&gt;, который настроит параметры для создания базы данных SQLite в памяти</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51</a:t>
            </a:fld>
            <a:endParaRPr lang="en-US" dirty="0"/>
          </a:p>
        </p:txBody>
      </p:sp>
    </p:spTree>
    <p:extLst>
      <p:ext uri="{BB962C8B-B14F-4D97-AF65-F5344CB8AC3E}">
        <p14:creationId xmlns:p14="http://schemas.microsoft.com/office/powerpoint/2010/main" val="6964833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Если вы используете обычную базу данных (не в памяти), то вам нужно убедиться, что база данных имеет уникальное имя для каждого тестового класса (xUnit запускает тестовые классы параллельно, но методы в тестовом классе выполняются последовательно). Чтобы получить уникальное имя базы данных, в EFCore.TestSupport есть методы, которые берут базовую строку подключения к SQL Server из файла appsetting.json и добавляют имя класса в конец текущего имени.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52</a:t>
            </a:fld>
            <a:endParaRPr lang="en-US" dirty="0"/>
          </a:p>
        </p:txBody>
      </p:sp>
    </p:spTree>
    <p:extLst>
      <p:ext uri="{BB962C8B-B14F-4D97-AF65-F5344CB8AC3E}">
        <p14:creationId xmlns:p14="http://schemas.microsoft.com/office/powerpoint/2010/main" val="10987137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Подход EnsureDeleted / EnsureCreated раньше был очень медленным (~ 10 секунд) для базы данных SQL Server, но с тех пор, как в NET 5 появился новый SqlClient, он стал намного быстрее (~ 1,5 секунды), что существенно влияет на время выполнения теста при использовании этого EnsureDeleted.</a:t>
            </a:r>
          </a:p>
          <a:p>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Подход EnsureClean быстрее, возможно, в два раза быстрее, чем версия EnsureDeleted + EnsureCreated, что может существенно повлиять на продолжительность выполнения ваших тестов. Это также лучше в ситуациях, когда ваш сервер баз данных не позволяет вам удалять или создавать новые базы данных, но позволяет вам читать / записывать базу данных, например, если ваши тестовые базы данных были на SQL Server, где у вас нет прав администратора.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53</a:t>
            </a:fld>
            <a:endParaRPr lang="en-US" dirty="0"/>
          </a:p>
        </p:txBody>
      </p:sp>
    </p:spTree>
    <p:extLst>
      <p:ext uri="{BB962C8B-B14F-4D97-AF65-F5344CB8AC3E}">
        <p14:creationId xmlns:p14="http://schemas.microsoft.com/office/powerpoint/2010/main" val="30693324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 SQL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operations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List&lt;MigrationOperation&gt;();</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index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databaseModel.Tables.SelectMany(t =&gt; t.Indexes.Where(AcceptIndex))) operations.Add(Drop(index));</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foreignKey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databaseModel.Tables.SelectMany(t =&gt; t.ForeignKeys.Where(AcceptForeignKey))) operations.Add(Drop(foreignKey));</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table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databaseModel.Tables.Where(AcceptTable))   operations.Add(Drop(table));</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sequence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databaseModel.Sequences.Where(AcceptSequence))   operations.Add(Drop(sequence));</a:t>
            </a:r>
            <a:endParaRPr lang="en-US" dirty="0"/>
          </a:p>
          <a:p>
            <a:endParaRPr lang="en-US" dirty="0"/>
          </a:p>
          <a:p>
            <a:r>
              <a:rPr lang="en-US" dirty="0"/>
              <a:t>Postgres - </a:t>
            </a:r>
            <a:r>
              <a:rPr lang="en-US" sz="1800" dirty="0">
                <a:solidFill>
                  <a:srgbClr val="008000"/>
                </a:solidFill>
                <a:latin typeface="Cascadia Mono" panose="020B0609020000020004" pitchFamily="49" charset="0"/>
              </a:rPr>
              <a:t>"DROP SCHEMA" approach (see https://stackoverflow.com/a/13823560/1434764) </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to remove all the tables, extensions, functions, collations.</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The SQL in this method was provided by Shay Rojansky, github @roji</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54</a:t>
            </a:fld>
            <a:endParaRPr lang="en-US" dirty="0"/>
          </a:p>
        </p:txBody>
      </p:sp>
    </p:spTree>
    <p:extLst>
      <p:ext uri="{BB962C8B-B14F-4D97-AF65-F5344CB8AC3E}">
        <p14:creationId xmlns:p14="http://schemas.microsoft.com/office/powerpoint/2010/main" val="19902647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убедиться, что тест отработает также, как и в </a:t>
            </a:r>
            <a:r>
              <a:rPr lang="en-US" dirty="0"/>
              <a:t>production?</a:t>
            </a:r>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Каждый тест - это отдельный метод, который должен а) подготовить базу данных к тестированию, б) запустить тестируемый код в) проверить правильность результатов тестируемого кода. И средняя часть, запуск кода, должна воспроизводить ситуацию, в которой обычно используется код, который вы тестируете. Но поскольку все три части находятся в одном методе, может быть трудно создать то же состояние, в котором обычно используется тестовый код.</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Проблема “воспроизведения того же состояния, в котором обычно используется тестовый код” является общей для тестирования, но при тестировании EF</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приложения - это усложняется </a:t>
            </a:r>
            <a:r>
              <a:rPr lang="en-US" b="0" i="0" dirty="0">
                <a:solidFill>
                  <a:srgbClr val="D0021B"/>
                </a:solidFill>
                <a:effectLst/>
                <a:latin typeface="Segoe UI" panose="020B0502040204020203" pitchFamily="34" charset="0"/>
              </a:rPr>
              <a:t>identity resolution</a:t>
            </a:r>
            <a:r>
              <a:rPr lang="ru-RU" b="0" i="0" dirty="0">
                <a:solidFill>
                  <a:srgbClr val="D0021B"/>
                </a:solidFill>
                <a:effectLst/>
                <a:latin typeface="Segoe UI" panose="020B0502040204020203" pitchFamily="34" charset="0"/>
              </a:rPr>
              <a:t>. Разрешение идентификаторов имеет решающее значение в вашем обычном коде, поскольку оно гарантирует, что у вас есть только один экземпляр сущности типа класса, который имеет определенный первичный ключ. Проблема в том, что разрешение идентификационных данных может привести к тому, что ваш тест пройдет успешно, даже если в вашем коде есть ошибка.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55</a:t>
            </a:fld>
            <a:endParaRPr lang="en-US" dirty="0"/>
          </a:p>
        </p:txBody>
      </p:sp>
    </p:spTree>
    <p:extLst>
      <p:ext uri="{BB962C8B-B14F-4D97-AF65-F5344CB8AC3E}">
        <p14:creationId xmlns:p14="http://schemas.microsoft.com/office/powerpoint/2010/main" val="39684483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Вот тест, который проходит из-за разрешения идентификации. Проверка в конце теста должна завершиться неудачей, потому что SaveChanges не был вызван (см. строку 15). Причина, по которой он прошел, заключается в том, что экземпляр сущности в переменной с именем verifyBook был прочитан из базы данных, но потому, что были найдены отслеживаемые экземпляры сущности внутри DbContext, и это было возвращено вместо чтения из базы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56</a:t>
            </a:fld>
            <a:endParaRPr lang="en-US" dirty="0"/>
          </a:p>
        </p:txBody>
      </p:sp>
    </p:spTree>
    <p:extLst>
      <p:ext uri="{BB962C8B-B14F-4D97-AF65-F5344CB8AC3E}">
        <p14:creationId xmlns:p14="http://schemas.microsoft.com/office/powerpoint/2010/main" val="32503990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StopNextDispose</a:t>
            </a:r>
            <a:r>
              <a:rPr lang="en-US" dirty="0"/>
              <a:t> – </a:t>
            </a:r>
            <a:r>
              <a:rPr lang="ru-RU" dirty="0"/>
              <a:t>специальный </a:t>
            </a:r>
            <a:r>
              <a:rPr lang="en-US" dirty="0"/>
              <a:t>helper </a:t>
            </a:r>
            <a:r>
              <a:rPr lang="ru-RU" dirty="0"/>
              <a:t>метод, сохраняющий </a:t>
            </a:r>
            <a:r>
              <a:rPr lang="en-US" dirty="0"/>
              <a:t>connection </a:t>
            </a:r>
            <a:r>
              <a:rPr lang="ru-RU" dirty="0"/>
              <a:t>для последующего использования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57</a:t>
            </a:fld>
            <a:endParaRPr lang="en-US" dirty="0"/>
          </a:p>
        </p:txBody>
      </p:sp>
    </p:spTree>
    <p:extLst>
      <p:ext uri="{BB962C8B-B14F-4D97-AF65-F5344CB8AC3E}">
        <p14:creationId xmlns:p14="http://schemas.microsoft.com/office/powerpoint/2010/main" val="16550774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Еще есть способ сделать это с помощью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Этот метод быстро удаляет все экземпляры сущностей, которые в данный момент отслеживает DbContext. Это означает, что вы можете использовать один экземпляр DbContext, но каждый этап,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 и </a:t>
            </a:r>
            <a:r>
              <a:rPr lang="en-US" b="0" i="0" dirty="0">
                <a:solidFill>
                  <a:srgbClr val="D0021B"/>
                </a:solidFill>
                <a:effectLst/>
                <a:latin typeface="Segoe UI" panose="020B0502040204020203" pitchFamily="34" charset="0"/>
              </a:rPr>
              <a:t>ASSERT</a:t>
            </a:r>
            <a:r>
              <a:rPr lang="ru-RU" b="0" i="0" dirty="0">
                <a:solidFill>
                  <a:srgbClr val="D0021B"/>
                </a:solidFill>
                <a:effectLst/>
                <a:latin typeface="Segoe UI" panose="020B0502040204020203" pitchFamily="34" charset="0"/>
              </a:rPr>
              <a:t>, изолировано, что мешает разрешению идентификации предоставлять вам данные из другого хранилища. В приведенном ниже коде есть две потенциальные ошибки, которые могли бы проскользнуть, если бы вы не добавили вызовы в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 Если </a:t>
            </a:r>
            <a:r>
              <a:rPr lang="en-US" b="0" i="0" dirty="0">
                <a:solidFill>
                  <a:srgbClr val="D0021B"/>
                </a:solidFill>
                <a:effectLst/>
                <a:latin typeface="Segoe UI" panose="020B0502040204020203" pitchFamily="34" charset="0"/>
              </a:rPr>
              <a:t>Include</a:t>
            </a:r>
            <a:r>
              <a:rPr lang="ru-RU" b="0" i="0" dirty="0">
                <a:solidFill>
                  <a:srgbClr val="D0021B"/>
                </a:solidFill>
                <a:effectLst/>
                <a:latin typeface="Segoe UI" panose="020B0502040204020203" pitchFamily="34" charset="0"/>
              </a:rPr>
              <a:t> было опущено, тест все равно прошел бы (поскольку коллекция отзывов была настроена на этапе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И если бы SaveChanges был опущен, тест все равно прошел бы (потому что для проверки чтения базы данных был бы предоставлен объект book со стадии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pPr marL="0" indent="0">
              <a:buFont typeface="Arial" panose="020B0604020202020204" pitchFamily="34" charset="0"/>
              <a:buNone/>
            </a:pPr>
            <a:r>
              <a:rPr lang="ru-RU" b="0" i="0" dirty="0">
                <a:solidFill>
                  <a:srgbClr val="D0021B"/>
                </a:solidFill>
                <a:effectLst/>
                <a:latin typeface="Segoe UI" panose="020B0502040204020203" pitchFamily="34" charset="0"/>
              </a:rPr>
              <a:t>Это лучше, чем три отдельных экземпляра DbContext, потому что</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Не нужно создавать три DbContext скоупа (экономит ввод текста. Более короткий тест) и можно использовать using var context = ..., поэтому никаких отступов (приятнее писать. Легче читать)</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Вы все еще можете обратиться к предыдущим частям, скажем, чтобы получить его первичный ключ</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Это работает лучше с улучшенными </a:t>
            </a:r>
            <a:r>
              <a:rPr lang="en-US" b="0" i="0" dirty="0">
                <a:solidFill>
                  <a:srgbClr val="D0021B"/>
                </a:solidFill>
                <a:effectLst/>
                <a:latin typeface="Segoe UI" panose="020B0502040204020203" pitchFamily="34" charset="0"/>
              </a:rPr>
              <a:t>disposable</a:t>
            </a:r>
            <a:r>
              <a:rPr lang="ru-RU" b="0" i="0" dirty="0">
                <a:solidFill>
                  <a:srgbClr val="D0021B"/>
                </a:solidFill>
                <a:effectLst/>
                <a:latin typeface="Segoe UI" panose="020B0502040204020203" pitchFamily="34" charset="0"/>
              </a:rPr>
              <a:t> опциями SQLite в памяти</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58</a:t>
            </a:fld>
            <a:endParaRPr lang="en-US" dirty="0"/>
          </a:p>
        </p:txBody>
      </p:sp>
    </p:spTree>
    <p:extLst>
      <p:ext uri="{BB962C8B-B14F-4D97-AF65-F5344CB8AC3E}">
        <p14:creationId xmlns:p14="http://schemas.microsoft.com/office/powerpoint/2010/main" val="42070420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Решение состоит в том, чтобы сериализовать конкретные данные из существующей базы данных и сохранить их в виде файла JSON. Затем в каждом модульном тесте, которому требовались эти данные, </a:t>
            </a:r>
            <a:r>
              <a:rPr lang="ru-RU" dirty="0" err="1"/>
              <a:t>десериализуем</a:t>
            </a:r>
            <a:r>
              <a:rPr lang="ru-RU" dirty="0"/>
              <a:t> файл JSON в классы и использовал EF Core для сохранения его в базе данных модульного теста. И поскольку мы копируем из </a:t>
            </a:r>
            <a:r>
              <a:rPr lang="en-US" dirty="0"/>
              <a:t>production</a:t>
            </a:r>
            <a:r>
              <a:rPr lang="ru-RU" dirty="0"/>
              <a:t> базы данных, в которой могли содержаться персональные данные, нужна функция, которая может анонимизировать персональные данные, чтобы не нарушались законы о конфиденциальности, такие как GDPR.</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59</a:t>
            </a:fld>
            <a:endParaRPr lang="en-US" dirty="0"/>
          </a:p>
        </p:txBody>
      </p:sp>
    </p:spTree>
    <p:extLst>
      <p:ext uri="{BB962C8B-B14F-4D97-AF65-F5344CB8AC3E}">
        <p14:creationId xmlns:p14="http://schemas.microsoft.com/office/powerpoint/2010/main" val="6284862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ru-RU" dirty="0"/>
              <a:t>Подходят для тестов, которым требуется много сложных данных, которые трудно закодировать вручную.</a:t>
            </a:r>
            <a:r>
              <a:rPr lang="en-US" dirty="0"/>
              <a:t> </a:t>
            </a:r>
            <a:endParaRPr lang="ru-RU" dirty="0"/>
          </a:p>
          <a:p>
            <a:pPr marL="171450" indent="-171450">
              <a:buFontTx/>
              <a:buChar char="-"/>
            </a:pPr>
            <a:r>
              <a:rPr lang="ru-RU" dirty="0"/>
              <a:t>Гораздо более репрезентативные данные для системных тестов, тестов производительности и демонстраций клиентов.</a:t>
            </a:r>
          </a:p>
          <a:p>
            <a:pPr marL="171450" indent="-171450">
              <a:buFontTx/>
              <a:buChar char="-"/>
            </a:pPr>
            <a:r>
              <a:rPr lang="ru-RU" dirty="0"/>
              <a:t>Функция “Seed from Production” также включает этап анонимизации, чтобы никакие личные данные не хранились / не использовались в вашем приложении / тестовом коде.</a:t>
            </a:r>
          </a:p>
          <a:p>
            <a:pPr marL="171450" indent="-171450">
              <a:buFontTx/>
              <a:buChar char="-"/>
            </a:pPr>
            <a:r>
              <a:rPr lang="ru-RU" dirty="0" err="1"/>
              <a:t>TestSupport</a:t>
            </a:r>
            <a:r>
              <a:rPr lang="ru-RU" dirty="0"/>
              <a:t> версия 2.0.0 и выше.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60</a:t>
            </a:fld>
            <a:endParaRPr lang="en-US" dirty="0"/>
          </a:p>
        </p:txBody>
      </p:sp>
    </p:spTree>
    <p:extLst>
      <p:ext uri="{BB962C8B-B14F-4D97-AF65-F5344CB8AC3E}">
        <p14:creationId xmlns:p14="http://schemas.microsoft.com/office/powerpoint/2010/main" val="24698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Но что вы делаете, когда у вас уже есть общая база данных и вы ничего не можете с этим поделать в обозримом будущем? В этом случае рассматривайте таблицы, которые видны другим приложениям, как неуправляемую зависимость. Такие таблицы фактически действуют как шина сообщений, а их строки играют роль сообщений. Используйте mocks, чтобы убедиться, что схема взаимодействия с этими таблицами остается неизменной. В то же время относитесь к остальной части вашей базы данных как к управляемой зависимости и проверяйте ее конечное состояние, а не взаимодействия с ней.</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a:t>
            </a:fld>
            <a:endParaRPr lang="en-US" dirty="0"/>
          </a:p>
        </p:txBody>
      </p:sp>
    </p:spTree>
    <p:extLst>
      <p:ext uri="{BB962C8B-B14F-4D97-AF65-F5344CB8AC3E}">
        <p14:creationId xmlns:p14="http://schemas.microsoft.com/office/powerpoint/2010/main" val="30286486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качестве альтернативы вы могли бы распараллеливать тесты с помощью контейнеров.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Например, вы могли бы поместить базу данных модели в образ Docker и создавать экземпляр нового контейнера из этого образа для каждого интеграционного теста.</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Однако на практике такой подход может создавать дополнительную нагрузку на техническое обслуживание.</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С помощью Docker вам нужно не только отслеживать саму базу данных, но и поддерживать образы Docker</a:t>
            </a:r>
            <a:r>
              <a:rPr lang="en-US" dirty="0"/>
              <a:t>’</a:t>
            </a:r>
            <a:r>
              <a:rPr lang="ru-RU" dirty="0"/>
              <a:t>а.</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61</a:t>
            </a:fld>
            <a:endParaRPr lang="en-US" dirty="0"/>
          </a:p>
        </p:txBody>
      </p:sp>
    </p:spTree>
    <p:extLst>
      <p:ext uri="{BB962C8B-B14F-4D97-AF65-F5344CB8AC3E}">
        <p14:creationId xmlns:p14="http://schemas.microsoft.com/office/powerpoint/2010/main" val="26557892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Иногда, более практично иметь только один экземпляр базы данных на одного разработчика. Однако вы можете запустить этот единственный экземпляр в Docker. </a:t>
            </a:r>
            <a:endParaRPr lang="en-US"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Пакетный запуск (</a:t>
            </a:r>
            <a:r>
              <a:rPr lang="en-US" dirty="0"/>
              <a:t>batch</a:t>
            </a:r>
            <a:r>
              <a:rPr lang="ru-RU" dirty="0"/>
              <a:t>) интеграционных тестов  (поскольку вы, скорее всего, не сможете создать все экземпляры контейнера сразу)</a:t>
            </a:r>
            <a:r>
              <a:rPr lang="en-US" dirty="0"/>
              <a:t>.</a:t>
            </a:r>
          </a:p>
        </p:txBody>
      </p:sp>
      <p:sp>
        <p:nvSpPr>
          <p:cNvPr id="4" name="Slide Number Placeholder 3"/>
          <p:cNvSpPr>
            <a:spLocks noGrp="1"/>
          </p:cNvSpPr>
          <p:nvPr>
            <p:ph type="sldNum" sz="quarter" idx="5"/>
          </p:nvPr>
        </p:nvSpPr>
        <p:spPr/>
        <p:txBody>
          <a:bodyPr/>
          <a:lstStyle/>
          <a:p>
            <a:fld id="{4C453AFD-8899-49A0-8F93-F92A93E774A4}" type="slidenum">
              <a:rPr lang="en-US" smtClean="0"/>
              <a:t>62</a:t>
            </a:fld>
            <a:endParaRPr lang="en-US" dirty="0"/>
          </a:p>
        </p:txBody>
      </p:sp>
    </p:spTree>
    <p:extLst>
      <p:ext uri="{BB962C8B-B14F-4D97-AF65-F5344CB8AC3E}">
        <p14:creationId xmlns:p14="http://schemas.microsoft.com/office/powerpoint/2010/main" val="30596471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ru-RU" b="0" i="0" dirty="0" err="1">
                <a:effectLst/>
                <a:latin typeface="Segoe UI" panose="020B0502040204020203" pitchFamily="34" charset="0"/>
              </a:rPr>
              <a:t>TestContainers</a:t>
            </a:r>
            <a:r>
              <a:rPr lang="ru-RU" b="0" i="0" dirty="0">
                <a:effectLst/>
                <a:latin typeface="Segoe UI" panose="020B0502040204020203" pitchFamily="34" charset="0"/>
              </a:rPr>
              <a:t> — это библиотека, для  поддержки тестов, которая предоставляет легкие, временные экземпляры основных баз данных, веб-браузеров для </a:t>
            </a:r>
            <a:r>
              <a:rPr lang="ru-RU" b="0" i="0" dirty="0" err="1">
                <a:effectLst/>
                <a:latin typeface="Segoe UI" panose="020B0502040204020203" pitchFamily="34" charset="0"/>
              </a:rPr>
              <a:t>Selenium</a:t>
            </a:r>
            <a:r>
              <a:rPr lang="ru-RU" b="0" i="0" dirty="0">
                <a:effectLst/>
                <a:latin typeface="Segoe UI" panose="020B0502040204020203" pitchFamily="34" charset="0"/>
              </a:rPr>
              <a:t> или чего угодно еще, что можно запускать в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-контейнере.</a:t>
            </a:r>
          </a:p>
          <a:p>
            <a:pPr marL="0" indent="0" algn="just">
              <a:buNone/>
            </a:pPr>
            <a:r>
              <a:rPr lang="ru-RU" b="0" i="0" dirty="0" err="1">
                <a:effectLst/>
                <a:latin typeface="Segoe UI" panose="020B0502040204020203" pitchFamily="34" charset="0"/>
              </a:rPr>
              <a:t>TestContainers</a:t>
            </a:r>
            <a:r>
              <a:rPr lang="ru-RU" b="0" i="0" dirty="0">
                <a:effectLst/>
                <a:latin typeface="Segoe UI" panose="020B0502040204020203" pitchFamily="34" charset="0"/>
              </a:rPr>
              <a:t> предоставляет API для автоматизации настройки окружения. Оно запускает нужные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-контейнеры ровно на время работы наших тестов и гасит их сразу же, как тесты завершатся.</a:t>
            </a:r>
            <a:endParaRPr lang="en-US" dirty="0"/>
          </a:p>
          <a:p>
            <a:r>
              <a:rPr lang="ru-RU" dirty="0"/>
              <a:t>Использует .NET Docker remote API и предоставляет облегченную реализацию для поддержки вашей тестовой среды.</a:t>
            </a:r>
            <a:br>
              <a:rPr lang="ru-RU" dirty="0"/>
            </a:br>
            <a:br>
              <a:rPr lang="ru-RU" dirty="0"/>
            </a:br>
            <a:r>
              <a:rPr lang="ru-RU" dirty="0"/>
              <a:t>Выберите одну из существующих предварительно настроенных конфигураций и запустите контейнеры в течение секунды для поддержки и запуска ваших тестов. Или создайте свои собственные контейнеры с помощью Dockerfiles и сразу же после этого запустите свои тесты.</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63</a:t>
            </a:fld>
            <a:endParaRPr lang="en-US" dirty="0"/>
          </a:p>
        </p:txBody>
      </p:sp>
    </p:spTree>
    <p:extLst>
      <p:ext uri="{BB962C8B-B14F-4D97-AF65-F5344CB8AC3E}">
        <p14:creationId xmlns:p14="http://schemas.microsoft.com/office/powerpoint/2010/main" val="15326591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F4350"/>
                </a:solidFill>
                <a:effectLst/>
                <a:latin typeface="Open Sans" panose="020B0606030504020204" pitchFamily="34" charset="0"/>
              </a:rPr>
              <a:t>Реализация тестов в докере при помощи Docker.DotNet</a:t>
            </a:r>
            <a:endParaRPr lang="ru-RU" b="0" i="0" dirty="0">
              <a:effectLst/>
              <a:latin typeface="Segoe UI" panose="020B0502040204020203" pitchFamily="34" charset="0"/>
            </a:endParaRPr>
          </a:p>
          <a:p>
            <a:r>
              <a:rPr lang="ru-RU" b="0" i="0" dirty="0">
                <a:effectLst/>
                <a:latin typeface="Segoe UI" panose="020B0502040204020203" pitchFamily="34" charset="0"/>
              </a:rPr>
              <a:t>Обычно в такой ситуации большинство разработчиков используют контейнеризированную базу данных. Но большинство подходов, подобных этому, которые я видел, были немного уродливыми: базу данных обычно приходилось настраивать вручную перед запуском тестов или, по крайней мере, с помощью сценария сборки. Но мне нужен был способ, который работал бы независимо от того, как выполняются тесты - будь то с помощью моего сценария сборки, путем запуска теста dotnet или просто нажав кнопку в</a:t>
            </a:r>
            <a:r>
              <a:rPr lang="en-US" b="0" i="0" dirty="0">
                <a:effectLst/>
                <a:latin typeface="Segoe UI" panose="020B0502040204020203" pitchFamily="34" charset="0"/>
              </a:rPr>
              <a:t> IDE</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65</a:t>
            </a:fld>
            <a:endParaRPr lang="en-US" dirty="0"/>
          </a:p>
        </p:txBody>
      </p:sp>
    </p:spTree>
    <p:extLst>
      <p:ext uri="{BB962C8B-B14F-4D97-AF65-F5344CB8AC3E}">
        <p14:creationId xmlns:p14="http://schemas.microsoft.com/office/powerpoint/2010/main" val="3175201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Большинство приложений содержат как операции записи, так и чтения. Примером операции чтения может быть возврат пользовательской информации внешнему клиенту. </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Крайне важно тщательно тестировать записи, потому что ставки высоки. Ошибки в операциях записи часто приводят к повреждению данных, что может повлиять не только на вашу базу данных, но и на внешние приложения. Тесты, которые проверяют записи, очень ценны из-за защиты, которую они обеспечивают от таких ошибок. Это не относится к чтению: ошибка в операции чтения обычно не имеет столь пагубных последствий. Следовательно, порог для тестирования операций чтения должен быть выше, чем для операций записи. Тестируем  только самые сложные или важные операции чтения.</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70</a:t>
            </a:fld>
            <a:endParaRPr lang="en-US" dirty="0"/>
          </a:p>
        </p:txBody>
      </p:sp>
    </p:spTree>
    <p:extLst>
      <p:ext uri="{BB962C8B-B14F-4D97-AF65-F5344CB8AC3E}">
        <p14:creationId xmlns:p14="http://schemas.microsoft.com/office/powerpoint/2010/main" val="14303533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Обратите внимание, что для чтения также нет необходимости в модели предметной области. Одной из основных целей моделирования предметной области является инкапсуляция.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Когда нет уровней абстракции (модель предметной области является одним из таких уровней), модульные тесты там бесполезны.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Инкапсуляция заключается в сохранении согласованности данных в свете любых изменений. Отсутствие изменений данных делает инкапсуляцию операций чтения бессмысленной. На самом деле, вам также не нужен полноценный ORM, такой как NHibernate или Entity Framework для чтения. Вам лучше использовать обычный SQL, который превосходит ORM по производительности благодаря обходу ненужных уровней абстракции.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71</a:t>
            </a:fld>
            <a:endParaRPr lang="en-US" dirty="0"/>
          </a:p>
        </p:txBody>
      </p:sp>
    </p:spTree>
    <p:extLst>
      <p:ext uri="{BB962C8B-B14F-4D97-AF65-F5344CB8AC3E}">
        <p14:creationId xmlns:p14="http://schemas.microsoft.com/office/powerpoint/2010/main" val="38280127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Репозитории обеспечивают полезную абстракцию поверх базы данных.</a:t>
            </a:r>
          </a:p>
          <a:p>
            <a:endParaRPr lang="ru-RU" dirty="0"/>
          </a:p>
          <a:p>
            <a:r>
              <a:rPr lang="ru-RU" dirty="0"/>
              <a:t>Может показаться полезным проверить, как репозитории сопоставляют объекты домена с базой данных - здесь значительная вероятность ошибки. Тем не менее, такие тесты являются чистыми потерями для вашего набора тестов из-за высоких затрат на обслуживание и низкой защиты от регресса. Давайте обсудим эти два недостатка более подробно.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72</a:t>
            </a:fld>
            <a:endParaRPr lang="en-US" dirty="0"/>
          </a:p>
        </p:txBody>
      </p:sp>
    </p:spTree>
    <p:extLst>
      <p:ext uri="{BB962C8B-B14F-4D97-AF65-F5344CB8AC3E}">
        <p14:creationId xmlns:p14="http://schemas.microsoft.com/office/powerpoint/2010/main" val="21558547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Они проявляют небольшую сложность и взаимодействуют с зависимостью вне процесса: базой данных. Наличие этой внепроцессной зависимости - это то, что увеличивает затраты на обслуживание тестов.</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Когда дело доходит до затрат на обслуживание, тестирование репозиториев несет ту же нагрузку, что и обычные интеграционные тесты. Но дает ли такое тестирование равное количество преимуществ взамен? К сожалению, это не так.</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Низкая защита от регрессий. Тесты репозитория не несут в себе такой большой сложности, и многие преимущества в защите от регрессий перекрываются с преимуществами, предоставляемыми обычными интеграционными тестами. Таким образом, тесты в репозиториях не добавляют достаточно значительной ценности.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Вы не можете протестировать свои маппинг ORM без вызова базы данных, по крайней мере, без ущерба для устойчивости к рефакторингу. Поэтому придерживайтесь следующего правила: не тестируйте репозитории напрямую, только как часть всеобъемлющего набора интеграционных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73</a:t>
            </a:fld>
            <a:endParaRPr lang="en-US" dirty="0"/>
          </a:p>
        </p:txBody>
      </p:sp>
    </p:spTree>
    <p:extLst>
      <p:ext uri="{BB962C8B-B14F-4D97-AF65-F5344CB8AC3E}">
        <p14:creationId xmlns:p14="http://schemas.microsoft.com/office/powerpoint/2010/main" val="3715189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cs typeface="Segoe UI" panose="020B0502040204020203" pitchFamily="34" charset="0"/>
              </a:rPr>
              <a:t>+ Тестируется то что нужно, а что не нужно (похожие, но не продакшн решения) не тестируются.</a:t>
            </a:r>
          </a:p>
          <a:p>
            <a:r>
              <a:rPr lang="ru-RU" b="0" i="0" dirty="0">
                <a:effectLst/>
                <a:latin typeface="Segoe UI" panose="020B0502040204020203" pitchFamily="34" charset="0"/>
                <a:cs typeface="Segoe UI" panose="020B0502040204020203" pitchFamily="34" charset="0"/>
              </a:rPr>
              <a:t>- Эти тесты </a:t>
            </a:r>
            <a:r>
              <a:rPr lang="ru-RU" dirty="0">
                <a:latin typeface="Segoe UI" panose="020B0502040204020203" pitchFamily="34" charset="0"/>
                <a:cs typeface="Segoe UI" panose="020B0502040204020203" pitchFamily="34" charset="0"/>
              </a:rPr>
              <a:t>тяжелы в настройке и поддержке. Они более медленные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a:t>
            </a:fld>
            <a:endParaRPr lang="en-US" dirty="0"/>
          </a:p>
        </p:txBody>
      </p:sp>
    </p:spTree>
    <p:extLst>
      <p:ext uri="{BB962C8B-B14F-4D97-AF65-F5344CB8AC3E}">
        <p14:creationId xmlns:p14="http://schemas.microsoft.com/office/powerpoint/2010/main" val="2140837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Иногда, по независящим от вас причинам, вы просто не можете использовать реальную версию управляемой зависимости в интеграционных тестах. Примером может служить устаревшая база данных, которую вы не можете развернуть в среде автоматизации тестирования, не говоря уже о компьютере разработчика, из-за какой-либо политики ИТ-безопасности или из-за того, что стоимость настройки и обслуживания экземпляра тестовой базы данных непомерно высока. </a:t>
            </a:r>
          </a:p>
          <a:p>
            <a:r>
              <a:rPr lang="ru-RU" dirty="0"/>
              <a:t>Например, у нас был</a:t>
            </a:r>
            <a:r>
              <a:rPr lang="en-US" dirty="0"/>
              <a:t> </a:t>
            </a:r>
            <a:r>
              <a:rPr lang="ru-RU" dirty="0"/>
              <a:t>в качестве базы </a:t>
            </a:r>
            <a:r>
              <a:rPr lang="en-US" dirty="0"/>
              <a:t>TFlex</a:t>
            </a:r>
            <a:r>
              <a:rPr lang="ru-RU" dirty="0"/>
              <a:t> от </a:t>
            </a:r>
            <a:r>
              <a:rPr lang="en-US" dirty="0"/>
              <a:t>TopSystems. </a:t>
            </a:r>
            <a:r>
              <a:rPr lang="ru-RU" dirty="0"/>
              <a:t>Она требовала связи с сервером лицензий </a:t>
            </a:r>
            <a:r>
              <a:rPr lang="en-US" dirty="0"/>
              <a:t>(</a:t>
            </a:r>
            <a:r>
              <a:rPr lang="ru-RU" dirty="0"/>
              <a:t>количество подключений ограничено</a:t>
            </a:r>
            <a:r>
              <a:rPr lang="en-US" dirty="0"/>
              <a:t>)</a:t>
            </a:r>
            <a:r>
              <a:rPr lang="ru-RU" dirty="0"/>
              <a:t> и запуска на </a:t>
            </a:r>
            <a:r>
              <a:rPr lang="en-US" dirty="0"/>
              <a:t>Windows </a:t>
            </a:r>
            <a:r>
              <a:rPr lang="ru-RU" dirty="0"/>
              <a:t>машине</a:t>
            </a:r>
            <a:r>
              <a:rPr lang="en-US" dirty="0"/>
              <a:t>. </a:t>
            </a:r>
            <a:r>
              <a:rPr lang="ru-RU" dirty="0"/>
              <a:t>И в дополнение к нему был уже наш </a:t>
            </a:r>
            <a:r>
              <a:rPr lang="en-US" dirty="0"/>
              <a:t>Tflexservice – </a:t>
            </a:r>
            <a:r>
              <a:rPr lang="ru-RU" dirty="0"/>
              <a:t>который и предоставлял потребляемое в продукте </a:t>
            </a:r>
            <a:r>
              <a:rPr lang="en-US" dirty="0"/>
              <a:t>API.</a:t>
            </a:r>
            <a:endParaRPr lang="ru-RU" dirty="0"/>
          </a:p>
          <a:p>
            <a:r>
              <a:rPr lang="ru-RU" dirty="0"/>
              <a:t>Что вы должны делать в такой ситуации? </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a:t>
            </a:fld>
            <a:endParaRPr lang="en-US" dirty="0"/>
          </a:p>
        </p:txBody>
      </p:sp>
    </p:spTree>
    <p:extLst>
      <p:ext uri="{BB962C8B-B14F-4D97-AF65-F5344CB8AC3E}">
        <p14:creationId xmlns:p14="http://schemas.microsoft.com/office/powerpoint/2010/main" val="3773956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Мокирование управляемой зависимости - понижает устойчивость интеграционных тестов к рефакторингу.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Тесты больше не обеспечивают столь же хорошую защиту от регрессий.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Если база данных единственная зависимостью вне процесса - интеграционные тесты не добавляют ничего к модульным</a:t>
            </a:r>
            <a:r>
              <a:rPr lang="ru-RU" b="1" i="0" dirty="0">
                <a:solidFill>
                  <a:srgbClr val="000000"/>
                </a:solidFill>
                <a:effectLst/>
                <a:latin typeface="wf_segoe-ui"/>
              </a:rPr>
              <a:t>.</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8</a:t>
            </a:fld>
            <a:endParaRPr lang="en-US" dirty="0"/>
          </a:p>
        </p:txBody>
      </p:sp>
    </p:spTree>
    <p:extLst>
      <p:ext uri="{BB962C8B-B14F-4D97-AF65-F5344CB8AC3E}">
        <p14:creationId xmlns:p14="http://schemas.microsoft.com/office/powerpoint/2010/main" val="3397846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Работаем со схемой базы данных как с обычным кодом – хранением ее в системе управления версиями.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10</a:t>
            </a:fld>
            <a:endParaRPr lang="en-US" dirty="0"/>
          </a:p>
        </p:txBody>
      </p:sp>
    </p:spTree>
    <p:extLst>
      <p:ext uri="{BB962C8B-B14F-4D97-AF65-F5344CB8AC3E}">
        <p14:creationId xmlns:p14="http://schemas.microsoft.com/office/powerpoint/2010/main" val="389145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4E9C-1411-DAFB-6A34-AF99BE24D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1DA6C-40E0-B1A7-E723-59B7DDDC9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5CABE-07A3-AD7F-A186-07ACFD07F505}"/>
              </a:ext>
            </a:extLst>
          </p:cNvPr>
          <p:cNvSpPr>
            <a:spLocks noGrp="1"/>
          </p:cNvSpPr>
          <p:nvPr>
            <p:ph type="dt" sz="half" idx="10"/>
          </p:nvPr>
        </p:nvSpPr>
        <p:spPr/>
        <p:txBody>
          <a:bodyPr/>
          <a:lstStyle/>
          <a:p>
            <a:fld id="{EC0DF3D3-6BDF-454E-BD7B-257CB6720A5E}" type="datetime11">
              <a:rPr lang="en-US" smtClean="0"/>
              <a:t>16:52:06</a:t>
            </a:fld>
            <a:endParaRPr lang="en-US" dirty="0"/>
          </a:p>
        </p:txBody>
      </p:sp>
      <p:sp>
        <p:nvSpPr>
          <p:cNvPr id="5" name="Footer Placeholder 4">
            <a:extLst>
              <a:ext uri="{FF2B5EF4-FFF2-40B4-BE49-F238E27FC236}">
                <a16:creationId xmlns:a16="http://schemas.microsoft.com/office/drawing/2014/main" id="{C79730D8-B073-53EE-2D55-9B2B0DD8D9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72AC21-034C-E132-93D5-E0C555006070}"/>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5320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3CF5-27CD-0C4C-CDDA-D135D93FA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F0321-10EA-0058-C900-F2F0B8416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D8FF0-DBB4-B697-D25C-3C80D05DBB85}"/>
              </a:ext>
            </a:extLst>
          </p:cNvPr>
          <p:cNvSpPr>
            <a:spLocks noGrp="1"/>
          </p:cNvSpPr>
          <p:nvPr>
            <p:ph type="dt" sz="half" idx="10"/>
          </p:nvPr>
        </p:nvSpPr>
        <p:spPr/>
        <p:txBody>
          <a:bodyPr/>
          <a:lstStyle/>
          <a:p>
            <a:fld id="{E5B678C6-0BA8-421F-921F-6B65E458163B}" type="datetime11">
              <a:rPr lang="en-US" smtClean="0"/>
              <a:t>16:52:06</a:t>
            </a:fld>
            <a:endParaRPr lang="en-US" dirty="0"/>
          </a:p>
        </p:txBody>
      </p:sp>
      <p:sp>
        <p:nvSpPr>
          <p:cNvPr id="5" name="Footer Placeholder 4">
            <a:extLst>
              <a:ext uri="{FF2B5EF4-FFF2-40B4-BE49-F238E27FC236}">
                <a16:creationId xmlns:a16="http://schemas.microsoft.com/office/drawing/2014/main" id="{BC0B98E7-8518-D6C4-F11B-EFEC84B3A0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3F240A-FCF4-B99C-090A-2D28704FF293}"/>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17286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F1E1-B101-373C-E6C2-EA7FE249A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D9FD7-2477-165C-EBA2-45D24DA1D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E1B2C-DF3D-83A0-2935-44BFCFCA2E1C}"/>
              </a:ext>
            </a:extLst>
          </p:cNvPr>
          <p:cNvSpPr>
            <a:spLocks noGrp="1"/>
          </p:cNvSpPr>
          <p:nvPr>
            <p:ph type="dt" sz="half" idx="10"/>
          </p:nvPr>
        </p:nvSpPr>
        <p:spPr/>
        <p:txBody>
          <a:bodyPr/>
          <a:lstStyle/>
          <a:p>
            <a:fld id="{26C62F2E-527A-4D85-840E-1C3C7A3548DF}" type="datetime11">
              <a:rPr lang="en-US" smtClean="0"/>
              <a:t>16:52:06</a:t>
            </a:fld>
            <a:endParaRPr lang="en-US" dirty="0"/>
          </a:p>
        </p:txBody>
      </p:sp>
      <p:sp>
        <p:nvSpPr>
          <p:cNvPr id="5" name="Footer Placeholder 4">
            <a:extLst>
              <a:ext uri="{FF2B5EF4-FFF2-40B4-BE49-F238E27FC236}">
                <a16:creationId xmlns:a16="http://schemas.microsoft.com/office/drawing/2014/main" id="{BB782772-5BE6-DB1A-60D9-1B04C7900C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7BB343-C779-6D44-1112-3B51FF40EDD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27230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9AAA-C2CC-0DDD-4755-C6C338FC47F3}"/>
              </a:ext>
            </a:extLst>
          </p:cNvPr>
          <p:cNvSpPr>
            <a:spLocks noGrp="1"/>
          </p:cNvSpPr>
          <p:nvPr>
            <p:ph type="title"/>
          </p:nvPr>
        </p:nvSpPr>
        <p:spPr>
          <a:xfrm>
            <a:off x="838200" y="136525"/>
            <a:ext cx="10515600" cy="1325563"/>
          </a:xfrm>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38E75AC-8CDB-9A42-C324-32409ABE3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FD305-A550-616D-B8D6-E347B187834E}"/>
              </a:ext>
            </a:extLst>
          </p:cNvPr>
          <p:cNvSpPr>
            <a:spLocks noGrp="1"/>
          </p:cNvSpPr>
          <p:nvPr>
            <p:ph type="dt" sz="half" idx="10"/>
          </p:nvPr>
        </p:nvSpPr>
        <p:spPr/>
        <p:txBody>
          <a:bodyPr/>
          <a:lstStyle/>
          <a:p>
            <a:fld id="{C6F9D492-1E6E-4290-89AF-43CFA1B9B110}" type="datetime11">
              <a:rPr lang="en-US" smtClean="0"/>
              <a:t>16:52:06</a:t>
            </a:fld>
            <a:endParaRPr lang="en-US" dirty="0"/>
          </a:p>
        </p:txBody>
      </p:sp>
      <p:sp>
        <p:nvSpPr>
          <p:cNvPr id="5" name="Footer Placeholder 4">
            <a:extLst>
              <a:ext uri="{FF2B5EF4-FFF2-40B4-BE49-F238E27FC236}">
                <a16:creationId xmlns:a16="http://schemas.microsoft.com/office/drawing/2014/main" id="{6FAF6E4E-37F0-A2EF-5990-78F0B09E94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6F5E6-2B06-07F8-E61D-3B1B0BD613E2}"/>
              </a:ext>
            </a:extLst>
          </p:cNvPr>
          <p:cNvSpPr>
            <a:spLocks noGrp="1"/>
          </p:cNvSpPr>
          <p:nvPr>
            <p:ph type="sldNum" sz="quarter" idx="12"/>
          </p:nvPr>
        </p:nvSpPr>
        <p:spPr/>
        <p:txBody>
          <a:bodyPr/>
          <a:lstStyle>
            <a:lvl1pPr>
              <a:defRPr sz="2800"/>
            </a:lvl1pPr>
          </a:lstStyle>
          <a:p>
            <a:fld id="{9566D03A-FE14-4537-809B-4E34C618A541}" type="slidenum">
              <a:rPr lang="en-US" smtClean="0"/>
              <a:pPr/>
              <a:t>‹#›</a:t>
            </a:fld>
            <a:r>
              <a:rPr lang="en-US" dirty="0"/>
              <a:t> / 86</a:t>
            </a:r>
          </a:p>
        </p:txBody>
      </p:sp>
    </p:spTree>
    <p:extLst>
      <p:ext uri="{BB962C8B-B14F-4D97-AF65-F5344CB8AC3E}">
        <p14:creationId xmlns:p14="http://schemas.microsoft.com/office/powerpoint/2010/main" val="13589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FCD4-6628-A6A7-162A-0E43DF3C7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367A1-7A85-AF8A-6D99-BC68EFFAC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78668-CFB9-F46F-ECC6-624E64537D00}"/>
              </a:ext>
            </a:extLst>
          </p:cNvPr>
          <p:cNvSpPr>
            <a:spLocks noGrp="1"/>
          </p:cNvSpPr>
          <p:nvPr>
            <p:ph type="dt" sz="half" idx="10"/>
          </p:nvPr>
        </p:nvSpPr>
        <p:spPr/>
        <p:txBody>
          <a:bodyPr/>
          <a:lstStyle/>
          <a:p>
            <a:fld id="{CF29D22A-5489-402B-8C10-5D36CDCE1601}" type="datetime11">
              <a:rPr lang="en-US" smtClean="0"/>
              <a:t>16:52:06</a:t>
            </a:fld>
            <a:endParaRPr lang="en-US" dirty="0"/>
          </a:p>
        </p:txBody>
      </p:sp>
      <p:sp>
        <p:nvSpPr>
          <p:cNvPr id="5" name="Footer Placeholder 4">
            <a:extLst>
              <a:ext uri="{FF2B5EF4-FFF2-40B4-BE49-F238E27FC236}">
                <a16:creationId xmlns:a16="http://schemas.microsoft.com/office/drawing/2014/main" id="{FB90AC20-9243-96DF-3403-4241E3A7CD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70D717-39D2-7FD0-07B8-B8ADDD4BFA65}"/>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90363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6B46-5BD3-ECD6-8843-8CB68D1C5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DC69-BBA5-BAA8-239F-09EE6E748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F7F13-377C-FF29-0892-7AF05B28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27381-D164-34C8-E5DC-22FDC2B9FB33}"/>
              </a:ext>
            </a:extLst>
          </p:cNvPr>
          <p:cNvSpPr>
            <a:spLocks noGrp="1"/>
          </p:cNvSpPr>
          <p:nvPr>
            <p:ph type="dt" sz="half" idx="10"/>
          </p:nvPr>
        </p:nvSpPr>
        <p:spPr/>
        <p:txBody>
          <a:bodyPr/>
          <a:lstStyle/>
          <a:p>
            <a:fld id="{9AC4480C-5A02-454D-BB93-3497C9306AA9}" type="datetime11">
              <a:rPr lang="en-US" smtClean="0"/>
              <a:t>16:52:06</a:t>
            </a:fld>
            <a:endParaRPr lang="en-US" dirty="0"/>
          </a:p>
        </p:txBody>
      </p:sp>
      <p:sp>
        <p:nvSpPr>
          <p:cNvPr id="6" name="Footer Placeholder 5">
            <a:extLst>
              <a:ext uri="{FF2B5EF4-FFF2-40B4-BE49-F238E27FC236}">
                <a16:creationId xmlns:a16="http://schemas.microsoft.com/office/drawing/2014/main" id="{9461AE8C-B3AE-CCD0-7D7D-FCB9D3B72A6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AB96797-3BBE-6EB6-3710-415E5E2FBAC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31848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2087-A1B2-E5CB-1BB2-CCF74E6EF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4FEBC-FFB3-BF8F-199B-ECD895CDF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8733A-39D7-2886-81E4-7C5D19D4B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7CFBE-060C-E058-F757-CC4AAA877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45A06-9427-4815-E874-C74B0D67C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D72CD-5AF9-1AEA-F86A-4C9E169DBC89}"/>
              </a:ext>
            </a:extLst>
          </p:cNvPr>
          <p:cNvSpPr>
            <a:spLocks noGrp="1"/>
          </p:cNvSpPr>
          <p:nvPr>
            <p:ph type="dt" sz="half" idx="10"/>
          </p:nvPr>
        </p:nvSpPr>
        <p:spPr/>
        <p:txBody>
          <a:bodyPr/>
          <a:lstStyle/>
          <a:p>
            <a:fld id="{45E661A6-E59E-4374-8D4F-B5A3D29A3452}" type="datetime11">
              <a:rPr lang="en-US" smtClean="0"/>
              <a:t>16:52:06</a:t>
            </a:fld>
            <a:endParaRPr lang="en-US" dirty="0"/>
          </a:p>
        </p:txBody>
      </p:sp>
      <p:sp>
        <p:nvSpPr>
          <p:cNvPr id="8" name="Footer Placeholder 7">
            <a:extLst>
              <a:ext uri="{FF2B5EF4-FFF2-40B4-BE49-F238E27FC236}">
                <a16:creationId xmlns:a16="http://schemas.microsoft.com/office/drawing/2014/main" id="{BDAD2725-442C-D4D6-B3A7-613610041F9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478C7AF-0791-9CB1-CAE7-516DF4FACEDA}"/>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301999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6F39-9474-848B-0951-44565DAFD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63FB5-52D1-7EE1-5323-05E8192AD34F}"/>
              </a:ext>
            </a:extLst>
          </p:cNvPr>
          <p:cNvSpPr>
            <a:spLocks noGrp="1"/>
          </p:cNvSpPr>
          <p:nvPr>
            <p:ph type="dt" sz="half" idx="10"/>
          </p:nvPr>
        </p:nvSpPr>
        <p:spPr/>
        <p:txBody>
          <a:bodyPr/>
          <a:lstStyle/>
          <a:p>
            <a:fld id="{A7E1DF95-5940-4137-9592-ABF9491B1D54}" type="datetime11">
              <a:rPr lang="en-US" smtClean="0"/>
              <a:t>16:52:06</a:t>
            </a:fld>
            <a:endParaRPr lang="en-US" dirty="0"/>
          </a:p>
        </p:txBody>
      </p:sp>
      <p:sp>
        <p:nvSpPr>
          <p:cNvPr id="4" name="Footer Placeholder 3">
            <a:extLst>
              <a:ext uri="{FF2B5EF4-FFF2-40B4-BE49-F238E27FC236}">
                <a16:creationId xmlns:a16="http://schemas.microsoft.com/office/drawing/2014/main" id="{F81486A1-EBBB-614E-68E1-BBFEBBEFF34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CE33FDB-FAE3-361B-0BBE-326FBA323A47}"/>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13189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6424B-601D-1A79-655D-18A35EEB6927}"/>
              </a:ext>
            </a:extLst>
          </p:cNvPr>
          <p:cNvSpPr>
            <a:spLocks noGrp="1"/>
          </p:cNvSpPr>
          <p:nvPr>
            <p:ph type="dt" sz="half" idx="10"/>
          </p:nvPr>
        </p:nvSpPr>
        <p:spPr/>
        <p:txBody>
          <a:bodyPr/>
          <a:lstStyle/>
          <a:p>
            <a:fld id="{0C393338-0247-4DAF-B748-75C9C9CEBADA}" type="datetime11">
              <a:rPr lang="en-US" smtClean="0"/>
              <a:t>16:52:06</a:t>
            </a:fld>
            <a:endParaRPr lang="en-US" dirty="0"/>
          </a:p>
        </p:txBody>
      </p:sp>
      <p:sp>
        <p:nvSpPr>
          <p:cNvPr id="3" name="Footer Placeholder 2">
            <a:extLst>
              <a:ext uri="{FF2B5EF4-FFF2-40B4-BE49-F238E27FC236}">
                <a16:creationId xmlns:a16="http://schemas.microsoft.com/office/drawing/2014/main" id="{6BC50985-983C-EC86-B45F-2FE4422E88B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3B154D1-9575-31DE-65EF-DF7B37613CC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44548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5813-33F5-C678-0BBC-EFF2DAE32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95633-532E-4C41-B5FC-6CBE19576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71465-8245-0B02-4EA9-8BA1584C8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C2CE-BBF9-5417-F6C4-F7031F814112}"/>
              </a:ext>
            </a:extLst>
          </p:cNvPr>
          <p:cNvSpPr>
            <a:spLocks noGrp="1"/>
          </p:cNvSpPr>
          <p:nvPr>
            <p:ph type="dt" sz="half" idx="10"/>
          </p:nvPr>
        </p:nvSpPr>
        <p:spPr/>
        <p:txBody>
          <a:bodyPr/>
          <a:lstStyle/>
          <a:p>
            <a:fld id="{D805FC4B-CBC6-4D81-880D-A0BE66ACADEB}" type="datetime11">
              <a:rPr lang="en-US" smtClean="0"/>
              <a:t>16:52:06</a:t>
            </a:fld>
            <a:endParaRPr lang="en-US" dirty="0"/>
          </a:p>
        </p:txBody>
      </p:sp>
      <p:sp>
        <p:nvSpPr>
          <p:cNvPr id="6" name="Footer Placeholder 5">
            <a:extLst>
              <a:ext uri="{FF2B5EF4-FFF2-40B4-BE49-F238E27FC236}">
                <a16:creationId xmlns:a16="http://schemas.microsoft.com/office/drawing/2014/main" id="{794D4072-3401-97D5-3977-B9A9771A3A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9F34C7-8661-ADDF-6A43-AF1F1527159F}"/>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7665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E089-0EC4-A833-17D3-35A3D7366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CCBBF9-D8BB-DAD9-1CE3-05CF19755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FE4FE91-1421-5A18-1EFF-A5D4DF594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98C19-167B-7886-ACAE-D3C1AB453B40}"/>
              </a:ext>
            </a:extLst>
          </p:cNvPr>
          <p:cNvSpPr>
            <a:spLocks noGrp="1"/>
          </p:cNvSpPr>
          <p:nvPr>
            <p:ph type="dt" sz="half" idx="10"/>
          </p:nvPr>
        </p:nvSpPr>
        <p:spPr/>
        <p:txBody>
          <a:bodyPr/>
          <a:lstStyle/>
          <a:p>
            <a:fld id="{A78DC593-E03F-4BC7-954A-271DE9AF240C}" type="datetime11">
              <a:rPr lang="en-US" smtClean="0"/>
              <a:t>16:52:06</a:t>
            </a:fld>
            <a:endParaRPr lang="en-US" dirty="0"/>
          </a:p>
        </p:txBody>
      </p:sp>
      <p:sp>
        <p:nvSpPr>
          <p:cNvPr id="6" name="Footer Placeholder 5">
            <a:extLst>
              <a:ext uri="{FF2B5EF4-FFF2-40B4-BE49-F238E27FC236}">
                <a16:creationId xmlns:a16="http://schemas.microsoft.com/office/drawing/2014/main" id="{8580106D-62BD-5B5A-E52E-3193E9AF52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539371-AE5A-77A6-9CE7-FBD26E4B0D8B}"/>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76379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029C0-D970-167F-6779-86F193E66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77B07-6DF9-27BB-FFB4-3D55F11DF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93A82-7C6C-855F-EAB6-C3E31DE28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C4BE0-CE6D-4AEB-9CE4-D6250A65E8BB}" type="datetime11">
              <a:rPr lang="en-US" smtClean="0"/>
              <a:t>16:52:06</a:t>
            </a:fld>
            <a:endParaRPr lang="en-US" dirty="0"/>
          </a:p>
        </p:txBody>
      </p:sp>
      <p:sp>
        <p:nvSpPr>
          <p:cNvPr id="5" name="Footer Placeholder 4">
            <a:extLst>
              <a:ext uri="{FF2B5EF4-FFF2-40B4-BE49-F238E27FC236}">
                <a16:creationId xmlns:a16="http://schemas.microsoft.com/office/drawing/2014/main" id="{3D01CC2F-9D08-B782-3E1A-B19FEC05E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8ADDD6E-9196-CE98-151B-874024256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6D03A-FE14-4537-809B-4E34C618A541}" type="slidenum">
              <a:rPr lang="en-US" smtClean="0"/>
              <a:t>‹#›</a:t>
            </a:fld>
            <a:endParaRPr lang="en-US" dirty="0"/>
          </a:p>
        </p:txBody>
      </p:sp>
    </p:spTree>
    <p:extLst>
      <p:ext uri="{BB962C8B-B14F-4D97-AF65-F5344CB8AC3E}">
        <p14:creationId xmlns:p14="http://schemas.microsoft.com/office/powerpoint/2010/main" val="345835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github.com/jbogard/respawn" TargetMode="External"/><Relationship Id="rId2" Type="http://schemas.openxmlformats.org/officeDocument/2006/relationships/hyperlink" Target="https://lostechies.com/jimmybogard/2013/06/18/strategies-for-isolating-the-database-in-tests/" TargetMode="External"/><Relationship Id="rId1" Type="http://schemas.openxmlformats.org/officeDocument/2006/relationships/slideLayout" Target="../slideLayouts/slideLayout2.xml"/><Relationship Id="rId4" Type="http://schemas.openxmlformats.org/officeDocument/2006/relationships/hyperlink" Target="https://jimmybogard.com/how-respawn-works" TargetMode="External"/></Relationships>
</file>

<file path=ppt/slides/_rels/slide77.xml.rels><?xml version="1.0" encoding="UTF-8" standalone="yes"?>
<Relationships xmlns="http://schemas.openxmlformats.org/package/2006/relationships"><Relationship Id="rId3" Type="http://schemas.openxmlformats.org/officeDocument/2006/relationships/hyperlink" Target="https://www.thereformedprogrammer.net/getting-better-data-for-unit-testing-your-ef-core-applications/" TargetMode="External"/><Relationship Id="rId2" Type="http://schemas.openxmlformats.org/officeDocument/2006/relationships/hyperlink" Target="https://www.thereformedprogrammer.net/new-features-for-unit-testing-your-entity-framework-core-5-code/" TargetMode="External"/><Relationship Id="rId1" Type="http://schemas.openxmlformats.org/officeDocument/2006/relationships/slideLayout" Target="../slideLayouts/slideLayout2.xml"/><Relationship Id="rId5" Type="http://schemas.openxmlformats.org/officeDocument/2006/relationships/hyperlink" Target="https://www.thereformedprogrammer.net/using-postgresql-in-dev-part-2-testing-against-a-postgresql-database/" TargetMode="External"/><Relationship Id="rId4" Type="http://schemas.openxmlformats.org/officeDocument/2006/relationships/hyperlink" Target="https://github.com/JonPSmith/EfCore.TestSupporthttps:/github.com/JonPSmith/EfCore.TestSupport/wiki/Using-SQLite-in-memory-databases" TargetMode="Externa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blog.dangl.me/archive/running-sql-server-integration-tests-in-net-core-projects-via-docker/" TargetMode="External"/><Relationship Id="rId2" Type="http://schemas.openxmlformats.org/officeDocument/2006/relationships/hyperlink" Target="https://github.com/testcontainers/testcontainers-dotnet" TargetMode="External"/><Relationship Id="rId1" Type="http://schemas.openxmlformats.org/officeDocument/2006/relationships/slideLayout" Target="../slideLayouts/slideLayout2.xml"/><Relationship Id="rId4" Type="http://schemas.openxmlformats.org/officeDocument/2006/relationships/hyperlink" Target="https://wrapt.dev/blog/integration-tests-using-sql-server-db-in-docker"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F0083DC-5830-1DAC-448D-BC662788D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6D9C50D-98F8-F898-1CE1-9C51FE52A72B}"/>
              </a:ext>
            </a:extLst>
          </p:cNvPr>
          <p:cNvSpPr>
            <a:spLocks noGrp="1"/>
          </p:cNvSpPr>
          <p:nvPr>
            <p:ph type="ctrTitle"/>
          </p:nvPr>
        </p:nvSpPr>
        <p:spPr>
          <a:xfrm>
            <a:off x="371728" y="330200"/>
            <a:ext cx="10899522" cy="1587500"/>
          </a:xfrm>
        </p:spPr>
        <p:txBody>
          <a:bodyPr>
            <a:noAutofit/>
          </a:bodyPr>
          <a:lstStyle/>
          <a:p>
            <a:pPr algn="l"/>
            <a:br>
              <a:rPr lang="ru-RU" sz="6400" b="0" i="0" dirty="0">
                <a:effectLst/>
                <a:latin typeface="-apple-system"/>
              </a:rPr>
            </a:br>
            <a:br>
              <a:rPr lang="ru-RU" sz="6400" b="0" i="0" dirty="0">
                <a:effectLst/>
                <a:latin typeface="-apple-system"/>
              </a:rPr>
            </a:br>
            <a:r>
              <a:rPr lang="ru-RU" sz="5000" i="0" dirty="0">
                <a:solidFill>
                  <a:schemeClr val="bg1"/>
                </a:solidFill>
                <a:effectLst/>
                <a:latin typeface="Segoe UI" panose="020B0502040204020203" pitchFamily="34" charset="0"/>
                <a:cs typeface="Segoe UI" panose="020B0502040204020203" pitchFamily="34" charset="0"/>
              </a:rPr>
              <a:t>Тестируем код,</a:t>
            </a:r>
            <a:r>
              <a:rPr lang="en-US" sz="5000" i="0" dirty="0">
                <a:solidFill>
                  <a:schemeClr val="bg1"/>
                </a:solidFill>
                <a:effectLst/>
                <a:latin typeface="Segoe UI" panose="020B0502040204020203" pitchFamily="34" charset="0"/>
                <a:cs typeface="Segoe UI" panose="020B0502040204020203" pitchFamily="34" charset="0"/>
              </a:rPr>
              <a:t> </a:t>
            </a:r>
            <a:r>
              <a:rPr lang="ru-RU" sz="5000" i="0" dirty="0">
                <a:solidFill>
                  <a:schemeClr val="bg1"/>
                </a:solidFill>
                <a:effectLst/>
                <a:latin typeface="Segoe UI" panose="020B0502040204020203" pitchFamily="34" charset="0"/>
                <a:cs typeface="Segoe UI" panose="020B0502040204020203" pitchFamily="34" charset="0"/>
              </a:rPr>
              <a:t>взаимодействующий с базой данных</a:t>
            </a:r>
            <a:endParaRPr lang="en-US" sz="6400" dirty="0">
              <a:solidFill>
                <a:schemeClr val="bg1"/>
              </a:solidFill>
            </a:endParaRPr>
          </a:p>
        </p:txBody>
      </p:sp>
      <p:sp>
        <p:nvSpPr>
          <p:cNvPr id="3" name="TextBox 2">
            <a:extLst>
              <a:ext uri="{FF2B5EF4-FFF2-40B4-BE49-F238E27FC236}">
                <a16:creationId xmlns:a16="http://schemas.microsoft.com/office/drawing/2014/main" id="{DD6A9A7E-52FB-D582-ECAF-AD7F18A14E2A}"/>
              </a:ext>
            </a:extLst>
          </p:cNvPr>
          <p:cNvSpPr txBox="1"/>
          <p:nvPr/>
        </p:nvSpPr>
        <p:spPr>
          <a:xfrm>
            <a:off x="2635250" y="4610100"/>
            <a:ext cx="1873250" cy="1569660"/>
          </a:xfrm>
          <a:prstGeom prst="rect">
            <a:avLst/>
          </a:prstGeom>
          <a:noFill/>
        </p:spPr>
        <p:txBody>
          <a:bodyPr wrap="square" rtlCol="0">
            <a:spAutoFit/>
          </a:bodyPr>
          <a:lstStyle/>
          <a:p>
            <a:r>
              <a:rPr lang="ru-RU" sz="3200" dirty="0">
                <a:solidFill>
                  <a:schemeClr val="bg1"/>
                </a:solidFill>
              </a:rPr>
              <a:t>Гурий</a:t>
            </a:r>
          </a:p>
          <a:p>
            <a:r>
              <a:rPr lang="ru-RU" sz="3200" dirty="0">
                <a:solidFill>
                  <a:schemeClr val="bg1"/>
                </a:solidFill>
              </a:rPr>
              <a:t>Самарин</a:t>
            </a:r>
          </a:p>
          <a:p>
            <a:r>
              <a:rPr lang="ru-RU" sz="3200" dirty="0">
                <a:solidFill>
                  <a:schemeClr val="bg1"/>
                </a:solidFill>
              </a:rPr>
              <a:t>Росатом</a:t>
            </a:r>
            <a:endParaRPr lang="en-US" sz="3200" dirty="0">
              <a:solidFill>
                <a:schemeClr val="bg1"/>
              </a:solidFill>
            </a:endParaRPr>
          </a:p>
        </p:txBody>
      </p:sp>
      <p:pic>
        <p:nvPicPr>
          <p:cNvPr id="6" name="Picture 5">
            <a:extLst>
              <a:ext uri="{FF2B5EF4-FFF2-40B4-BE49-F238E27FC236}">
                <a16:creationId xmlns:a16="http://schemas.microsoft.com/office/drawing/2014/main" id="{8B5F7025-E8B3-B5B6-3272-35F10B72E2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21" y="4526630"/>
            <a:ext cx="1739729" cy="1736600"/>
          </a:xfrm>
          <a:prstGeom prst="rect">
            <a:avLst/>
          </a:prstGeom>
        </p:spPr>
      </p:pic>
    </p:spTree>
    <p:extLst>
      <p:ext uri="{BB962C8B-B14F-4D97-AF65-F5344CB8AC3E}">
        <p14:creationId xmlns:p14="http://schemas.microsoft.com/office/powerpoint/2010/main" val="108516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5858-79D9-98E4-7BD5-00ED0A95CF1C}"/>
              </a:ext>
            </a:extLst>
          </p:cNvPr>
          <p:cNvSpPr>
            <a:spLocks noGrp="1"/>
          </p:cNvSpPr>
          <p:nvPr>
            <p:ph type="title"/>
          </p:nvPr>
        </p:nvSpPr>
        <p:spPr>
          <a:xfrm>
            <a:off x="745531" y="219469"/>
            <a:ext cx="10700938" cy="1180454"/>
          </a:xfrm>
        </p:spPr>
        <p:txBody>
          <a:bodyPr>
            <a:normAutofit/>
          </a:bodyPr>
          <a:lstStyle/>
          <a:p>
            <a:r>
              <a:rPr lang="ru-RU" b="0" i="0" dirty="0">
                <a:effectLst/>
                <a:latin typeface="Segoe UI" panose="020B0502040204020203" pitchFamily="34" charset="0"/>
              </a:rPr>
              <a:t> Как хранить схему бд?</a:t>
            </a:r>
            <a:endParaRPr lang="en-US" dirty="0"/>
          </a:p>
        </p:txBody>
      </p:sp>
      <p:sp>
        <p:nvSpPr>
          <p:cNvPr id="3" name="Content Placeholder 2">
            <a:extLst>
              <a:ext uri="{FF2B5EF4-FFF2-40B4-BE49-F238E27FC236}">
                <a16:creationId xmlns:a16="http://schemas.microsoft.com/office/drawing/2014/main" id="{43CD89B8-ECDF-4392-4208-59EBD2215786}"/>
              </a:ext>
            </a:extLst>
          </p:cNvPr>
          <p:cNvSpPr>
            <a:spLocks noGrp="1"/>
          </p:cNvSpPr>
          <p:nvPr>
            <p:ph idx="1"/>
          </p:nvPr>
        </p:nvSpPr>
        <p:spPr>
          <a:xfrm>
            <a:off x="838200" y="2318445"/>
            <a:ext cx="10515600" cy="3858517"/>
          </a:xfrm>
        </p:spPr>
        <p:txBody>
          <a:bodyPr>
            <a:normAutofit/>
          </a:bodyPr>
          <a:lstStyle/>
          <a:p>
            <a:pPr algn="just"/>
            <a:r>
              <a:rPr lang="ru-RU" b="0" i="0" dirty="0">
                <a:effectLst/>
                <a:latin typeface="Segoe UI" panose="020B0502040204020203" pitchFamily="34" charset="0"/>
              </a:rPr>
              <a:t>В системе управления версиями.</a:t>
            </a:r>
          </a:p>
          <a:p>
            <a:pPr marL="0" indent="0" algn="just">
              <a:buNone/>
            </a:pPr>
            <a:endParaRPr lang="ru-RU" b="0" i="0" dirty="0">
              <a:effectLst/>
              <a:latin typeface="Segoe UI" panose="020B0502040204020203" pitchFamily="34" charset="0"/>
            </a:endParaRPr>
          </a:p>
          <a:p>
            <a:pPr algn="just"/>
            <a:r>
              <a:rPr lang="ru-RU" dirty="0">
                <a:latin typeface="Segoe UI" panose="020B0502040204020203" pitchFamily="34" charset="0"/>
              </a:rPr>
              <a:t>О</a:t>
            </a:r>
            <a:r>
              <a:rPr lang="ru-RU" b="0" i="0" dirty="0">
                <a:effectLst/>
                <a:latin typeface="Segoe UI" panose="020B0502040204020203" pitchFamily="34" charset="0"/>
              </a:rPr>
              <a:t>тдельно, например в виде эталонной базы.</a:t>
            </a:r>
          </a:p>
        </p:txBody>
      </p:sp>
      <p:sp>
        <p:nvSpPr>
          <p:cNvPr id="5" name="Slide Number Placeholder 4">
            <a:extLst>
              <a:ext uri="{FF2B5EF4-FFF2-40B4-BE49-F238E27FC236}">
                <a16:creationId xmlns:a16="http://schemas.microsoft.com/office/drawing/2014/main" id="{AFCD7404-5EE2-D177-1D23-4042DFAB93F0}"/>
              </a:ext>
            </a:extLst>
          </p:cNvPr>
          <p:cNvSpPr>
            <a:spLocks noGrp="1"/>
          </p:cNvSpPr>
          <p:nvPr>
            <p:ph type="sldNum" sz="quarter" idx="12"/>
          </p:nvPr>
        </p:nvSpPr>
        <p:spPr/>
        <p:txBody>
          <a:bodyPr/>
          <a:lstStyle/>
          <a:p>
            <a:fld id="{9566D03A-FE14-4537-809B-4E34C618A541}" type="slidenum">
              <a:rPr lang="en-US" smtClean="0"/>
              <a:t>10</a:t>
            </a:fld>
            <a:endParaRPr lang="en-US" dirty="0"/>
          </a:p>
        </p:txBody>
      </p:sp>
    </p:spTree>
    <p:extLst>
      <p:ext uri="{BB962C8B-B14F-4D97-AF65-F5344CB8AC3E}">
        <p14:creationId xmlns:p14="http://schemas.microsoft.com/office/powerpoint/2010/main" val="79588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dirty="0">
                <a:latin typeface="Segoe UI" panose="020B0502040204020203" pitchFamily="34" charset="0"/>
              </a:rPr>
              <a:t>Антипаттерн</a:t>
            </a:r>
            <a:r>
              <a:rPr lang="en-US" dirty="0">
                <a:latin typeface="Segoe UI" panose="020B0502040204020203" pitchFamily="34" charset="0"/>
              </a:rPr>
              <a:t>: </a:t>
            </a:r>
            <a:r>
              <a:rPr lang="ru-RU" dirty="0">
                <a:latin typeface="Segoe UI" panose="020B0502040204020203" pitchFamily="34" charset="0"/>
              </a:rPr>
              <a:t>эталонная база </a:t>
            </a:r>
            <a:endParaRPr lang="en-US" dirty="0"/>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11</a:t>
            </a:fld>
            <a:endParaRPr lang="en-US" dirty="0"/>
          </a:p>
        </p:txBody>
      </p:sp>
      <p:pic>
        <p:nvPicPr>
          <p:cNvPr id="4" name="Picture 3">
            <a:extLst>
              <a:ext uri="{FF2B5EF4-FFF2-40B4-BE49-F238E27FC236}">
                <a16:creationId xmlns:a16="http://schemas.microsoft.com/office/drawing/2014/main" id="{4E2468D2-D731-1882-361E-2BB4B27A7F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18138" y="2049742"/>
            <a:ext cx="8796728" cy="3740971"/>
          </a:xfrm>
          <a:prstGeom prst="rect">
            <a:avLst/>
          </a:prstGeom>
        </p:spPr>
      </p:pic>
    </p:spTree>
    <p:extLst>
      <p:ext uri="{BB962C8B-B14F-4D97-AF65-F5344CB8AC3E}">
        <p14:creationId xmlns:p14="http://schemas.microsoft.com/office/powerpoint/2010/main" val="28909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29FD-B3CD-87E8-5168-9D01D2CCCCB7}"/>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Недостатки подхода</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D0B7E32-7B4B-70E4-6740-59D0761E8D55}"/>
              </a:ext>
            </a:extLst>
          </p:cNvPr>
          <p:cNvSpPr>
            <a:spLocks noGrp="1"/>
          </p:cNvSpPr>
          <p:nvPr>
            <p:ph idx="1"/>
          </p:nvPr>
        </p:nvSpPr>
        <p:spPr/>
        <p:txBody>
          <a:bodyPr>
            <a:normAutofit/>
          </a:bodyPr>
          <a:lstStyle/>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истории изменений.</a:t>
            </a:r>
          </a:p>
          <a:p>
            <a:pPr algn="l">
              <a:buFont typeface="Arial" panose="020B0604020202020204" pitchFamily="34" charset="0"/>
              <a:buChar char="•"/>
            </a:pPr>
            <a:endParaRPr lang="en-US" dirty="0">
              <a:solidFill>
                <a:srgbClr val="3C3C3C"/>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единого источника истины.</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83D905D-4AA1-E8F9-4E4D-F725965C18F2}"/>
              </a:ext>
            </a:extLst>
          </p:cNvPr>
          <p:cNvSpPr>
            <a:spLocks noGrp="1"/>
          </p:cNvSpPr>
          <p:nvPr>
            <p:ph type="sldNum" sz="quarter" idx="12"/>
          </p:nvPr>
        </p:nvSpPr>
        <p:spPr/>
        <p:txBody>
          <a:bodyPr/>
          <a:lstStyle/>
          <a:p>
            <a:fld id="{9566D03A-FE14-4537-809B-4E34C618A541}" type="slidenum">
              <a:rPr lang="en-US" smtClean="0"/>
              <a:t>12</a:t>
            </a:fld>
            <a:endParaRPr lang="en-US" dirty="0"/>
          </a:p>
        </p:txBody>
      </p:sp>
    </p:spTree>
    <p:extLst>
      <p:ext uri="{BB962C8B-B14F-4D97-AF65-F5344CB8AC3E}">
        <p14:creationId xmlns:p14="http://schemas.microsoft.com/office/powerpoint/2010/main" val="270673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D3A5-CA91-D0D9-EEA3-0C2C10CE4E16}"/>
              </a:ext>
            </a:extLst>
          </p:cNvPr>
          <p:cNvSpPr>
            <a:spLocks noGrp="1"/>
          </p:cNvSpPr>
          <p:nvPr>
            <p:ph type="title"/>
          </p:nvPr>
        </p:nvSpPr>
        <p:spPr>
          <a:xfrm>
            <a:off x="838200" y="136525"/>
            <a:ext cx="10515600" cy="1422380"/>
          </a:xfrm>
        </p:spPr>
        <p:txBody>
          <a:bodyPr>
            <a:normAutofit/>
          </a:bodyPr>
          <a:lstStyle/>
          <a:p>
            <a:r>
              <a:rPr lang="ru-RU" b="0" i="0" dirty="0">
                <a:effectLst/>
                <a:latin typeface="Segoe UI" panose="020B0502040204020203" pitchFamily="34" charset="0"/>
              </a:rPr>
              <a:t>Что такое сх</a:t>
            </a:r>
            <a:r>
              <a:rPr lang="ru-RU" dirty="0">
                <a:latin typeface="Segoe UI" panose="020B0502040204020203" pitchFamily="34" charset="0"/>
              </a:rPr>
              <a:t>ема базы данных?</a:t>
            </a:r>
            <a:endParaRPr lang="en-US" dirty="0"/>
          </a:p>
        </p:txBody>
      </p:sp>
      <p:sp>
        <p:nvSpPr>
          <p:cNvPr id="3" name="Content Placeholder 2">
            <a:extLst>
              <a:ext uri="{FF2B5EF4-FFF2-40B4-BE49-F238E27FC236}">
                <a16:creationId xmlns:a16="http://schemas.microsoft.com/office/drawing/2014/main" id="{FAED9F0B-5142-47F4-7234-D0525E0FC04C}"/>
              </a:ext>
            </a:extLst>
          </p:cNvPr>
          <p:cNvSpPr>
            <a:spLocks noGrp="1"/>
          </p:cNvSpPr>
          <p:nvPr>
            <p:ph idx="1"/>
          </p:nvPr>
        </p:nvSpPr>
        <p:spPr>
          <a:xfrm>
            <a:off x="838200" y="1873782"/>
            <a:ext cx="10515600" cy="3548063"/>
          </a:xfrm>
        </p:spPr>
        <p:txBody>
          <a:bodyPr>
            <a:normAutofit/>
          </a:bodyPr>
          <a:lstStyle/>
          <a:p>
            <a:pPr marL="0" indent="0" algn="just">
              <a:buNone/>
            </a:pPr>
            <a:r>
              <a:rPr lang="ru-RU" b="0" i="0" dirty="0">
                <a:solidFill>
                  <a:srgbClr val="000000"/>
                </a:solidFill>
                <a:effectLst/>
                <a:latin typeface="Segoe UI" panose="020B0502040204020203" pitchFamily="34" charset="0"/>
              </a:rPr>
              <a:t>Не только </a:t>
            </a:r>
            <a:r>
              <a:rPr lang="en-US" b="0" i="0" dirty="0">
                <a:solidFill>
                  <a:srgbClr val="000000"/>
                </a:solidFill>
                <a:effectLst/>
                <a:latin typeface="Segoe UI" panose="020B0502040204020203" pitchFamily="34" charset="0"/>
              </a:rPr>
              <a:t>DDL, </a:t>
            </a:r>
            <a:r>
              <a:rPr lang="ru-RU" b="0" i="0" dirty="0">
                <a:solidFill>
                  <a:srgbClr val="000000"/>
                </a:solidFill>
                <a:effectLst/>
                <a:latin typeface="Segoe UI" panose="020B0502040204020203" pitchFamily="34" charset="0"/>
              </a:rPr>
              <a:t>но и данные, необходимые для правильной работы приложения</a:t>
            </a:r>
            <a:endParaRPr lang="en-US" dirty="0"/>
          </a:p>
        </p:txBody>
      </p:sp>
      <p:sp>
        <p:nvSpPr>
          <p:cNvPr id="5" name="Slide Number Placeholder 4">
            <a:extLst>
              <a:ext uri="{FF2B5EF4-FFF2-40B4-BE49-F238E27FC236}">
                <a16:creationId xmlns:a16="http://schemas.microsoft.com/office/drawing/2014/main" id="{BFC7406B-26FF-E5CC-FDA5-4D4CA581E677}"/>
              </a:ext>
            </a:extLst>
          </p:cNvPr>
          <p:cNvSpPr>
            <a:spLocks noGrp="1"/>
          </p:cNvSpPr>
          <p:nvPr>
            <p:ph type="sldNum" sz="quarter" idx="12"/>
          </p:nvPr>
        </p:nvSpPr>
        <p:spPr/>
        <p:txBody>
          <a:bodyPr/>
          <a:lstStyle/>
          <a:p>
            <a:fld id="{9566D03A-FE14-4537-809B-4E34C618A541}" type="slidenum">
              <a:rPr lang="en-US" smtClean="0"/>
              <a:t>13</a:t>
            </a:fld>
            <a:endParaRPr lang="en-US" dirty="0"/>
          </a:p>
        </p:txBody>
      </p:sp>
    </p:spTree>
    <p:extLst>
      <p:ext uri="{BB962C8B-B14F-4D97-AF65-F5344CB8AC3E}">
        <p14:creationId xmlns:p14="http://schemas.microsoft.com/office/powerpoint/2010/main" val="3563800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i="0" dirty="0">
                <a:effectLst/>
                <a:latin typeface="Segoe UI" panose="020B0502040204020203" pitchFamily="34" charset="0"/>
                <a:cs typeface="Segoe UI" panose="020B0502040204020203" pitchFamily="34" charset="0"/>
              </a:rPr>
              <a:t>Референс-данные</a:t>
            </a:r>
            <a:r>
              <a:rPr lang="en-US" i="0" dirty="0">
                <a:effectLst/>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 мастер-данные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a:bodyPr>
          <a:lstStyle/>
          <a:p>
            <a:pPr marL="0" indent="0" algn="just">
              <a:buNone/>
            </a:pPr>
            <a:r>
              <a:rPr lang="ru-RU" b="1" i="0" dirty="0">
                <a:solidFill>
                  <a:srgbClr val="111111"/>
                </a:solidFill>
                <a:effectLst/>
                <a:latin typeface="Segoe UI" panose="020B0502040204020203" pitchFamily="34" charset="0"/>
                <a:cs typeface="Segoe UI" panose="020B0502040204020203" pitchFamily="34" charset="0"/>
              </a:rPr>
              <a:t>Референс-данные</a:t>
            </a:r>
            <a:r>
              <a:rPr lang="ru-RU" b="0" i="0" dirty="0">
                <a:solidFill>
                  <a:srgbClr val="111111"/>
                </a:solidFill>
                <a:effectLst/>
                <a:latin typeface="Segoe UI" panose="020B0502040204020203" pitchFamily="34" charset="0"/>
                <a:cs typeface="Segoe UI" panose="020B0502040204020203" pitchFamily="34" charset="0"/>
              </a:rPr>
              <a:t> – это относительно редко меняющиеся данные, которые определяют значения конкретных сущностей.</a:t>
            </a:r>
          </a:p>
          <a:p>
            <a:pPr marL="0" indent="0" algn="just">
              <a:buNone/>
            </a:pPr>
            <a:r>
              <a:rPr lang="ru-RU" b="0" i="0" dirty="0">
                <a:solidFill>
                  <a:srgbClr val="111111"/>
                </a:solidFill>
                <a:effectLst/>
                <a:latin typeface="Segoe UI" panose="020B0502040204020203" pitchFamily="34" charset="0"/>
                <a:cs typeface="Segoe UI" panose="020B0502040204020203" pitchFamily="34" charset="0"/>
              </a:rPr>
              <a:t> </a:t>
            </a:r>
            <a:br>
              <a:rPr lang="ru-RU" dirty="0">
                <a:latin typeface="Segoe UI" panose="020B0502040204020203" pitchFamily="34" charset="0"/>
                <a:cs typeface="Segoe UI" panose="020B0502040204020203" pitchFamily="34" charset="0"/>
              </a:rPr>
            </a:br>
            <a:r>
              <a:rPr lang="ru-RU" b="1" i="0" dirty="0">
                <a:solidFill>
                  <a:srgbClr val="111111"/>
                </a:solidFill>
                <a:effectLst/>
                <a:latin typeface="Segoe UI" panose="020B0502040204020203" pitchFamily="34" charset="0"/>
                <a:cs typeface="Segoe UI" panose="020B0502040204020203" pitchFamily="34" charset="0"/>
              </a:rPr>
              <a:t>Мастер-данные</a:t>
            </a:r>
            <a:r>
              <a:rPr lang="ru-RU" b="0" i="0" dirty="0">
                <a:solidFill>
                  <a:srgbClr val="111111"/>
                </a:solidFill>
                <a:effectLst/>
                <a:latin typeface="Segoe UI" panose="020B0502040204020203" pitchFamily="34" charset="0"/>
                <a:cs typeface="Segoe UI" panose="020B0502040204020203" pitchFamily="34" charset="0"/>
              </a:rPr>
              <a:t> – это базовые данные, которые определяют бизнес-сущности, с которыми имеет дело предприятие.</a:t>
            </a:r>
            <a:r>
              <a:rPr lang="ru-RU" b="0" i="0" dirty="0">
                <a:solidFill>
                  <a:srgbClr val="111111"/>
                </a:solidFill>
                <a:effectLst/>
                <a:latin typeface="-apple-system"/>
              </a:rPr>
              <a:t> </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14</a:t>
            </a:fld>
            <a:endParaRPr lang="en-US" dirty="0"/>
          </a:p>
        </p:txBody>
      </p:sp>
    </p:spTree>
    <p:extLst>
      <p:ext uri="{BB962C8B-B14F-4D97-AF65-F5344CB8AC3E}">
        <p14:creationId xmlns:p14="http://schemas.microsoft.com/office/powerpoint/2010/main" val="276492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их выделить?</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Существует простой способ отличить </a:t>
            </a:r>
            <a:r>
              <a:rPr lang="ru-RU" b="1" dirty="0">
                <a:solidFill>
                  <a:srgbClr val="000000"/>
                </a:solidFill>
                <a:latin typeface="Segoe UI" panose="020B0502040204020203" pitchFamily="34" charset="0"/>
                <a:cs typeface="Segoe UI" panose="020B0502040204020203" pitchFamily="34" charset="0"/>
              </a:rPr>
              <a:t>референс-мастер</a:t>
            </a:r>
            <a:r>
              <a:rPr lang="ru-RU" b="1" i="0" dirty="0">
                <a:solidFill>
                  <a:srgbClr val="000000"/>
                </a:solidFill>
                <a:effectLst/>
                <a:latin typeface="Segoe UI" panose="020B0502040204020203" pitchFamily="34" charset="0"/>
                <a:cs typeface="Segoe UI" panose="020B0502040204020203" pitchFamily="34" charset="0"/>
              </a:rPr>
              <a:t> данные</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от обычных данных. </a:t>
            </a:r>
          </a:p>
          <a:p>
            <a:pPr marL="0" indent="0" algn="just">
              <a:buNone/>
            </a:pPr>
            <a:r>
              <a:rPr lang="ru-RU" dirty="0">
                <a:latin typeface="Segoe UI" panose="020B0502040204020203" pitchFamily="34" charset="0"/>
                <a:cs typeface="Segoe UI" panose="020B0502040204020203" pitchFamily="34" charset="0"/>
              </a:rPr>
              <a:t>Если ваше приложение может изменять данные, то это обычные данные; если нет, то это справочные данные.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15</a:t>
            </a:fld>
            <a:endParaRPr lang="en-US" dirty="0"/>
          </a:p>
        </p:txBody>
      </p:sp>
    </p:spTree>
    <p:extLst>
      <p:ext uri="{BB962C8B-B14F-4D97-AF65-F5344CB8AC3E}">
        <p14:creationId xmlns:p14="http://schemas.microsoft.com/office/powerpoint/2010/main" val="250684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i="0" dirty="0">
                <a:effectLst/>
                <a:latin typeface="Segoe UI" panose="020B0502040204020203" pitchFamily="34" charset="0"/>
                <a:cs typeface="Segoe UI" panose="020B0502040204020203" pitchFamily="34" charset="0"/>
              </a:rPr>
              <a:t>Референс-данные – пример в коде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85000" lnSpcReduction="20000"/>
          </a:bodyPr>
          <a:lstStyle/>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MeasureUnitConfiguration</a:t>
            </a:r>
            <a:r>
              <a:rPr lang="en-US" sz="1800" dirty="0">
                <a:solidFill>
                  <a:srgbClr val="000000"/>
                </a:solidFill>
                <a:latin typeface="Cascadia Mono" panose="020B0609020000020004" pitchFamily="49" charset="0"/>
              </a:rPr>
              <a:t> : IEntityTypeConfiguration&lt;MeasureUnitRecord&gt;</a:t>
            </a:r>
          </a:p>
          <a:p>
            <a:pPr marL="0" indent="0">
              <a:buNone/>
            </a:pPr>
            <a:r>
              <a:rPr lang="en-US" sz="1800" dirty="0">
                <a:solidFill>
                  <a:srgbClr val="000000"/>
                </a:solidFill>
                <a:latin typeface="Cascadia Mono" panose="020B0609020000020004" pitchFamily="49" charset="0"/>
              </a:rPr>
              <a:t>{</a:t>
            </a:r>
          </a:p>
          <a:p>
            <a:pPr marL="0" indent="0">
              <a:buNone/>
            </a:pPr>
            <a:r>
              <a:rPr lang="ru-RU" sz="1800" dirty="0">
                <a:solidFill>
                  <a:srgbClr val="0000FF"/>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Configure(EntityTypeBuilder&lt;MeasureUnitRecord&gt; builder)</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builder.ToTable(</a:t>
            </a:r>
            <a:r>
              <a:rPr lang="en-US" sz="1800" dirty="0">
                <a:solidFill>
                  <a:srgbClr val="A31515"/>
                </a:solidFill>
                <a:latin typeface="Cascadia Mono" panose="020B0609020000020004" pitchFamily="49" charset="0"/>
              </a:rPr>
              <a:t>"UnitOfMeasurement"</a:t>
            </a:r>
            <a:r>
              <a:rPr lang="en-US" sz="1800" dirty="0">
                <a:solidFill>
                  <a:srgbClr val="000000"/>
                </a:solidFill>
                <a:latin typeface="Cascadia Mono" panose="020B0609020000020004" pitchFamily="49" charset="0"/>
              </a:rPr>
              <a:t>, Constants.Schema);</a:t>
            </a:r>
          </a:p>
          <a:p>
            <a:endParaRPr lang="en-US"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builder.HasKey(b =&gt; b.Id);</a:t>
            </a:r>
          </a:p>
          <a:p>
            <a:pPr marL="0" indent="0" algn="ctr">
              <a:buNone/>
            </a:pPr>
            <a:r>
              <a:rPr lang="en-US" sz="1800" dirty="0">
                <a:solidFill>
                  <a:srgbClr val="000000"/>
                </a:solidFill>
                <a:latin typeface="Cascadia Mono" panose="020B0609020000020004" pitchFamily="49" charset="0"/>
              </a:rPr>
              <a:t>	... ...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builder.HasData(</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a:t>
            </a:r>
            <a:r>
              <a:rPr lang="en-US" sz="1800" dirty="0">
                <a:solidFill>
                  <a:srgbClr val="FF0000"/>
                </a:solidFill>
                <a:latin typeface="Cascadia Mono" panose="020B0609020000020004" pitchFamily="49" charset="0"/>
              </a:rPr>
              <a:t>1</a:t>
            </a:r>
            <a:r>
              <a:rPr lang="en-US" sz="1800" dirty="0">
                <a:solidFill>
                  <a:srgbClr val="000000"/>
                </a:solidFill>
                <a:latin typeface="Cascadia Mono" panose="020B0609020000020004" pitchFamily="49" charset="0"/>
              </a:rPr>
              <a:t>, Name = </a:t>
            </a:r>
            <a:r>
              <a:rPr lang="en-US" sz="1800" dirty="0">
                <a:solidFill>
                  <a:srgbClr val="A31515"/>
                </a:solidFill>
                <a:latin typeface="Cascadia Mono" panose="020B0609020000020004" pitchFamily="49" charset="0"/>
              </a:rPr>
              <a:t>"ч/ч"</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"mh"</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a:t>
            </a:r>
            <a:r>
              <a:rPr lang="en-US" sz="1800" dirty="0">
                <a:solidFill>
                  <a:srgbClr val="FF0000"/>
                </a:solidFill>
                <a:latin typeface="Cascadia Mono" panose="020B0609020000020004" pitchFamily="49" charset="0"/>
              </a:rPr>
              <a:t>2</a:t>
            </a:r>
            <a:r>
              <a:rPr lang="en-US" sz="1800" dirty="0">
                <a:solidFill>
                  <a:srgbClr val="000000"/>
                </a:solidFill>
                <a:latin typeface="Cascadia Mono" panose="020B0609020000020004" pitchFamily="49" charset="0"/>
              </a:rPr>
              <a:t>, Name = </a:t>
            </a:r>
            <a:r>
              <a:rPr lang="en-US" sz="1800" dirty="0">
                <a:solidFill>
                  <a:srgbClr val="A31515"/>
                </a:solidFill>
                <a:latin typeface="Cascadia Mono" panose="020B0609020000020004" pitchFamily="49" charset="0"/>
              </a:rPr>
              <a:t>"шт"</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16</a:t>
            </a:fld>
            <a:endParaRPr lang="en-US" dirty="0"/>
          </a:p>
        </p:txBody>
      </p:sp>
    </p:spTree>
    <p:extLst>
      <p:ext uri="{BB962C8B-B14F-4D97-AF65-F5344CB8AC3E}">
        <p14:creationId xmlns:p14="http://schemas.microsoft.com/office/powerpoint/2010/main" val="1119363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a:xfrm>
            <a:off x="439667" y="136525"/>
            <a:ext cx="11312666" cy="1325563"/>
          </a:xfrm>
        </p:spPr>
        <p:txBody>
          <a:bodyPr/>
          <a:lstStyle/>
          <a:p>
            <a:r>
              <a:rPr lang="ru-RU" i="0" dirty="0">
                <a:effectLst/>
                <a:latin typeface="Segoe UI" panose="020B0502040204020203" pitchFamily="34" charset="0"/>
                <a:cs typeface="Segoe UI" panose="020B0502040204020203" pitchFamily="34" charset="0"/>
              </a:rPr>
              <a:t>Референс-данные – пример в миграции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85000" lnSpcReduction="20000"/>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partial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SeedMeasureUnits</a:t>
            </a:r>
            <a:r>
              <a:rPr lang="en-US" sz="1800" dirty="0">
                <a:solidFill>
                  <a:srgbClr val="000000"/>
                </a:solidFill>
                <a:latin typeface="Cascadia Mono" panose="020B0609020000020004" pitchFamily="49" charset="0"/>
              </a:rPr>
              <a:t> : Migration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override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Up(MigrationBuilder migrationBuilder)</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migrationBuilder.InsertData(</a:t>
            </a:r>
          </a:p>
          <a:p>
            <a:pPr marL="0" indent="0">
              <a:buNone/>
            </a:pPr>
            <a:r>
              <a:rPr lang="en-US" sz="1800" dirty="0">
                <a:solidFill>
                  <a:srgbClr val="000000"/>
                </a:solidFill>
                <a:latin typeface="Cascadia Mono" panose="020B0609020000020004" pitchFamily="49" charset="0"/>
              </a:rPr>
              <a:t>                schema: </a:t>
            </a:r>
            <a:r>
              <a:rPr lang="en-US" sz="1800" dirty="0">
                <a:solidFill>
                  <a:srgbClr val="A31515"/>
                </a:solidFill>
                <a:latin typeface="Cascadia Mono" panose="020B0609020000020004" pitchFamily="49" charset="0"/>
              </a:rPr>
              <a:t>"dbo"</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table: </a:t>
            </a:r>
            <a:r>
              <a:rPr lang="en-US" sz="1800" dirty="0">
                <a:solidFill>
                  <a:srgbClr val="A31515"/>
                </a:solidFill>
                <a:latin typeface="Cascadia Mono" panose="020B0609020000020004" pitchFamily="49" charset="0"/>
              </a:rPr>
              <a:t>"UnitOfMeasurement"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columns: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"Id"</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"Key"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"Name"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values: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object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1, </a:t>
            </a:r>
            <a:r>
              <a:rPr lang="en-US" sz="1800" dirty="0">
                <a:solidFill>
                  <a:srgbClr val="A31515"/>
                </a:solidFill>
                <a:latin typeface="Cascadia Mono" panose="020B0609020000020004" pitchFamily="49" charset="0"/>
              </a:rPr>
              <a:t>"mh"</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ч/ч"</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2,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шт"</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17</a:t>
            </a:fld>
            <a:endParaRPr lang="en-US" dirty="0"/>
          </a:p>
        </p:txBody>
      </p:sp>
    </p:spTree>
    <p:extLst>
      <p:ext uri="{BB962C8B-B14F-4D97-AF65-F5344CB8AC3E}">
        <p14:creationId xmlns:p14="http://schemas.microsoft.com/office/powerpoint/2010/main" val="3241852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их хранить?</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buNone/>
            </a:pPr>
            <a:r>
              <a:rPr lang="ru-RU" b="0" i="0" dirty="0">
                <a:effectLst/>
                <a:latin typeface="Segoe UI" panose="020B0502040204020203" pitchFamily="34" charset="0"/>
              </a:rPr>
              <a:t>В форме инструкций SQL INSERT</a:t>
            </a:r>
          </a:p>
          <a:p>
            <a:pPr marL="0" indent="0">
              <a:buNone/>
            </a:pPr>
            <a:r>
              <a:rPr lang="en-US" sz="1800" dirty="0">
                <a:solidFill>
                  <a:srgbClr val="000000"/>
                </a:solidFill>
                <a:latin typeface="Cascadia Mono" panose="020B0609020000020004" pitchFamily="49" charset="0"/>
              </a:rPr>
              <a:t>DO </a:t>
            </a:r>
            <a:r>
              <a:rPr lang="en-US" sz="1800" dirty="0">
                <a:solidFill>
                  <a:srgbClr val="0000FF"/>
                </a:solidFill>
                <a:latin typeface="Cascadia Mono" panose="020B0609020000020004" pitchFamily="49" charset="0"/>
              </a:rPr>
              <a:t>$EF$</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BEGIN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NOT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EXISTS(</a:t>
            </a:r>
            <a:r>
              <a:rPr lang="en-US" sz="1800" dirty="0">
                <a:solidFill>
                  <a:srgbClr val="0000FF"/>
                </a:solidFill>
                <a:latin typeface="Cascadia Mono" panose="020B0609020000020004" pitchFamily="49" charset="0"/>
              </a:rPr>
              <a:t>SELECT</a:t>
            </a:r>
            <a:r>
              <a:rPr lang="en-US" sz="1800" dirty="0">
                <a:solidFill>
                  <a:srgbClr val="000000"/>
                </a:solidFill>
                <a:latin typeface="Cascadia Mono" panose="020B0609020000020004" pitchFamily="49" charset="0"/>
              </a:rPr>
              <a:t> 1 </a:t>
            </a:r>
            <a:r>
              <a:rPr lang="en-US" sz="1800" dirty="0">
                <a:solidFill>
                  <a:srgbClr val="0000FF"/>
                </a:solidFill>
                <a:latin typeface="Cascadia Mono" panose="020B0609020000020004" pitchFamily="49" charset="0"/>
              </a:rPr>
              <a:t>FROM</a:t>
            </a:r>
            <a:r>
              <a:rPr lang="en-US" sz="1800" dirty="0">
                <a:solidFill>
                  <a:srgbClr val="000000"/>
                </a:solidFill>
                <a:latin typeface="Cascadia Mono" panose="020B0609020000020004" pitchFamily="49" charset="0"/>
              </a:rPr>
              <a:t> "__EFMigrationsHistory" </a:t>
            </a:r>
            <a:r>
              <a:rPr lang="en-US" sz="1800" dirty="0">
                <a:solidFill>
                  <a:srgbClr val="0000FF"/>
                </a:solidFill>
                <a:latin typeface="Cascadia Mono" panose="020B0609020000020004" pitchFamily="49" charset="0"/>
              </a:rPr>
              <a:t>WHERE</a:t>
            </a:r>
            <a:r>
              <a:rPr lang="en-US" sz="1800" dirty="0">
                <a:solidFill>
                  <a:srgbClr val="000000"/>
                </a:solidFill>
                <a:latin typeface="Cascadia Mono" panose="020B0609020000020004" pitchFamily="49" charset="0"/>
              </a:rPr>
              <a:t> "MigrationId"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'20210914125325_SeedMeasureUnits'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THEN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"UnitOfMeasurement"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1</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'mh'</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ч/ч'</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"UnitOfMeasurement"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2</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'pcs'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шт'</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$EF$</a:t>
            </a:r>
            <a:r>
              <a:rPr lang="en-US" sz="1800" dirty="0">
                <a:solidFill>
                  <a:srgbClr val="808080"/>
                </a:solidFill>
                <a:latin typeface="Cascadia Mono" panose="020B0609020000020004" pitchFamily="49" charset="0"/>
              </a:rPr>
              <a:t>;</a:t>
            </a: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18</a:t>
            </a:fld>
            <a:endParaRPr lang="en-US" dirty="0"/>
          </a:p>
        </p:txBody>
      </p:sp>
    </p:spTree>
    <p:extLst>
      <p:ext uri="{BB962C8B-B14F-4D97-AF65-F5344CB8AC3E}">
        <p14:creationId xmlns:p14="http://schemas.microsoft.com/office/powerpoint/2010/main" val="3009251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0706-073E-AA44-225F-86AFD6484AE6}"/>
              </a:ext>
            </a:extLst>
          </p:cNvPr>
          <p:cNvSpPr>
            <a:spLocks noGrp="1"/>
          </p:cNvSpPr>
          <p:nvPr>
            <p:ph type="title"/>
          </p:nvPr>
        </p:nvSpPr>
        <p:spPr/>
        <p:txBody>
          <a:bodyPr>
            <a:normAutofit/>
          </a:bodyPr>
          <a:lstStyle/>
          <a:p>
            <a:r>
              <a:rPr lang="ru-RU" b="0" i="0" dirty="0">
                <a:effectLst/>
                <a:latin typeface="Segoe UI" panose="020B0502040204020203" pitchFamily="34" charset="0"/>
              </a:rPr>
              <a:t>Хранение схемы или изменений схемы</a:t>
            </a:r>
            <a:endParaRPr lang="en-US" dirty="0"/>
          </a:p>
        </p:txBody>
      </p:sp>
      <p:sp>
        <p:nvSpPr>
          <p:cNvPr id="3" name="Content Placeholder 2">
            <a:extLst>
              <a:ext uri="{FF2B5EF4-FFF2-40B4-BE49-F238E27FC236}">
                <a16:creationId xmlns:a16="http://schemas.microsoft.com/office/drawing/2014/main" id="{E8ACFB9D-584A-EAD5-E57A-6BD120037171}"/>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Состояние (</a:t>
            </a:r>
            <a:r>
              <a:rPr lang="en-US" dirty="0">
                <a:latin typeface="Segoe UI" panose="020B0502040204020203" pitchFamily="34" charset="0"/>
                <a:cs typeface="Segoe UI" panose="020B0502040204020203" pitchFamily="34" charset="0"/>
              </a:rPr>
              <a:t>snapshot</a:t>
            </a:r>
            <a:r>
              <a:rPr lang="ru-RU"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Миграции</a:t>
            </a:r>
            <a:br>
              <a:rPr lang="ru-RU" dirty="0"/>
            </a:br>
            <a:br>
              <a:rPr lang="ru-RU" dirty="0"/>
            </a:br>
            <a:endParaRPr lang="ru-RU" b="0" i="0" dirty="0">
              <a:solidFill>
                <a:srgbClr val="D0021B"/>
              </a:solidFill>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3E61CFD6-B4D9-B6D2-2731-2BD0DC7F5F48}"/>
              </a:ext>
            </a:extLst>
          </p:cNvPr>
          <p:cNvSpPr>
            <a:spLocks noGrp="1"/>
          </p:cNvSpPr>
          <p:nvPr>
            <p:ph type="sldNum" sz="quarter" idx="12"/>
          </p:nvPr>
        </p:nvSpPr>
        <p:spPr/>
        <p:txBody>
          <a:bodyPr/>
          <a:lstStyle/>
          <a:p>
            <a:fld id="{9566D03A-FE14-4537-809B-4E34C618A541}" type="slidenum">
              <a:rPr lang="en-US" smtClean="0"/>
              <a:t>19</a:t>
            </a:fld>
            <a:endParaRPr lang="en-US" dirty="0"/>
          </a:p>
        </p:txBody>
      </p:sp>
    </p:spTree>
    <p:extLst>
      <p:ext uri="{BB962C8B-B14F-4D97-AF65-F5344CB8AC3E}">
        <p14:creationId xmlns:p14="http://schemas.microsoft.com/office/powerpoint/2010/main" val="327953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CF9E-4F11-E5F9-DD5B-9CDD5E509E51}"/>
              </a:ext>
            </a:extLst>
          </p:cNvPr>
          <p:cNvSpPr>
            <a:spLocks noGrp="1"/>
          </p:cNvSpPr>
          <p:nvPr>
            <p:ph type="title"/>
          </p:nvPr>
        </p:nvSpPr>
        <p:spPr>
          <a:xfrm>
            <a:off x="838200" y="136525"/>
            <a:ext cx="10515600" cy="1336225"/>
          </a:xfrm>
        </p:spPr>
        <p:txBody>
          <a:bodyPr/>
          <a:lstStyle/>
          <a:p>
            <a:r>
              <a:rPr lang="ru-RU" dirty="0">
                <a:solidFill>
                  <a:schemeClr val="bg1"/>
                </a:solidFill>
                <a:latin typeface="Segoe UI" panose="020B0502040204020203" pitchFamily="34" charset="0"/>
                <a:cs typeface="Segoe UI" panose="020B0502040204020203" pitchFamily="34" charset="0"/>
              </a:rPr>
              <a:t>План доклада</a:t>
            </a:r>
            <a:endParaRPr lang="en-US" dirty="0">
              <a:solidFill>
                <a:schemeClr val="bg1"/>
              </a:solidFill>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4662DD8-0233-43AD-F631-CC838E194D1B}"/>
              </a:ext>
            </a:extLst>
          </p:cNvPr>
          <p:cNvSpPr>
            <a:spLocks noGrp="1"/>
          </p:cNvSpPr>
          <p:nvPr>
            <p:ph idx="1"/>
          </p:nvPr>
        </p:nvSpPr>
        <p:spPr/>
        <p:txBody>
          <a:bodyPr>
            <a:normAutofit/>
          </a:bodyPr>
          <a:lstStyle/>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Введение или о типах зависимостей</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Хранение схемы и доставка изменений</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Изоляция тестов</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Библиотеки</a:t>
            </a:r>
          </a:p>
          <a:p>
            <a:pPr lvl="1"/>
            <a:r>
              <a:rPr lang="en-US" sz="2800" dirty="0">
                <a:latin typeface="Segoe UI" panose="020B0502040204020203" pitchFamily="34" charset="0"/>
                <a:cs typeface="Segoe UI" panose="020B0502040204020203" pitchFamily="34" charset="0"/>
              </a:rPr>
              <a:t>Respawn</a:t>
            </a:r>
          </a:p>
          <a:p>
            <a:pPr lvl="1"/>
            <a:r>
              <a:rPr lang="ru-RU" sz="2800" dirty="0">
                <a:latin typeface="Segoe UI" panose="020B0502040204020203" pitchFamily="34" charset="0"/>
                <a:cs typeface="Segoe UI" panose="020B0502040204020203" pitchFamily="34" charset="0"/>
              </a:rPr>
              <a:t>EfCore.TestSupport</a:t>
            </a:r>
          </a:p>
          <a:p>
            <a:pPr lvl="1"/>
            <a:r>
              <a:rPr lang="en-US" sz="2800" dirty="0" err="1">
                <a:latin typeface="Segoe UI" panose="020B0502040204020203" pitchFamily="34" charset="0"/>
                <a:cs typeface="Segoe UI" panose="020B0502040204020203" pitchFamily="34" charset="0"/>
              </a:rPr>
              <a:t>Testcontainers</a:t>
            </a:r>
            <a:r>
              <a:rPr lang="en-US" sz="2800" dirty="0">
                <a:latin typeface="Segoe UI" panose="020B0502040204020203" pitchFamily="34" charset="0"/>
                <a:cs typeface="Segoe UI" panose="020B0502040204020203" pitchFamily="34" charset="0"/>
              </a:rPr>
              <a:t>-dotnet</a:t>
            </a:r>
          </a:p>
          <a:p>
            <a:pPr>
              <a:buFont typeface="Courier New" panose="02070309020205020404" pitchFamily="49" charset="0"/>
              <a:buChar char="o"/>
            </a:pPr>
            <a:r>
              <a:rPr lang="ru-RU" dirty="0">
                <a:latin typeface="Segoe UI" panose="020B0502040204020203" pitchFamily="34" charset="0"/>
                <a:cs typeface="Segoe UI" panose="020B0502040204020203" pitchFamily="34" charset="0"/>
              </a:rPr>
              <a:t> Рекомендации</a:t>
            </a:r>
          </a:p>
          <a:p>
            <a:endParaRPr lang="en-US" dirty="0"/>
          </a:p>
        </p:txBody>
      </p:sp>
      <p:sp>
        <p:nvSpPr>
          <p:cNvPr id="4" name="Slide Number Placeholder 3">
            <a:extLst>
              <a:ext uri="{FF2B5EF4-FFF2-40B4-BE49-F238E27FC236}">
                <a16:creationId xmlns:a16="http://schemas.microsoft.com/office/drawing/2014/main" id="{EDD20729-228E-F2EC-86A3-27787CDEC275}"/>
              </a:ext>
            </a:extLst>
          </p:cNvPr>
          <p:cNvSpPr>
            <a:spLocks noGrp="1"/>
          </p:cNvSpPr>
          <p:nvPr>
            <p:ph type="sldNum" sz="quarter" idx="12"/>
          </p:nvPr>
        </p:nvSpPr>
        <p:spPr/>
        <p:txBody>
          <a:bodyPr/>
          <a:lstStyle/>
          <a:p>
            <a:fld id="{9566D03A-FE14-4537-809B-4E34C618A541}" type="slidenum">
              <a:rPr lang="en-US" smtClean="0"/>
              <a:pPr/>
              <a:t>2</a:t>
            </a:fld>
            <a:endParaRPr lang="en-US" dirty="0"/>
          </a:p>
        </p:txBody>
      </p:sp>
    </p:spTree>
    <p:extLst>
      <p:ext uri="{BB962C8B-B14F-4D97-AF65-F5344CB8AC3E}">
        <p14:creationId xmlns:p14="http://schemas.microsoft.com/office/powerpoint/2010/main" val="327321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7435-EFB1-A33A-83B3-622FD0339059}"/>
              </a:ext>
            </a:extLst>
          </p:cNvPr>
          <p:cNvSpPr>
            <a:spLocks noGrp="1"/>
          </p:cNvSpPr>
          <p:nvPr>
            <p:ph type="title"/>
          </p:nvPr>
        </p:nvSpPr>
        <p:spPr/>
        <p:txBody>
          <a:bodyPr/>
          <a:lstStyle/>
          <a:p>
            <a:r>
              <a:rPr lang="ru-RU" b="0" i="0" dirty="0">
                <a:effectLst/>
                <a:latin typeface="Segoe UI" panose="020B0502040204020203" pitchFamily="34" charset="0"/>
              </a:rPr>
              <a:t>Подход, основанный на состоянии</a:t>
            </a:r>
            <a:endParaRPr lang="en-US" dirty="0"/>
          </a:p>
        </p:txBody>
      </p:sp>
      <p:sp>
        <p:nvSpPr>
          <p:cNvPr id="3" name="Content Placeholder 2">
            <a:extLst>
              <a:ext uri="{FF2B5EF4-FFF2-40B4-BE49-F238E27FC236}">
                <a16:creationId xmlns:a16="http://schemas.microsoft.com/office/drawing/2014/main" id="{2164938F-68A6-949E-5E40-8AE31C53E7CD}"/>
              </a:ext>
            </a:extLst>
          </p:cNvPr>
          <p:cNvSpPr>
            <a:spLocks noGrp="1"/>
          </p:cNvSpPr>
          <p:nvPr>
            <p:ph idx="1"/>
          </p:nvPr>
        </p:nvSpPr>
        <p:spPr/>
        <p:txBody>
          <a:bodyPr>
            <a:normAutofit/>
          </a:bodyPr>
          <a:lstStyle/>
          <a:p>
            <a:pPr marL="0" indent="0" algn="just">
              <a:buNone/>
            </a:pPr>
            <a:r>
              <a:rPr lang="ru-RU" b="0" i="0" dirty="0">
                <a:effectLst/>
                <a:latin typeface="Segoe UI" panose="020B0502040204020203" pitchFamily="34" charset="0"/>
              </a:rPr>
              <a:t>SQL-скрипты для создания базы данных.</a:t>
            </a:r>
          </a:p>
          <a:p>
            <a:pPr marL="0" indent="0" algn="just">
              <a:buNone/>
            </a:pPr>
            <a:endParaRPr lang="ru-RU" dirty="0">
              <a:latin typeface="Segoe UI" panose="020B0502040204020203" pitchFamily="34" charset="0"/>
            </a:endParaRPr>
          </a:p>
          <a:p>
            <a:pPr marL="0" indent="0" algn="just">
              <a:buNone/>
            </a:pPr>
            <a:r>
              <a:rPr lang="ru-RU" b="0" i="0" dirty="0">
                <a:effectLst/>
                <a:latin typeface="Segoe UI" panose="020B0502040204020203" pitchFamily="34" charset="0"/>
              </a:rPr>
              <a:t>Скрипты хранятся в системе управления версиями.</a:t>
            </a:r>
            <a:r>
              <a:rPr lang="en-US" b="0" i="0" dirty="0">
                <a:effectLst/>
                <a:latin typeface="Segoe UI" panose="020B0502040204020203" pitchFamily="34" charset="0"/>
              </a:rPr>
              <a:t> </a:t>
            </a:r>
            <a:endParaRPr lang="en-US" dirty="0"/>
          </a:p>
        </p:txBody>
      </p:sp>
      <p:sp>
        <p:nvSpPr>
          <p:cNvPr id="5" name="Slide Number Placeholder 4">
            <a:extLst>
              <a:ext uri="{FF2B5EF4-FFF2-40B4-BE49-F238E27FC236}">
                <a16:creationId xmlns:a16="http://schemas.microsoft.com/office/drawing/2014/main" id="{DF52EA61-56C1-0FC1-E2BF-213474CDB7FA}"/>
              </a:ext>
            </a:extLst>
          </p:cNvPr>
          <p:cNvSpPr>
            <a:spLocks noGrp="1"/>
          </p:cNvSpPr>
          <p:nvPr>
            <p:ph type="sldNum" sz="quarter" idx="12"/>
          </p:nvPr>
        </p:nvSpPr>
        <p:spPr/>
        <p:txBody>
          <a:bodyPr/>
          <a:lstStyle/>
          <a:p>
            <a:fld id="{9566D03A-FE14-4537-809B-4E34C618A541}" type="slidenum">
              <a:rPr lang="en-US" smtClean="0"/>
              <a:t>20</a:t>
            </a:fld>
            <a:endParaRPr lang="en-US" dirty="0"/>
          </a:p>
        </p:txBody>
      </p:sp>
    </p:spTree>
    <p:extLst>
      <p:ext uri="{BB962C8B-B14F-4D97-AF65-F5344CB8AC3E}">
        <p14:creationId xmlns:p14="http://schemas.microsoft.com/office/powerpoint/2010/main" val="343730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ECB-275A-A219-6AEB-60FE31B4518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Подход, основанный на миграции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E24CF36-390F-C83E-85C3-8E374AACFDA3}"/>
              </a:ext>
            </a:extLst>
          </p:cNvPr>
          <p:cNvSpPr>
            <a:spLocks noGrp="1"/>
          </p:cNvSpPr>
          <p:nvPr>
            <p:ph idx="1"/>
          </p:nvPr>
        </p:nvSpPr>
        <p:spPr/>
        <p:txBody>
          <a:bodyPr/>
          <a:lstStyle/>
          <a:p>
            <a:pPr marL="0" indent="0" algn="just">
              <a:buNone/>
            </a:pPr>
            <a:r>
              <a:rPr lang="ru-RU" b="0" i="0" dirty="0">
                <a:effectLst/>
                <a:latin typeface="Segoe UI" panose="020B0502040204020203" pitchFamily="34" charset="0"/>
              </a:rPr>
              <a:t>Использование явных миграций, которые переводят базу данных из одной версии в другую.</a:t>
            </a:r>
          </a:p>
          <a:p>
            <a:pPr marL="0" indent="0" algn="just">
              <a:buNone/>
            </a:pPr>
            <a:endParaRPr lang="ru-RU" dirty="0">
              <a:latin typeface="Segoe UI" panose="020B0502040204020203" pitchFamily="34" charset="0"/>
            </a:endParaRPr>
          </a:p>
          <a:p>
            <a:pPr marL="0" indent="0" algn="just">
              <a:buNone/>
            </a:pPr>
            <a:r>
              <a:rPr lang="ru-RU" b="0" i="0" dirty="0">
                <a:effectLst/>
                <a:latin typeface="Segoe UI" panose="020B0502040204020203" pitchFamily="34" charset="0"/>
              </a:rPr>
              <a:t>Не редактируйте и не удаляйте миграции.</a:t>
            </a:r>
          </a:p>
          <a:p>
            <a:pPr marL="0" indent="0" algn="just">
              <a:buNone/>
            </a:pPr>
            <a:endParaRPr lang="ru-RU" dirty="0">
              <a:latin typeface="Segoe UI" panose="020B0502040204020203" pitchFamily="34" charset="0"/>
            </a:endParaRPr>
          </a:p>
          <a:p>
            <a:pPr marL="0" indent="0" algn="just">
              <a:buNone/>
            </a:pPr>
            <a:endParaRPr lang="en-US" dirty="0"/>
          </a:p>
        </p:txBody>
      </p:sp>
      <p:sp>
        <p:nvSpPr>
          <p:cNvPr id="5" name="Slide Number Placeholder 4">
            <a:extLst>
              <a:ext uri="{FF2B5EF4-FFF2-40B4-BE49-F238E27FC236}">
                <a16:creationId xmlns:a16="http://schemas.microsoft.com/office/drawing/2014/main" id="{AA5C982B-0710-E375-572E-4304DA1D53B9}"/>
              </a:ext>
            </a:extLst>
          </p:cNvPr>
          <p:cNvSpPr>
            <a:spLocks noGrp="1"/>
          </p:cNvSpPr>
          <p:nvPr>
            <p:ph type="sldNum" sz="quarter" idx="12"/>
          </p:nvPr>
        </p:nvSpPr>
        <p:spPr/>
        <p:txBody>
          <a:bodyPr/>
          <a:lstStyle/>
          <a:p>
            <a:fld id="{9566D03A-FE14-4537-809B-4E34C618A541}" type="slidenum">
              <a:rPr lang="en-US" smtClean="0"/>
              <a:t>21</a:t>
            </a:fld>
            <a:endParaRPr lang="en-US" dirty="0"/>
          </a:p>
        </p:txBody>
      </p:sp>
    </p:spTree>
    <p:extLst>
      <p:ext uri="{BB962C8B-B14F-4D97-AF65-F5344CB8AC3E}">
        <p14:creationId xmlns:p14="http://schemas.microsoft.com/office/powerpoint/2010/main" val="129542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BD73-48DB-1646-DC55-C4C3E7099F35}"/>
              </a:ext>
            </a:extLst>
          </p:cNvPr>
          <p:cNvSpPr>
            <a:spLocks noGrp="1"/>
          </p:cNvSpPr>
          <p:nvPr>
            <p:ph type="title"/>
          </p:nvPr>
        </p:nvSpPr>
        <p:spPr>
          <a:xfrm>
            <a:off x="153749" y="211376"/>
            <a:ext cx="11885851" cy="1325563"/>
          </a:xfrm>
        </p:spPr>
        <p:txBody>
          <a:bodyPr>
            <a:normAutofit/>
          </a:bodyPr>
          <a:lstStyle/>
          <a:p>
            <a:r>
              <a:rPr lang="en-US" dirty="0">
                <a:latin typeface="Segoe UI" panose="020B0502040204020203" pitchFamily="34" charset="0"/>
                <a:cs typeface="Segoe UI" panose="020B0502040204020203" pitchFamily="34" charset="0"/>
              </a:rPr>
              <a:t>Merge</a:t>
            </a:r>
            <a:r>
              <a:rPr lang="ru-RU" dirty="0">
                <a:latin typeface="Segoe UI" panose="020B0502040204020203" pitchFamily="34" charset="0"/>
                <a:cs typeface="Segoe UI" panose="020B0502040204020203" pitchFamily="34" charset="0"/>
              </a:rPr>
              <a:t> конфликты </a:t>
            </a:r>
            <a:r>
              <a:rPr lang="en-US" dirty="0">
                <a:latin typeface="Segoe UI" panose="020B0502040204020203" pitchFamily="34" charset="0"/>
                <a:cs typeface="Segoe UI" panose="020B0502040204020203" pitchFamily="34" charset="0"/>
              </a:rPr>
              <a:t>VS </a:t>
            </a:r>
            <a:r>
              <a:rPr lang="ru-RU" dirty="0">
                <a:latin typeface="Segoe UI" panose="020B0502040204020203" pitchFamily="34" charset="0"/>
                <a:cs typeface="Segoe UI" panose="020B0502040204020203" pitchFamily="34" charset="0"/>
              </a:rPr>
              <a:t>трансформации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81F64EB-2500-BA5D-1EF0-452C114EC40C}"/>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Трансформация</a:t>
            </a:r>
            <a:r>
              <a:rPr lang="ru-RU" b="0" dirty="0">
                <a:effectLst/>
                <a:latin typeface="Segoe UI" panose="020B0502040204020203" pitchFamily="34" charset="0"/>
                <a:cs typeface="Segoe UI" panose="020B0502040204020203" pitchFamily="34" charset="0"/>
              </a:rPr>
              <a:t> данных - это процесс изменения формы существующих данных таким образом, чтобы они соответствовали новой схеме базы данных.</a:t>
            </a:r>
          </a:p>
          <a:p>
            <a:pPr marL="0" indent="0" algn="just">
              <a:buNone/>
            </a:pPr>
            <a:br>
              <a:rPr lang="ru-RU" dirty="0">
                <a:latin typeface="Segoe UI" panose="020B0502040204020203" pitchFamily="34" charset="0"/>
                <a:cs typeface="Segoe UI" panose="020B0502040204020203" pitchFamily="34" charset="0"/>
              </a:rPr>
            </a:br>
            <a:br>
              <a:rPr lang="ru-RU" dirty="0"/>
            </a:br>
            <a:endParaRPr lang="en-US" dirty="0"/>
          </a:p>
        </p:txBody>
      </p:sp>
      <p:sp>
        <p:nvSpPr>
          <p:cNvPr id="5" name="Slide Number Placeholder 4">
            <a:extLst>
              <a:ext uri="{FF2B5EF4-FFF2-40B4-BE49-F238E27FC236}">
                <a16:creationId xmlns:a16="http://schemas.microsoft.com/office/drawing/2014/main" id="{ECC6017A-9C86-01F1-3580-41F30DCD89D0}"/>
              </a:ext>
            </a:extLst>
          </p:cNvPr>
          <p:cNvSpPr>
            <a:spLocks noGrp="1"/>
          </p:cNvSpPr>
          <p:nvPr>
            <p:ph type="sldNum" sz="quarter" idx="12"/>
          </p:nvPr>
        </p:nvSpPr>
        <p:spPr/>
        <p:txBody>
          <a:bodyPr/>
          <a:lstStyle/>
          <a:p>
            <a:fld id="{9566D03A-FE14-4537-809B-4E34C618A541}" type="slidenum">
              <a:rPr lang="en-US" smtClean="0"/>
              <a:t>22</a:t>
            </a:fld>
            <a:endParaRPr lang="en-US" dirty="0"/>
          </a:p>
        </p:txBody>
      </p:sp>
    </p:spTree>
    <p:extLst>
      <p:ext uri="{BB962C8B-B14F-4D97-AF65-F5344CB8AC3E}">
        <p14:creationId xmlns:p14="http://schemas.microsoft.com/office/powerpoint/2010/main" val="3213352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352F-0498-1298-484B-2178BF2BD4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Классический пример</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327C7D3-BF27-37CF-E228-3B5889D78E20}"/>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При разделении столбца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на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вам нужно не только удалить столбец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и создать новые столбцы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но также написать скрипт для разделения всех существующих имен на две части.</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9C8D86D-6119-7F96-FDB3-4A2F8E90AFBC}"/>
              </a:ext>
            </a:extLst>
          </p:cNvPr>
          <p:cNvSpPr>
            <a:spLocks noGrp="1"/>
          </p:cNvSpPr>
          <p:nvPr>
            <p:ph type="sldNum" sz="quarter" idx="12"/>
          </p:nvPr>
        </p:nvSpPr>
        <p:spPr/>
        <p:txBody>
          <a:bodyPr/>
          <a:lstStyle/>
          <a:p>
            <a:fld id="{9566D03A-FE14-4537-809B-4E34C618A541}" type="slidenum">
              <a:rPr lang="en-US" smtClean="0"/>
              <a:t>23</a:t>
            </a:fld>
            <a:endParaRPr lang="en-US" dirty="0"/>
          </a:p>
        </p:txBody>
      </p:sp>
    </p:spTree>
    <p:extLst>
      <p:ext uri="{BB962C8B-B14F-4D97-AF65-F5344CB8AC3E}">
        <p14:creationId xmlns:p14="http://schemas.microsoft.com/office/powerpoint/2010/main" val="3399231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C007-974E-74CC-2490-51483B1B1E43}"/>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DBeaver</a:t>
            </a:r>
          </a:p>
        </p:txBody>
      </p:sp>
      <p:sp>
        <p:nvSpPr>
          <p:cNvPr id="4" name="Slide Number Placeholder 3">
            <a:extLst>
              <a:ext uri="{FF2B5EF4-FFF2-40B4-BE49-F238E27FC236}">
                <a16:creationId xmlns:a16="http://schemas.microsoft.com/office/drawing/2014/main" id="{926432F1-20AA-95CD-4752-1468DE11BDFC}"/>
              </a:ext>
            </a:extLst>
          </p:cNvPr>
          <p:cNvSpPr>
            <a:spLocks noGrp="1"/>
          </p:cNvSpPr>
          <p:nvPr>
            <p:ph type="sldNum" sz="quarter" idx="12"/>
          </p:nvPr>
        </p:nvSpPr>
        <p:spPr/>
        <p:txBody>
          <a:bodyPr/>
          <a:lstStyle/>
          <a:p>
            <a:fld id="{9566D03A-FE14-4537-809B-4E34C618A541}" type="slidenum">
              <a:rPr lang="en-US" smtClean="0"/>
              <a:pPr/>
              <a:t>24</a:t>
            </a:fld>
            <a:endParaRPr lang="en-US" dirty="0"/>
          </a:p>
        </p:txBody>
      </p:sp>
      <p:pic>
        <p:nvPicPr>
          <p:cNvPr id="8" name="Picture 7">
            <a:extLst>
              <a:ext uri="{FF2B5EF4-FFF2-40B4-BE49-F238E27FC236}">
                <a16:creationId xmlns:a16="http://schemas.microsoft.com/office/drawing/2014/main" id="{45795EB5-7C85-2590-AF5D-CDAFFA66C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502" y="1238737"/>
            <a:ext cx="9818581" cy="5340965"/>
          </a:xfrm>
          <a:prstGeom prst="rect">
            <a:avLst/>
          </a:prstGeom>
        </p:spPr>
      </p:pic>
    </p:spTree>
    <p:extLst>
      <p:ext uri="{BB962C8B-B14F-4D97-AF65-F5344CB8AC3E}">
        <p14:creationId xmlns:p14="http://schemas.microsoft.com/office/powerpoint/2010/main" val="1280281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7C3E-89F9-43F3-6709-4A1ACB00E44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DataGrip</a:t>
            </a:r>
          </a:p>
        </p:txBody>
      </p:sp>
      <p:sp>
        <p:nvSpPr>
          <p:cNvPr id="4" name="Slide Number Placeholder 3">
            <a:extLst>
              <a:ext uri="{FF2B5EF4-FFF2-40B4-BE49-F238E27FC236}">
                <a16:creationId xmlns:a16="http://schemas.microsoft.com/office/drawing/2014/main" id="{446195DB-4C80-8CA8-2332-43E611733D54}"/>
              </a:ext>
            </a:extLst>
          </p:cNvPr>
          <p:cNvSpPr>
            <a:spLocks noGrp="1"/>
          </p:cNvSpPr>
          <p:nvPr>
            <p:ph type="sldNum" sz="quarter" idx="12"/>
          </p:nvPr>
        </p:nvSpPr>
        <p:spPr/>
        <p:txBody>
          <a:bodyPr/>
          <a:lstStyle/>
          <a:p>
            <a:fld id="{9566D03A-FE14-4537-809B-4E34C618A541}" type="slidenum">
              <a:rPr lang="en-US" smtClean="0"/>
              <a:pPr/>
              <a:t>25</a:t>
            </a:fld>
            <a:endParaRPr lang="en-US" dirty="0"/>
          </a:p>
        </p:txBody>
      </p:sp>
      <p:pic>
        <p:nvPicPr>
          <p:cNvPr id="6" name="Picture 5">
            <a:extLst>
              <a:ext uri="{FF2B5EF4-FFF2-40B4-BE49-F238E27FC236}">
                <a16:creationId xmlns:a16="http://schemas.microsoft.com/office/drawing/2014/main" id="{F811C96E-652C-D217-05E6-FF124D6EE6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67992" y="707718"/>
            <a:ext cx="7385808" cy="5648632"/>
          </a:xfrm>
          <a:prstGeom prst="rect">
            <a:avLst/>
          </a:prstGeom>
        </p:spPr>
      </p:pic>
    </p:spTree>
    <p:extLst>
      <p:ext uri="{BB962C8B-B14F-4D97-AF65-F5344CB8AC3E}">
        <p14:creationId xmlns:p14="http://schemas.microsoft.com/office/powerpoint/2010/main" val="2754733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1D7C-A464-B292-9EBD-3F5870F1FC03}"/>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Devart</a:t>
            </a:r>
          </a:p>
        </p:txBody>
      </p:sp>
      <p:sp>
        <p:nvSpPr>
          <p:cNvPr id="3" name="Content Placeholder 2">
            <a:extLst>
              <a:ext uri="{FF2B5EF4-FFF2-40B4-BE49-F238E27FC236}">
                <a16:creationId xmlns:a16="http://schemas.microsoft.com/office/drawing/2014/main" id="{38C0B472-9747-0055-7BFE-CC1A302C1461}"/>
              </a:ext>
            </a:extLst>
          </p:cNvPr>
          <p:cNvSpPr>
            <a:spLocks noGrp="1"/>
          </p:cNvSpPr>
          <p:nvPr>
            <p:ph idx="1"/>
          </p:nvPr>
        </p:nvSpPr>
        <p:spPr/>
        <p:txBody>
          <a:bodyPr>
            <a:normAutofit fontScale="85000" lnSpcReduction="10000"/>
          </a:bodyPr>
          <a:lstStyle/>
          <a:p>
            <a:pPr marL="0" indent="0">
              <a:buNone/>
            </a:pPr>
            <a:r>
              <a:rPr lang="en-US" b="0" dirty="0">
                <a:solidFill>
                  <a:srgbClr val="6A9955"/>
                </a:solidFill>
                <a:effectLst/>
                <a:latin typeface="Consolas" panose="020B0609020204030204" pitchFamily="49" charset="0"/>
              </a:rPr>
              <a:t>-- Drop column "name" from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DROP</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COLUMN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name</a:t>
            </a:r>
            <a:r>
              <a:rPr lang="en-US" b="0" dirty="0">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"first_name" on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first_name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"last_name" on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last_name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5467F2E8-8B03-4F17-31ED-0F120CA98E82}"/>
              </a:ext>
            </a:extLst>
          </p:cNvPr>
          <p:cNvSpPr>
            <a:spLocks noGrp="1"/>
          </p:cNvSpPr>
          <p:nvPr>
            <p:ph type="sldNum" sz="quarter" idx="12"/>
          </p:nvPr>
        </p:nvSpPr>
        <p:spPr/>
        <p:txBody>
          <a:bodyPr/>
          <a:lstStyle/>
          <a:p>
            <a:fld id="{9566D03A-FE14-4537-809B-4E34C618A541}" type="slidenum">
              <a:rPr lang="en-US" smtClean="0"/>
              <a:pPr/>
              <a:t>26</a:t>
            </a:fld>
            <a:endParaRPr lang="en-US" dirty="0"/>
          </a:p>
        </p:txBody>
      </p:sp>
    </p:spTree>
    <p:extLst>
      <p:ext uri="{BB962C8B-B14F-4D97-AF65-F5344CB8AC3E}">
        <p14:creationId xmlns:p14="http://schemas.microsoft.com/office/powerpoint/2010/main" val="2629598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3050-F21A-E092-09BC-54F47F5E55E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Отложим миграции до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B0D76111-78FB-F5F2-B443-DD4AA8094C0C}"/>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Потеря тестовых данных не является проблемой - можно создавать их заново каждый раз.</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199661-325B-D508-194F-ABECD3E69B6A}"/>
              </a:ext>
            </a:extLst>
          </p:cNvPr>
          <p:cNvSpPr>
            <a:spLocks noGrp="1"/>
          </p:cNvSpPr>
          <p:nvPr>
            <p:ph type="sldNum" sz="quarter" idx="12"/>
          </p:nvPr>
        </p:nvSpPr>
        <p:spPr/>
        <p:txBody>
          <a:bodyPr/>
          <a:lstStyle/>
          <a:p>
            <a:fld id="{9566D03A-FE14-4537-809B-4E34C618A541}" type="slidenum">
              <a:rPr lang="en-US" smtClean="0"/>
              <a:t>27</a:t>
            </a:fld>
            <a:endParaRPr lang="en-US" dirty="0"/>
          </a:p>
        </p:txBody>
      </p:sp>
    </p:spTree>
    <p:extLst>
      <p:ext uri="{BB962C8B-B14F-4D97-AF65-F5344CB8AC3E}">
        <p14:creationId xmlns:p14="http://schemas.microsoft.com/office/powerpoint/2010/main" val="783649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A30F-517A-4E2C-B163-B00FFBFC40A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Хранение и автоматизация миграций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2EE9087-B4A6-8FAE-AD2F-9A00652A343A}"/>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SQL </a:t>
            </a:r>
            <a:r>
              <a:rPr lang="ru-RU" b="0" i="0" dirty="0">
                <a:solidFill>
                  <a:srgbClr val="000000"/>
                </a:solidFill>
                <a:effectLst/>
                <a:latin typeface="Segoe UI" panose="020B0502040204020203" pitchFamily="34" charset="0"/>
              </a:rPr>
              <a:t>скрипты</a:t>
            </a:r>
          </a:p>
          <a:p>
            <a:r>
              <a:rPr lang="en-US" b="0" i="0" dirty="0">
                <a:solidFill>
                  <a:srgbClr val="000000"/>
                </a:solidFill>
                <a:effectLst/>
                <a:latin typeface="Segoe UI" panose="020B0502040204020203" pitchFamily="34" charset="0"/>
              </a:rPr>
              <a:t>EF </a:t>
            </a:r>
            <a:r>
              <a:rPr lang="ru-RU" b="0" i="0" dirty="0">
                <a:solidFill>
                  <a:srgbClr val="000000"/>
                </a:solidFill>
                <a:effectLst/>
                <a:latin typeface="Segoe UI" panose="020B0502040204020203" pitchFamily="34" charset="0"/>
              </a:rPr>
              <a:t>мигра</a:t>
            </a:r>
            <a:r>
              <a:rPr lang="ru-RU" dirty="0">
                <a:solidFill>
                  <a:srgbClr val="000000"/>
                </a:solidFill>
                <a:latin typeface="Segoe UI" panose="020B0502040204020203" pitchFamily="34" charset="0"/>
              </a:rPr>
              <a:t>ции</a:t>
            </a:r>
          </a:p>
          <a:p>
            <a:r>
              <a:rPr lang="ru-RU" b="0" i="0" dirty="0">
                <a:solidFill>
                  <a:srgbClr val="000000"/>
                </a:solidFill>
                <a:effectLst/>
                <a:latin typeface="Segoe UI" panose="020B0502040204020203" pitchFamily="34" charset="0"/>
              </a:rPr>
              <a:t>Flyway [https://flywaydb.org ]</a:t>
            </a:r>
          </a:p>
          <a:p>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 </a:t>
            </a:r>
            <a:r>
              <a:rPr lang="ru-RU" b="0" i="0" dirty="0">
                <a:solidFill>
                  <a:srgbClr val="000000"/>
                </a:solidFill>
                <a:effectLst/>
                <a:latin typeface="Segoe UI" panose="020B0502040204020203" pitchFamily="34" charset="0"/>
              </a:rPr>
              <a:t>[https://liquibase.org</a:t>
            </a:r>
            <a:endParaRPr lang="en-US" dirty="0"/>
          </a:p>
        </p:txBody>
      </p:sp>
      <p:sp>
        <p:nvSpPr>
          <p:cNvPr id="5" name="Slide Number Placeholder 4">
            <a:extLst>
              <a:ext uri="{FF2B5EF4-FFF2-40B4-BE49-F238E27FC236}">
                <a16:creationId xmlns:a16="http://schemas.microsoft.com/office/drawing/2014/main" id="{4F905DA1-0F82-3A10-33DC-AAA2637D03F2}"/>
              </a:ext>
            </a:extLst>
          </p:cNvPr>
          <p:cNvSpPr>
            <a:spLocks noGrp="1"/>
          </p:cNvSpPr>
          <p:nvPr>
            <p:ph type="sldNum" sz="quarter" idx="12"/>
          </p:nvPr>
        </p:nvSpPr>
        <p:spPr/>
        <p:txBody>
          <a:bodyPr/>
          <a:lstStyle/>
          <a:p>
            <a:fld id="{9566D03A-FE14-4537-809B-4E34C618A541}" type="slidenum">
              <a:rPr lang="en-US" smtClean="0"/>
              <a:t>28</a:t>
            </a:fld>
            <a:endParaRPr lang="en-US" dirty="0"/>
          </a:p>
        </p:txBody>
      </p:sp>
    </p:spTree>
    <p:extLst>
      <p:ext uri="{BB962C8B-B14F-4D97-AF65-F5344CB8AC3E}">
        <p14:creationId xmlns:p14="http://schemas.microsoft.com/office/powerpoint/2010/main" val="2060349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Liquibase </a:t>
            </a:r>
            <a:r>
              <a:rPr lang="ru-RU" dirty="0">
                <a:latin typeface="Segoe UI" panose="020B0502040204020203" pitchFamily="34" charset="0"/>
                <a:cs typeface="Segoe UI" panose="020B0502040204020203" pitchFamily="34" charset="0"/>
              </a:rPr>
              <a:t>минимально</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77500" lnSpcReduction="20000"/>
          </a:bodyPr>
          <a:lstStyle/>
          <a:p>
            <a:pPr marL="0" indent="0">
              <a:buNone/>
            </a:pPr>
            <a:r>
              <a:rPr lang="en-US" dirty="0"/>
              <a:t>&lt;?xml version="1.0" encoding="UTF-8"?&gt; </a:t>
            </a:r>
          </a:p>
          <a:p>
            <a:pPr marL="0" indent="0">
              <a:buNone/>
            </a:pPr>
            <a:r>
              <a:rPr lang="en-US" dirty="0"/>
              <a:t>&lt;databaseChangeLog</a:t>
            </a:r>
          </a:p>
          <a:p>
            <a:pPr marL="0" indent="0">
              <a:buNone/>
            </a:pPr>
            <a:r>
              <a:rPr lang="en-US" dirty="0"/>
              <a:t>    xmlns="http://www.liquibase.org/xml/ns/dbchangelog"  </a:t>
            </a:r>
          </a:p>
          <a:p>
            <a:pPr marL="0" indent="0">
              <a:buNone/>
            </a:pPr>
            <a:r>
              <a:rPr lang="en-US" dirty="0"/>
              <a:t>    xmlns:xsi="http://www.w3.org/2001/XMLSchema-instance"  </a:t>
            </a:r>
          </a:p>
          <a:p>
            <a:pPr marL="0" indent="0">
              <a:buNone/>
            </a:pPr>
            <a:r>
              <a:rPr lang="en-US" dirty="0"/>
              <a:t>    xmlns:pro="http://www.liquibase.org/xml/ns/pro"					</a:t>
            </a:r>
          </a:p>
          <a:p>
            <a:pPr marL="0" indent="0">
              <a:buNone/>
            </a:pPr>
            <a:r>
              <a:rPr lang="en-US" dirty="0"/>
              <a:t>    xsi:schemaLocation="http://www.liquibase.org/xml/ns/dbchangelog</a:t>
            </a:r>
          </a:p>
          <a:p>
            <a:pPr marL="0" indent="0">
              <a:buNone/>
            </a:pPr>
            <a:r>
              <a:rPr lang="en-US" dirty="0"/>
              <a:t>    http://www.liquibase.org/xml/ns/dbchangelog/dbchangelog-4.1.xsd</a:t>
            </a:r>
          </a:p>
          <a:p>
            <a:pPr marL="0" indent="0">
              <a:buNone/>
            </a:pPr>
            <a:r>
              <a:rPr lang="en-US" dirty="0"/>
              <a:t>    http://www.liquibase.org/xml/ns/pro </a:t>
            </a:r>
          </a:p>
          <a:p>
            <a:pPr marL="0" indent="0">
              <a:buNone/>
            </a:pPr>
            <a:r>
              <a:rPr lang="en-US" dirty="0"/>
              <a:t>    http://www.liquibase.org/xml/ns/pro/liquibase-pro-4.1.xsd"&gt;</a:t>
            </a:r>
          </a:p>
          <a:p>
            <a:pPr marL="0" indent="0">
              <a:buNone/>
            </a:pPr>
            <a:r>
              <a:rPr lang="en-US" dirty="0"/>
              <a:t>    </a:t>
            </a:r>
            <a:r>
              <a:rPr lang="en-US" b="1" i="1" u="sng" dirty="0"/>
              <a:t>&lt;includeAll  path="Migrations"/&gt; </a:t>
            </a:r>
          </a:p>
          <a:p>
            <a:pPr marL="0" indent="0">
              <a:buNone/>
            </a:pPr>
            <a:r>
              <a:rPr lang="en-US" dirty="0"/>
              <a:t>&lt;/databaseChangeLog&gt;</a:t>
            </a: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29</a:t>
            </a:fld>
            <a:endParaRPr lang="en-US" dirty="0"/>
          </a:p>
        </p:txBody>
      </p:sp>
    </p:spTree>
    <p:extLst>
      <p:ext uri="{BB962C8B-B14F-4D97-AF65-F5344CB8AC3E}">
        <p14:creationId xmlns:p14="http://schemas.microsoft.com/office/powerpoint/2010/main" val="407368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9" end="9"/>
                                            </p:txEl>
                                          </p:spTgt>
                                        </p:tgtEl>
                                        <p:attrNameLst>
                                          <p:attrName>style.color</p:attrName>
                                        </p:attrNameLst>
                                      </p:cBhvr>
                                      <p:to>
                                        <a:schemeClr val="accent2"/>
                                      </p:to>
                                    </p:animClr>
                                    <p:animClr clrSpc="rgb" dir="cw">
                                      <p:cBhvr>
                                        <p:cTn id="7" dur="500" fill="hold"/>
                                        <p:tgtEl>
                                          <p:spTgt spid="3">
                                            <p:txEl>
                                              <p:pRg st="9" end="9"/>
                                            </p:txEl>
                                          </p:spTgt>
                                        </p:tgtEl>
                                        <p:attrNameLst>
                                          <p:attrName>fillcolor</p:attrName>
                                        </p:attrNameLst>
                                      </p:cBhvr>
                                      <p:to>
                                        <a:schemeClr val="accent2"/>
                                      </p:to>
                                    </p:animClr>
                                    <p:set>
                                      <p:cBhvr>
                                        <p:cTn id="8" dur="500" fill="hold"/>
                                        <p:tgtEl>
                                          <p:spTgt spid="3">
                                            <p:txEl>
                                              <p:pRg st="9" end="9"/>
                                            </p:txEl>
                                          </p:spTgt>
                                        </p:tgtEl>
                                        <p:attrNameLst>
                                          <p:attrName>fill.type</p:attrName>
                                        </p:attrNameLst>
                                      </p:cBhvr>
                                      <p:to>
                                        <p:strVal val="solid"/>
                                      </p:to>
                                    </p:set>
                                    <p:set>
                                      <p:cBhvr>
                                        <p:cTn id="9" dur="500" fill="hold"/>
                                        <p:tgtEl>
                                          <p:spTgt spid="3">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5D7-EFF3-AE33-9721-12F3ABB1DB46}"/>
              </a:ext>
            </a:extLst>
          </p:cNvPr>
          <p:cNvSpPr>
            <a:spLocks noGrp="1"/>
          </p:cNvSpPr>
          <p:nvPr>
            <p:ph type="title"/>
          </p:nvPr>
        </p:nvSpPr>
        <p:spPr>
          <a:xfrm>
            <a:off x="838200" y="1"/>
            <a:ext cx="10515600" cy="1690688"/>
          </a:xfrm>
        </p:spPr>
        <p:txBody>
          <a:bodyPr/>
          <a:lstStyle/>
          <a:p>
            <a:pPr marL="0" indent="0">
              <a:buNone/>
            </a:pPr>
            <a:r>
              <a:rPr lang="ru-RU" dirty="0">
                <a:solidFill>
                  <a:schemeClr val="bg1"/>
                </a:solidFill>
                <a:latin typeface="Segoe UI" panose="020B0502040204020203" pitchFamily="34" charset="0"/>
                <a:cs typeface="Segoe UI" panose="020B0502040204020203" pitchFamily="34" charset="0"/>
              </a:rPr>
              <a:t>Какие зависимости мы тестируем?</a:t>
            </a:r>
          </a:p>
        </p:txBody>
      </p:sp>
      <p:sp>
        <p:nvSpPr>
          <p:cNvPr id="3" name="Content Placeholder 2">
            <a:extLst>
              <a:ext uri="{FF2B5EF4-FFF2-40B4-BE49-F238E27FC236}">
                <a16:creationId xmlns:a16="http://schemas.microsoft.com/office/drawing/2014/main" id="{93CCA315-36C8-AE10-6BAA-FD30DD3F6DA8}"/>
              </a:ext>
            </a:extLst>
          </p:cNvPr>
          <p:cNvSpPr>
            <a:spLocks noGrp="1"/>
          </p:cNvSpPr>
          <p:nvPr>
            <p:ph idx="1"/>
          </p:nvPr>
        </p:nvSpPr>
        <p:spPr>
          <a:xfrm>
            <a:off x="838200" y="1825625"/>
            <a:ext cx="10587754" cy="4351338"/>
          </a:xfrm>
        </p:spPr>
        <p:txBody>
          <a:bodyPr>
            <a:normAutofit/>
          </a:bodyPr>
          <a:lstStyle/>
          <a:p>
            <a:pPr marL="0" indent="0">
              <a:buNone/>
            </a:pPr>
            <a:r>
              <a:rPr lang="ru-RU" b="1" dirty="0">
                <a:latin typeface="Segoe UI" panose="020B0502040204020203" pitchFamily="34" charset="0"/>
                <a:cs typeface="Segoe UI" panose="020B0502040204020203" pitchFamily="34" charset="0"/>
              </a:rPr>
              <a:t>Управляемые зависимости   </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  внепроцессные зависимости, над которыми мы имеем полный контроль</a:t>
            </a:r>
          </a:p>
          <a:p>
            <a:pPr marL="0" indent="0">
              <a:buNone/>
            </a:pPr>
            <a:endParaRPr lang="ru-RU" dirty="0">
              <a:latin typeface="Segoe UI" panose="020B0502040204020203" pitchFamily="34" charset="0"/>
              <a:cs typeface="Segoe UI" panose="020B0502040204020203" pitchFamily="34" charset="0"/>
            </a:endParaRPr>
          </a:p>
          <a:p>
            <a:pPr marL="0" indent="0">
              <a:buNone/>
            </a:pPr>
            <a:r>
              <a:rPr lang="ru-RU" b="1" dirty="0">
                <a:latin typeface="Segoe UI" panose="020B0502040204020203" pitchFamily="34" charset="0"/>
                <a:cs typeface="Segoe UI" panose="020B0502040204020203" pitchFamily="34" charset="0"/>
              </a:rPr>
              <a:t>Неуправляемые зависимости </a:t>
            </a:r>
            <a:r>
              <a:rPr lang="ru-RU" dirty="0">
                <a:latin typeface="Segoe UI" panose="020B0502040204020203" pitchFamily="34" charset="0"/>
                <a:cs typeface="Segoe UI" panose="020B0502040204020203" pitchFamily="34" charset="0"/>
              </a:rPr>
              <a:t>-</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взаимодействие с которыми можно наблюдать извне</a:t>
            </a:r>
            <a:endParaRPr lang="en-US" dirty="0">
              <a:latin typeface="Segoe UI" panose="020B0502040204020203" pitchFamily="34" charset="0"/>
              <a:cs typeface="Segoe UI" panose="020B0502040204020203" pitchFamily="34" charset="0"/>
            </a:endParaRPr>
          </a:p>
          <a:p>
            <a:endParaRPr lang="en-US" dirty="0"/>
          </a:p>
        </p:txBody>
      </p:sp>
      <p:sp>
        <p:nvSpPr>
          <p:cNvPr id="5" name="Slide Number Placeholder 4">
            <a:extLst>
              <a:ext uri="{FF2B5EF4-FFF2-40B4-BE49-F238E27FC236}">
                <a16:creationId xmlns:a16="http://schemas.microsoft.com/office/drawing/2014/main" id="{E5BCDB04-8235-6401-82C0-6D5E6E2716DF}"/>
              </a:ext>
            </a:extLst>
          </p:cNvPr>
          <p:cNvSpPr>
            <a:spLocks noGrp="1"/>
          </p:cNvSpPr>
          <p:nvPr>
            <p:ph type="sldNum" sz="quarter" idx="12"/>
          </p:nvPr>
        </p:nvSpPr>
        <p:spPr/>
        <p:txBody>
          <a:bodyPr/>
          <a:lstStyle/>
          <a:p>
            <a:fld id="{9566D03A-FE14-4537-809B-4E34C618A541}" type="slidenum">
              <a:rPr lang="en-US" smtClean="0"/>
              <a:t>3</a:t>
            </a:fld>
            <a:endParaRPr lang="en-US" dirty="0"/>
          </a:p>
        </p:txBody>
      </p:sp>
    </p:spTree>
    <p:extLst>
      <p:ext uri="{BB962C8B-B14F-4D97-AF65-F5344CB8AC3E}">
        <p14:creationId xmlns:p14="http://schemas.microsoft.com/office/powerpoint/2010/main" val="416230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Liquibase</a:t>
            </a:r>
            <a:r>
              <a:rPr lang="ru-RU" dirty="0">
                <a:latin typeface="Segoe UI" panose="020B0502040204020203" pitchFamily="34" charset="0"/>
                <a:cs typeface="Segoe UI" panose="020B0502040204020203" pitchFamily="34" charset="0"/>
              </a:rPr>
              <a:t> побольше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92500" lnSpcReduction="20000"/>
          </a:bodyPr>
          <a:lstStyle/>
          <a:p>
            <a:pPr marL="0" indent="0" algn="l" fontAlgn="base">
              <a:buNone/>
            </a:pPr>
            <a:r>
              <a:rPr lang="en-US" b="1" i="0" dirty="0">
                <a:solidFill>
                  <a:srgbClr val="404247"/>
                </a:solidFill>
                <a:effectLst/>
                <a:latin typeface="inherit"/>
              </a:rPr>
              <a:t>&lt;?xml version="1.0" encoding="UTF-8"?&gt;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databaseChangeLog</a:t>
            </a:r>
            <a:r>
              <a:rPr lang="en-US" b="0" i="0" dirty="0">
                <a:solidFill>
                  <a:srgbClr val="000000"/>
                </a:solidFill>
                <a:effectLst/>
                <a:latin typeface="inherit"/>
              </a:rPr>
              <a:t> </a:t>
            </a:r>
            <a:r>
              <a:rPr lang="ru-RU" b="1" dirty="0">
                <a:solidFill>
                  <a:srgbClr val="404247"/>
                </a:solidFill>
                <a:latin typeface="inherit"/>
              </a:rPr>
              <a:t>...</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changeSet</a:t>
            </a:r>
            <a:r>
              <a:rPr lang="en-US" b="0" i="0" dirty="0">
                <a:solidFill>
                  <a:srgbClr val="000000"/>
                </a:solidFill>
                <a:effectLst/>
                <a:latin typeface="inherit"/>
              </a:rPr>
              <a:t> </a:t>
            </a:r>
            <a:r>
              <a:rPr lang="en-US" b="1" i="0" dirty="0">
                <a:solidFill>
                  <a:srgbClr val="404247"/>
                </a:solidFill>
                <a:effectLst/>
                <a:latin typeface="inherit"/>
              </a:rPr>
              <a:t>author</a:t>
            </a:r>
            <a:r>
              <a:rPr lang="en-US" b="0" i="0" dirty="0">
                <a:solidFill>
                  <a:srgbClr val="404247"/>
                </a:solidFill>
                <a:effectLst/>
                <a:latin typeface="inherit"/>
              </a:rPr>
              <a:t>=</a:t>
            </a:r>
            <a:r>
              <a:rPr lang="en-US" b="0" i="0" dirty="0">
                <a:solidFill>
                  <a:srgbClr val="2D47E6"/>
                </a:solidFill>
                <a:effectLst/>
                <a:latin typeface="inherit"/>
              </a:rPr>
              <a:t>"lb-generated"</a:t>
            </a:r>
            <a:r>
              <a:rPr lang="en-US" b="0" i="0" dirty="0">
                <a:solidFill>
                  <a:srgbClr val="000000"/>
                </a:solidFill>
                <a:effectLst/>
                <a:latin typeface="inherit"/>
              </a:rPr>
              <a:t> </a:t>
            </a:r>
            <a:r>
              <a:rPr lang="en-US" b="1" i="0" dirty="0">
                <a:solidFill>
                  <a:srgbClr val="404247"/>
                </a:solidFill>
                <a:effectLst/>
                <a:latin typeface="inherit"/>
              </a:rPr>
              <a:t>id</a:t>
            </a:r>
            <a:r>
              <a:rPr lang="en-US" b="0" i="0" dirty="0">
                <a:solidFill>
                  <a:srgbClr val="404247"/>
                </a:solidFill>
                <a:effectLst/>
                <a:latin typeface="inherit"/>
              </a:rPr>
              <a:t>=</a:t>
            </a:r>
            <a:r>
              <a:rPr lang="en-US" b="0" i="0" dirty="0">
                <a:solidFill>
                  <a:srgbClr val="2D47E6"/>
                </a:solidFill>
                <a:effectLst/>
                <a:latin typeface="inherit"/>
              </a:rPr>
              <a:t>"1185214997195-1"</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createTable</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"BONUS"</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sz="2600" b="0" i="0" dirty="0">
                <a:solidFill>
                  <a:srgbClr val="2D47E6"/>
                </a:solidFill>
                <a:effectLst/>
                <a:latin typeface="inherit"/>
              </a:rPr>
              <a:t>"NAME"</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"VARCHAR2(15)"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"JOB"</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"VARCHAR2(255)"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"SAL"</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"NUMBER(255)"</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createTable</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changeSet</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databaseChangeLog</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30</a:t>
            </a:fld>
            <a:endParaRPr lang="en-US" dirty="0"/>
          </a:p>
        </p:txBody>
      </p:sp>
    </p:spTree>
    <p:extLst>
      <p:ext uri="{BB962C8B-B14F-4D97-AF65-F5344CB8AC3E}">
        <p14:creationId xmlns:p14="http://schemas.microsoft.com/office/powerpoint/2010/main" val="3759639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48F0-102B-8B38-1033-98584DB2685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64E448E-B806-BA64-EE84-0CD1886E29D3}"/>
              </a:ext>
            </a:extLst>
          </p:cNvPr>
          <p:cNvSpPr>
            <a:spLocks noGrp="1"/>
          </p:cNvSpPr>
          <p:nvPr>
            <p:ph idx="1"/>
          </p:nvPr>
        </p:nvSpPr>
        <p:spPr/>
        <p:txBody>
          <a:bodyPr>
            <a:normAutofit fontScale="92500" lnSpcReduction="10000"/>
          </a:bodyPr>
          <a:lstStyle/>
          <a:p>
            <a:pPr algn="just">
              <a:buFont typeface="Wingdings" panose="05000000000000000000" pitchFamily="2" charset="2"/>
              <a:buChar char="ü"/>
            </a:pPr>
            <a:r>
              <a:rPr lang="en-US" sz="3000" dirty="0">
                <a:latin typeface="Segoe UI" panose="020B0502040204020203" pitchFamily="34" charset="0"/>
                <a:cs typeface="Segoe UI" panose="020B0502040204020203" pitchFamily="34" charset="0"/>
              </a:rPr>
              <a:t> </a:t>
            </a:r>
            <a:r>
              <a:rPr lang="ru-RU" sz="3000" b="1" dirty="0">
                <a:latin typeface="Segoe UI" panose="020B0502040204020203" pitchFamily="34" charset="0"/>
                <a:cs typeface="Segoe UI" panose="020B0502040204020203" pitchFamily="34" charset="0"/>
              </a:rPr>
              <a:t>Введение или о типах зависимостей</a:t>
            </a:r>
          </a:p>
          <a:p>
            <a:pPr lvl="1" algn="just"/>
            <a:r>
              <a:rPr lang="ru-RU" sz="3000"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lgn="just"/>
            <a:r>
              <a:rPr lang="ru-RU" sz="3000"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3200" dirty="0">
                <a:latin typeface="Segoe UI" panose="020B0502040204020203" pitchFamily="34" charset="0"/>
                <a:cs typeface="Segoe UI" panose="020B0502040204020203" pitchFamily="34" charset="0"/>
              </a:rPr>
              <a:t>Тестируем в продбазе (</a:t>
            </a:r>
            <a:r>
              <a:rPr lang="ru-RU" sz="3200" b="1" i="1" dirty="0">
                <a:latin typeface="Segoe UI" panose="020B0502040204020203" pitchFamily="34" charset="0"/>
                <a:cs typeface="Segoe UI" panose="020B0502040204020203" pitchFamily="34" charset="0"/>
              </a:rPr>
              <a:t>на другом экземпляре!</a:t>
            </a:r>
            <a:r>
              <a:rPr lang="ru-RU" sz="3200" dirty="0">
                <a:latin typeface="Segoe UI" panose="020B0502040204020203" pitchFamily="34" charset="0"/>
                <a:cs typeface="Segoe UI" panose="020B0502040204020203" pitchFamily="34" charset="0"/>
              </a:rPr>
              <a:t>)</a:t>
            </a:r>
            <a:r>
              <a:rPr lang="ru-RU" sz="3000" dirty="0">
                <a:latin typeface="Segoe UI" panose="020B0502040204020203" pitchFamily="34" charset="0"/>
                <a:cs typeface="Segoe UI" panose="020B0502040204020203" pitchFamily="34" charset="0"/>
              </a:rPr>
              <a:t> </a:t>
            </a:r>
          </a:p>
          <a:p>
            <a:pPr algn="just">
              <a:buFont typeface="Wingdings" panose="05000000000000000000" pitchFamily="2" charset="2"/>
              <a:buChar char="ü"/>
            </a:pPr>
            <a:r>
              <a:rPr lang="en-US" sz="3000" dirty="0">
                <a:latin typeface="Segoe UI" panose="020B0502040204020203" pitchFamily="34" charset="0"/>
                <a:cs typeface="Segoe UI" panose="020B0502040204020203" pitchFamily="34" charset="0"/>
              </a:rPr>
              <a:t> </a:t>
            </a:r>
            <a:r>
              <a:rPr lang="ru-RU" sz="3000" b="1" dirty="0">
                <a:latin typeface="Segoe UI" panose="020B0502040204020203" pitchFamily="34" charset="0"/>
                <a:cs typeface="Segoe UI" panose="020B0502040204020203" pitchFamily="34" charset="0"/>
              </a:rPr>
              <a:t>Хранение схемы и доставка изменений</a:t>
            </a:r>
          </a:p>
          <a:p>
            <a:pPr lvl="1" algn="just"/>
            <a:r>
              <a:rPr lang="ru-RU" sz="3000" b="0" i="0" dirty="0">
                <a:effectLst/>
                <a:latin typeface="Segoe UI" panose="020B0502040204020203" pitchFamily="34" charset="0"/>
                <a:cs typeface="Segoe UI" panose="020B0502040204020203" pitchFamily="34" charset="0"/>
              </a:rPr>
              <a:t>Используйте миграции</a:t>
            </a:r>
          </a:p>
          <a:p>
            <a:pPr lvl="1"/>
            <a:r>
              <a:rPr lang="ru-RU" sz="3000" b="0" i="0" dirty="0">
                <a:effectLst/>
                <a:latin typeface="Segoe UI" panose="020B0502040204020203" pitchFamily="34" charset="0"/>
                <a:cs typeface="Segoe UI" panose="020B0502040204020203" pitchFamily="34" charset="0"/>
              </a:rPr>
              <a:t>Не изменяйте миграции. </a:t>
            </a:r>
            <a:r>
              <a:rPr lang="ru-RU" sz="3000" dirty="0">
                <a:latin typeface="Segoe UI" panose="020B0502040204020203" pitchFamily="34" charset="0"/>
                <a:cs typeface="Segoe UI" panose="020B0502040204020203" pitchFamily="34" charset="0"/>
              </a:rPr>
              <a:t>С</a:t>
            </a:r>
            <a:r>
              <a:rPr lang="ru-RU" sz="3000" b="0" i="0" dirty="0">
                <a:effectLst/>
                <a:latin typeface="Segoe UI" panose="020B0502040204020203" pitchFamily="34" charset="0"/>
                <a:cs typeface="Segoe UI" panose="020B0502040204020203" pitchFamily="34" charset="0"/>
              </a:rPr>
              <a:t>оздайте новую</a:t>
            </a:r>
          </a:p>
          <a:p>
            <a:pPr lvl="1"/>
            <a:r>
              <a:rPr lang="ru-RU" sz="3000" dirty="0">
                <a:latin typeface="Segoe UI" panose="020B0502040204020203" pitchFamily="34" charset="0"/>
                <a:cs typeface="Segoe UI" panose="020B0502040204020203" pitchFamily="34" charset="0"/>
              </a:rPr>
              <a:t>И</a:t>
            </a:r>
            <a:r>
              <a:rPr lang="ru-RU" sz="3000" b="0" i="0" dirty="0">
                <a:effectLst/>
                <a:latin typeface="Segoe UI" panose="020B0502040204020203" pitchFamily="34" charset="0"/>
                <a:cs typeface="Segoe UI" panose="020B0502040204020203" pitchFamily="34" charset="0"/>
              </a:rPr>
              <a:t>сключения – возможная потеря данных</a:t>
            </a:r>
            <a:endParaRPr lang="en-US" sz="3000" dirty="0">
              <a:latin typeface="Segoe UI" panose="020B0502040204020203" pitchFamily="34" charset="0"/>
              <a:cs typeface="Segoe UI" panose="020B0502040204020203" pitchFamily="34" charset="0"/>
            </a:endParaRPr>
          </a:p>
          <a:p>
            <a:endParaRPr lang="en-US" dirty="0"/>
          </a:p>
        </p:txBody>
      </p:sp>
      <p:sp>
        <p:nvSpPr>
          <p:cNvPr id="4" name="Slide Number Placeholder 3">
            <a:extLst>
              <a:ext uri="{FF2B5EF4-FFF2-40B4-BE49-F238E27FC236}">
                <a16:creationId xmlns:a16="http://schemas.microsoft.com/office/drawing/2014/main" id="{2F995B42-E89C-9A5E-9897-44CCD2699115}"/>
              </a:ext>
            </a:extLst>
          </p:cNvPr>
          <p:cNvSpPr>
            <a:spLocks noGrp="1"/>
          </p:cNvSpPr>
          <p:nvPr>
            <p:ph type="sldNum" sz="quarter" idx="12"/>
          </p:nvPr>
        </p:nvSpPr>
        <p:spPr/>
        <p:txBody>
          <a:bodyPr/>
          <a:lstStyle/>
          <a:p>
            <a:fld id="{9566D03A-FE14-4537-809B-4E34C618A541}" type="slidenum">
              <a:rPr lang="en-US" smtClean="0"/>
              <a:pPr/>
              <a:t>31</a:t>
            </a:fld>
            <a:endParaRPr lang="en-US" dirty="0"/>
          </a:p>
        </p:txBody>
      </p:sp>
    </p:spTree>
    <p:extLst>
      <p:ext uri="{BB962C8B-B14F-4D97-AF65-F5344CB8AC3E}">
        <p14:creationId xmlns:p14="http://schemas.microsoft.com/office/powerpoint/2010/main" val="361551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057E-B79D-0577-69AB-E94535B4E754}"/>
              </a:ext>
            </a:extLst>
          </p:cNvPr>
          <p:cNvSpPr>
            <a:spLocks noGrp="1"/>
          </p:cNvSpPr>
          <p:nvPr>
            <p:ph type="title"/>
          </p:nvPr>
        </p:nvSpPr>
        <p:spPr/>
        <p:txBody>
          <a:bodyPr/>
          <a:lstStyle/>
          <a:p>
            <a:r>
              <a:rPr lang="ru-RU" b="0" i="0" dirty="0">
                <a:effectLst/>
                <a:latin typeface="Segoe UI" panose="020B0502040204020203" pitchFamily="34" charset="0"/>
              </a:rPr>
              <a:t>Отдельный экземпляр для каждого</a:t>
            </a:r>
            <a:endParaRPr lang="en-US" dirty="0"/>
          </a:p>
        </p:txBody>
      </p:sp>
      <p:sp>
        <p:nvSpPr>
          <p:cNvPr id="3" name="Content Placeholder 2">
            <a:extLst>
              <a:ext uri="{FF2B5EF4-FFF2-40B4-BE49-F238E27FC236}">
                <a16:creationId xmlns:a16="http://schemas.microsoft.com/office/drawing/2014/main" id="{F0431DAC-783E-8651-CF43-66C5B2046032}"/>
              </a:ext>
            </a:extLst>
          </p:cNvPr>
          <p:cNvSpPr>
            <a:spLocks noGrp="1"/>
          </p:cNvSpPr>
          <p:nvPr>
            <p:ph idx="1"/>
          </p:nvPr>
        </p:nvSpPr>
        <p:spPr/>
        <p:txBody>
          <a:bodyPr>
            <a:normAutofit/>
          </a:bodyPr>
          <a:lstStyle/>
          <a:p>
            <a:pPr algn="just"/>
            <a:r>
              <a:rPr lang="ru-RU" b="0" i="0" dirty="0">
                <a:effectLst/>
                <a:latin typeface="Segoe UI" panose="020B0502040204020203" pitchFamily="34" charset="0"/>
              </a:rPr>
              <a:t>Тесты, выполняемые разными разработчиками, мешают друг другу.</a:t>
            </a:r>
          </a:p>
          <a:p>
            <a:pPr algn="just"/>
            <a:endParaRPr lang="en-US" b="0" i="0" dirty="0">
              <a:effectLst/>
              <a:latin typeface="Segoe UI" panose="020B0502040204020203" pitchFamily="34" charset="0"/>
            </a:endParaRPr>
          </a:p>
          <a:p>
            <a:pPr algn="just"/>
            <a:r>
              <a:rPr lang="ru-RU" b="0" i="0" dirty="0">
                <a:effectLst/>
                <a:latin typeface="Segoe UI" panose="020B0502040204020203" pitchFamily="34" charset="0"/>
              </a:rPr>
              <a:t>Обратно несовместимые изменения могут блокировать работу других разработчиков.</a:t>
            </a:r>
            <a:endParaRPr lang="en-US" b="0" i="0" dirty="0">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98312EF1-7213-B765-326C-3D21D5833D34}"/>
              </a:ext>
            </a:extLst>
          </p:cNvPr>
          <p:cNvSpPr>
            <a:spLocks noGrp="1"/>
          </p:cNvSpPr>
          <p:nvPr>
            <p:ph type="sldNum" sz="quarter" idx="12"/>
          </p:nvPr>
        </p:nvSpPr>
        <p:spPr/>
        <p:txBody>
          <a:bodyPr/>
          <a:lstStyle/>
          <a:p>
            <a:fld id="{9566D03A-FE14-4537-809B-4E34C618A541}" type="slidenum">
              <a:rPr lang="en-US" smtClean="0"/>
              <a:t>32</a:t>
            </a:fld>
            <a:endParaRPr lang="en-US" dirty="0"/>
          </a:p>
        </p:txBody>
      </p:sp>
    </p:spTree>
    <p:extLst>
      <p:ext uri="{BB962C8B-B14F-4D97-AF65-F5344CB8AC3E}">
        <p14:creationId xmlns:p14="http://schemas.microsoft.com/office/powerpoint/2010/main" val="139372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0A6-726F-11F2-0FF7-F9ABF3A984D9}"/>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Контроль за состоянием базы в тестах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57A5256-E8BE-731B-15ED-BECE3A6CEA23}"/>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И</a:t>
            </a:r>
            <a:r>
              <a:rPr lang="ru-RU" b="0" i="0" dirty="0">
                <a:effectLst/>
                <a:latin typeface="Segoe UI" panose="020B0502040204020203" pitchFamily="34" charset="0"/>
                <a:cs typeface="Segoe UI" panose="020B0502040204020203" pitchFamily="34" charset="0"/>
              </a:rPr>
              <a:t>золируем тестовые инстансы.</a:t>
            </a:r>
          </a:p>
          <a:p>
            <a:endParaRPr lang="ru-RU" b="0" i="0" dirty="0">
              <a:effectLst/>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Обеспечиваем п</a:t>
            </a:r>
            <a:r>
              <a:rPr lang="ru-RU" b="0" i="0" dirty="0">
                <a:effectLst/>
                <a:latin typeface="Segoe UI" panose="020B0502040204020203" pitchFamily="34" charset="0"/>
                <a:cs typeface="Segoe UI" panose="020B0502040204020203" pitchFamily="34" charset="0"/>
              </a:rPr>
              <a:t>редсказуемое наполнение.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6E6E803F-B3D1-CF88-7884-B9B48E48AC0D}"/>
              </a:ext>
            </a:extLst>
          </p:cNvPr>
          <p:cNvSpPr>
            <a:spLocks noGrp="1"/>
          </p:cNvSpPr>
          <p:nvPr>
            <p:ph type="sldNum" sz="quarter" idx="12"/>
          </p:nvPr>
        </p:nvSpPr>
        <p:spPr/>
        <p:txBody>
          <a:bodyPr/>
          <a:lstStyle/>
          <a:p>
            <a:fld id="{9566D03A-FE14-4537-809B-4E34C618A541}" type="slidenum">
              <a:rPr lang="en-US" smtClean="0"/>
              <a:t>33</a:t>
            </a:fld>
            <a:endParaRPr lang="en-US" dirty="0"/>
          </a:p>
        </p:txBody>
      </p:sp>
    </p:spTree>
    <p:extLst>
      <p:ext uri="{BB962C8B-B14F-4D97-AF65-F5344CB8AC3E}">
        <p14:creationId xmlns:p14="http://schemas.microsoft.com/office/powerpoint/2010/main" val="427129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164E-8D30-C3CE-7068-D848765FA194}"/>
              </a:ext>
            </a:extLst>
          </p:cNvPr>
          <p:cNvSpPr>
            <a:spLocks noGrp="1"/>
          </p:cNvSpPr>
          <p:nvPr>
            <p:ph type="title"/>
          </p:nvPr>
        </p:nvSpPr>
        <p:spPr>
          <a:xfrm>
            <a:off x="774700" y="136525"/>
            <a:ext cx="11193420" cy="1325563"/>
          </a:xfrm>
        </p:spPr>
        <p:txBody>
          <a:bodyPr/>
          <a:lstStyle/>
          <a:p>
            <a:r>
              <a:rPr lang="ru-RU" dirty="0">
                <a:latin typeface="Segoe UI" panose="020B0502040204020203" pitchFamily="34" charset="0"/>
                <a:cs typeface="Segoe UI" panose="020B0502040204020203" pitchFamily="34" charset="0"/>
              </a:rPr>
              <a:t>Управление жизненным циклом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F7DDCCD-5487-8108-F447-273A083E2624}"/>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Выполнение интеграционных тесты последовательно.</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Удаление оставшихся данных между тестовыми запусками.</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Приведение</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базы к начальному состоянию в самих тестах.</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2AB1048-6665-2B9F-D126-38A14AF6B26E}"/>
              </a:ext>
            </a:extLst>
          </p:cNvPr>
          <p:cNvSpPr>
            <a:spLocks noGrp="1"/>
          </p:cNvSpPr>
          <p:nvPr>
            <p:ph type="sldNum" sz="quarter" idx="12"/>
          </p:nvPr>
        </p:nvSpPr>
        <p:spPr/>
        <p:txBody>
          <a:bodyPr/>
          <a:lstStyle/>
          <a:p>
            <a:fld id="{9566D03A-FE14-4537-809B-4E34C618A541}" type="slidenum">
              <a:rPr lang="en-US" smtClean="0"/>
              <a:t>34</a:t>
            </a:fld>
            <a:endParaRPr lang="en-US" dirty="0"/>
          </a:p>
        </p:txBody>
      </p:sp>
    </p:spTree>
    <p:extLst>
      <p:ext uri="{BB962C8B-B14F-4D97-AF65-F5344CB8AC3E}">
        <p14:creationId xmlns:p14="http://schemas.microsoft.com/office/powerpoint/2010/main" val="263739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4CDE-A21B-4A8C-53C4-1377BF75B83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Параллельное </a:t>
            </a:r>
            <a:r>
              <a:rPr lang="en-US" dirty="0">
                <a:latin typeface="Segoe UI" panose="020B0502040204020203" pitchFamily="34" charset="0"/>
                <a:cs typeface="Segoe UI" panose="020B0502040204020203" pitchFamily="34" charset="0"/>
              </a:rPr>
              <a:t>vs</a:t>
            </a:r>
            <a:r>
              <a:rPr lang="ru-RU" dirty="0">
                <a:latin typeface="Segoe UI" panose="020B0502040204020203" pitchFamily="34" charset="0"/>
                <a:cs typeface="Segoe UI" panose="020B0502040204020203" pitchFamily="34" charset="0"/>
              </a:rPr>
              <a:t> последовательное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DFF4167-71AE-3A82-8B44-B5EE1E5C82C3}"/>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Параллельное выполнение интеграционных тестов требует значительных усилий.</a:t>
            </a:r>
          </a:p>
          <a:p>
            <a:pPr algn="just"/>
            <a:endParaRPr lang="ru-RU" dirty="0">
              <a:latin typeface="Segoe UI" panose="020B0502040204020203" pitchFamily="34" charset="0"/>
              <a:cs typeface="Segoe UI" panose="020B0502040204020203" pitchFamily="34" charset="0"/>
            </a:endParaRPr>
          </a:p>
          <a:p>
            <a:pPr marL="0" indent="0" algn="just">
              <a:buNone/>
            </a:pPr>
            <a:r>
              <a:rPr lang="en-US" dirty="0" err="1">
                <a:latin typeface="Segoe UI" panose="020B0502040204020203" pitchFamily="34" charset="0"/>
                <a:cs typeface="Segoe UI" panose="020B0502040204020203" pitchFamily="34" charset="0"/>
              </a:rPr>
              <a:t>xUnit</a:t>
            </a:r>
            <a:r>
              <a:rPr lang="ru-RU" dirty="0">
                <a:latin typeface="Segoe UI" panose="020B0502040204020203" pitchFamily="34" charset="0"/>
                <a:cs typeface="Segoe UI" panose="020B0502040204020203" pitchFamily="34" charset="0"/>
              </a:rPr>
              <a:t> и </a:t>
            </a:r>
            <a:r>
              <a:rPr lang="en-US" dirty="0" err="1">
                <a:latin typeface="Segoe UI" panose="020B0502040204020203" pitchFamily="34" charset="0"/>
                <a:cs typeface="Segoe UI" panose="020B0502040204020203" pitchFamily="34" charset="0"/>
              </a:rPr>
              <a:t>NUnit</a:t>
            </a:r>
            <a:r>
              <a:rPr lang="en-US" dirty="0">
                <a:latin typeface="Segoe UI" panose="020B0502040204020203" pitchFamily="34" charset="0"/>
                <a:cs typeface="Segoe UI" panose="020B0502040204020203" pitchFamily="34" charset="0"/>
              </a:rPr>
              <a:t> – </a:t>
            </a:r>
            <a:r>
              <a:rPr lang="ru-RU" dirty="0">
                <a:latin typeface="Segoe UI" panose="020B0502040204020203" pitchFamily="34" charset="0"/>
                <a:cs typeface="Segoe UI" panose="020B0502040204020203" pitchFamily="34" charset="0"/>
              </a:rPr>
              <a:t>позволяют создать отдельные тестовые коллекции и отключать в них распараллеливание.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3616A979-271D-F1F8-74DA-A4388323C3BD}"/>
              </a:ext>
            </a:extLst>
          </p:cNvPr>
          <p:cNvSpPr>
            <a:spLocks noGrp="1"/>
          </p:cNvSpPr>
          <p:nvPr>
            <p:ph type="sldNum" sz="quarter" idx="12"/>
          </p:nvPr>
        </p:nvSpPr>
        <p:spPr/>
        <p:txBody>
          <a:bodyPr/>
          <a:lstStyle/>
          <a:p>
            <a:fld id="{9566D03A-FE14-4537-809B-4E34C618A541}" type="slidenum">
              <a:rPr lang="en-US" smtClean="0"/>
              <a:t>35</a:t>
            </a:fld>
            <a:endParaRPr lang="en-US" dirty="0"/>
          </a:p>
        </p:txBody>
      </p:sp>
    </p:spTree>
    <p:extLst>
      <p:ext uri="{BB962C8B-B14F-4D97-AF65-F5344CB8AC3E}">
        <p14:creationId xmlns:p14="http://schemas.microsoft.com/office/powerpoint/2010/main" val="35295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A4F9-BAD0-F7CF-23AC-76DFA1027FF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Коллекции в </a:t>
            </a:r>
            <a:r>
              <a:rPr lang="en-US" dirty="0">
                <a:latin typeface="Segoe UI" panose="020B0502040204020203" pitchFamily="34" charset="0"/>
                <a:cs typeface="Segoe UI" panose="020B0502040204020203" pitchFamily="34" charset="0"/>
              </a:rPr>
              <a:t>xUnit</a:t>
            </a:r>
          </a:p>
        </p:txBody>
      </p:sp>
      <p:sp>
        <p:nvSpPr>
          <p:cNvPr id="3" name="Content Placeholder 2">
            <a:extLst>
              <a:ext uri="{FF2B5EF4-FFF2-40B4-BE49-F238E27FC236}">
                <a16:creationId xmlns:a16="http://schemas.microsoft.com/office/drawing/2014/main" id="{75231FD9-EC85-B2AE-8BEA-7859952C40F5}"/>
              </a:ext>
            </a:extLst>
          </p:cNvPr>
          <p:cNvSpPr>
            <a:spLocks noGrp="1"/>
          </p:cNvSpPr>
          <p:nvPr>
            <p:ph idx="1"/>
          </p:nvPr>
        </p:nvSpPr>
        <p:spPr>
          <a:xfrm>
            <a:off x="241300" y="2005012"/>
            <a:ext cx="11588750" cy="4351338"/>
          </a:xfrm>
        </p:spPr>
        <p:txBody>
          <a:bodyPr>
            <a:noAutofit/>
          </a:bodyPr>
          <a:lstStyle/>
          <a:p>
            <a:pPr marL="0" indent="0">
              <a:buNone/>
            </a:pP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CollectionDefinition</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nameof</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NotThreadSafe</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DisableParallelization</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a:t>
            </a: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err="1">
                <a:solidFill>
                  <a:srgbClr val="2B91AF"/>
                </a:solidFill>
                <a:latin typeface="Cascadia Mono" panose="020B0609020000020004" pitchFamily="49" charset="0"/>
              </a:rPr>
              <a:t>NotThreadSafe</a:t>
            </a:r>
            <a:r>
              <a:rPr lang="en-US" sz="2400" dirty="0">
                <a:solidFill>
                  <a:srgbClr val="000000"/>
                </a:solidFill>
                <a:latin typeface="Cascadia Mono" panose="020B0609020000020004" pitchFamily="49" charset="0"/>
              </a:rPr>
              <a:t> { }</a:t>
            </a:r>
          </a:p>
          <a:p>
            <a:pPr marL="0" indent="0">
              <a:buNone/>
            </a:pP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[Collection(nameof(</a:t>
            </a:r>
            <a:r>
              <a:rPr lang="en-US" sz="2400" dirty="0" err="1">
                <a:solidFill>
                  <a:srgbClr val="000000"/>
                </a:solidFill>
                <a:latin typeface="Cascadia Mono" panose="020B0609020000020004" pitchFamily="49" charset="0"/>
              </a:rPr>
              <a:t>NotThreadSafe</a:t>
            </a:r>
            <a:r>
              <a:rPr lang="en-US" sz="2400" dirty="0">
                <a:solidFill>
                  <a:srgbClr val="000000"/>
                </a:solidFill>
                <a:latin typeface="Cascadia Mono" panose="020B0609020000020004" pitchFamily="49" charset="0"/>
              </a:rPr>
              <a:t>))]</a:t>
            </a: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a:solidFill>
                  <a:srgbClr val="2B91AF"/>
                </a:solidFill>
                <a:latin typeface="Cascadia Mono" panose="020B0609020000020004" pitchFamily="49" charset="0"/>
              </a:rPr>
              <a:t>TestClass1</a:t>
            </a: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[Fact]</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void</a:t>
            </a:r>
            <a:r>
              <a:rPr lang="en-US" sz="2400" dirty="0">
                <a:solidFill>
                  <a:srgbClr val="000000"/>
                </a:solidFill>
                <a:latin typeface="Cascadia Mono" panose="020B0609020000020004" pitchFamily="49" charset="0"/>
              </a:rPr>
              <a:t> Test1() =&gt; ...;</a:t>
            </a:r>
          </a:p>
          <a:p>
            <a:pPr marL="0" indent="0">
              <a:buNone/>
            </a:pPr>
            <a:r>
              <a:rPr lang="en-US" sz="2400" dirty="0">
                <a:solidFill>
                  <a:srgbClr val="000000"/>
                </a:solidFill>
                <a:latin typeface="Cascadia Mono" panose="020B0609020000020004" pitchFamily="49" charset="0"/>
              </a:rPr>
              <a:t>}</a:t>
            </a:r>
          </a:p>
        </p:txBody>
      </p:sp>
      <p:sp>
        <p:nvSpPr>
          <p:cNvPr id="4" name="Slide Number Placeholder 3">
            <a:extLst>
              <a:ext uri="{FF2B5EF4-FFF2-40B4-BE49-F238E27FC236}">
                <a16:creationId xmlns:a16="http://schemas.microsoft.com/office/drawing/2014/main" id="{95504AC9-9BF9-9AD4-4EA8-A91B080D34D6}"/>
              </a:ext>
            </a:extLst>
          </p:cNvPr>
          <p:cNvSpPr>
            <a:spLocks noGrp="1"/>
          </p:cNvSpPr>
          <p:nvPr>
            <p:ph type="sldNum" sz="quarter" idx="12"/>
          </p:nvPr>
        </p:nvSpPr>
        <p:spPr/>
        <p:txBody>
          <a:bodyPr/>
          <a:lstStyle/>
          <a:p>
            <a:fld id="{9566D03A-FE14-4537-809B-4E34C618A541}" type="slidenum">
              <a:rPr lang="en-US" smtClean="0"/>
              <a:pPr/>
              <a:t>36</a:t>
            </a:fld>
            <a:endParaRPr lang="en-US" dirty="0"/>
          </a:p>
        </p:txBody>
      </p:sp>
    </p:spTree>
    <p:extLst>
      <p:ext uri="{BB962C8B-B14F-4D97-AF65-F5344CB8AC3E}">
        <p14:creationId xmlns:p14="http://schemas.microsoft.com/office/powerpoint/2010/main" val="895850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4C28-19C4-B898-9A71-03D0F76891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между тестовыми запусками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3953E6-FA94-F836-EE03-CC65F1E86663}"/>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Четыре варианта очистки оставшихся данных между тестовыми запусками:</a:t>
            </a:r>
          </a:p>
          <a:p>
            <a:pPr algn="just"/>
            <a:r>
              <a:rPr lang="ru-RU" dirty="0">
                <a:latin typeface="Segoe UI" panose="020B0502040204020203" pitchFamily="34" charset="0"/>
                <a:cs typeface="Segoe UI" panose="020B0502040204020203" pitchFamily="34" charset="0"/>
              </a:rPr>
              <a:t>Восстановление резервной копии базы данных перед каждым тестированием</a:t>
            </a:r>
          </a:p>
          <a:p>
            <a:pPr algn="just"/>
            <a:r>
              <a:rPr lang="ru-RU" dirty="0">
                <a:latin typeface="Segoe UI" panose="020B0502040204020203" pitchFamily="34" charset="0"/>
                <a:cs typeface="Segoe UI" panose="020B0502040204020203" pitchFamily="34" charset="0"/>
              </a:rPr>
              <a:t>Оборачивание каждого теста в транзакцию</a:t>
            </a:r>
          </a:p>
          <a:p>
            <a:pPr algn="just"/>
            <a:r>
              <a:rPr lang="ru-RU" dirty="0">
                <a:latin typeface="Segoe UI" panose="020B0502040204020203" pitchFamily="34" charset="0"/>
                <a:cs typeface="Segoe UI" panose="020B0502040204020203" pitchFamily="34" charset="0"/>
              </a:rPr>
              <a:t>Очистка данных в конце теста</a:t>
            </a:r>
            <a:endParaRPr lang="en-US"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Очистка данных в начале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0B93C-7F6E-72D8-F50A-D68C2F88946F}"/>
              </a:ext>
            </a:extLst>
          </p:cNvPr>
          <p:cNvSpPr>
            <a:spLocks noGrp="1"/>
          </p:cNvSpPr>
          <p:nvPr>
            <p:ph type="sldNum" sz="quarter" idx="12"/>
          </p:nvPr>
        </p:nvSpPr>
        <p:spPr/>
        <p:txBody>
          <a:bodyPr/>
          <a:lstStyle/>
          <a:p>
            <a:fld id="{9566D03A-FE14-4537-809B-4E34C618A541}" type="slidenum">
              <a:rPr lang="en-US" smtClean="0"/>
              <a:t>37</a:t>
            </a:fld>
            <a:endParaRPr lang="en-US" dirty="0"/>
          </a:p>
        </p:txBody>
      </p:sp>
    </p:spTree>
    <p:extLst>
      <p:ext uri="{BB962C8B-B14F-4D97-AF65-F5344CB8AC3E}">
        <p14:creationId xmlns:p14="http://schemas.microsoft.com/office/powerpoint/2010/main" val="284655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DA09-4F04-F8D6-1A6C-8F4478FA81E4}"/>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Восстановление из резервной копии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DBB444B-E842-E11F-0F2C-477B4E2155F1}"/>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Если база данных меняется не часто</a:t>
            </a:r>
          </a:p>
          <a:p>
            <a:pPr algn="just"/>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Если можно брать базу из </a:t>
            </a:r>
            <a:r>
              <a:rPr lang="en-US" dirty="0">
                <a:latin typeface="Segoe UI" panose="020B0502040204020203" pitchFamily="34" charset="0"/>
                <a:cs typeface="Segoe UI" panose="020B0502040204020203" pitchFamily="34" charset="0"/>
              </a:rPr>
              <a:t>production</a:t>
            </a:r>
          </a:p>
        </p:txBody>
      </p:sp>
      <p:sp>
        <p:nvSpPr>
          <p:cNvPr id="5" name="Slide Number Placeholder 4">
            <a:extLst>
              <a:ext uri="{FF2B5EF4-FFF2-40B4-BE49-F238E27FC236}">
                <a16:creationId xmlns:a16="http://schemas.microsoft.com/office/drawing/2014/main" id="{E059C3A9-D6A2-1715-B4F9-A1AA5119FDAB}"/>
              </a:ext>
            </a:extLst>
          </p:cNvPr>
          <p:cNvSpPr>
            <a:spLocks noGrp="1"/>
          </p:cNvSpPr>
          <p:nvPr>
            <p:ph type="sldNum" sz="quarter" idx="12"/>
          </p:nvPr>
        </p:nvSpPr>
        <p:spPr/>
        <p:txBody>
          <a:bodyPr/>
          <a:lstStyle/>
          <a:p>
            <a:fld id="{9566D03A-FE14-4537-809B-4E34C618A541}" type="slidenum">
              <a:rPr lang="en-US" smtClean="0"/>
              <a:t>38</a:t>
            </a:fld>
            <a:endParaRPr lang="en-US" dirty="0"/>
          </a:p>
        </p:txBody>
      </p:sp>
    </p:spTree>
    <p:extLst>
      <p:ext uri="{BB962C8B-B14F-4D97-AF65-F5344CB8AC3E}">
        <p14:creationId xmlns:p14="http://schemas.microsoft.com/office/powerpoint/2010/main" val="18430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9A15-BE85-C155-CF32-D5FCA0BFE296}"/>
              </a:ext>
            </a:extLst>
          </p:cNvPr>
          <p:cNvSpPr>
            <a:spLocks noGrp="1"/>
          </p:cNvSpPr>
          <p:nvPr>
            <p:ph type="title"/>
          </p:nvPr>
        </p:nvSpPr>
        <p:spPr>
          <a:xfrm>
            <a:off x="838200" y="136525"/>
            <a:ext cx="10909300" cy="1325563"/>
          </a:xfrm>
        </p:spPr>
        <p:txBody>
          <a:bodyPr/>
          <a:lstStyle/>
          <a:p>
            <a:pPr marL="0" indent="0">
              <a:buNone/>
            </a:pPr>
            <a:r>
              <a:rPr lang="ru-RU" dirty="0">
                <a:latin typeface="Segoe UI" panose="020B0502040204020203" pitchFamily="34" charset="0"/>
                <a:cs typeface="Segoe UI" panose="020B0502040204020203" pitchFamily="34" charset="0"/>
              </a:rPr>
              <a:t>Запускаем тест в транзакции и </a:t>
            </a:r>
            <a:r>
              <a:rPr lang="en-US" dirty="0">
                <a:latin typeface="Segoe UI" panose="020B0502040204020203" pitchFamily="34" charset="0"/>
                <a:cs typeface="Segoe UI" panose="020B0502040204020203" pitchFamily="34" charset="0"/>
              </a:rPr>
              <a:t>Rollback</a:t>
            </a:r>
          </a:p>
        </p:txBody>
      </p:sp>
      <p:sp>
        <p:nvSpPr>
          <p:cNvPr id="3" name="Content Placeholder 2">
            <a:extLst>
              <a:ext uri="{FF2B5EF4-FFF2-40B4-BE49-F238E27FC236}">
                <a16:creationId xmlns:a16="http://schemas.microsoft.com/office/drawing/2014/main" id="{1E61C5C1-9E0E-73F5-9608-6F14E9A8D695}"/>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Атрибуты </a:t>
            </a:r>
            <a:r>
              <a:rPr lang="en-US" dirty="0">
                <a:latin typeface="Segoe UI" panose="020B0502040204020203" pitchFamily="34" charset="0"/>
                <a:cs typeface="Segoe UI" panose="020B0502040204020203" pitchFamily="34" charset="0"/>
              </a:rPr>
              <a:t>B</a:t>
            </a:r>
            <a:r>
              <a:rPr lang="ru-RU" dirty="0" err="1">
                <a:latin typeface="Segoe UI" panose="020B0502040204020203" pitchFamily="34" charset="0"/>
                <a:cs typeface="Segoe UI" panose="020B0502040204020203" pitchFamily="34" charset="0"/>
              </a:rPr>
              <a:t>efore</a:t>
            </a:r>
            <a:r>
              <a:rPr lang="en-US" dirty="0">
                <a:latin typeface="Segoe UI" panose="020B0502040204020203" pitchFamily="34" charset="0"/>
                <a:cs typeface="Segoe UI" panose="020B0502040204020203" pitchFamily="34" charset="0"/>
              </a:rPr>
              <a:t>A</a:t>
            </a:r>
            <a:r>
              <a:rPr lang="ru-RU" dirty="0" err="1">
                <a:latin typeface="Segoe UI" panose="020B0502040204020203" pitchFamily="34" charset="0"/>
                <a:cs typeface="Segoe UI" panose="020B0502040204020203" pitchFamily="34" charset="0"/>
              </a:rPr>
              <a:t>fter</a:t>
            </a:r>
            <a:r>
              <a:rPr lang="en-US" dirty="0">
                <a:latin typeface="Segoe UI" panose="020B0502040204020203" pitchFamily="34" charset="0"/>
                <a:cs typeface="Segoe UI" panose="020B0502040204020203" pitchFamily="34" charset="0"/>
              </a:rPr>
              <a:t>T</a:t>
            </a:r>
            <a:r>
              <a:rPr lang="ru-RU" dirty="0" err="1">
                <a:latin typeface="Segoe UI" panose="020B0502040204020203" pitchFamily="34" charset="0"/>
                <a:cs typeface="Segoe UI" panose="020B0502040204020203" pitchFamily="34" charset="0"/>
              </a:rPr>
              <a:t>est</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xUnit</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а лучше </a:t>
            </a:r>
            <a:r>
              <a:rPr lang="en-US" dirty="0" err="1">
                <a:latin typeface="Segoe UI" panose="020B0502040204020203" pitchFamily="34" charset="0"/>
                <a:cs typeface="Segoe UI" panose="020B0502040204020203" pitchFamily="34" charset="0"/>
              </a:rPr>
              <a:t>ctor</a:t>
            </a:r>
            <a:r>
              <a:rPr lang="ru-RU" dirty="0">
                <a:latin typeface="Segoe UI" panose="020B0502040204020203" pitchFamily="34" charset="0"/>
                <a:cs typeface="Segoe UI" panose="020B0502040204020203" pitchFamily="34" charset="0"/>
              </a:rPr>
              <a:t> и </a:t>
            </a:r>
            <a:r>
              <a:rPr lang="en-US" dirty="0">
                <a:latin typeface="Segoe UI" panose="020B0502040204020203" pitchFamily="34" charset="0"/>
                <a:cs typeface="Segoe UI" panose="020B0502040204020203" pitchFamily="34" charset="0"/>
              </a:rPr>
              <a:t>Dispose) </a:t>
            </a:r>
            <a:r>
              <a:rPr lang="ru-RU" dirty="0">
                <a:latin typeface="Segoe UI" panose="020B0502040204020203" pitchFamily="34" charset="0"/>
                <a:cs typeface="Segoe UI" panose="020B0502040204020203" pitchFamily="34" charset="0"/>
              </a:rPr>
              <a:t>или </a:t>
            </a:r>
            <a:r>
              <a:rPr lang="en-US" dirty="0">
                <a:latin typeface="Segoe UI" panose="020B0502040204020203" pitchFamily="34" charset="0"/>
                <a:cs typeface="Segoe UI" panose="020B0502040204020203" pitchFamily="34" charset="0"/>
              </a:rPr>
              <a:t>S</a:t>
            </a:r>
            <a:r>
              <a:rPr lang="ru-RU" dirty="0" err="1">
                <a:latin typeface="Segoe UI" panose="020B0502040204020203" pitchFamily="34" charset="0"/>
                <a:cs typeface="Segoe UI" panose="020B0502040204020203" pitchFamily="34" charset="0"/>
              </a:rPr>
              <a:t>et</a:t>
            </a:r>
            <a:r>
              <a:rPr lang="en-US" dirty="0">
                <a:latin typeface="Segoe UI" panose="020B0502040204020203" pitchFamily="34" charset="0"/>
                <a:cs typeface="Segoe UI" panose="020B0502040204020203" pitchFamily="34" charset="0"/>
              </a:rPr>
              <a:t>U</a:t>
            </a:r>
            <a:r>
              <a:rPr lang="ru-RU" dirty="0">
                <a:latin typeface="Segoe UI" panose="020B0502040204020203" pitchFamily="34" charset="0"/>
                <a:cs typeface="Segoe UI" panose="020B0502040204020203" pitchFamily="34" charset="0"/>
              </a:rPr>
              <a:t>p и</a:t>
            </a:r>
            <a:r>
              <a:rPr lang="en-US" dirty="0">
                <a:latin typeface="Segoe UI" panose="020B0502040204020203" pitchFamily="34" charset="0"/>
                <a:cs typeface="Segoe UI" panose="020B0502040204020203" pitchFamily="34" charset="0"/>
              </a:rPr>
              <a:t> T</a:t>
            </a:r>
            <a:r>
              <a:rPr lang="ru-RU" dirty="0">
                <a:latin typeface="Segoe UI" panose="020B0502040204020203" pitchFamily="34" charset="0"/>
                <a:cs typeface="Segoe UI" panose="020B0502040204020203" pitchFamily="34" charset="0"/>
              </a:rPr>
              <a:t>ear</a:t>
            </a:r>
            <a:r>
              <a:rPr lang="en-US" dirty="0">
                <a:latin typeface="Segoe UI" panose="020B0502040204020203" pitchFamily="34" charset="0"/>
                <a:cs typeface="Segoe UI" panose="020B0502040204020203" pitchFamily="34" charset="0"/>
              </a:rPr>
              <a:t>D</a:t>
            </a:r>
            <a:r>
              <a:rPr lang="ru-RU" dirty="0" err="1">
                <a:latin typeface="Segoe UI" panose="020B0502040204020203" pitchFamily="34" charset="0"/>
                <a:cs typeface="Segoe UI" panose="020B0502040204020203" pitchFamily="34" charset="0"/>
              </a:rPr>
              <a:t>own</a:t>
            </a:r>
            <a:r>
              <a:rPr lang="ru-RU"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NUnit</a:t>
            </a:r>
            <a:r>
              <a:rPr lang="ru-RU" dirty="0">
                <a:latin typeface="Segoe UI" panose="020B0502040204020203" pitchFamily="34" charset="0"/>
                <a:cs typeface="Segoe UI" panose="020B0502040204020203" pitchFamily="34" charset="0"/>
              </a:rPr>
              <a:t>) для открытия транзакции и ее отката.</a:t>
            </a:r>
          </a:p>
          <a:p>
            <a:pPr algn="just"/>
            <a:endParaRPr lang="ru-RU" dirty="0">
              <a:latin typeface="Segoe UI" panose="020B0502040204020203" pitchFamily="34" charset="0"/>
              <a:cs typeface="Segoe UI" panose="020B0502040204020203" pitchFamily="34" charset="0"/>
            </a:endParaRPr>
          </a:p>
          <a:p>
            <a:pPr marL="0" indent="0">
              <a:buNone/>
            </a:pPr>
            <a:r>
              <a:rPr lang="ru-RU" b="1" i="1" dirty="0">
                <a:latin typeface="Segoe UI" panose="020B0502040204020203" pitchFamily="34" charset="0"/>
                <a:cs typeface="Segoe UI" panose="020B0502040204020203" pitchFamily="34" charset="0"/>
              </a:rPr>
              <a:t>Недостаток:</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Дополнительная транзакция задает отличное от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поведение.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8A561AE8-FD52-4938-FE45-728888116BB2}"/>
              </a:ext>
            </a:extLst>
          </p:cNvPr>
          <p:cNvSpPr>
            <a:spLocks noGrp="1"/>
          </p:cNvSpPr>
          <p:nvPr>
            <p:ph type="sldNum" sz="quarter" idx="12"/>
          </p:nvPr>
        </p:nvSpPr>
        <p:spPr/>
        <p:txBody>
          <a:bodyPr/>
          <a:lstStyle/>
          <a:p>
            <a:fld id="{9566D03A-FE14-4537-809B-4E34C618A541}" type="slidenum">
              <a:rPr lang="en-US" smtClean="0"/>
              <a:t>39</a:t>
            </a:fld>
            <a:endParaRPr lang="en-US" dirty="0"/>
          </a:p>
        </p:txBody>
      </p:sp>
    </p:spTree>
    <p:extLst>
      <p:ext uri="{BB962C8B-B14F-4D97-AF65-F5344CB8AC3E}">
        <p14:creationId xmlns:p14="http://schemas.microsoft.com/office/powerpoint/2010/main" val="303211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ECF575-551F-790B-1D67-912AF44C08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C9E853DE-C91D-2420-A9D1-7FBC3796D397}"/>
              </a:ext>
            </a:extLst>
          </p:cNvPr>
          <p:cNvSpPr>
            <a:spLocks noGrp="1"/>
          </p:cNvSpPr>
          <p:nvPr>
            <p:ph type="sldNum" sz="quarter" idx="12"/>
          </p:nvPr>
        </p:nvSpPr>
        <p:spPr/>
        <p:txBody>
          <a:bodyPr/>
          <a:lstStyle/>
          <a:p>
            <a:fld id="{9566D03A-FE14-4537-809B-4E34C618A541}" type="slidenum">
              <a:rPr lang="en-US" smtClean="0"/>
              <a:t>4</a:t>
            </a:fld>
            <a:endParaRPr lang="en-US" dirty="0"/>
          </a:p>
        </p:txBody>
      </p:sp>
    </p:spTree>
    <p:extLst>
      <p:ext uri="{BB962C8B-B14F-4D97-AF65-F5344CB8AC3E}">
        <p14:creationId xmlns:p14="http://schemas.microsoft.com/office/powerpoint/2010/main" val="2387719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3D17-7F3F-6DFF-3936-7BB3B6CEA3F3}"/>
              </a:ext>
            </a:extLst>
          </p:cNvPr>
          <p:cNvSpPr>
            <a:spLocks noGrp="1"/>
          </p:cNvSpPr>
          <p:nvPr>
            <p:ph type="title"/>
          </p:nvPr>
        </p:nvSpPr>
        <p:spPr/>
        <p:txBody>
          <a:bodyPr/>
          <a:lstStyle/>
          <a:p>
            <a:r>
              <a:rPr lang="en-US" b="0" dirty="0">
                <a:effectLst/>
                <a:latin typeface="Segoe UI" panose="020B0502040204020203" pitchFamily="34" charset="0"/>
                <a:cs typeface="Segoe UI" panose="020B0502040204020203" pitchFamily="34" charset="0"/>
              </a:rPr>
              <a:t>AutoRollback</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54053F-D2C8-ABDE-3D66-984BB3FF5D62}"/>
              </a:ext>
            </a:extLst>
          </p:cNvPr>
          <p:cNvSpPr>
            <a:spLocks noGrp="1"/>
          </p:cNvSpPr>
          <p:nvPr>
            <p:ph idx="1"/>
          </p:nvPr>
        </p:nvSpPr>
        <p:spPr/>
        <p:txBody>
          <a:bodyPr>
            <a:noAutofit/>
          </a:bodyPr>
          <a:lstStyle/>
          <a:p>
            <a:pPr marL="0" indent="0">
              <a:buNone/>
            </a:pPr>
            <a:r>
              <a:rPr lang="en-US" sz="2100" dirty="0">
                <a:solidFill>
                  <a:srgbClr val="000000"/>
                </a:solidFill>
                <a:latin typeface="Cascadia Mono" panose="020B0609020000020004" pitchFamily="49" charset="0"/>
              </a:rPr>
              <a:t>[Fact]</a:t>
            </a:r>
          </a:p>
          <a:p>
            <a:pPr marL="0" indent="0">
              <a:buNone/>
            </a:pPr>
            <a:r>
              <a:rPr lang="en-US" sz="2100" dirty="0">
                <a:solidFill>
                  <a:srgbClr val="000000"/>
                </a:solidFill>
                <a:latin typeface="Cascadia Mono" panose="020B0609020000020004" pitchFamily="49" charset="0"/>
              </a:rPr>
              <a:t>[AutoRollback]</a:t>
            </a:r>
          </a:p>
          <a:p>
            <a:pPr marL="0" indent="0">
              <a:buNone/>
            </a:pPr>
            <a:r>
              <a:rPr lang="en-US" sz="2100" dirty="0">
                <a:solidFill>
                  <a:srgbClr val="0000FF"/>
                </a:solidFill>
                <a:latin typeface="Cascadia Mono" panose="020B0609020000020004" pitchFamily="49" charset="0"/>
              </a:rPr>
              <a:t>public</a:t>
            </a:r>
            <a:r>
              <a:rPr lang="en-US" sz="2100" dirty="0">
                <a:solidFill>
                  <a:srgbClr val="000000"/>
                </a:solidFill>
                <a:latin typeface="Cascadia Mono" panose="020B0609020000020004" pitchFamily="49" charset="0"/>
              </a:rPr>
              <a:t> </a:t>
            </a:r>
            <a:r>
              <a:rPr lang="en-US" sz="2100" dirty="0">
                <a:solidFill>
                  <a:srgbClr val="0000FF"/>
                </a:solidFill>
                <a:latin typeface="Cascadia Mono" panose="020B0609020000020004" pitchFamily="49" charset="0"/>
              </a:rPr>
              <a:t>void</a:t>
            </a:r>
            <a:r>
              <a:rPr lang="en-US" sz="2100" dirty="0">
                <a:solidFill>
                  <a:srgbClr val="000000"/>
                </a:solidFill>
                <a:latin typeface="Cascadia Mono" panose="020B0609020000020004" pitchFamily="49" charset="0"/>
              </a:rPr>
              <a:t> AutoRollback()</a:t>
            </a:r>
          </a:p>
          <a:p>
            <a:pPr marL="0" indent="0">
              <a:buNone/>
            </a:pPr>
            <a:r>
              <a:rPr lang="en-US" sz="2100" dirty="0">
                <a:solidFill>
                  <a:srgbClr val="000000"/>
                </a:solidFill>
                <a:latin typeface="Cascadia Mono" panose="020B0609020000020004" pitchFamily="49" charset="0"/>
              </a:rPr>
              <a:t>{</a:t>
            </a:r>
          </a:p>
          <a:p>
            <a:pPr marL="0" indent="0">
              <a:buNone/>
            </a:pPr>
            <a:r>
              <a:rPr lang="en-US" sz="2100" dirty="0">
                <a:solidFill>
                  <a:srgbClr val="000000"/>
                </a:solidFill>
                <a:latin typeface="Cascadia Mono" panose="020B0609020000020004" pitchFamily="49" charset="0"/>
              </a:rPr>
              <a:t>    </a:t>
            </a:r>
            <a:r>
              <a:rPr lang="en-US" sz="2100" dirty="0">
                <a:solidFill>
                  <a:srgbClr val="0000FF"/>
                </a:solidFill>
                <a:latin typeface="Cascadia Mono" panose="020B0609020000020004" pitchFamily="49" charset="0"/>
              </a:rPr>
              <a:t>using</a:t>
            </a:r>
            <a:r>
              <a:rPr lang="en-US" sz="2100" dirty="0">
                <a:solidFill>
                  <a:srgbClr val="000000"/>
                </a:solidFill>
                <a:latin typeface="Cascadia Mono" panose="020B0609020000020004" pitchFamily="49" charset="0"/>
              </a:rPr>
              <a:t> SqlConnection connection = </a:t>
            </a:r>
            <a:r>
              <a:rPr lang="en-US" sz="2100" dirty="0">
                <a:solidFill>
                  <a:srgbClr val="0000FF"/>
                </a:solidFill>
                <a:latin typeface="Cascadia Mono" panose="020B0609020000020004" pitchFamily="49" charset="0"/>
              </a:rPr>
              <a:t>new</a:t>
            </a:r>
            <a:r>
              <a:rPr lang="en-US" sz="2100" dirty="0">
                <a:solidFill>
                  <a:srgbClr val="000000"/>
                </a:solidFill>
                <a:latin typeface="Cascadia Mono" panose="020B0609020000020004" pitchFamily="49" charset="0"/>
              </a:rPr>
              <a:t>(connectionString);</a:t>
            </a:r>
          </a:p>
          <a:p>
            <a:pPr marL="0" indent="0">
              <a:buNone/>
            </a:pPr>
            <a:r>
              <a:rPr lang="en-US" sz="2100" dirty="0">
                <a:solidFill>
                  <a:srgbClr val="000000"/>
                </a:solidFill>
                <a:latin typeface="Cascadia Mono" panose="020B0609020000020004" pitchFamily="49" charset="0"/>
              </a:rPr>
              <a:t>    connection.Open();</a:t>
            </a:r>
          </a:p>
          <a:p>
            <a:endParaRPr lang="en-US" sz="2100" dirty="0">
              <a:solidFill>
                <a:srgbClr val="000000"/>
              </a:solidFill>
              <a:latin typeface="Cascadia Mono" panose="020B0609020000020004" pitchFamily="49" charset="0"/>
            </a:endParaRPr>
          </a:p>
          <a:p>
            <a:pPr marL="0" indent="0">
              <a:buNone/>
            </a:pPr>
            <a:r>
              <a:rPr lang="en-US" sz="2100" dirty="0">
                <a:solidFill>
                  <a:srgbClr val="000000"/>
                </a:solidFill>
                <a:latin typeface="Cascadia Mono" panose="020B0609020000020004" pitchFamily="49" charset="0"/>
              </a:rPr>
              <a:t>    SqlCommand command = </a:t>
            </a:r>
            <a:r>
              <a:rPr lang="en-US" sz="2100" dirty="0">
                <a:solidFill>
                  <a:srgbClr val="0000FF"/>
                </a:solidFill>
                <a:latin typeface="Cascadia Mono" panose="020B0609020000020004" pitchFamily="49" charset="0"/>
              </a:rPr>
              <a:t>new</a:t>
            </a:r>
            <a:r>
              <a:rPr lang="en-US" sz="2100" dirty="0">
                <a:solidFill>
                  <a:srgbClr val="000000"/>
                </a:solidFill>
                <a:latin typeface="Cascadia Mono" panose="020B0609020000020004" pitchFamily="49" charset="0"/>
              </a:rPr>
              <a:t>(</a:t>
            </a:r>
            <a:r>
              <a:rPr lang="en-US" sz="2100" dirty="0">
                <a:solidFill>
                  <a:srgbClr val="A31515"/>
                </a:solidFill>
                <a:latin typeface="Cascadia Mono" panose="020B0609020000020004" pitchFamily="49" charset="0"/>
              </a:rPr>
              <a:t>"DELETE FROM Customers"</a:t>
            </a:r>
            <a:r>
              <a:rPr lang="en-US" sz="2100" dirty="0">
                <a:solidFill>
                  <a:srgbClr val="000000"/>
                </a:solidFill>
                <a:latin typeface="Cascadia Mono" panose="020B0609020000020004" pitchFamily="49" charset="0"/>
              </a:rPr>
              <a:t>, connection);</a:t>
            </a:r>
          </a:p>
          <a:p>
            <a:pPr marL="0" indent="0">
              <a:buNone/>
            </a:pPr>
            <a:r>
              <a:rPr lang="en-US" sz="2100" dirty="0">
                <a:solidFill>
                  <a:srgbClr val="000000"/>
                </a:solidFill>
                <a:latin typeface="Cascadia Mono" panose="020B0609020000020004" pitchFamily="49" charset="0"/>
              </a:rPr>
              <a:t>    command.ExecuteNonQuery();</a:t>
            </a:r>
          </a:p>
          <a:p>
            <a:pPr marL="0" indent="0">
              <a:buNone/>
            </a:pPr>
            <a:r>
              <a:rPr lang="en-US" sz="2100" dirty="0">
                <a:solidFill>
                  <a:srgbClr val="000000"/>
                </a:solidFill>
                <a:latin typeface="Cascadia Mono" panose="020B0609020000020004" pitchFamily="49" charset="0"/>
              </a:rPr>
              <a:t>}</a:t>
            </a:r>
            <a:endParaRPr lang="en-US" sz="2100" dirty="0"/>
          </a:p>
        </p:txBody>
      </p:sp>
      <p:sp>
        <p:nvSpPr>
          <p:cNvPr id="4" name="Slide Number Placeholder 3">
            <a:extLst>
              <a:ext uri="{FF2B5EF4-FFF2-40B4-BE49-F238E27FC236}">
                <a16:creationId xmlns:a16="http://schemas.microsoft.com/office/drawing/2014/main" id="{80381B35-61CA-B9FC-F1EB-F08ED7BAA0FA}"/>
              </a:ext>
            </a:extLst>
          </p:cNvPr>
          <p:cNvSpPr>
            <a:spLocks noGrp="1"/>
          </p:cNvSpPr>
          <p:nvPr>
            <p:ph type="sldNum" sz="quarter" idx="12"/>
          </p:nvPr>
        </p:nvSpPr>
        <p:spPr/>
        <p:txBody>
          <a:bodyPr/>
          <a:lstStyle/>
          <a:p>
            <a:fld id="{9566D03A-FE14-4537-809B-4E34C618A541}" type="slidenum">
              <a:rPr lang="en-US" smtClean="0"/>
              <a:pPr/>
              <a:t>40</a:t>
            </a:fld>
            <a:endParaRPr lang="en-US" dirty="0"/>
          </a:p>
        </p:txBody>
      </p:sp>
    </p:spTree>
    <p:extLst>
      <p:ext uri="{BB962C8B-B14F-4D97-AF65-F5344CB8AC3E}">
        <p14:creationId xmlns:p14="http://schemas.microsoft.com/office/powerpoint/2010/main" val="161843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2"/>
                                      </p:to>
                                    </p:animClr>
                                    <p:animClr clrSpc="rgb" dir="cw">
                                      <p:cBhvr>
                                        <p:cTn id="7" dur="500" fill="hold"/>
                                        <p:tgtEl>
                                          <p:spTgt spid="3">
                                            <p:txEl>
                                              <p:pRg st="1" end="1"/>
                                            </p:txEl>
                                          </p:spTgt>
                                        </p:tgtEl>
                                        <p:attrNameLst>
                                          <p:attrName>fillcolor</p:attrName>
                                        </p:attrNameLst>
                                      </p:cBhvr>
                                      <p:to>
                                        <a:schemeClr val="accent2"/>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E096E-6CA7-E132-80EC-E60A06C34DD9}"/>
              </a:ext>
            </a:extLst>
          </p:cNvPr>
          <p:cNvSpPr>
            <a:spLocks noGrp="1"/>
          </p:cNvSpPr>
          <p:nvPr>
            <p:ph idx="1"/>
          </p:nvPr>
        </p:nvSpPr>
        <p:spPr>
          <a:xfrm>
            <a:off x="838200" y="276226"/>
            <a:ext cx="10515600" cy="6724650"/>
          </a:xfrm>
        </p:spPr>
        <p:txBody>
          <a:bodyPr>
            <a:normAutofit/>
          </a:bodyPr>
          <a:lstStyle/>
          <a:p>
            <a:pPr marL="0" indent="0">
              <a:buNone/>
            </a:pPr>
            <a:r>
              <a:rPr lang="en-US" sz="1200" dirty="0">
                <a:solidFill>
                  <a:srgbClr val="000000"/>
                </a:solidFill>
                <a:latin typeface="Cascadia Mono" panose="020B0609020000020004" pitchFamily="49" charset="0"/>
              </a:rPr>
              <a:t>[AttributeUsage(AttributeTargets.Class | AttributeTargets.Method, AllowMultiple = </a:t>
            </a:r>
            <a:r>
              <a:rPr lang="en-US" sz="1200" dirty="0">
                <a:solidFill>
                  <a:srgbClr val="0000FF"/>
                </a:solidFill>
                <a:latin typeface="Cascadia Mono" panose="020B0609020000020004" pitchFamily="49" charset="0"/>
              </a:rPr>
              <a:t>false</a:t>
            </a:r>
            <a:r>
              <a:rPr lang="en-US" sz="1200" dirty="0">
                <a:solidFill>
                  <a:srgbClr val="000000"/>
                </a:solidFill>
                <a:latin typeface="Cascadia Mono" panose="020B0609020000020004" pitchFamily="49" charset="0"/>
              </a:rPr>
              <a:t>, Inherited = </a:t>
            </a:r>
            <a:r>
              <a:rPr lang="en-US" sz="1200" dirty="0">
                <a:solidFill>
                  <a:srgbClr val="0000FF"/>
                </a:solidFill>
                <a:latin typeface="Cascadia Mono" panose="020B0609020000020004" pitchFamily="49" charset="0"/>
              </a:rPr>
              <a:t>true</a:t>
            </a:r>
            <a:r>
              <a:rPr lang="en-US" sz="12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sealed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AutoRollbackAttribute</a:t>
            </a:r>
            <a:r>
              <a:rPr lang="en-US" sz="1800" dirty="0">
                <a:solidFill>
                  <a:srgbClr val="000000"/>
                </a:solidFill>
                <a:latin typeface="Cascadia Mono" panose="020B0609020000020004" pitchFamily="49" charset="0"/>
              </a:rPr>
              <a:t> : BeforeAfterTestAttribute</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TransactionScope</a:t>
            </a:r>
            <a:r>
              <a:rPr lang="en-US" sz="1700" dirty="0">
                <a:solidFill>
                  <a:srgbClr val="000000"/>
                </a:solidFill>
                <a:latin typeface="Cascadia Mono" panose="020B0609020000020004" pitchFamily="49" charset="0"/>
              </a:rPr>
              <a:t> scope;</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TransactionScopeAsyncFlowOption </a:t>
            </a:r>
            <a:r>
              <a:rPr lang="en-US" sz="1700" dirty="0" err="1">
                <a:solidFill>
                  <a:srgbClr val="000000"/>
                </a:solidFill>
                <a:latin typeface="Cascadia Mono" panose="020B0609020000020004" pitchFamily="49" charset="0"/>
              </a:rPr>
              <a:t>AsyncFlowOption</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Enabled;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IsolationLevel </a:t>
            </a:r>
            <a:r>
              <a:rPr lang="en-US" sz="1700" dirty="0" err="1">
                <a:solidFill>
                  <a:srgbClr val="000000"/>
                </a:solidFill>
                <a:latin typeface="Cascadia Mono" panose="020B0609020000020004" pitchFamily="49" charset="0"/>
              </a:rPr>
              <a:t>IsolationLevel</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a:t>
            </a:r>
            <a:r>
              <a:rPr lang="ru-RU" sz="1700" dirty="0">
                <a:solidFill>
                  <a:srgbClr val="000000"/>
                </a:solidFill>
                <a:latin typeface="Cascadia Mono" panose="020B0609020000020004" pitchFamily="49" charset="0"/>
              </a:rPr>
              <a:t> </a:t>
            </a:r>
            <a:r>
              <a:rPr lang="en-US" sz="1700" dirty="0">
                <a:solidFill>
                  <a:srgbClr val="000000"/>
                </a:solidFill>
                <a:latin typeface="Cascadia Mono" panose="020B0609020000020004" pitchFamily="49" charset="0"/>
              </a:rPr>
              <a:t>Unspecified;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TransactionScopeOption </a:t>
            </a:r>
            <a:r>
              <a:rPr lang="en-US" sz="1700" dirty="0" err="1">
                <a:solidFill>
                  <a:srgbClr val="000000"/>
                </a:solidFill>
                <a:latin typeface="Cascadia Mono" panose="020B0609020000020004" pitchFamily="49" charset="0"/>
              </a:rPr>
              <a:t>ScopeOption</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Required;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long</a:t>
            </a:r>
            <a:r>
              <a:rPr lang="en-US" sz="17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TimeoutInMS</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-1;</a:t>
            </a:r>
            <a:endParaRPr lang="ru-RU" sz="1700" dirty="0">
              <a:solidFill>
                <a:srgbClr val="000000"/>
              </a:solidFill>
              <a:latin typeface="Cascadia Mono" panose="020B0609020000020004" pitchFamily="49" charset="0"/>
            </a:endParaRPr>
          </a:p>
          <a:p>
            <a:pPr marL="0" indent="0">
              <a:buNone/>
            </a:pPr>
            <a:r>
              <a:rPr lang="en-US" sz="1700" dirty="0">
                <a:solidFill>
                  <a:srgbClr val="000000"/>
                </a:solidFill>
                <a:latin typeface="Cascadia Mono" panose="020B0609020000020004" pitchFamily="49" charset="0"/>
              </a:rPr>
              <a:t>        </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override</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void</a:t>
            </a:r>
            <a:r>
              <a:rPr lang="en-US" sz="1700" dirty="0">
                <a:solidFill>
                  <a:srgbClr val="000000"/>
                </a:solidFill>
                <a:latin typeface="Cascadia Mono" panose="020B0609020000020004" pitchFamily="49" charset="0"/>
              </a:rPr>
              <a:t> After(MethodInfo methodUnderTest) =&gt; </a:t>
            </a:r>
            <a:r>
              <a:rPr lang="en-US" sz="1700" dirty="0" err="1">
                <a:latin typeface="Cascadia Mono" panose="020B0609020000020004" pitchFamily="49" charset="0"/>
              </a:rPr>
              <a:t>scope.Dispose</a:t>
            </a:r>
            <a:r>
              <a:rPr lang="en-US" sz="1700" dirty="0">
                <a:latin typeface="Cascadia Mono" panose="020B0609020000020004" pitchFamily="49" charset="0"/>
              </a:rPr>
              <a:t>();</a:t>
            </a:r>
            <a:endParaRPr lang="ru-RU" sz="1700" dirty="0">
              <a:latin typeface="Cascadia Mono" panose="020B0609020000020004" pitchFamily="49" charset="0"/>
            </a:endParaRPr>
          </a:p>
          <a:p>
            <a:pPr marL="0" indent="0">
              <a:buNone/>
            </a:pPr>
            <a:endParaRPr lang="en-US" sz="1700" dirty="0">
              <a:solidFill>
                <a:srgbClr val="000000"/>
              </a:solidFill>
              <a:latin typeface="Cascadia Mono" panose="020B0609020000020004" pitchFamily="49" charset="0"/>
            </a:endParaRPr>
          </a:p>
          <a:p>
            <a:pPr marL="0" indent="0">
              <a:buNone/>
            </a:pPr>
            <a:r>
              <a:rPr lang="en-US" sz="17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override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Before(MethodInfo methodUnderTest)</a:t>
            </a:r>
            <a:endParaRPr lang="ru-RU" sz="1600" dirty="0">
              <a:solidFill>
                <a:srgbClr val="000000"/>
              </a:solidFill>
              <a:latin typeface="Cascadia Mono" panose="020B0609020000020004" pitchFamily="49" charset="0"/>
            </a:endParaRPr>
          </a:p>
          <a:p>
            <a:pPr marL="0" indent="0">
              <a:buNone/>
            </a:pP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a:t>
            </a:r>
          </a:p>
          <a:p>
            <a:pPr marL="0" indent="0">
              <a:buNone/>
            </a:pPr>
            <a:r>
              <a:rPr lang="fr-FR" sz="1600" dirty="0">
                <a:solidFill>
                  <a:srgbClr val="000000"/>
                </a:solidFill>
                <a:latin typeface="Cascadia Mono" panose="020B0609020000020004" pitchFamily="49" charset="0"/>
              </a:rPr>
              <a:t>        </a:t>
            </a:r>
            <a:r>
              <a:rPr lang="fr-FR" sz="1600" dirty="0" err="1">
                <a:solidFill>
                  <a:srgbClr val="000000"/>
                </a:solidFill>
                <a:latin typeface="Cascadia Mono" panose="020B0609020000020004" pitchFamily="49" charset="0"/>
              </a:rPr>
              <a:t>TransactionOptions</a:t>
            </a:r>
            <a:r>
              <a:rPr lang="fr-FR" sz="1600" dirty="0">
                <a:solidFill>
                  <a:srgbClr val="000000"/>
                </a:solidFill>
                <a:latin typeface="Cascadia Mono" panose="020B0609020000020004" pitchFamily="49" charset="0"/>
              </a:rPr>
              <a:t> options = </a:t>
            </a:r>
            <a:r>
              <a:rPr lang="fr-FR" sz="1600" dirty="0">
                <a:solidFill>
                  <a:srgbClr val="0000FF"/>
                </a:solidFill>
                <a:latin typeface="Cascadia Mono" panose="020B0609020000020004" pitchFamily="49" charset="0"/>
              </a:rPr>
              <a:t>new</a:t>
            </a:r>
            <a:r>
              <a:rPr lang="fr-FR" sz="1600" dirty="0">
                <a:solidFill>
                  <a:srgbClr val="000000"/>
                </a:solidFill>
                <a:latin typeface="Cascadia Mono" panose="020B0609020000020004" pitchFamily="49" charset="0"/>
              </a:rPr>
              <a:t> (){ IsolationLevel = IsolationLevel };</a:t>
            </a:r>
          </a:p>
          <a:p>
            <a:pPr marL="0" indent="0">
              <a:buNone/>
            </a:pP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if</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TimeoutInMS</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&gt;</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0) </a:t>
            </a:r>
            <a:r>
              <a:rPr lang="en-US" sz="1600" dirty="0" err="1">
                <a:solidFill>
                  <a:srgbClr val="000000"/>
                </a:solidFill>
                <a:latin typeface="Cascadia Mono" panose="020B0609020000020004" pitchFamily="49" charset="0"/>
              </a:rPr>
              <a:t>options.Timeout</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a:t>
            </a:r>
            <a:r>
              <a:rPr lang="ru-RU"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TimeSpan.FromMilliseconds</a:t>
            </a:r>
            <a:r>
              <a:rPr lang="en-US" sz="1600" dirty="0">
                <a:solidFill>
                  <a:srgbClr val="000000"/>
                </a:solidFill>
                <a:latin typeface="Cascadia Mono" panose="020B0609020000020004" pitchFamily="49" charset="0"/>
              </a:rPr>
              <a:t>(TimeoutInMS);</a:t>
            </a:r>
          </a:p>
          <a:p>
            <a:pPr marL="0" indent="0">
              <a:buNone/>
            </a:pPr>
            <a:r>
              <a:rPr lang="en-US" sz="1600" dirty="0">
                <a:solidFill>
                  <a:srgbClr val="000000"/>
                </a:solidFill>
                <a:latin typeface="Cascadia Mono" panose="020B0609020000020004" pitchFamily="49" charset="0"/>
              </a:rPr>
              <a:t>        scope = </a:t>
            </a:r>
            <a:r>
              <a:rPr lang="en-US" sz="1600" dirty="0">
                <a:solidFill>
                  <a:srgbClr val="0000FF"/>
                </a:solidFill>
                <a:latin typeface="Cascadia Mono" panose="020B0609020000020004" pitchFamily="49" charset="0"/>
              </a:rPr>
              <a:t>new</a:t>
            </a:r>
            <a:r>
              <a:rPr lang="en-US" sz="1600" dirty="0">
                <a:solidFill>
                  <a:srgbClr val="000000"/>
                </a:solidFill>
                <a:latin typeface="Cascadia Mono" panose="020B0609020000020004" pitchFamily="49" charset="0"/>
              </a:rPr>
              <a:t> </a:t>
            </a:r>
            <a:r>
              <a:rPr lang="en-US" sz="1600" dirty="0">
                <a:latin typeface="Cascadia Mono" panose="020B0609020000020004" pitchFamily="49" charset="0"/>
              </a:rPr>
              <a:t>TransactionScope(ScopeOption, options, AsyncFlowOption);</a:t>
            </a:r>
          </a:p>
          <a:p>
            <a:pPr marL="0" indent="0">
              <a:buNone/>
            </a:pPr>
            <a:r>
              <a:rPr lang="en-US" sz="16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F731AE7-A358-34FF-33B8-5D0C547A018D}"/>
              </a:ext>
            </a:extLst>
          </p:cNvPr>
          <p:cNvSpPr>
            <a:spLocks noGrp="1"/>
          </p:cNvSpPr>
          <p:nvPr>
            <p:ph type="sldNum" sz="quarter" idx="12"/>
          </p:nvPr>
        </p:nvSpPr>
        <p:spPr/>
        <p:txBody>
          <a:bodyPr/>
          <a:lstStyle/>
          <a:p>
            <a:fld id="{9566D03A-FE14-4537-809B-4E34C618A541}" type="slidenum">
              <a:rPr lang="en-US" smtClean="0"/>
              <a:pPr/>
              <a:t>41</a:t>
            </a:fld>
            <a:endParaRPr lang="en-US" dirty="0"/>
          </a:p>
        </p:txBody>
      </p:sp>
    </p:spTree>
    <p:extLst>
      <p:ext uri="{BB962C8B-B14F-4D97-AF65-F5344CB8AC3E}">
        <p14:creationId xmlns:p14="http://schemas.microsoft.com/office/powerpoint/2010/main" val="181995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5" end="15"/>
                                            </p:txEl>
                                          </p:spTgt>
                                        </p:tgtEl>
                                        <p:attrNameLst>
                                          <p:attrName>style.color</p:attrName>
                                        </p:attrNameLst>
                                      </p:cBhvr>
                                      <p:to>
                                        <a:schemeClr val="accent2"/>
                                      </p:to>
                                    </p:animClr>
                                    <p:animClr clrSpc="rgb" dir="cw">
                                      <p:cBhvr>
                                        <p:cTn id="7" dur="500" fill="hold"/>
                                        <p:tgtEl>
                                          <p:spTgt spid="3">
                                            <p:txEl>
                                              <p:pRg st="15" end="15"/>
                                            </p:txEl>
                                          </p:spTgt>
                                        </p:tgtEl>
                                        <p:attrNameLst>
                                          <p:attrName>fillcolor</p:attrName>
                                        </p:attrNameLst>
                                      </p:cBhvr>
                                      <p:to>
                                        <a:schemeClr val="accent2"/>
                                      </p:to>
                                    </p:animClr>
                                    <p:set>
                                      <p:cBhvr>
                                        <p:cTn id="8" dur="500" fill="hold"/>
                                        <p:tgtEl>
                                          <p:spTgt spid="3">
                                            <p:txEl>
                                              <p:pRg st="15" end="15"/>
                                            </p:txEl>
                                          </p:spTgt>
                                        </p:tgtEl>
                                        <p:attrNameLst>
                                          <p:attrName>fill.type</p:attrName>
                                        </p:attrNameLst>
                                      </p:cBhvr>
                                      <p:to>
                                        <p:strVal val="solid"/>
                                      </p:to>
                                    </p:set>
                                    <p:set>
                                      <p:cBhvr>
                                        <p:cTn id="9" dur="500" fill="hold"/>
                                        <p:tgtEl>
                                          <p:spTgt spid="3">
                                            <p:txEl>
                                              <p:pRg st="15" end="15"/>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9" end="9"/>
                                            </p:txEl>
                                          </p:spTgt>
                                        </p:tgtEl>
                                        <p:attrNameLst>
                                          <p:attrName>style.color</p:attrName>
                                        </p:attrNameLst>
                                      </p:cBhvr>
                                      <p:to>
                                        <a:schemeClr val="accent2"/>
                                      </p:to>
                                    </p:animClr>
                                    <p:animClr clrSpc="rgb" dir="cw">
                                      <p:cBhvr>
                                        <p:cTn id="14" dur="500" fill="hold"/>
                                        <p:tgtEl>
                                          <p:spTgt spid="3">
                                            <p:txEl>
                                              <p:pRg st="9" end="9"/>
                                            </p:txEl>
                                          </p:spTgt>
                                        </p:tgtEl>
                                        <p:attrNameLst>
                                          <p:attrName>fillcolor</p:attrName>
                                        </p:attrNameLst>
                                      </p:cBhvr>
                                      <p:to>
                                        <a:schemeClr val="accent2"/>
                                      </p:to>
                                    </p:animClr>
                                    <p:set>
                                      <p:cBhvr>
                                        <p:cTn id="15" dur="500" fill="hold"/>
                                        <p:tgtEl>
                                          <p:spTgt spid="3">
                                            <p:txEl>
                                              <p:pRg st="9" end="9"/>
                                            </p:txEl>
                                          </p:spTgt>
                                        </p:tgtEl>
                                        <p:attrNameLst>
                                          <p:attrName>fill.type</p:attrName>
                                        </p:attrNameLst>
                                      </p:cBhvr>
                                      <p:to>
                                        <p:strVal val="solid"/>
                                      </p:to>
                                    </p:set>
                                    <p:set>
                                      <p:cBhvr>
                                        <p:cTn id="16" dur="500" fill="hold"/>
                                        <p:tgtEl>
                                          <p:spTgt spid="3">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75D6-C2B1-DBA6-8961-C29FCEF8451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в начале или в конце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E39DF36-3D4E-D651-DB36-46712AF97A1D}"/>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Очистка данных в начале теста — это лучший вариант. </a:t>
            </a:r>
            <a:endParaRPr lang="en-US" i="1"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6316600-E712-E16C-57B2-61FB330AA13C}"/>
              </a:ext>
            </a:extLst>
          </p:cNvPr>
          <p:cNvSpPr>
            <a:spLocks noGrp="1"/>
          </p:cNvSpPr>
          <p:nvPr>
            <p:ph type="sldNum" sz="quarter" idx="12"/>
          </p:nvPr>
        </p:nvSpPr>
        <p:spPr/>
        <p:txBody>
          <a:bodyPr/>
          <a:lstStyle/>
          <a:p>
            <a:fld id="{9566D03A-FE14-4537-809B-4E34C618A541}" type="slidenum">
              <a:rPr lang="en-US" smtClean="0"/>
              <a:t>42</a:t>
            </a:fld>
            <a:endParaRPr lang="en-US" dirty="0"/>
          </a:p>
        </p:txBody>
      </p:sp>
    </p:spTree>
    <p:extLst>
      <p:ext uri="{BB962C8B-B14F-4D97-AF65-F5344CB8AC3E}">
        <p14:creationId xmlns:p14="http://schemas.microsoft.com/office/powerpoint/2010/main" val="300739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11B9-E1EF-A404-3BBA-9E7EA036B5CC}"/>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347554F-732D-B90F-4B6B-92DBD4B92BBC}"/>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sz="2800" dirty="0"/>
              <a:t> </a:t>
            </a:r>
            <a:r>
              <a:rPr lang="ru-RU" sz="2800" dirty="0"/>
              <a:t>Введение или о типах зависимостей</a:t>
            </a:r>
            <a:endParaRPr lang="ru-RU" dirty="0"/>
          </a:p>
          <a:p>
            <a:pPr lvl="1"/>
            <a:r>
              <a:rPr lang="ru-RU" dirty="0"/>
              <a:t>База данных – управляемая зависимость, а значит деталь реализации</a:t>
            </a:r>
          </a:p>
          <a:p>
            <a:pPr lvl="1"/>
            <a:r>
              <a:rPr lang="ru-RU" dirty="0"/>
              <a:t>Необходимо выделять управляемую часть из неуправляемого взаимодействия с базой</a:t>
            </a:r>
          </a:p>
          <a:p>
            <a:pPr lvl="1"/>
            <a:r>
              <a:rPr lang="ru-RU" dirty="0">
                <a:latin typeface="Segoe UI" panose="020B0502040204020203" pitchFamily="34" charset="0"/>
                <a:cs typeface="Segoe UI" panose="020B0502040204020203" pitchFamily="34" charset="0"/>
              </a:rPr>
              <a:t>Тестируем в продбазе (</a:t>
            </a:r>
            <a:r>
              <a:rPr lang="ru-RU" b="1" i="1" dirty="0">
                <a:latin typeface="Segoe UI" panose="020B0502040204020203" pitchFamily="34" charset="0"/>
                <a:cs typeface="Segoe UI" panose="020B0502040204020203" pitchFamily="34" charset="0"/>
              </a:rPr>
              <a:t>на другом экземпляре!</a:t>
            </a:r>
            <a:r>
              <a:rPr lang="ru-RU" dirty="0">
                <a:latin typeface="Segoe UI" panose="020B0502040204020203" pitchFamily="34" charset="0"/>
                <a:cs typeface="Segoe UI" panose="020B0502040204020203" pitchFamily="34" charset="0"/>
              </a:rPr>
              <a:t>)</a:t>
            </a:r>
            <a:r>
              <a:rPr lang="ru-RU" dirty="0"/>
              <a:t> </a:t>
            </a:r>
          </a:p>
          <a:p>
            <a:pPr>
              <a:buFont typeface="Wingdings" panose="05000000000000000000" pitchFamily="2" charset="2"/>
              <a:buChar char="ü"/>
            </a:pPr>
            <a:r>
              <a:rPr lang="en-US" sz="2800" dirty="0"/>
              <a:t> </a:t>
            </a:r>
            <a:r>
              <a:rPr lang="ru-RU" sz="2800" dirty="0"/>
              <a:t>Хранение схемы и доставка изменений</a:t>
            </a:r>
          </a:p>
          <a:p>
            <a:pPr lvl="1"/>
            <a:r>
              <a:rPr lang="ru-RU" b="0" i="0" dirty="0">
                <a:effectLst/>
                <a:latin typeface="Segoe UI" panose="020B0502040204020203" pitchFamily="34" charset="0"/>
              </a:rPr>
              <a:t>Используйте миграции</a:t>
            </a:r>
          </a:p>
          <a:p>
            <a:pPr lvl="1"/>
            <a:r>
              <a:rPr lang="ru-RU" b="0" i="0" dirty="0">
                <a:effectLst/>
                <a:latin typeface="Segoe UI" panose="020B0502040204020203" pitchFamily="34" charset="0"/>
              </a:rPr>
              <a:t>Не изменяйте миграции. </a:t>
            </a:r>
            <a:r>
              <a:rPr lang="ru-RU" dirty="0">
                <a:latin typeface="Segoe UI" panose="020B0502040204020203" pitchFamily="34" charset="0"/>
              </a:rPr>
              <a:t>С</a:t>
            </a:r>
            <a:r>
              <a:rPr lang="ru-RU" b="0" i="0" dirty="0">
                <a:effectLst/>
                <a:latin typeface="Segoe UI" panose="020B0502040204020203" pitchFamily="34" charset="0"/>
              </a:rPr>
              <a:t>оздайте новую</a:t>
            </a:r>
          </a:p>
          <a:p>
            <a:pPr lvl="1"/>
            <a:r>
              <a:rPr lang="ru-RU" dirty="0">
                <a:latin typeface="Segoe UI" panose="020B0502040204020203" pitchFamily="34" charset="0"/>
              </a:rPr>
              <a:t>И</a:t>
            </a:r>
            <a:r>
              <a:rPr lang="ru-RU" b="0" i="0" dirty="0">
                <a:effectLst/>
                <a:latin typeface="Segoe UI" panose="020B0502040204020203" pitchFamily="34" charset="0"/>
              </a:rPr>
              <a:t>сключения – возможная потеря данных</a:t>
            </a:r>
            <a:endParaRPr lang="en-US" dirty="0"/>
          </a:p>
          <a:p>
            <a:pPr>
              <a:buFont typeface="Wingdings" panose="05000000000000000000" pitchFamily="2" charset="2"/>
              <a:buChar char="ü"/>
            </a:pPr>
            <a:r>
              <a:rPr lang="en-US" sz="2800" dirty="0"/>
              <a:t> </a:t>
            </a:r>
            <a:r>
              <a:rPr lang="ru-RU" sz="2800" dirty="0"/>
              <a:t>Изоляция тестов</a:t>
            </a:r>
            <a:endParaRPr lang="ru-RU" dirty="0"/>
          </a:p>
          <a:p>
            <a:pPr lvl="1"/>
            <a:r>
              <a:rPr lang="ru-RU" dirty="0"/>
              <a:t>У каждого разработчика должна быть своя база</a:t>
            </a:r>
          </a:p>
          <a:p>
            <a:pPr lvl="1"/>
            <a:r>
              <a:rPr lang="ru-RU" dirty="0"/>
              <a:t>Очищаем данные перед каждым тестом</a:t>
            </a:r>
          </a:p>
        </p:txBody>
      </p:sp>
      <p:sp>
        <p:nvSpPr>
          <p:cNvPr id="4" name="Slide Number Placeholder 3">
            <a:extLst>
              <a:ext uri="{FF2B5EF4-FFF2-40B4-BE49-F238E27FC236}">
                <a16:creationId xmlns:a16="http://schemas.microsoft.com/office/drawing/2014/main" id="{05CC0B45-541C-FAB6-3B61-0E6703AA58B7}"/>
              </a:ext>
            </a:extLst>
          </p:cNvPr>
          <p:cNvSpPr>
            <a:spLocks noGrp="1"/>
          </p:cNvSpPr>
          <p:nvPr>
            <p:ph type="sldNum" sz="quarter" idx="12"/>
          </p:nvPr>
        </p:nvSpPr>
        <p:spPr/>
        <p:txBody>
          <a:bodyPr/>
          <a:lstStyle/>
          <a:p>
            <a:fld id="{9566D03A-FE14-4537-809B-4E34C618A541}" type="slidenum">
              <a:rPr lang="en-US" smtClean="0"/>
              <a:pPr/>
              <a:t>43</a:t>
            </a:fld>
            <a:endParaRPr lang="en-US" dirty="0"/>
          </a:p>
        </p:txBody>
      </p:sp>
    </p:spTree>
    <p:extLst>
      <p:ext uri="{BB962C8B-B14F-4D97-AF65-F5344CB8AC3E}">
        <p14:creationId xmlns:p14="http://schemas.microsoft.com/office/powerpoint/2010/main" val="4558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706-4716-AF6F-3789-17A2CBD5896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же очищать данные?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4904440-5AD5-A544-50E0-953792FF0F86}"/>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В базовый класс для интеграционных тестов помещаем  сценарий удаления. И тогда</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Либо отключаем все внешние ключи, очищаем каждую таблицу и восстанавливаем внешние ключи.</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Либо находим “правильный” порядок удаления данных на основе взаимосвязей и удаляем данные из каждой таблицы в этом порядке.</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E8C2F36-522C-0BCD-54F8-EEDB90C5CEEA}"/>
              </a:ext>
            </a:extLst>
          </p:cNvPr>
          <p:cNvSpPr>
            <a:spLocks noGrp="1"/>
          </p:cNvSpPr>
          <p:nvPr>
            <p:ph type="sldNum" sz="quarter" idx="12"/>
          </p:nvPr>
        </p:nvSpPr>
        <p:spPr/>
        <p:txBody>
          <a:bodyPr/>
          <a:lstStyle/>
          <a:p>
            <a:fld id="{9566D03A-FE14-4537-809B-4E34C618A541}" type="slidenum">
              <a:rPr lang="en-US" smtClean="0"/>
              <a:t>44</a:t>
            </a:fld>
            <a:endParaRPr lang="en-US" dirty="0"/>
          </a:p>
        </p:txBody>
      </p:sp>
    </p:spTree>
    <p:extLst>
      <p:ext uri="{BB962C8B-B14F-4D97-AF65-F5344CB8AC3E}">
        <p14:creationId xmlns:p14="http://schemas.microsoft.com/office/powerpoint/2010/main" val="108371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25FB-4753-E58A-AC37-536AAEDFE5EB}"/>
              </a:ext>
            </a:extLst>
          </p:cNvPr>
          <p:cNvSpPr>
            <a:spLocks noGrp="1"/>
          </p:cNvSpPr>
          <p:nvPr>
            <p:ph type="title"/>
          </p:nvPr>
        </p:nvSpPr>
        <p:spPr>
          <a:xfrm>
            <a:off x="838200" y="206375"/>
            <a:ext cx="10806239" cy="1325563"/>
          </a:xfrm>
        </p:spPr>
        <p:txBody>
          <a:bodyPr>
            <a:normAutofit/>
          </a:bodyPr>
          <a:lstStyle/>
          <a:p>
            <a:r>
              <a:rPr lang="ru-RU" dirty="0">
                <a:latin typeface="Segoe UI" panose="020B0502040204020203" pitchFamily="34" charset="0"/>
                <a:cs typeface="Segoe UI" panose="020B0502040204020203" pitchFamily="34" charset="0"/>
              </a:rPr>
              <a:t>“Правильный” порядок удаления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9EF0378-FA3D-222C-54C5-C19067C7C450}"/>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Наиболее эффективное решение</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Наиболее сложное в реализации</a:t>
            </a:r>
            <a:r>
              <a:rPr lang="en-US" dirty="0">
                <a:latin typeface="Segoe UI" panose="020B0502040204020203" pitchFamily="34" charset="0"/>
                <a:cs typeface="Segoe UI" panose="020B0502040204020203" pitchFamily="34" charset="0"/>
              </a:rPr>
              <a:t>.</a:t>
            </a:r>
          </a:p>
        </p:txBody>
      </p:sp>
      <p:sp>
        <p:nvSpPr>
          <p:cNvPr id="5" name="Slide Number Placeholder 4">
            <a:extLst>
              <a:ext uri="{FF2B5EF4-FFF2-40B4-BE49-F238E27FC236}">
                <a16:creationId xmlns:a16="http://schemas.microsoft.com/office/drawing/2014/main" id="{16C1FF31-1A85-1DC7-DD44-ABC4A8D7D3D1}"/>
              </a:ext>
            </a:extLst>
          </p:cNvPr>
          <p:cNvSpPr>
            <a:spLocks noGrp="1"/>
          </p:cNvSpPr>
          <p:nvPr>
            <p:ph type="sldNum" sz="quarter" idx="12"/>
          </p:nvPr>
        </p:nvSpPr>
        <p:spPr/>
        <p:txBody>
          <a:bodyPr/>
          <a:lstStyle/>
          <a:p>
            <a:fld id="{9566D03A-FE14-4537-809B-4E34C618A541}" type="slidenum">
              <a:rPr lang="en-US" smtClean="0"/>
              <a:t>45</a:t>
            </a:fld>
            <a:endParaRPr lang="en-US" dirty="0"/>
          </a:p>
        </p:txBody>
      </p:sp>
    </p:spTree>
    <p:extLst>
      <p:ext uri="{BB962C8B-B14F-4D97-AF65-F5344CB8AC3E}">
        <p14:creationId xmlns:p14="http://schemas.microsoft.com/office/powerpoint/2010/main" val="97844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E9D5-287C-50D3-BB64-6D612DF18A1D}"/>
              </a:ext>
            </a:extLst>
          </p:cNvPr>
          <p:cNvSpPr>
            <a:spLocks noGrp="1"/>
          </p:cNvSpPr>
          <p:nvPr>
            <p:ph type="title"/>
          </p:nvPr>
        </p:nvSpPr>
        <p:spPr/>
        <p:txBody>
          <a:bodyPr/>
          <a:lstStyle/>
          <a:p>
            <a:r>
              <a:rPr lang="en-US" dirty="0"/>
              <a:t> </a:t>
            </a:r>
            <a:r>
              <a:rPr lang="en-US" dirty="0">
                <a:latin typeface="Segoe UI" panose="020B0502040204020203" pitchFamily="34" charset="0"/>
                <a:cs typeface="Segoe UI" panose="020B0502040204020203" pitchFamily="34" charset="0"/>
              </a:rPr>
              <a:t>Respawn by J. Bogard</a:t>
            </a:r>
          </a:p>
        </p:txBody>
      </p:sp>
      <p:sp>
        <p:nvSpPr>
          <p:cNvPr id="3" name="Content Placeholder 2">
            <a:extLst>
              <a:ext uri="{FF2B5EF4-FFF2-40B4-BE49-F238E27FC236}">
                <a16:creationId xmlns:a16="http://schemas.microsoft.com/office/drawing/2014/main" id="{31B76214-575E-7C66-81B8-F0C7715DF1BF}"/>
              </a:ext>
            </a:extLst>
          </p:cNvPr>
          <p:cNvSpPr>
            <a:spLocks noGrp="1"/>
          </p:cNvSpPr>
          <p:nvPr>
            <p:ph idx="1"/>
          </p:nvPr>
        </p:nvSpPr>
        <p:spPr/>
        <p:txBody>
          <a:bodyPr>
            <a:normAutofit/>
          </a:bodyPr>
          <a:lstStyle/>
          <a:p>
            <a:pPr algn="just"/>
            <a:r>
              <a:rPr lang="ru-RU" dirty="0">
                <a:latin typeface="Segoe UI" panose="020B0502040204020203" pitchFamily="34" charset="0"/>
                <a:cs typeface="Segoe UI" panose="020B0502040204020203" pitchFamily="34" charset="0"/>
              </a:rPr>
              <a:t>Построение ориентированного графа по внешним ключам.</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Обход ориентированного графа в порядке, в котором мы удаляем таблицы.</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В случае цикла отключаем ограничения только в нем с последующим удалением.</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72D0E324-8ABE-2511-1287-2351DA9CA57D}"/>
              </a:ext>
            </a:extLst>
          </p:cNvPr>
          <p:cNvSpPr>
            <a:spLocks noGrp="1"/>
          </p:cNvSpPr>
          <p:nvPr>
            <p:ph type="sldNum" sz="quarter" idx="12"/>
          </p:nvPr>
        </p:nvSpPr>
        <p:spPr/>
        <p:txBody>
          <a:bodyPr/>
          <a:lstStyle/>
          <a:p>
            <a:fld id="{9566D03A-FE14-4537-809B-4E34C618A541}" type="slidenum">
              <a:rPr lang="en-US" smtClean="0"/>
              <a:t>46</a:t>
            </a:fld>
            <a:endParaRPr lang="en-US" dirty="0"/>
          </a:p>
        </p:txBody>
      </p:sp>
    </p:spTree>
    <p:extLst>
      <p:ext uri="{BB962C8B-B14F-4D97-AF65-F5344CB8AC3E}">
        <p14:creationId xmlns:p14="http://schemas.microsoft.com/office/powerpoint/2010/main" val="86510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AB7C-B95C-5ADA-F76B-851C61825029}"/>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Пример использования </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9510E70-D71D-E719-A09F-AA7CC7F2AB81}"/>
              </a:ext>
            </a:extLst>
          </p:cNvPr>
          <p:cNvSpPr>
            <a:spLocks noGrp="1"/>
          </p:cNvSpPr>
          <p:nvPr>
            <p:ph idx="1"/>
          </p:nvPr>
        </p:nvSpPr>
        <p:spPr/>
        <p:txBody>
          <a:bodyPr>
            <a:normAutofit/>
          </a:bodyPr>
          <a:lstStyle/>
          <a:p>
            <a:pPr marL="0" indent="0">
              <a:buNone/>
            </a:pPr>
            <a:r>
              <a:rPr lang="en-US" sz="2400" dirty="0">
                <a:solidFill>
                  <a:srgbClr val="0000FF"/>
                </a:solidFill>
                <a:latin typeface="Cascadia Mono" panose="020B0609020000020004" pitchFamily="49" charset="0"/>
              </a:rPr>
              <a:t>var</a:t>
            </a:r>
            <a:r>
              <a:rPr lang="en-US" sz="2400" dirty="0">
                <a:solidFill>
                  <a:srgbClr val="000000"/>
                </a:solidFill>
                <a:latin typeface="Cascadia Mono" panose="020B0609020000020004" pitchFamily="49" charset="0"/>
              </a:rPr>
              <a:t> checkpoint = </a:t>
            </a:r>
            <a:r>
              <a:rPr lang="en-US" sz="2400" dirty="0">
                <a:solidFill>
                  <a:srgbClr val="0000FF"/>
                </a:solidFill>
                <a:latin typeface="Cascadia Mono" panose="020B0609020000020004" pitchFamily="49" charset="0"/>
              </a:rPr>
              <a:t>await</a:t>
            </a:r>
            <a:r>
              <a:rPr lang="en-US" sz="2400" dirty="0">
                <a:solidFill>
                  <a:srgbClr val="000000"/>
                </a:solidFill>
                <a:latin typeface="Cascadia Mono" panose="020B0609020000020004" pitchFamily="49" charset="0"/>
              </a:rPr>
              <a:t> Respawner.CreateAsync(_connection,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RespawnerOptions</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DbAdapter = DbAdapter.Postgres,</a:t>
            </a:r>
          </a:p>
          <a:p>
            <a:pPr marL="0" indent="0">
              <a:buNone/>
            </a:pPr>
            <a:r>
              <a:rPr lang="en-US" sz="2400" dirty="0">
                <a:solidFill>
                  <a:srgbClr val="000000"/>
                </a:solidFill>
                <a:latin typeface="Cascadia Mono" panose="020B0609020000020004" pitchFamily="49" charset="0"/>
              </a:rPr>
              <a:t>		TablesToIgnore =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Table[] { </a:t>
            </a:r>
            <a:r>
              <a:rPr lang="en-US" sz="2400" dirty="0">
                <a:solidFill>
                  <a:srgbClr val="A31515"/>
                </a:solidFill>
                <a:latin typeface="Cascadia Mono" panose="020B0609020000020004" pitchFamily="49" charset="0"/>
              </a:rPr>
              <a:t>"foo"</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FF"/>
                </a:solidFill>
                <a:latin typeface="Cascadia Mono" panose="020B0609020000020004" pitchFamily="49" charset="0"/>
              </a:rPr>
              <a:t>await</a:t>
            </a:r>
            <a:r>
              <a:rPr lang="en-US" sz="2400" dirty="0">
                <a:solidFill>
                  <a:srgbClr val="000000"/>
                </a:solidFill>
                <a:latin typeface="Cascadia Mono" panose="020B0609020000020004" pitchFamily="49" charset="0"/>
              </a:rPr>
              <a:t> checkpoint.ResetAsync(_connection);</a:t>
            </a:r>
            <a:endParaRPr lang="en-US" sz="2400" dirty="0"/>
          </a:p>
        </p:txBody>
      </p:sp>
      <p:sp>
        <p:nvSpPr>
          <p:cNvPr id="4" name="Slide Number Placeholder 3">
            <a:extLst>
              <a:ext uri="{FF2B5EF4-FFF2-40B4-BE49-F238E27FC236}">
                <a16:creationId xmlns:a16="http://schemas.microsoft.com/office/drawing/2014/main" id="{A2735C58-3D79-F75E-B4AF-0E3809D71CC5}"/>
              </a:ext>
            </a:extLst>
          </p:cNvPr>
          <p:cNvSpPr>
            <a:spLocks noGrp="1"/>
          </p:cNvSpPr>
          <p:nvPr>
            <p:ph type="sldNum" sz="quarter" idx="12"/>
          </p:nvPr>
        </p:nvSpPr>
        <p:spPr/>
        <p:txBody>
          <a:bodyPr/>
          <a:lstStyle/>
          <a:p>
            <a:fld id="{9566D03A-FE14-4537-809B-4E34C618A541}" type="slidenum">
              <a:rPr lang="en-US" smtClean="0"/>
              <a:t>47</a:t>
            </a:fld>
            <a:endParaRPr lang="en-US" dirty="0"/>
          </a:p>
        </p:txBody>
      </p:sp>
    </p:spTree>
    <p:extLst>
      <p:ext uri="{BB962C8B-B14F-4D97-AF65-F5344CB8AC3E}">
        <p14:creationId xmlns:p14="http://schemas.microsoft.com/office/powerpoint/2010/main" val="87235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CF7A-DD96-403C-F11D-E4CDDBC0912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EfCore.TestSupport</a:t>
            </a:r>
            <a:r>
              <a:rPr lang="ru-RU"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by J.P.Smith</a:t>
            </a:r>
          </a:p>
        </p:txBody>
      </p:sp>
      <p:sp>
        <p:nvSpPr>
          <p:cNvPr id="3" name="Content Placeholder 2">
            <a:extLst>
              <a:ext uri="{FF2B5EF4-FFF2-40B4-BE49-F238E27FC236}">
                <a16:creationId xmlns:a16="http://schemas.microsoft.com/office/drawing/2014/main" id="{4F239672-CBFB-1DBA-07EF-AAD4AF1957D9}"/>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Рассмотрим 2 сценария</a:t>
            </a:r>
          </a:p>
          <a:p>
            <a:r>
              <a:rPr lang="ru-RU" dirty="0">
                <a:latin typeface="Segoe UI" panose="020B0502040204020203" pitchFamily="34" charset="0"/>
                <a:cs typeface="Segoe UI" panose="020B0502040204020203" pitchFamily="34" charset="0"/>
              </a:rPr>
              <a:t>Та же база данных, что в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r>
              <a:rPr lang="ru-RU" dirty="0" err="1">
                <a:latin typeface="Segoe UI" panose="020B0502040204020203" pitchFamily="34" charset="0"/>
                <a:cs typeface="Segoe UI" panose="020B0502040204020203" pitchFamily="34" charset="0"/>
              </a:rPr>
              <a:t>SQLite</a:t>
            </a:r>
            <a:r>
              <a:rPr lang="ru-RU" dirty="0">
                <a:latin typeface="Segoe UI" panose="020B0502040204020203" pitchFamily="34" charset="0"/>
                <a:cs typeface="Segoe UI" panose="020B0502040204020203" pitchFamily="34" charset="0"/>
              </a:rPr>
              <a:t> в памяти.</a:t>
            </a:r>
            <a:endParaRPr lang="en-US" dirty="0"/>
          </a:p>
        </p:txBody>
      </p:sp>
      <p:sp>
        <p:nvSpPr>
          <p:cNvPr id="5" name="Slide Number Placeholder 4">
            <a:extLst>
              <a:ext uri="{FF2B5EF4-FFF2-40B4-BE49-F238E27FC236}">
                <a16:creationId xmlns:a16="http://schemas.microsoft.com/office/drawing/2014/main" id="{025CF031-6253-1038-3B13-D0689DD25AAE}"/>
              </a:ext>
            </a:extLst>
          </p:cNvPr>
          <p:cNvSpPr>
            <a:spLocks noGrp="1"/>
          </p:cNvSpPr>
          <p:nvPr>
            <p:ph type="sldNum" sz="quarter" idx="12"/>
          </p:nvPr>
        </p:nvSpPr>
        <p:spPr/>
        <p:txBody>
          <a:bodyPr/>
          <a:lstStyle/>
          <a:p>
            <a:fld id="{9566D03A-FE14-4537-809B-4E34C618A541}" type="slidenum">
              <a:rPr lang="en-US" smtClean="0"/>
              <a:t>48</a:t>
            </a:fld>
            <a:endParaRPr lang="en-US" dirty="0"/>
          </a:p>
        </p:txBody>
      </p:sp>
    </p:spTree>
    <p:extLst>
      <p:ext uri="{BB962C8B-B14F-4D97-AF65-F5344CB8AC3E}">
        <p14:creationId xmlns:p14="http://schemas.microsoft.com/office/powerpoint/2010/main" val="257772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9B3355-68D7-BCC9-A641-D766A93D0620}"/>
              </a:ext>
            </a:extLst>
          </p:cNvPr>
          <p:cNvSpPr>
            <a:spLocks noGrp="1"/>
          </p:cNvSpPr>
          <p:nvPr>
            <p:ph type="sldNum" sz="quarter" idx="12"/>
          </p:nvPr>
        </p:nvSpPr>
        <p:spPr/>
        <p:txBody>
          <a:bodyPr/>
          <a:lstStyle/>
          <a:p>
            <a:fld id="{9566D03A-FE14-4537-809B-4E34C618A541}" type="slidenum">
              <a:rPr lang="en-US" smtClean="0"/>
              <a:t>49</a:t>
            </a:fld>
            <a:endParaRPr lang="en-US" dirty="0"/>
          </a:p>
        </p:txBody>
      </p:sp>
      <p:pic>
        <p:nvPicPr>
          <p:cNvPr id="3" name="Picture 2">
            <a:extLst>
              <a:ext uri="{FF2B5EF4-FFF2-40B4-BE49-F238E27FC236}">
                <a16:creationId xmlns:a16="http://schemas.microsoft.com/office/drawing/2014/main" id="{BF9BDE90-E7F2-454D-723C-83E489B5E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65896"/>
            <a:ext cx="1693712" cy="6187280"/>
          </a:xfrm>
          <a:prstGeom prst="rect">
            <a:avLst/>
          </a:prstGeom>
        </p:spPr>
      </p:pic>
      <p:pic>
        <p:nvPicPr>
          <p:cNvPr id="7" name="Picture 6">
            <a:extLst>
              <a:ext uri="{FF2B5EF4-FFF2-40B4-BE49-F238E27FC236}">
                <a16:creationId xmlns:a16="http://schemas.microsoft.com/office/drawing/2014/main" id="{5FBB0B78-B7FC-2AFB-BEF2-485A9DAFF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4773" y="156887"/>
            <a:ext cx="3558785" cy="6187280"/>
          </a:xfrm>
          <a:prstGeom prst="rect">
            <a:avLst/>
          </a:prstGeom>
        </p:spPr>
      </p:pic>
      <p:pic>
        <p:nvPicPr>
          <p:cNvPr id="9" name="Picture 8">
            <a:extLst>
              <a:ext uri="{FF2B5EF4-FFF2-40B4-BE49-F238E27FC236}">
                <a16:creationId xmlns:a16="http://schemas.microsoft.com/office/drawing/2014/main" id="{74800FCD-725B-B224-53E1-03E964EFE4F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18209" y="165896"/>
            <a:ext cx="3599159" cy="6183173"/>
          </a:xfrm>
          <a:prstGeom prst="rect">
            <a:avLst/>
          </a:prstGeom>
        </p:spPr>
      </p:pic>
    </p:spTree>
    <p:extLst>
      <p:ext uri="{BB962C8B-B14F-4D97-AF65-F5344CB8AC3E}">
        <p14:creationId xmlns:p14="http://schemas.microsoft.com/office/powerpoint/2010/main" val="282873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AD22-E0E2-1C60-14F8-50FBAD72808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Если база неуправляемая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BAFFBD8-5681-02DA-7D53-21873056EEF3}"/>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Таблицы, которые видны другим – неуправляемые</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Остальные - управляемые</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4D503B08-8514-8945-F5D4-3F5CE7417A5F}"/>
              </a:ext>
            </a:extLst>
          </p:cNvPr>
          <p:cNvSpPr>
            <a:spLocks noGrp="1"/>
          </p:cNvSpPr>
          <p:nvPr>
            <p:ph type="sldNum" sz="quarter" idx="12"/>
          </p:nvPr>
        </p:nvSpPr>
        <p:spPr/>
        <p:txBody>
          <a:bodyPr/>
          <a:lstStyle/>
          <a:p>
            <a:fld id="{9566D03A-FE14-4537-809B-4E34C618A541}" type="slidenum">
              <a:rPr lang="en-US" smtClean="0"/>
              <a:pPr/>
              <a:t>5</a:t>
            </a:fld>
            <a:endParaRPr lang="en-US" dirty="0"/>
          </a:p>
        </p:txBody>
      </p:sp>
    </p:spTree>
    <p:extLst>
      <p:ext uri="{BB962C8B-B14F-4D97-AF65-F5344CB8AC3E}">
        <p14:creationId xmlns:p14="http://schemas.microsoft.com/office/powerpoint/2010/main" val="24008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3232-13B4-007E-B840-EEE50F4E94E3}"/>
              </a:ext>
            </a:extLst>
          </p:cNvPr>
          <p:cNvSpPr>
            <a:spLocks noGrp="1"/>
          </p:cNvSpPr>
          <p:nvPr>
            <p:ph type="title"/>
          </p:nvPr>
        </p:nvSpPr>
        <p:spPr>
          <a:xfrm>
            <a:off x="838199" y="365125"/>
            <a:ext cx="10838607" cy="1325563"/>
          </a:xfrm>
        </p:spPr>
        <p:txBody>
          <a:bodyPr>
            <a:normAutofit/>
          </a:bodyPr>
          <a:lstStyle/>
          <a:p>
            <a:r>
              <a:rPr lang="ru-RU" dirty="0">
                <a:latin typeface="Segoe UI" panose="020B0502040204020203" pitchFamily="34" charset="0"/>
                <a:cs typeface="Segoe UI" panose="020B0502040204020203" pitchFamily="34" charset="0"/>
              </a:rPr>
              <a:t>SQLite </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быстрейший и лимитированный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ED6409C-DC19-AF62-6519-A93BADECE49F}"/>
              </a:ext>
            </a:extLst>
          </p:cNvPr>
          <p:cNvSpPr>
            <a:spLocks noGrp="1"/>
          </p:cNvSpPr>
          <p:nvPr>
            <p:ph idx="1"/>
          </p:nvPr>
        </p:nvSpPr>
        <p:spPr/>
        <p:txBody>
          <a:bodyPr/>
          <a:lstStyle/>
          <a:p>
            <a:pPr algn="just"/>
            <a:r>
              <a:rPr lang="ru-RU" b="0" i="0" dirty="0">
                <a:effectLst/>
                <a:latin typeface="Segoe UI" panose="020B0502040204020203" pitchFamily="34" charset="0"/>
              </a:rPr>
              <a:t>Схема базы данных всегда актуальна.</a:t>
            </a:r>
            <a:endParaRPr lang="en-US" b="0" i="0" dirty="0">
              <a:effectLst/>
              <a:latin typeface="Segoe UI" panose="020B0502040204020203" pitchFamily="34" charset="0"/>
            </a:endParaRPr>
          </a:p>
          <a:p>
            <a:pPr algn="just"/>
            <a:r>
              <a:rPr lang="ru-RU" b="0" i="0" dirty="0">
                <a:effectLst/>
                <a:latin typeface="Segoe UI" panose="020B0502040204020203" pitchFamily="34" charset="0"/>
              </a:rPr>
              <a:t>База данных пуста, что является хорошей отправной точкой для теста.</a:t>
            </a:r>
            <a:endParaRPr lang="en-US" b="0" i="0" dirty="0">
              <a:effectLst/>
              <a:latin typeface="Segoe UI" panose="020B0502040204020203" pitchFamily="34" charset="0"/>
            </a:endParaRPr>
          </a:p>
          <a:p>
            <a:pPr algn="just"/>
            <a:r>
              <a:rPr lang="ru-RU" b="0" i="0" dirty="0">
                <a:effectLst/>
                <a:latin typeface="Segoe UI" panose="020B0502040204020203" pitchFamily="34" charset="0"/>
              </a:rPr>
              <a:t>Параллельное выполнение тестов работает, потому что каждая база данных хранится локально в каждом тесте.</a:t>
            </a:r>
            <a:endParaRPr lang="en-US" b="0" i="0" dirty="0">
              <a:effectLst/>
              <a:latin typeface="Segoe UI" panose="020B0502040204020203" pitchFamily="34" charset="0"/>
            </a:endParaRPr>
          </a:p>
          <a:p>
            <a:pPr algn="just"/>
            <a:r>
              <a:rPr lang="ru-RU" b="0" i="0" dirty="0">
                <a:effectLst/>
                <a:latin typeface="Segoe UI" panose="020B0502040204020203" pitchFamily="34" charset="0"/>
              </a:rPr>
              <a:t>Ваши тесты будут успешно выполняться в любом </a:t>
            </a:r>
            <a:r>
              <a:rPr lang="en-US" dirty="0">
                <a:latin typeface="Segoe UI" panose="020B0502040204020203" pitchFamily="34" charset="0"/>
              </a:rPr>
              <a:t>pipeline’</a:t>
            </a:r>
            <a:r>
              <a:rPr lang="ru-RU" dirty="0">
                <a:latin typeface="Segoe UI" panose="020B0502040204020203" pitchFamily="34" charset="0"/>
              </a:rPr>
              <a:t>е</a:t>
            </a:r>
            <a:r>
              <a:rPr lang="ru-RU" b="0" i="0" dirty="0">
                <a:effectLst/>
                <a:latin typeface="Segoe UI" panose="020B0502040204020203" pitchFamily="34" charset="0"/>
              </a:rPr>
              <a:t> без каких-либо </a:t>
            </a:r>
            <a:r>
              <a:rPr lang="ru-RU" dirty="0">
                <a:latin typeface="Segoe UI" panose="020B0502040204020203" pitchFamily="34" charset="0"/>
              </a:rPr>
              <a:t>дополнительных</a:t>
            </a:r>
            <a:r>
              <a:rPr lang="ru-RU" b="0" i="0" dirty="0">
                <a:effectLst/>
                <a:latin typeface="Segoe UI" panose="020B0502040204020203" pitchFamily="34" charset="0"/>
              </a:rPr>
              <a:t> настроек.</a:t>
            </a:r>
          </a:p>
          <a:p>
            <a:pPr algn="just"/>
            <a:r>
              <a:rPr lang="ru-RU" dirty="0">
                <a:latin typeface="Segoe UI" panose="020B0502040204020203" pitchFamily="34" charset="0"/>
              </a:rPr>
              <a:t>Ограниченная поддержка типов.</a:t>
            </a:r>
          </a:p>
          <a:p>
            <a:pPr algn="just"/>
            <a:r>
              <a:rPr lang="ru-RU" dirty="0">
                <a:latin typeface="Segoe UI" panose="020B0502040204020203" pitchFamily="34" charset="0"/>
              </a:rPr>
              <a:t>Идемпотентный скрипт миграции не создать.</a:t>
            </a:r>
            <a:endParaRPr lang="en-US" dirty="0"/>
          </a:p>
        </p:txBody>
      </p:sp>
      <p:sp>
        <p:nvSpPr>
          <p:cNvPr id="5" name="Slide Number Placeholder 4">
            <a:extLst>
              <a:ext uri="{FF2B5EF4-FFF2-40B4-BE49-F238E27FC236}">
                <a16:creationId xmlns:a16="http://schemas.microsoft.com/office/drawing/2014/main" id="{AEEAC493-530D-767A-B217-D42A411B37EB}"/>
              </a:ext>
            </a:extLst>
          </p:cNvPr>
          <p:cNvSpPr>
            <a:spLocks noGrp="1"/>
          </p:cNvSpPr>
          <p:nvPr>
            <p:ph type="sldNum" sz="quarter" idx="12"/>
          </p:nvPr>
        </p:nvSpPr>
        <p:spPr/>
        <p:txBody>
          <a:bodyPr/>
          <a:lstStyle/>
          <a:p>
            <a:fld id="{9566D03A-FE14-4537-809B-4E34C618A541}" type="slidenum">
              <a:rPr lang="en-US" smtClean="0"/>
              <a:t>50</a:t>
            </a:fld>
            <a:endParaRPr lang="en-US" dirty="0"/>
          </a:p>
        </p:txBody>
      </p:sp>
    </p:spTree>
    <p:extLst>
      <p:ext uri="{BB962C8B-B14F-4D97-AF65-F5344CB8AC3E}">
        <p14:creationId xmlns:p14="http://schemas.microsoft.com/office/powerpoint/2010/main" val="232686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43C2-60FE-F685-2BB0-F26612C3A962}"/>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SQLite </a:t>
            </a:r>
            <a:r>
              <a:rPr lang="en-US" dirty="0">
                <a:latin typeface="Segoe UI" panose="020B0502040204020203" pitchFamily="34" charset="0"/>
                <a:cs typeface="Segoe UI" panose="020B0502040204020203" pitchFamily="34" charset="0"/>
              </a:rPr>
              <a:t>in-memory</a:t>
            </a:r>
          </a:p>
        </p:txBody>
      </p:sp>
      <p:sp>
        <p:nvSpPr>
          <p:cNvPr id="3" name="Content Placeholder 2">
            <a:extLst>
              <a:ext uri="{FF2B5EF4-FFF2-40B4-BE49-F238E27FC236}">
                <a16:creationId xmlns:a16="http://schemas.microsoft.com/office/drawing/2014/main" id="{02CB06CE-018D-1257-43D3-7660F5A58B7E}"/>
              </a:ext>
            </a:extLst>
          </p:cNvPr>
          <p:cNvSpPr>
            <a:spLocks noGrp="1"/>
          </p:cNvSpPr>
          <p:nvPr>
            <p:ph idx="1"/>
          </p:nvPr>
        </p:nvSpPr>
        <p:spPr>
          <a:xfrm>
            <a:off x="838200" y="1825625"/>
            <a:ext cx="10515600" cy="4710860"/>
          </a:xfrm>
        </p:spPr>
        <p:txBody>
          <a:bodyPr>
            <a:normAutofit fontScale="92500" lnSpcReduction="20000"/>
          </a:bodyPr>
          <a:lstStyle/>
          <a:p>
            <a:r>
              <a:rPr lang="ru-RU" dirty="0">
                <a:latin typeface="Segoe UI" panose="020B0502040204020203" pitchFamily="34" charset="0"/>
              </a:rPr>
              <a:t>С</a:t>
            </a:r>
            <a:r>
              <a:rPr lang="ru-RU" b="0" i="0" dirty="0">
                <a:effectLst/>
                <a:latin typeface="Segoe UI" panose="020B0502040204020203" pitchFamily="34" charset="0"/>
              </a:rPr>
              <a:t>трока подключения “Filename=:memory:”</a:t>
            </a:r>
          </a:p>
          <a:p>
            <a:r>
              <a:rPr lang="ru-RU" dirty="0">
                <a:latin typeface="Segoe UI" panose="020B0502040204020203" pitchFamily="34" charset="0"/>
              </a:rPr>
              <a:t>С</a:t>
            </a:r>
            <a:r>
              <a:rPr lang="ru-RU" b="0" i="0" dirty="0">
                <a:effectLst/>
                <a:latin typeface="Segoe UI" panose="020B0502040204020203" pitchFamily="34" charset="0"/>
              </a:rPr>
              <a:t>татический метод SqliteInMemory.CreateOptions&lt;TContext&gt; из EFCore.TestSupport</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TestSqliteInMemoryOk()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SqliteInMemory.CreateOptions&lt;BookContext&gt;();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context.Database.EnsureCreated();</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EC45C4A-392F-1574-0F82-652DD555EAE7}"/>
              </a:ext>
            </a:extLst>
          </p:cNvPr>
          <p:cNvSpPr>
            <a:spLocks noGrp="1"/>
          </p:cNvSpPr>
          <p:nvPr>
            <p:ph type="sldNum" sz="quarter" idx="12"/>
          </p:nvPr>
        </p:nvSpPr>
        <p:spPr/>
        <p:txBody>
          <a:bodyPr/>
          <a:lstStyle/>
          <a:p>
            <a:fld id="{9566D03A-FE14-4537-809B-4E34C618A541}" type="slidenum">
              <a:rPr lang="en-US" smtClean="0"/>
              <a:t>51</a:t>
            </a:fld>
            <a:endParaRPr lang="en-US" dirty="0"/>
          </a:p>
        </p:txBody>
      </p:sp>
    </p:spTree>
    <p:extLst>
      <p:ext uri="{BB962C8B-B14F-4D97-AF65-F5344CB8AC3E}">
        <p14:creationId xmlns:p14="http://schemas.microsoft.com/office/powerpoint/2010/main" val="20575582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6C68-9B8D-1E73-61B7-D578469590CF}"/>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Как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BCC46518-C500-65A4-4651-C0526C9540A3}"/>
              </a:ext>
            </a:extLst>
          </p:cNvPr>
          <p:cNvSpPr>
            <a:spLocks noGrp="1"/>
          </p:cNvSpPr>
          <p:nvPr>
            <p:ph idx="1"/>
          </p:nvPr>
        </p:nvSpPr>
        <p:spPr/>
        <p:txBody>
          <a:bodyPr>
            <a:normAutofit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TestEnsureDeletedEnsureCreatedOk()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.CreateUniqueClassOptions&lt;BookContext&gt;();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context.Database.EnsureDeleted();</a:t>
            </a:r>
          </a:p>
          <a:p>
            <a:pPr marL="0" indent="0">
              <a:buNone/>
            </a:pPr>
            <a:r>
              <a:rPr lang="en-US" sz="1800" dirty="0">
                <a:solidFill>
                  <a:srgbClr val="000000"/>
                </a:solidFill>
                <a:latin typeface="Cascadia Mono" panose="020B0609020000020004" pitchFamily="49" charset="0"/>
              </a:rPr>
              <a:t>    context.Database.EnsureCreated();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48F6DC1B-4D95-02F1-A8FE-CC2625914F86}"/>
              </a:ext>
            </a:extLst>
          </p:cNvPr>
          <p:cNvSpPr>
            <a:spLocks noGrp="1"/>
          </p:cNvSpPr>
          <p:nvPr>
            <p:ph type="sldNum" sz="quarter" idx="12"/>
          </p:nvPr>
        </p:nvSpPr>
        <p:spPr/>
        <p:txBody>
          <a:bodyPr/>
          <a:lstStyle/>
          <a:p>
            <a:fld id="{9566D03A-FE14-4537-809B-4E34C618A541}" type="slidenum">
              <a:rPr lang="en-US" smtClean="0"/>
              <a:t>52</a:t>
            </a:fld>
            <a:endParaRPr lang="en-US" dirty="0"/>
          </a:p>
        </p:txBody>
      </p:sp>
    </p:spTree>
    <p:extLst>
      <p:ext uri="{BB962C8B-B14F-4D97-AF65-F5344CB8AC3E}">
        <p14:creationId xmlns:p14="http://schemas.microsoft.com/office/powerpoint/2010/main" val="255891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2"/>
                                      </p:to>
                                    </p:animClr>
                                    <p:animClr clrSpc="rgb" dir="cw">
                                      <p:cBhvr>
                                        <p:cTn id="7" dur="500" fill="hold"/>
                                        <p:tgtEl>
                                          <p:spTgt spid="3">
                                            <p:txEl>
                                              <p:pRg st="4" end="4"/>
                                            </p:txEl>
                                          </p:spTgt>
                                        </p:tgtEl>
                                        <p:attrNameLst>
                                          <p:attrName>fillcolor</p:attrName>
                                        </p:attrNameLst>
                                      </p:cBhvr>
                                      <p:to>
                                        <a:schemeClr val="accent2"/>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7" end="7"/>
                                            </p:txEl>
                                          </p:spTgt>
                                        </p:tgtEl>
                                        <p:attrNameLst>
                                          <p:attrName>style.color</p:attrName>
                                        </p:attrNameLst>
                                      </p:cBhvr>
                                      <p:to>
                                        <a:srgbClr val="FF0000"/>
                                      </p:to>
                                    </p:animClr>
                                    <p:animClr clrSpc="rgb" dir="cw">
                                      <p:cBhvr>
                                        <p:cTn id="14" dur="500" fill="hold"/>
                                        <p:tgtEl>
                                          <p:spTgt spid="3">
                                            <p:txEl>
                                              <p:pRg st="7" end="7"/>
                                            </p:txEl>
                                          </p:spTgt>
                                        </p:tgtEl>
                                        <p:attrNameLst>
                                          <p:attrName>fillcolor</p:attrName>
                                        </p:attrNameLst>
                                      </p:cBhvr>
                                      <p:to>
                                        <a:srgbClr val="FF0000"/>
                                      </p:to>
                                    </p:animClr>
                                    <p:set>
                                      <p:cBhvr>
                                        <p:cTn id="15" dur="500" fill="hold"/>
                                        <p:tgtEl>
                                          <p:spTgt spid="3">
                                            <p:txEl>
                                              <p:pRg st="7" end="7"/>
                                            </p:txEl>
                                          </p:spTgt>
                                        </p:tgtEl>
                                        <p:attrNameLst>
                                          <p:attrName>fill.type</p:attrName>
                                        </p:attrNameLst>
                                      </p:cBhvr>
                                      <p:to>
                                        <p:strVal val="solid"/>
                                      </p:to>
                                    </p:set>
                                    <p:set>
                                      <p:cBhvr>
                                        <p:cTn id="16" dur="500" fill="hold"/>
                                        <p:tgtEl>
                                          <p:spTgt spid="3">
                                            <p:txEl>
                                              <p:pRg st="7" end="7"/>
                                            </p:txEl>
                                          </p:spTgt>
                                        </p:tgtEl>
                                        <p:attrNameLst>
                                          <p:attrName>fill.on</p:attrName>
                                        </p:attrNameLst>
                                      </p:cBhvr>
                                      <p:to>
                                        <p:strVal val="true"/>
                                      </p:to>
                                    </p:set>
                                  </p:childTnLst>
                                </p:cTn>
                              </p:par>
                              <p:par>
                                <p:cTn id="17" presetID="19" presetClass="emph" presetSubtype="0" fill="hold" nodeType="withEffect">
                                  <p:stCondLst>
                                    <p:cond delay="0"/>
                                  </p:stCondLst>
                                  <p:childTnLst>
                                    <p:animClr clrSpc="rgb" dir="cw">
                                      <p:cBhvr override="childStyle">
                                        <p:cTn id="18" dur="500" fill="hold"/>
                                        <p:tgtEl>
                                          <p:spTgt spid="3">
                                            <p:txEl>
                                              <p:pRg st="8" end="8"/>
                                            </p:txEl>
                                          </p:spTgt>
                                        </p:tgtEl>
                                        <p:attrNameLst>
                                          <p:attrName>style.color</p:attrName>
                                        </p:attrNameLst>
                                      </p:cBhvr>
                                      <p:to>
                                        <a:srgbClr val="FF0000"/>
                                      </p:to>
                                    </p:animClr>
                                    <p:animClr clrSpc="rgb" dir="cw">
                                      <p:cBhvr>
                                        <p:cTn id="19" dur="500" fill="hold"/>
                                        <p:tgtEl>
                                          <p:spTgt spid="3">
                                            <p:txEl>
                                              <p:pRg st="8" end="8"/>
                                            </p:txEl>
                                          </p:spTgt>
                                        </p:tgtEl>
                                        <p:attrNameLst>
                                          <p:attrName>fillcolor</p:attrName>
                                        </p:attrNameLst>
                                      </p:cBhvr>
                                      <p:to>
                                        <a:srgbClr val="FF0000"/>
                                      </p:to>
                                    </p:animClr>
                                    <p:set>
                                      <p:cBhvr>
                                        <p:cTn id="20" dur="500" fill="hold"/>
                                        <p:tgtEl>
                                          <p:spTgt spid="3">
                                            <p:txEl>
                                              <p:pRg st="8" end="8"/>
                                            </p:txEl>
                                          </p:spTgt>
                                        </p:tgtEl>
                                        <p:attrNameLst>
                                          <p:attrName>fill.type</p:attrName>
                                        </p:attrNameLst>
                                      </p:cBhvr>
                                      <p:to>
                                        <p:strVal val="solid"/>
                                      </p:to>
                                    </p:set>
                                    <p:set>
                                      <p:cBhvr>
                                        <p:cTn id="21" dur="500" fill="hold"/>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EC41-B471-64C5-1DE7-47659CA981F2}"/>
              </a:ext>
            </a:extLst>
          </p:cNvPr>
          <p:cNvSpPr>
            <a:spLocks noGrp="1"/>
          </p:cNvSpPr>
          <p:nvPr>
            <p:ph type="title"/>
          </p:nvPr>
        </p:nvSpPr>
        <p:spPr>
          <a:xfrm>
            <a:off x="712099" y="365125"/>
            <a:ext cx="11175101" cy="1325563"/>
          </a:xfrm>
        </p:spPr>
        <p:txBody>
          <a:bodyPr/>
          <a:lstStyle/>
          <a:p>
            <a:r>
              <a:rPr lang="en-US" dirty="0">
                <a:latin typeface="Segoe UI" panose="020B0502040204020203" pitchFamily="34" charset="0"/>
                <a:cs typeface="Segoe UI" panose="020B0502040204020203" pitchFamily="34" charset="0"/>
              </a:rPr>
              <a:t>EnsureDeleted </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EnsureCreated</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А быстрее?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B392839-1DA5-EE91-0047-B95EA4B63639}"/>
              </a:ext>
            </a:extLst>
          </p:cNvPr>
          <p:cNvSpPr>
            <a:spLocks noGrp="1"/>
          </p:cNvSpPr>
          <p:nvPr>
            <p:ph idx="1"/>
          </p:nvPr>
        </p:nvSpPr>
        <p:spPr/>
        <p:txBody>
          <a:bodyPr>
            <a:normAutofit lnSpcReduction="10000"/>
          </a:bodyPr>
          <a:lstStyle/>
          <a:p>
            <a:pPr marL="0" indent="0">
              <a:buNone/>
            </a:pPr>
            <a:r>
              <a:rPr lang="ru-RU" b="0" i="0" dirty="0">
                <a:effectLst/>
                <a:latin typeface="Segoe UI" panose="020B0502040204020203" pitchFamily="34" charset="0"/>
              </a:rPr>
              <a:t>Для SQL Server</a:t>
            </a:r>
            <a:r>
              <a:rPr lang="ru-RU" dirty="0">
                <a:latin typeface="Segoe UI" panose="020B0502040204020203" pitchFamily="34" charset="0"/>
              </a:rPr>
              <a:t> и </a:t>
            </a:r>
            <a:r>
              <a:rPr lang="ru-RU" b="0" i="0" dirty="0">
                <a:effectLst/>
                <a:latin typeface="Segoe UI" panose="020B0502040204020203" pitchFamily="34" charset="0"/>
              </a:rPr>
              <a:t>PostgreSQL есть метод EnsureClean</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TestSqlDatabaseEnsureCleanOk()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.CreateUniqueClassOptions&lt;BookContext&gt;();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context.Database.EnsureClean();</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2A468F2-80E5-6DFE-191C-FB460DD730C5}"/>
              </a:ext>
            </a:extLst>
          </p:cNvPr>
          <p:cNvSpPr>
            <a:spLocks noGrp="1"/>
          </p:cNvSpPr>
          <p:nvPr>
            <p:ph type="sldNum" sz="quarter" idx="12"/>
          </p:nvPr>
        </p:nvSpPr>
        <p:spPr/>
        <p:txBody>
          <a:bodyPr/>
          <a:lstStyle/>
          <a:p>
            <a:fld id="{9566D03A-FE14-4537-809B-4E34C618A541}" type="slidenum">
              <a:rPr lang="en-US" smtClean="0"/>
              <a:t>53</a:t>
            </a:fld>
            <a:endParaRPr lang="en-US" dirty="0"/>
          </a:p>
        </p:txBody>
      </p:sp>
    </p:spTree>
    <p:extLst>
      <p:ext uri="{BB962C8B-B14F-4D97-AF65-F5344CB8AC3E}">
        <p14:creationId xmlns:p14="http://schemas.microsoft.com/office/powerpoint/2010/main" val="408200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8" end="8"/>
                                            </p:txEl>
                                          </p:spTgt>
                                        </p:tgtEl>
                                        <p:attrNameLst>
                                          <p:attrName>style.color</p:attrName>
                                        </p:attrNameLst>
                                      </p:cBhvr>
                                      <p:to>
                                        <a:schemeClr val="accent2"/>
                                      </p:to>
                                    </p:animClr>
                                    <p:animClr clrSpc="rgb" dir="cw">
                                      <p:cBhvr>
                                        <p:cTn id="7" dur="500" fill="hold"/>
                                        <p:tgtEl>
                                          <p:spTgt spid="3">
                                            <p:txEl>
                                              <p:pRg st="8" end="8"/>
                                            </p:txEl>
                                          </p:spTgt>
                                        </p:tgtEl>
                                        <p:attrNameLst>
                                          <p:attrName>fillcolor</p:attrName>
                                        </p:attrNameLst>
                                      </p:cBhvr>
                                      <p:to>
                                        <a:schemeClr val="accent2"/>
                                      </p:to>
                                    </p:animClr>
                                    <p:set>
                                      <p:cBhvr>
                                        <p:cTn id="8" dur="500" fill="hold"/>
                                        <p:tgtEl>
                                          <p:spTgt spid="3">
                                            <p:txEl>
                                              <p:pRg st="8" end="8"/>
                                            </p:txEl>
                                          </p:spTgt>
                                        </p:tgtEl>
                                        <p:attrNameLst>
                                          <p:attrName>fill.type</p:attrName>
                                        </p:attrNameLst>
                                      </p:cBhvr>
                                      <p:to>
                                        <p:strVal val="solid"/>
                                      </p:to>
                                    </p:set>
                                    <p:set>
                                      <p:cBhvr>
                                        <p:cTn id="9" dur="500" fill="hold"/>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BCC4-1624-6B12-E3E2-D1C0E73FAE52}"/>
              </a:ext>
            </a:extLst>
          </p:cNvPr>
          <p:cNvSpPr>
            <a:spLocks noGrp="1"/>
          </p:cNvSpPr>
          <p:nvPr>
            <p:ph type="title"/>
          </p:nvPr>
        </p:nvSpPr>
        <p:spPr>
          <a:xfrm>
            <a:off x="838200" y="365126"/>
            <a:ext cx="10515600" cy="814746"/>
          </a:xfrm>
        </p:spPr>
        <p:txBody>
          <a:bodyPr/>
          <a:lstStyle/>
          <a:p>
            <a:r>
              <a:rPr lang="en-US" dirty="0">
                <a:latin typeface="Segoe UI" panose="020B0502040204020203" pitchFamily="34" charset="0"/>
                <a:cs typeface="Segoe UI" panose="020B0502040204020203" pitchFamily="34" charset="0"/>
              </a:rPr>
              <a:t>EnsureClean</a:t>
            </a:r>
          </a:p>
        </p:txBody>
      </p:sp>
      <p:sp>
        <p:nvSpPr>
          <p:cNvPr id="3" name="Content Placeholder 2">
            <a:extLst>
              <a:ext uri="{FF2B5EF4-FFF2-40B4-BE49-F238E27FC236}">
                <a16:creationId xmlns:a16="http://schemas.microsoft.com/office/drawing/2014/main" id="{9418F95B-6CAD-46FE-70BD-E49E5D6EC2E2}"/>
              </a:ext>
            </a:extLst>
          </p:cNvPr>
          <p:cNvSpPr>
            <a:spLocks noGrp="1"/>
          </p:cNvSpPr>
          <p:nvPr>
            <p:ph idx="1"/>
          </p:nvPr>
        </p:nvSpPr>
        <p:spPr>
          <a:xfrm>
            <a:off x="724911" y="1801914"/>
            <a:ext cx="10515600" cy="5056086"/>
          </a:xfrm>
        </p:spPr>
        <p:txBody>
          <a:bodyPr>
            <a:normAutofit/>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EnsureClean(</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 DatabaseFacade databaseFacade, </a:t>
            </a:r>
            <a:r>
              <a:rPr lang="en-US" sz="1800" dirty="0">
                <a:solidFill>
                  <a:srgbClr val="0000FF"/>
                </a:solidFill>
                <a:latin typeface="Cascadia Mono" panose="020B0609020000020004" pitchFamily="49" charset="0"/>
              </a:rPr>
              <a:t>bool</a:t>
            </a:r>
            <a:r>
              <a:rPr lang="en-US" sz="1800" dirty="0">
                <a:solidFill>
                  <a:srgbClr val="000000"/>
                </a:solidFill>
                <a:latin typeface="Cascadia Mono" panose="020B0609020000020004" pitchFamily="49" charset="0"/>
              </a:rPr>
              <a:t> setUpSchema = </a:t>
            </a:r>
            <a:r>
              <a:rPr lang="en-US" sz="1800" dirty="0">
                <a:solidFill>
                  <a:srgbClr val="0000FF"/>
                </a:solidFill>
                <a:latin typeface="Cascadia Mono" panose="020B0609020000020004" pitchFamily="49" charset="0"/>
              </a:rPr>
              <a:t>true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(databaseFacade.IsSqlServer())</a:t>
            </a:r>
            <a:r>
              <a:rPr lang="en-US" sz="1800" dirty="0">
                <a:solidFill>
                  <a:srgbClr val="008000"/>
                </a:solidFill>
                <a:latin typeface="Cascadia Mono" panose="020B0609020000020004" pitchFamily="49" charset="0"/>
              </a:rPr>
              <a:t>//SQL Server</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databaseFacade.CreateExecutionStrategy()</a:t>
            </a:r>
          </a:p>
          <a:p>
            <a:pPr marL="0" indent="0">
              <a:buNone/>
            </a:pPr>
            <a:r>
              <a:rPr lang="en-US" sz="1800" dirty="0">
                <a:solidFill>
                  <a:srgbClr val="000000"/>
                </a:solidFill>
                <a:latin typeface="Cascadia Mono" panose="020B0609020000020004" pitchFamily="49" charset="0"/>
              </a:rPr>
              <a:t>            .Execute(databaseFacade, database =&gt;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SqlServerDatabaseCleaner(databaseFacade).Clean(database, setUpSchema));</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(databaseFacade.IsNpgsql())</a:t>
            </a:r>
            <a:r>
              <a:rPr lang="en-US" sz="1800" dirty="0">
                <a:solidFill>
                  <a:srgbClr val="008000"/>
                </a:solidFill>
                <a:latin typeface="Cascadia Mono" panose="020B0609020000020004" pitchFamily="49" charset="0"/>
              </a:rPr>
              <a:t>//PostgreSQL</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databaseFacade.FasterPostgreSqlEnsureClean(setUpSchema);</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throw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InvalidOperationException(</a:t>
            </a:r>
            <a:r>
              <a:rPr lang="en-US" sz="1800" dirty="0">
                <a:solidFill>
                  <a:srgbClr val="A31515"/>
                </a:solidFill>
                <a:latin typeface="Cascadia Mono" panose="020B0609020000020004" pitchFamily="49" charset="0"/>
              </a:rPr>
              <a:t>"The EnsureClean method only works with SQL Server or PostgreSQL databases."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FF90F0FA-6D61-E879-01FA-2739FA2DEF51}"/>
              </a:ext>
            </a:extLst>
          </p:cNvPr>
          <p:cNvSpPr>
            <a:spLocks noGrp="1"/>
          </p:cNvSpPr>
          <p:nvPr>
            <p:ph type="sldNum" sz="quarter" idx="12"/>
          </p:nvPr>
        </p:nvSpPr>
        <p:spPr/>
        <p:txBody>
          <a:bodyPr/>
          <a:lstStyle/>
          <a:p>
            <a:fld id="{9566D03A-FE14-4537-809B-4E34C618A541}" type="slidenum">
              <a:rPr lang="en-US" smtClean="0"/>
              <a:pPr/>
              <a:t>54</a:t>
            </a:fld>
            <a:endParaRPr lang="en-US" dirty="0"/>
          </a:p>
        </p:txBody>
      </p:sp>
    </p:spTree>
    <p:extLst>
      <p:ext uri="{BB962C8B-B14F-4D97-AF65-F5344CB8AC3E}">
        <p14:creationId xmlns:p14="http://schemas.microsoft.com/office/powerpoint/2010/main" val="29281528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A02D-0B33-65BA-5A9F-AA5D0995DBE0}"/>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Почему в тесте не как в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D07E3F7-EBA1-0681-A490-F473A55367C8}"/>
              </a:ext>
            </a:extLst>
          </p:cNvPr>
          <p:cNvSpPr>
            <a:spLocks noGrp="1"/>
          </p:cNvSpPr>
          <p:nvPr>
            <p:ph idx="1"/>
          </p:nvPr>
        </p:nvSpPr>
        <p:spPr/>
        <p:txBody>
          <a:bodyPr/>
          <a:lstStyle/>
          <a:p>
            <a:pPr marL="0" indent="0">
              <a:buNone/>
            </a:pPr>
            <a:r>
              <a:rPr lang="en-US" dirty="0">
                <a:latin typeface="Segoe UI" panose="020B0502040204020203" pitchFamily="34" charset="0"/>
                <a:cs typeface="Segoe UI" panose="020B0502040204020203" pitchFamily="34" charset="0"/>
              </a:rPr>
              <a:t>Identity Resolution</a:t>
            </a:r>
            <a:r>
              <a:rPr lang="ru-RU" dirty="0">
                <a:latin typeface="Segoe UI" panose="020B0502040204020203" pitchFamily="34" charset="0"/>
                <a:cs typeface="Segoe UI" panose="020B0502040204020203" pitchFamily="34" charset="0"/>
              </a:rPr>
              <a:t> в </a:t>
            </a:r>
            <a:r>
              <a:rPr lang="en-US" dirty="0">
                <a:latin typeface="Segoe UI" panose="020B0502040204020203" pitchFamily="34" charset="0"/>
                <a:cs typeface="Segoe UI" panose="020B0502040204020203" pitchFamily="34" charset="0"/>
              </a:rPr>
              <a:t>EF.</a:t>
            </a:r>
          </a:p>
        </p:txBody>
      </p:sp>
      <p:sp>
        <p:nvSpPr>
          <p:cNvPr id="4" name="Slide Number Placeholder 3">
            <a:extLst>
              <a:ext uri="{FF2B5EF4-FFF2-40B4-BE49-F238E27FC236}">
                <a16:creationId xmlns:a16="http://schemas.microsoft.com/office/drawing/2014/main" id="{77885088-413B-6845-9FD7-31484E9F3359}"/>
              </a:ext>
            </a:extLst>
          </p:cNvPr>
          <p:cNvSpPr>
            <a:spLocks noGrp="1"/>
          </p:cNvSpPr>
          <p:nvPr>
            <p:ph type="sldNum" sz="quarter" idx="12"/>
          </p:nvPr>
        </p:nvSpPr>
        <p:spPr/>
        <p:txBody>
          <a:bodyPr/>
          <a:lstStyle/>
          <a:p>
            <a:fld id="{9566D03A-FE14-4537-809B-4E34C618A541}" type="slidenum">
              <a:rPr lang="en-US" smtClean="0"/>
              <a:t>55</a:t>
            </a:fld>
            <a:endParaRPr lang="en-US" dirty="0"/>
          </a:p>
        </p:txBody>
      </p:sp>
    </p:spTree>
    <p:extLst>
      <p:ext uri="{BB962C8B-B14F-4D97-AF65-F5344CB8AC3E}">
        <p14:creationId xmlns:p14="http://schemas.microsoft.com/office/powerpoint/2010/main" val="37087770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05E0-EB26-303B-95EC-3CDF79CD382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Неправильный тест</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FCDD92-BD94-BF79-FD24-95DBF224435C}"/>
              </a:ext>
            </a:extLst>
          </p:cNvPr>
          <p:cNvSpPr>
            <a:spLocks noGrp="1"/>
          </p:cNvSpPr>
          <p:nvPr>
            <p:ph idx="1"/>
          </p:nvPr>
        </p:nvSpPr>
        <p:spPr/>
        <p:txBody>
          <a:bodyPr>
            <a:normAutofit fontScale="925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ExampleIdentityResolutionBad()</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SqliteInMemory.CreateOptions&lt;EfCoreContext&gt;();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context.Database.EnsureCreated();</a:t>
            </a:r>
          </a:p>
          <a:p>
            <a:pPr marL="0" indent="0">
              <a:buNone/>
            </a:pPr>
            <a:r>
              <a:rPr lang="en-US" sz="1800" dirty="0">
                <a:solidFill>
                  <a:srgbClr val="000000"/>
                </a:solidFill>
                <a:latin typeface="Cascadia Mono" panose="020B0609020000020004" pitchFamily="49" charset="0"/>
              </a:rPr>
              <a:t>    context.SeedDatabaseFourBooks();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context.Books.First();</a:t>
            </a:r>
          </a:p>
          <a:p>
            <a:pPr marL="0" indent="0">
              <a:buNone/>
            </a:pPr>
            <a:r>
              <a:rPr lang="en-US" sz="1800" dirty="0">
                <a:solidFill>
                  <a:srgbClr val="000000"/>
                </a:solidFill>
                <a:latin typeface="Cascadia Mono" panose="020B0609020000020004" pitchFamily="49" charset="0"/>
              </a:rPr>
              <a:t>    book.Price = 123;</a:t>
            </a:r>
          </a:p>
          <a:p>
            <a:pPr marL="0" indent="0">
              <a:buNone/>
            </a:pPr>
            <a:r>
              <a:rPr lang="en-US" sz="1800" dirty="0">
                <a:solidFill>
                  <a:srgbClr val="FF0000"/>
                </a:solidFill>
                <a:latin typeface="Cascadia Mono" panose="020B0609020000020004" pitchFamily="49" charset="0"/>
              </a:rPr>
              <a:t>    // Should call context.SaveChanges()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//ASSERT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context.Books.First().Price.ShouldEqual(123);</a:t>
            </a:r>
            <a:r>
              <a:rPr lang="en-US" sz="1800" dirty="0">
                <a:solidFill>
                  <a:srgbClr val="008000"/>
                </a:solidFill>
                <a:latin typeface="Cascadia Mono" panose="020B0609020000020004" pitchFamily="49" charset="0"/>
              </a:rPr>
              <a:t>//</a:t>
            </a:r>
            <a:r>
              <a:rPr lang="ru-RU" sz="1800" dirty="0">
                <a:solidFill>
                  <a:srgbClr val="008000"/>
                </a:solidFill>
                <a:latin typeface="Cascadia Mono" panose="020B0609020000020004" pitchFamily="49" charset="0"/>
              </a:rPr>
              <a:t>В базе другая цена</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AC973435-57ED-74CE-24BB-21C2B5ED1C3A}"/>
              </a:ext>
            </a:extLst>
          </p:cNvPr>
          <p:cNvSpPr>
            <a:spLocks noGrp="1"/>
          </p:cNvSpPr>
          <p:nvPr>
            <p:ph type="sldNum" sz="quarter" idx="12"/>
          </p:nvPr>
        </p:nvSpPr>
        <p:spPr/>
        <p:txBody>
          <a:bodyPr/>
          <a:lstStyle/>
          <a:p>
            <a:fld id="{9566D03A-FE14-4537-809B-4E34C618A541}" type="slidenum">
              <a:rPr lang="en-US" smtClean="0"/>
              <a:t>56</a:t>
            </a:fld>
            <a:endParaRPr lang="en-US" dirty="0"/>
          </a:p>
        </p:txBody>
      </p:sp>
    </p:spTree>
    <p:extLst>
      <p:ext uri="{BB962C8B-B14F-4D97-AF65-F5344CB8AC3E}">
        <p14:creationId xmlns:p14="http://schemas.microsoft.com/office/powerpoint/2010/main" val="32688697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3291-A4BD-1EE5-DD08-F0DC435B70A2}"/>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Правильный тест</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FF53B91-FD68-D7FA-1E34-2BB8400A8ACE}"/>
              </a:ext>
            </a:extLst>
          </p:cNvPr>
          <p:cNvSpPr>
            <a:spLocks noGrp="1"/>
          </p:cNvSpPr>
          <p:nvPr>
            <p:ph idx="1"/>
          </p:nvPr>
        </p:nvSpPr>
        <p:spPr/>
        <p:txBody>
          <a:bodyPr>
            <a:normAutofit fontScale="92500"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UsingThreeInstancesOfTheDbcontext()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00"/>
                </a:solidFill>
                <a:latin typeface="Cascadia Mono" panose="020B0609020000020004" pitchFamily="49" charset="0"/>
              </a:rPr>
              <a:t>SqliteInMemory.CreateOptions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options.StopNextDispose();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//ARRANGE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options.StopNextDispose();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//ACT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//ASSERT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C0346B6-F04C-0E8C-ADCC-C9AC00D52A09}"/>
              </a:ext>
            </a:extLst>
          </p:cNvPr>
          <p:cNvSpPr>
            <a:spLocks noGrp="1"/>
          </p:cNvSpPr>
          <p:nvPr>
            <p:ph type="sldNum" sz="quarter" idx="12"/>
          </p:nvPr>
        </p:nvSpPr>
        <p:spPr/>
        <p:txBody>
          <a:bodyPr/>
          <a:lstStyle/>
          <a:p>
            <a:fld id="{9566D03A-FE14-4537-809B-4E34C618A541}" type="slidenum">
              <a:rPr lang="en-US" smtClean="0"/>
              <a:t>57</a:t>
            </a:fld>
            <a:endParaRPr lang="en-US" dirty="0"/>
          </a:p>
        </p:txBody>
      </p:sp>
    </p:spTree>
    <p:extLst>
      <p:ext uri="{BB962C8B-B14F-4D97-AF65-F5344CB8AC3E}">
        <p14:creationId xmlns:p14="http://schemas.microsoft.com/office/powerpoint/2010/main" val="141771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ED7D31"/>
                                      </p:to>
                                    </p:animClr>
                                    <p:animClr clrSpc="rgb" dir="cw">
                                      <p:cBhvr>
                                        <p:cTn id="7" dur="500" fill="hold"/>
                                        <p:tgtEl>
                                          <p:spTgt spid="3">
                                            <p:txEl>
                                              <p:pRg st="4" end="4"/>
                                            </p:txEl>
                                          </p:spTgt>
                                        </p:tgtEl>
                                        <p:attrNameLst>
                                          <p:attrName>fillcolor</p:attrName>
                                        </p:attrNameLst>
                                      </p:cBhvr>
                                      <p:to>
                                        <a:srgbClr val="ED7D31"/>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7" end="7"/>
                                            </p:txEl>
                                          </p:spTgt>
                                        </p:tgtEl>
                                        <p:attrNameLst>
                                          <p:attrName>style.color</p:attrName>
                                        </p:attrNameLst>
                                      </p:cBhvr>
                                      <p:to>
                                        <a:srgbClr val="ED7D31"/>
                                      </p:to>
                                    </p:animClr>
                                    <p:animClr clrSpc="rgb" dir="cw">
                                      <p:cBhvr>
                                        <p:cTn id="12" dur="500" fill="hold"/>
                                        <p:tgtEl>
                                          <p:spTgt spid="3">
                                            <p:txEl>
                                              <p:pRg st="7" end="7"/>
                                            </p:txEl>
                                          </p:spTgt>
                                        </p:tgtEl>
                                        <p:attrNameLst>
                                          <p:attrName>fillcolor</p:attrName>
                                        </p:attrNameLst>
                                      </p:cBhvr>
                                      <p:to>
                                        <a:srgbClr val="ED7D31"/>
                                      </p:to>
                                    </p:animClr>
                                    <p:set>
                                      <p:cBhvr>
                                        <p:cTn id="13" dur="500" fill="hold"/>
                                        <p:tgtEl>
                                          <p:spTgt spid="3">
                                            <p:txEl>
                                              <p:pRg st="7" end="7"/>
                                            </p:txEl>
                                          </p:spTgt>
                                        </p:tgtEl>
                                        <p:attrNameLst>
                                          <p:attrName>fill.type</p:attrName>
                                        </p:attrNameLst>
                                      </p:cBhvr>
                                      <p:to>
                                        <p:strVal val="solid"/>
                                      </p:to>
                                    </p:set>
                                    <p:set>
                                      <p:cBhvr>
                                        <p:cTn id="14" dur="500" fill="hold"/>
                                        <p:tgtEl>
                                          <p:spTgt spid="3">
                                            <p:txEl>
                                              <p:pRg st="7" end="7"/>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3">
                                            <p:txEl>
                                              <p:pRg st="3" end="3"/>
                                            </p:txEl>
                                          </p:spTgt>
                                        </p:tgtEl>
                                        <p:attrNameLst>
                                          <p:attrName>style.color</p:attrName>
                                        </p:attrNameLst>
                                      </p:cBhvr>
                                      <p:to>
                                        <a:srgbClr val="FF0000"/>
                                      </p:to>
                                    </p:animClr>
                                    <p:animClr clrSpc="rgb" dir="cw">
                                      <p:cBhvr>
                                        <p:cTn id="19" dur="500" fill="hold"/>
                                        <p:tgtEl>
                                          <p:spTgt spid="3">
                                            <p:txEl>
                                              <p:pRg st="3" end="3"/>
                                            </p:txEl>
                                          </p:spTgt>
                                        </p:tgtEl>
                                        <p:attrNameLst>
                                          <p:attrName>fillcolor</p:attrName>
                                        </p:attrNameLst>
                                      </p:cBhvr>
                                      <p:to>
                                        <a:srgbClr val="FF0000"/>
                                      </p:to>
                                    </p:animClr>
                                    <p:set>
                                      <p:cBhvr>
                                        <p:cTn id="20" dur="500" fill="hold"/>
                                        <p:tgtEl>
                                          <p:spTgt spid="3">
                                            <p:txEl>
                                              <p:pRg st="3" end="3"/>
                                            </p:txEl>
                                          </p:spTgt>
                                        </p:tgtEl>
                                        <p:attrNameLst>
                                          <p:attrName>fill.type</p:attrName>
                                        </p:attrNameLst>
                                      </p:cBhvr>
                                      <p:to>
                                        <p:strVal val="solid"/>
                                      </p:to>
                                    </p:set>
                                    <p:set>
                                      <p:cBhvr>
                                        <p:cTn id="21"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8900-2CB3-ED37-18FE-48C9085A086D}"/>
              </a:ext>
            </a:extLst>
          </p:cNvPr>
          <p:cNvSpPr>
            <a:spLocks noGrp="1"/>
          </p:cNvSpPr>
          <p:nvPr>
            <p:ph type="title"/>
          </p:nvPr>
        </p:nvSpPr>
        <p:spPr>
          <a:xfrm>
            <a:off x="838200" y="365125"/>
            <a:ext cx="10515600" cy="782843"/>
          </a:xfrm>
        </p:spPr>
        <p:txBody>
          <a:bodyPr/>
          <a:lstStyle/>
          <a:p>
            <a:r>
              <a:rPr lang="en-US" dirty="0">
                <a:latin typeface="Segoe UI" panose="020B0502040204020203" pitchFamily="34" charset="0"/>
                <a:cs typeface="Segoe UI" panose="020B0502040204020203" pitchFamily="34" charset="0"/>
              </a:rPr>
              <a:t>ChangeTracker.Clear</a:t>
            </a:r>
          </a:p>
        </p:txBody>
      </p:sp>
      <p:sp>
        <p:nvSpPr>
          <p:cNvPr id="3" name="Content Placeholder 2">
            <a:extLst>
              <a:ext uri="{FF2B5EF4-FFF2-40B4-BE49-F238E27FC236}">
                <a16:creationId xmlns:a16="http://schemas.microsoft.com/office/drawing/2014/main" id="{C9D69224-8678-2411-C954-C400CFB9AD0F}"/>
              </a:ext>
            </a:extLst>
          </p:cNvPr>
          <p:cNvSpPr>
            <a:spLocks noGrp="1"/>
          </p:cNvSpPr>
          <p:nvPr>
            <p:ph idx="1"/>
          </p:nvPr>
        </p:nvSpPr>
        <p:spPr>
          <a:xfrm>
            <a:off x="838200" y="1788340"/>
            <a:ext cx="10515600" cy="4933134"/>
          </a:xfrm>
        </p:spPr>
        <p:txBody>
          <a:bodyPr>
            <a:normAutofit fontScale="850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UsingChangeTrackerClear()</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EfCoreContext(SqliteInMemory.CreateOptions&lt;EfCoreContext&gt;());</a:t>
            </a:r>
          </a:p>
          <a:p>
            <a:pPr marL="0" indent="0">
              <a:buNone/>
            </a:pPr>
            <a:r>
              <a:rPr lang="en-US" sz="1800" dirty="0">
                <a:solidFill>
                  <a:srgbClr val="000000"/>
                </a:solidFill>
                <a:latin typeface="Cascadia Mono" panose="020B0609020000020004" pitchFamily="49" charset="0"/>
              </a:rPr>
              <a:t>    context.Database.EnsureCreated();</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setupBooks = context.SeedDatabaseFourBooks();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p>
          <a:p>
            <a:pPr marL="0" indent="0">
              <a:buNone/>
            </a:pPr>
            <a:r>
              <a:rPr lang="en-US" sz="1800" dirty="0">
                <a:solidFill>
                  <a:srgbClr val="000000"/>
                </a:solidFill>
                <a:latin typeface="Cascadia Mono" panose="020B0609020000020004" pitchFamily="49" charset="0"/>
              </a:rPr>
              <a:t>    context.</a:t>
            </a:r>
            <a:r>
              <a:rPr lang="en-US" sz="1800" dirty="0">
                <a:latin typeface="Cascadia Mono" panose="020B0609020000020004" pitchFamily="49" charset="0"/>
              </a:rPr>
              <a:t>ChangeTracker.Clear();</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context.Books.</a:t>
            </a:r>
            <a:r>
              <a:rPr lang="en-US" sz="1800" dirty="0">
                <a:solidFill>
                  <a:srgbClr val="FF0000"/>
                </a:solidFill>
                <a:latin typeface="Cascadia Mono" panose="020B0609020000020004" pitchFamily="49" charset="0"/>
              </a:rPr>
              <a:t>Include</a:t>
            </a:r>
            <a:r>
              <a:rPr lang="en-US" sz="1800" dirty="0">
                <a:solidFill>
                  <a:srgbClr val="000000"/>
                </a:solidFill>
                <a:latin typeface="Cascadia Mono" panose="020B0609020000020004" pitchFamily="49" charset="0"/>
              </a:rPr>
              <a:t>(b =&gt; b.Reviews)</a:t>
            </a:r>
          </a:p>
          <a:p>
            <a:pPr marL="0" indent="0">
              <a:buNone/>
            </a:pPr>
            <a:r>
              <a:rPr lang="en-US" sz="1800" dirty="0">
                <a:solidFill>
                  <a:srgbClr val="000000"/>
                </a:solidFill>
                <a:latin typeface="Cascadia Mono" panose="020B0609020000020004" pitchFamily="49" charset="0"/>
              </a:rPr>
              <a:t>        .Single(b =&gt; b.BookId = setupBooks.Last().BookId);</a:t>
            </a:r>
          </a:p>
          <a:p>
            <a:pPr marL="0" indent="0">
              <a:buNone/>
            </a:pPr>
            <a:r>
              <a:rPr lang="en-US" sz="1800" dirty="0">
                <a:solidFill>
                  <a:srgbClr val="000000"/>
                </a:solidFill>
                <a:latin typeface="Cascadia Mono" panose="020B0609020000020004" pitchFamily="49" charset="0"/>
              </a:rPr>
              <a:t>    book.Reviews.Add(</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Review { NumStars = 5 });</a:t>
            </a:r>
          </a:p>
          <a:p>
            <a:pPr marL="0" indent="0">
              <a:buNone/>
            </a:pPr>
            <a:r>
              <a:rPr lang="en-US" sz="1800" dirty="0">
                <a:solidFill>
                  <a:srgbClr val="000000"/>
                </a:solidFill>
                <a:latin typeface="Cascadia Mono" panose="020B0609020000020004" pitchFamily="49" charset="0"/>
              </a:rPr>
              <a:t>    context.</a:t>
            </a:r>
            <a:r>
              <a:rPr lang="en-US" sz="1800" dirty="0">
                <a:solidFill>
                  <a:srgbClr val="FF0000"/>
                </a:solidFill>
                <a:latin typeface="Cascadia Mono" panose="020B0609020000020004" pitchFamily="49" charset="0"/>
              </a:rPr>
              <a:t>SaveChanges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//ASSERT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latin typeface="Cascadia Mono" panose="020B0609020000020004" pitchFamily="49" charset="0"/>
              </a:rPr>
              <a:t>context.ChangeTracker.Clear();</a:t>
            </a:r>
          </a:p>
          <a:p>
            <a:pPr marL="0" indent="0">
              <a:buNone/>
            </a:pPr>
            <a:r>
              <a:rPr lang="en-US" sz="1800" dirty="0">
                <a:solidFill>
                  <a:srgbClr val="000000"/>
                </a:solidFill>
                <a:latin typeface="Cascadia Mono" panose="020B0609020000020004" pitchFamily="49" charset="0"/>
              </a:rPr>
              <a:t>    context.Books.Include(b =&gt; b.Reviews)</a:t>
            </a:r>
            <a:r>
              <a:rPr lang="ru-RU" sz="1800" dirty="0">
                <a:solidFill>
                  <a:srgbClr val="000000"/>
                </a:solidFill>
                <a:latin typeface="Cascadia Mono" panose="020B0609020000020004" pitchFamily="49" charset="0"/>
              </a:rPr>
              <a:t>.</a:t>
            </a:r>
            <a:r>
              <a:rPr lang="en-US" sz="1800" dirty="0">
                <a:solidFill>
                  <a:srgbClr val="000000"/>
                </a:solidFill>
                <a:latin typeface="Cascadia Mono" panose="020B0609020000020004" pitchFamily="49" charset="0"/>
              </a:rPr>
              <a:t>Single(b =&gt; b.BookId = setupBooks.Last().BookId)</a:t>
            </a:r>
            <a:endParaRPr lang="ru-RU"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.Reviews.Count.ShouldEqual(3);</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985E929-1326-F4EB-5B09-F9E00CA09896}"/>
              </a:ext>
            </a:extLst>
          </p:cNvPr>
          <p:cNvSpPr>
            <a:spLocks noGrp="1"/>
          </p:cNvSpPr>
          <p:nvPr>
            <p:ph type="sldNum" sz="quarter" idx="12"/>
          </p:nvPr>
        </p:nvSpPr>
        <p:spPr/>
        <p:txBody>
          <a:bodyPr/>
          <a:lstStyle/>
          <a:p>
            <a:fld id="{9566D03A-FE14-4537-809B-4E34C618A541}" type="slidenum">
              <a:rPr lang="en-US" smtClean="0"/>
              <a:t>58</a:t>
            </a:fld>
            <a:endParaRPr lang="en-US" dirty="0"/>
          </a:p>
        </p:txBody>
      </p:sp>
    </p:spTree>
    <p:extLst>
      <p:ext uri="{BB962C8B-B14F-4D97-AF65-F5344CB8AC3E}">
        <p14:creationId xmlns:p14="http://schemas.microsoft.com/office/powerpoint/2010/main" val="349797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7" end="7"/>
                                            </p:txEl>
                                          </p:spTgt>
                                        </p:tgtEl>
                                        <p:attrNameLst>
                                          <p:attrName>style.color</p:attrName>
                                        </p:attrNameLst>
                                      </p:cBhvr>
                                      <p:to>
                                        <a:srgbClr val="FFC000"/>
                                      </p:to>
                                    </p:animClr>
                                    <p:animClr clrSpc="rgb" dir="cw">
                                      <p:cBhvr>
                                        <p:cTn id="7" dur="500" fill="hold"/>
                                        <p:tgtEl>
                                          <p:spTgt spid="3">
                                            <p:txEl>
                                              <p:pRg st="7" end="7"/>
                                            </p:txEl>
                                          </p:spTgt>
                                        </p:tgtEl>
                                        <p:attrNameLst>
                                          <p:attrName>fillcolor</p:attrName>
                                        </p:attrNameLst>
                                      </p:cBhvr>
                                      <p:to>
                                        <a:srgbClr val="FFC000"/>
                                      </p:to>
                                    </p:animClr>
                                    <p:set>
                                      <p:cBhvr>
                                        <p:cTn id="8" dur="500" fill="hold"/>
                                        <p:tgtEl>
                                          <p:spTgt spid="3">
                                            <p:txEl>
                                              <p:pRg st="7" end="7"/>
                                            </p:txEl>
                                          </p:spTgt>
                                        </p:tgtEl>
                                        <p:attrNameLst>
                                          <p:attrName>fill.type</p:attrName>
                                        </p:attrNameLst>
                                      </p:cBhvr>
                                      <p:to>
                                        <p:strVal val="solid"/>
                                      </p:to>
                                    </p:set>
                                    <p:set>
                                      <p:cBhvr>
                                        <p:cTn id="9" dur="500" fill="hold"/>
                                        <p:tgtEl>
                                          <p:spTgt spid="3">
                                            <p:txEl>
                                              <p:pRg st="7" end="7"/>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13" end="13"/>
                                            </p:txEl>
                                          </p:spTgt>
                                        </p:tgtEl>
                                        <p:attrNameLst>
                                          <p:attrName>style.color</p:attrName>
                                        </p:attrNameLst>
                                      </p:cBhvr>
                                      <p:to>
                                        <a:srgbClr val="FFC000"/>
                                      </p:to>
                                    </p:animClr>
                                    <p:animClr clrSpc="rgb" dir="cw">
                                      <p:cBhvr>
                                        <p:cTn id="12" dur="500" fill="hold"/>
                                        <p:tgtEl>
                                          <p:spTgt spid="3">
                                            <p:txEl>
                                              <p:pRg st="13" end="13"/>
                                            </p:txEl>
                                          </p:spTgt>
                                        </p:tgtEl>
                                        <p:attrNameLst>
                                          <p:attrName>fillcolor</p:attrName>
                                        </p:attrNameLst>
                                      </p:cBhvr>
                                      <p:to>
                                        <a:srgbClr val="FFC000"/>
                                      </p:to>
                                    </p:animClr>
                                    <p:set>
                                      <p:cBhvr>
                                        <p:cTn id="13" dur="500" fill="hold"/>
                                        <p:tgtEl>
                                          <p:spTgt spid="3">
                                            <p:txEl>
                                              <p:pRg st="13" end="13"/>
                                            </p:txEl>
                                          </p:spTgt>
                                        </p:tgtEl>
                                        <p:attrNameLst>
                                          <p:attrName>fill.type</p:attrName>
                                        </p:attrNameLst>
                                      </p:cBhvr>
                                      <p:to>
                                        <p:strVal val="solid"/>
                                      </p:to>
                                    </p:set>
                                    <p:set>
                                      <p:cBhvr>
                                        <p:cTn id="14" dur="500" fill="hold"/>
                                        <p:tgtEl>
                                          <p:spTgt spid="3">
                                            <p:txEl>
                                              <p:pRg st="13" end="1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ECB5-FB37-EDE3-E1E4-D9976138E5D2}"/>
              </a:ext>
            </a:extLst>
          </p:cNvPr>
          <p:cNvSpPr>
            <a:spLocks noGrp="1"/>
          </p:cNvSpPr>
          <p:nvPr>
            <p:ph type="title"/>
          </p:nvPr>
        </p:nvSpPr>
        <p:spPr>
          <a:xfrm>
            <a:off x="672526" y="136525"/>
            <a:ext cx="11155680" cy="1325563"/>
          </a:xfrm>
        </p:spPr>
        <p:txBody>
          <a:bodyPr>
            <a:normAutofit/>
          </a:bodyPr>
          <a:lstStyle/>
          <a:p>
            <a:r>
              <a:rPr lang="ru-RU" b="0" i="0" dirty="0">
                <a:effectLst/>
                <a:latin typeface="Segoe UI" panose="020B0502040204020203" pitchFamily="34" charset="0"/>
              </a:rPr>
              <a:t>Где взять лучшие тестовые данные?</a:t>
            </a:r>
            <a:endParaRPr lang="en-US" dirty="0"/>
          </a:p>
        </p:txBody>
      </p:sp>
      <p:sp>
        <p:nvSpPr>
          <p:cNvPr id="3" name="Content Placeholder 2">
            <a:extLst>
              <a:ext uri="{FF2B5EF4-FFF2-40B4-BE49-F238E27FC236}">
                <a16:creationId xmlns:a16="http://schemas.microsoft.com/office/drawing/2014/main" id="{AAB4F72C-B28D-76BC-7A26-6DEE3A06DAF7}"/>
              </a:ext>
            </a:extLst>
          </p:cNvPr>
          <p:cNvSpPr>
            <a:spLocks noGrp="1"/>
          </p:cNvSpPr>
          <p:nvPr>
            <p:ph idx="1"/>
          </p:nvPr>
        </p:nvSpPr>
        <p:spPr/>
        <p:txBody>
          <a:bodyPr/>
          <a:lstStyle/>
          <a:p>
            <a:pPr marL="0" indent="0">
              <a:buNone/>
            </a:pPr>
            <a:r>
              <a:rPr lang="en-US" dirty="0">
                <a:latin typeface="Segoe UI" panose="020B0502040204020203" pitchFamily="34" charset="0"/>
                <a:cs typeface="Segoe UI" panose="020B0502040204020203" pitchFamily="34" charset="0"/>
              </a:rPr>
              <a:t>C</a:t>
            </a:r>
            <a:r>
              <a:rPr lang="ru-RU" dirty="0" err="1">
                <a:latin typeface="Segoe UI" panose="020B0502040204020203" pitchFamily="34" charset="0"/>
                <a:cs typeface="Segoe UI" panose="020B0502040204020203" pitchFamily="34" charset="0"/>
              </a:rPr>
              <a:t>ериализуем</a:t>
            </a:r>
            <a:r>
              <a:rPr lang="ru-RU" dirty="0">
                <a:latin typeface="Segoe UI" panose="020B0502040204020203" pitchFamily="34" charset="0"/>
                <a:cs typeface="Segoe UI" panose="020B0502040204020203" pitchFamily="34" charset="0"/>
              </a:rPr>
              <a:t> данные из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базы данных и сохраняем в JSON.</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52019797-7218-DAC3-3E11-FCAE526322F2}"/>
              </a:ext>
            </a:extLst>
          </p:cNvPr>
          <p:cNvSpPr>
            <a:spLocks noGrp="1"/>
          </p:cNvSpPr>
          <p:nvPr>
            <p:ph type="sldNum" sz="quarter" idx="12"/>
          </p:nvPr>
        </p:nvSpPr>
        <p:spPr/>
        <p:txBody>
          <a:bodyPr/>
          <a:lstStyle/>
          <a:p>
            <a:fld id="{9566D03A-FE14-4537-809B-4E34C618A541}" type="slidenum">
              <a:rPr lang="en-US" smtClean="0"/>
              <a:t>59</a:t>
            </a:fld>
            <a:endParaRPr lang="en-US" dirty="0"/>
          </a:p>
        </p:txBody>
      </p:sp>
    </p:spTree>
    <p:extLst>
      <p:ext uri="{BB962C8B-B14F-4D97-AF65-F5344CB8AC3E}">
        <p14:creationId xmlns:p14="http://schemas.microsoft.com/office/powerpoint/2010/main" val="216069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5FA3-17A4-C7D9-5B61-B6F802173E41}"/>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на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базе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F39E380-7AF1-DC58-9D06-F8D046A8B683}"/>
              </a:ext>
            </a:extLst>
          </p:cNvPr>
          <p:cNvSpPr>
            <a:spLocks noGrp="1"/>
          </p:cNvSpPr>
          <p:nvPr>
            <p:ph idx="1"/>
          </p:nvPr>
        </p:nvSpPr>
        <p:spPr/>
        <p:txBody>
          <a:bodyPr/>
          <a:lstStyle/>
          <a:p>
            <a:pPr marL="0" indent="0">
              <a:buNone/>
            </a:pPr>
            <a:r>
              <a:rPr lang="ru-RU" b="1" i="1" dirty="0">
                <a:effectLst/>
                <a:latin typeface="Segoe UI" panose="020B0502040204020203" pitchFamily="34" charset="0"/>
                <a:cs typeface="Segoe UI" panose="020B0502040204020203" pitchFamily="34" charset="0"/>
              </a:rPr>
              <a:t>Минусы:</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С</a:t>
            </a:r>
            <a:r>
              <a:rPr lang="ru-RU" b="0" i="0" dirty="0">
                <a:effectLst/>
                <a:latin typeface="Segoe UI" panose="020B0502040204020203" pitchFamily="34" charset="0"/>
                <a:cs typeface="Segoe UI" panose="020B0502040204020203" pitchFamily="34" charset="0"/>
              </a:rPr>
              <a:t>ложно сделать идентично production</a:t>
            </a:r>
          </a:p>
          <a:p>
            <a:r>
              <a:rPr lang="ru-RU" dirty="0">
                <a:latin typeface="Segoe UI" panose="020B0502040204020203" pitchFamily="34" charset="0"/>
                <a:cs typeface="Segoe UI" panose="020B0502040204020203" pitchFamily="34" charset="0"/>
              </a:rPr>
              <a:t>М</a:t>
            </a:r>
            <a:r>
              <a:rPr lang="ru-RU" b="0" i="0" dirty="0">
                <a:effectLst/>
                <a:latin typeface="Segoe UI" panose="020B0502040204020203" pitchFamily="34" charset="0"/>
                <a:cs typeface="Segoe UI" panose="020B0502040204020203" pitchFamily="34" charset="0"/>
              </a:rPr>
              <a:t>едленнее</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Плюсы:</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П</a:t>
            </a:r>
            <a:r>
              <a:rPr lang="ru-RU" b="0" i="0" dirty="0">
                <a:effectLst/>
                <a:latin typeface="Segoe UI" panose="020B0502040204020203" pitchFamily="34" charset="0"/>
                <a:cs typeface="Segoe UI" panose="020B0502040204020203" pitchFamily="34" charset="0"/>
              </a:rPr>
              <a:t>оведение как на </a:t>
            </a:r>
            <a:r>
              <a:rPr lang="ru-RU" dirty="0">
                <a:latin typeface="Segoe UI" panose="020B0502040204020203" pitchFamily="34" charset="0"/>
                <a:cs typeface="Segoe UI" panose="020B0502040204020203" pitchFamily="34" charset="0"/>
              </a:rPr>
              <a:t>бою</a:t>
            </a:r>
          </a:p>
          <a:p>
            <a:r>
              <a:rPr lang="ru-RU" dirty="0">
                <a:latin typeface="Segoe UI" panose="020B0502040204020203" pitchFamily="34" charset="0"/>
                <a:cs typeface="Segoe UI" panose="020B0502040204020203" pitchFamily="34" charset="0"/>
              </a:rPr>
              <a:t>Тестируем</a:t>
            </a:r>
            <a:r>
              <a:rPr lang="ru-RU" b="0" i="0" dirty="0">
                <a:effectLst/>
                <a:latin typeface="Segoe UI" panose="020B0502040204020203" pitchFamily="34" charset="0"/>
                <a:cs typeface="Segoe UI" panose="020B0502040204020203" pitchFamily="34" charset="0"/>
              </a:rPr>
              <a:t> ровно то, что надо</a:t>
            </a:r>
          </a:p>
          <a:p>
            <a:endParaRPr lang="en-US" dirty="0"/>
          </a:p>
        </p:txBody>
      </p:sp>
      <p:sp>
        <p:nvSpPr>
          <p:cNvPr id="4" name="Slide Number Placeholder 3">
            <a:extLst>
              <a:ext uri="{FF2B5EF4-FFF2-40B4-BE49-F238E27FC236}">
                <a16:creationId xmlns:a16="http://schemas.microsoft.com/office/drawing/2014/main" id="{6C61DA96-8F76-8E9A-3FCB-649F53E42092}"/>
              </a:ext>
            </a:extLst>
          </p:cNvPr>
          <p:cNvSpPr>
            <a:spLocks noGrp="1"/>
          </p:cNvSpPr>
          <p:nvPr>
            <p:ph type="sldNum" sz="quarter" idx="12"/>
          </p:nvPr>
        </p:nvSpPr>
        <p:spPr/>
        <p:txBody>
          <a:bodyPr/>
          <a:lstStyle/>
          <a:p>
            <a:fld id="{9566D03A-FE14-4537-809B-4E34C618A541}" type="slidenum">
              <a:rPr lang="en-US" smtClean="0"/>
              <a:t>6</a:t>
            </a:fld>
            <a:endParaRPr lang="en-US" dirty="0"/>
          </a:p>
        </p:txBody>
      </p:sp>
    </p:spTree>
    <p:extLst>
      <p:ext uri="{BB962C8B-B14F-4D97-AF65-F5344CB8AC3E}">
        <p14:creationId xmlns:p14="http://schemas.microsoft.com/office/powerpoint/2010/main" val="79283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60C7-C175-B0DA-097F-4A93CFC7356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Seed from Production</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D9E3186-E657-A10E-2E37-AA4D938D50F2}"/>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Делает </a:t>
            </a:r>
            <a:r>
              <a:rPr lang="en-US" dirty="0">
                <a:latin typeface="Segoe UI" panose="020B0502040204020203" pitchFamily="34" charset="0"/>
                <a:cs typeface="Segoe UI" panose="020B0502040204020203" pitchFamily="34" charset="0"/>
              </a:rPr>
              <a:t>snapshot</a:t>
            </a:r>
            <a:r>
              <a:rPr lang="ru-RU" dirty="0">
                <a:latin typeface="Segoe UI" panose="020B0502040204020203" pitchFamily="34" charset="0"/>
                <a:cs typeface="Segoe UI" panose="020B0502040204020203" pitchFamily="34" charset="0"/>
              </a:rPr>
              <a:t> базы в JSON.</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Воссоздает их в тестовой базе.</a:t>
            </a:r>
          </a:p>
          <a:p>
            <a:endParaRPr lang="ru-RU" dirty="0">
              <a:latin typeface="Segoe UI" panose="020B0502040204020203" pitchFamily="34" charset="0"/>
              <a:cs typeface="Segoe UI" panose="020B0502040204020203" pitchFamily="34" charset="0"/>
            </a:endParaRPr>
          </a:p>
          <a:p>
            <a:r>
              <a:rPr lang="ru-RU" dirty="0" err="1">
                <a:latin typeface="Segoe UI" panose="020B0502040204020203" pitchFamily="34" charset="0"/>
                <a:cs typeface="Segoe UI" panose="020B0502040204020203" pitchFamily="34" charset="0"/>
              </a:rPr>
              <a:t>Деперсонифицирует</a:t>
            </a:r>
            <a:r>
              <a:rPr lang="ru-RU" dirty="0">
                <a:latin typeface="Segoe UI" panose="020B0502040204020203" pitchFamily="34" charset="0"/>
                <a:cs typeface="Segoe UI" panose="020B0502040204020203" pitchFamily="34" charset="0"/>
              </a:rPr>
              <a:t> данные</a:t>
            </a:r>
            <a:r>
              <a:rPr lang="en-US" dirty="0">
                <a:latin typeface="Segoe UI" panose="020B0502040204020203" pitchFamily="34" charset="0"/>
                <a:cs typeface="Segoe UI" panose="020B0502040204020203" pitchFamily="34" charset="0"/>
              </a:rPr>
              <a:t>.</a:t>
            </a:r>
          </a:p>
        </p:txBody>
      </p:sp>
      <p:sp>
        <p:nvSpPr>
          <p:cNvPr id="5" name="Slide Number Placeholder 4">
            <a:extLst>
              <a:ext uri="{FF2B5EF4-FFF2-40B4-BE49-F238E27FC236}">
                <a16:creationId xmlns:a16="http://schemas.microsoft.com/office/drawing/2014/main" id="{0E11CF37-8BED-3721-577D-8D92030275B6}"/>
              </a:ext>
            </a:extLst>
          </p:cNvPr>
          <p:cNvSpPr>
            <a:spLocks noGrp="1"/>
          </p:cNvSpPr>
          <p:nvPr>
            <p:ph type="sldNum" sz="quarter" idx="12"/>
          </p:nvPr>
        </p:nvSpPr>
        <p:spPr/>
        <p:txBody>
          <a:bodyPr/>
          <a:lstStyle/>
          <a:p>
            <a:fld id="{9566D03A-FE14-4537-809B-4E34C618A541}" type="slidenum">
              <a:rPr lang="en-US" smtClean="0"/>
              <a:t>60</a:t>
            </a:fld>
            <a:endParaRPr lang="en-US" dirty="0"/>
          </a:p>
        </p:txBody>
      </p:sp>
    </p:spTree>
    <p:extLst>
      <p:ext uri="{BB962C8B-B14F-4D97-AF65-F5344CB8AC3E}">
        <p14:creationId xmlns:p14="http://schemas.microsoft.com/office/powerpoint/2010/main" val="10407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9567-D6E0-BF95-131E-86B8B0B74F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Создание базы в контейнере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AACE0A5-9BEF-23A1-6BC2-CC41749B9745}"/>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Помещаем базу данных в образ </a:t>
            </a:r>
            <a:r>
              <a:rPr lang="ru-RU" dirty="0" err="1">
                <a:latin typeface="Segoe UI" panose="020B0502040204020203" pitchFamily="34" charset="0"/>
                <a:cs typeface="Segoe UI" panose="020B0502040204020203" pitchFamily="34" charset="0"/>
              </a:rPr>
              <a:t>Docker</a:t>
            </a:r>
            <a:r>
              <a:rPr lang="ru-RU" dirty="0">
                <a:latin typeface="Segoe UI" panose="020B0502040204020203" pitchFamily="34" charset="0"/>
                <a:cs typeface="Segoe UI" panose="020B0502040204020203" pitchFamily="34" charset="0"/>
              </a:rPr>
              <a:t>.</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Создаем новый экземпляр контейнера из этого образа для каждого интеграционного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2D98F-3328-92D6-9C61-902C3FD8BF0B}"/>
              </a:ext>
            </a:extLst>
          </p:cNvPr>
          <p:cNvSpPr>
            <a:spLocks noGrp="1"/>
          </p:cNvSpPr>
          <p:nvPr>
            <p:ph type="sldNum" sz="quarter" idx="12"/>
          </p:nvPr>
        </p:nvSpPr>
        <p:spPr/>
        <p:txBody>
          <a:bodyPr/>
          <a:lstStyle/>
          <a:p>
            <a:fld id="{9566D03A-FE14-4537-809B-4E34C618A541}" type="slidenum">
              <a:rPr lang="en-US" smtClean="0"/>
              <a:t>61</a:t>
            </a:fld>
            <a:endParaRPr lang="en-US" dirty="0"/>
          </a:p>
        </p:txBody>
      </p:sp>
    </p:spTree>
    <p:extLst>
      <p:ext uri="{BB962C8B-B14F-4D97-AF65-F5344CB8AC3E}">
        <p14:creationId xmlns:p14="http://schemas.microsoft.com/office/powerpoint/2010/main" val="404417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A2DB-A299-DF40-36C9-FAEDAEAC074F}"/>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Правила запуска в </a:t>
            </a:r>
            <a:r>
              <a:rPr lang="en-US" dirty="0">
                <a:latin typeface="Segoe UI" panose="020B0502040204020203" pitchFamily="34" charset="0"/>
                <a:cs typeface="Segoe UI" panose="020B0502040204020203" pitchFamily="34" charset="0"/>
              </a:rPr>
              <a:t>Docker</a:t>
            </a:r>
          </a:p>
        </p:txBody>
      </p:sp>
      <p:sp>
        <p:nvSpPr>
          <p:cNvPr id="3" name="Content Placeholder 2">
            <a:extLst>
              <a:ext uri="{FF2B5EF4-FFF2-40B4-BE49-F238E27FC236}">
                <a16:creationId xmlns:a16="http://schemas.microsoft.com/office/drawing/2014/main" id="{52762A27-A0CC-ECCF-0131-89A5A68CC8EB}"/>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Каждый тест запускаем в отдельном контейнере</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Пакетный запуск тестов</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Останавливаем и удаляем использованные контейнеры</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29B90049-F2F8-B588-6CDF-6B1E589F5E0F}"/>
              </a:ext>
            </a:extLst>
          </p:cNvPr>
          <p:cNvSpPr>
            <a:spLocks noGrp="1"/>
          </p:cNvSpPr>
          <p:nvPr>
            <p:ph type="sldNum" sz="quarter" idx="12"/>
          </p:nvPr>
        </p:nvSpPr>
        <p:spPr/>
        <p:txBody>
          <a:bodyPr/>
          <a:lstStyle/>
          <a:p>
            <a:fld id="{9566D03A-FE14-4537-809B-4E34C618A541}" type="slidenum">
              <a:rPr lang="en-US" smtClean="0"/>
              <a:t>62</a:t>
            </a:fld>
            <a:endParaRPr lang="en-US" dirty="0"/>
          </a:p>
        </p:txBody>
      </p:sp>
    </p:spTree>
    <p:extLst>
      <p:ext uri="{BB962C8B-B14F-4D97-AF65-F5344CB8AC3E}">
        <p14:creationId xmlns:p14="http://schemas.microsoft.com/office/powerpoint/2010/main" val="282848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C70F-3BA9-6E40-41FF-90B6B73F80E7}"/>
              </a:ext>
            </a:extLst>
          </p:cNvPr>
          <p:cNvSpPr>
            <a:spLocks noGrp="1"/>
          </p:cNvSpPr>
          <p:nvPr>
            <p:ph type="title"/>
          </p:nvPr>
        </p:nvSpPr>
        <p:spPr/>
        <p:txBody>
          <a:bodyPr/>
          <a:lstStyle/>
          <a:p>
            <a:r>
              <a:rPr lang="en-US" b="0" i="0" dirty="0">
                <a:effectLst/>
                <a:latin typeface="Segoe UI" panose="020B0502040204020203" pitchFamily="34" charset="0"/>
                <a:cs typeface="Segoe UI" panose="020B0502040204020203" pitchFamily="34" charset="0"/>
              </a:rPr>
              <a:t>Testcontainers-dotnet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DAA6579-F5E9-C492-2C89-76D42C113469}"/>
              </a:ext>
            </a:extLst>
          </p:cNvPr>
          <p:cNvSpPr>
            <a:spLocks noGrp="1"/>
          </p:cNvSpPr>
          <p:nvPr>
            <p:ph idx="1"/>
          </p:nvPr>
        </p:nvSpPr>
        <p:spPr/>
        <p:txBody>
          <a:bodyPr>
            <a:normAutofit/>
          </a:bodyPr>
          <a:lstStyle/>
          <a:p>
            <a:pPr algn="just"/>
            <a:r>
              <a:rPr lang="ru-RU" dirty="0">
                <a:latin typeface="Segoe UI" panose="020B0502040204020203" pitchFamily="34" charset="0"/>
              </a:rPr>
              <a:t>Л</a:t>
            </a:r>
            <a:r>
              <a:rPr lang="ru-RU" b="0" i="0" dirty="0">
                <a:effectLst/>
                <a:latin typeface="Segoe UI" panose="020B0502040204020203" pitchFamily="34" charset="0"/>
              </a:rPr>
              <a:t>егкие, временные экземпляры баз данных в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-контейнере.</a:t>
            </a:r>
          </a:p>
          <a:p>
            <a:pPr algn="just"/>
            <a:endParaRPr lang="ru-RU" dirty="0">
              <a:latin typeface="Segoe UI" panose="020B0502040204020203" pitchFamily="34" charset="0"/>
            </a:endParaRPr>
          </a:p>
          <a:p>
            <a:pPr algn="just"/>
            <a:r>
              <a:rPr lang="ru-RU" b="0" i="0" dirty="0">
                <a:effectLst/>
                <a:latin typeface="Segoe UI" panose="020B0502040204020203" pitchFamily="34" charset="0"/>
              </a:rPr>
              <a:t>API для автоматизации настройки окружения.</a:t>
            </a:r>
            <a:endParaRPr lang="en-US" dirty="0"/>
          </a:p>
        </p:txBody>
      </p:sp>
      <p:sp>
        <p:nvSpPr>
          <p:cNvPr id="5" name="Slide Number Placeholder 4">
            <a:extLst>
              <a:ext uri="{FF2B5EF4-FFF2-40B4-BE49-F238E27FC236}">
                <a16:creationId xmlns:a16="http://schemas.microsoft.com/office/drawing/2014/main" id="{16BD0C4A-DC71-D9D7-FCB2-6F2AADEFBEDB}"/>
              </a:ext>
            </a:extLst>
          </p:cNvPr>
          <p:cNvSpPr>
            <a:spLocks noGrp="1"/>
          </p:cNvSpPr>
          <p:nvPr>
            <p:ph type="sldNum" sz="quarter" idx="12"/>
          </p:nvPr>
        </p:nvSpPr>
        <p:spPr/>
        <p:txBody>
          <a:bodyPr/>
          <a:lstStyle/>
          <a:p>
            <a:fld id="{9566D03A-FE14-4537-809B-4E34C618A541}" type="slidenum">
              <a:rPr lang="en-US" smtClean="0"/>
              <a:t>63</a:t>
            </a:fld>
            <a:endParaRPr lang="en-US" dirty="0"/>
          </a:p>
        </p:txBody>
      </p:sp>
    </p:spTree>
    <p:extLst>
      <p:ext uri="{BB962C8B-B14F-4D97-AF65-F5344CB8AC3E}">
        <p14:creationId xmlns:p14="http://schemas.microsoft.com/office/powerpoint/2010/main" val="406629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D1BCD-36D4-0A1E-D0EB-340B5442EC6C}"/>
              </a:ext>
            </a:extLst>
          </p:cNvPr>
          <p:cNvSpPr>
            <a:spLocks noGrp="1"/>
          </p:cNvSpPr>
          <p:nvPr>
            <p:ph idx="1"/>
          </p:nvPr>
        </p:nvSpPr>
        <p:spPr>
          <a:xfrm>
            <a:off x="838200" y="203200"/>
            <a:ext cx="10515600" cy="5973763"/>
          </a:xfrm>
        </p:spPr>
        <p:txBody>
          <a:bodyPr>
            <a:normAutofit/>
          </a:bodyPr>
          <a:lstStyle/>
          <a:p>
            <a:pPr marL="0" indent="0">
              <a:buNone/>
            </a:pPr>
            <a:r>
              <a:rPr lang="en-US" sz="1800" dirty="0" err="1">
                <a:solidFill>
                  <a:schemeClr val="accent1">
                    <a:lumMod val="75000"/>
                  </a:schemeClr>
                </a:solidFill>
                <a:latin typeface="Cascadia Mono" panose="020B0609020000020004" pitchFamily="49" charset="0"/>
              </a:rPr>
              <a:t>PostgreSqlTestcontainerConfiguration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postgresConfiguration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Username =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postgres</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Password = </a:t>
            </a:r>
            <a:r>
              <a:rPr lang="en-US" sz="1800" dirty="0" err="1">
                <a:solidFill>
                  <a:srgbClr val="000000"/>
                </a:solidFill>
                <a:latin typeface="Cascadia Mono" panose="020B0609020000020004" pitchFamily="49" charset="0"/>
              </a:rPr>
              <a:t>Guid.NewGuid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ToString</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Database = </a:t>
            </a:r>
            <a:r>
              <a:rPr lang="en-US" sz="1800" dirty="0" err="1">
                <a:solidFill>
                  <a:srgbClr val="000000"/>
                </a:solidFill>
                <a:latin typeface="Cascadia Mono" panose="020B0609020000020004" pitchFamily="49" charset="0"/>
              </a:rPr>
              <a:t>Guid.NewGuid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ToString</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Port = 5432</a:t>
            </a:r>
          </a:p>
          <a:p>
            <a:pPr marL="0" indent="0">
              <a:buNone/>
            </a:pP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pPr marL="0" indent="0">
              <a:buNone/>
            </a:pPr>
            <a:r>
              <a:rPr lang="en-US" sz="1800" dirty="0" err="1">
                <a:solidFill>
                  <a:schemeClr val="accent1">
                    <a:lumMod val="75000"/>
                  </a:schemeClr>
                </a:solidFill>
                <a:latin typeface="Cascadia Mono" panose="020B0609020000020004" pitchFamily="49" charset="0"/>
              </a:rPr>
              <a:t>PostgreSqlTestcontainer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postgresContainer</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chemeClr val="accent1">
                    <a:lumMod val="75000"/>
                  </a:schemeClr>
                </a:solidFill>
                <a:latin typeface="Cascadia Mono" panose="020B0609020000020004" pitchFamily="49" charset="0"/>
              </a:rPr>
              <a:t>TestcontainersBuilder</a:t>
            </a:r>
            <a:r>
              <a:rPr lang="en-US" sz="1800" dirty="0">
                <a:solidFill>
                  <a:srgbClr val="000000"/>
                </a:solidFill>
                <a:latin typeface="Cascadia Mono" panose="020B0609020000020004" pitchFamily="49" charset="0"/>
              </a:rPr>
              <a:t>&lt;</a:t>
            </a:r>
            <a:r>
              <a:rPr lang="en-US" sz="1800" dirty="0" err="1">
                <a:solidFill>
                  <a:schemeClr val="accent1">
                    <a:lumMod val="75000"/>
                  </a:schemeClr>
                </a:solidFill>
                <a:latin typeface="Cascadia Mono" panose="020B0609020000020004" pitchFamily="49" charset="0"/>
              </a:rPr>
              <a:t>PostgreSqlTestcontainer</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WithDatabase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postgresConfiguration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.Build();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await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postgresContainer.StartAsync</a:t>
            </a: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20A657DE-95ED-EFBF-E381-2FC3C075CD65}"/>
              </a:ext>
            </a:extLst>
          </p:cNvPr>
          <p:cNvSpPr>
            <a:spLocks noGrp="1"/>
          </p:cNvSpPr>
          <p:nvPr>
            <p:ph type="sldNum" sz="quarter" idx="12"/>
          </p:nvPr>
        </p:nvSpPr>
        <p:spPr/>
        <p:txBody>
          <a:bodyPr/>
          <a:lstStyle/>
          <a:p>
            <a:fld id="{9566D03A-FE14-4537-809B-4E34C618A541}" type="slidenum">
              <a:rPr lang="en-US" smtClean="0"/>
              <a:pPr/>
              <a:t>64</a:t>
            </a:fld>
            <a:endParaRPr lang="en-US" dirty="0"/>
          </a:p>
        </p:txBody>
      </p:sp>
    </p:spTree>
    <p:extLst>
      <p:ext uri="{BB962C8B-B14F-4D97-AF65-F5344CB8AC3E}">
        <p14:creationId xmlns:p14="http://schemas.microsoft.com/office/powerpoint/2010/main" val="23752273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E1DF-6F43-0096-B832-5ABB0FF9A242}"/>
              </a:ext>
            </a:extLst>
          </p:cNvPr>
          <p:cNvSpPr>
            <a:spLocks noGrp="1"/>
          </p:cNvSpPr>
          <p:nvPr>
            <p:ph type="title"/>
          </p:nvPr>
        </p:nvSpPr>
        <p:spPr/>
        <p:txBody>
          <a:bodyPr/>
          <a:lstStyle/>
          <a:p>
            <a:r>
              <a:rPr lang="ru-RU" b="0" i="0" dirty="0">
                <a:effectLst/>
                <a:latin typeface="Segoe UI" panose="020B0502040204020203" pitchFamily="34" charset="0"/>
                <a:cs typeface="Segoe UI" panose="020B0502040204020203" pitchFamily="34" charset="0"/>
              </a:rPr>
              <a:t>Docker.DotNet: тестируем в докере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B317181-09CB-E097-3763-9B521C72A0A2}"/>
              </a:ext>
            </a:extLst>
          </p:cNvPr>
          <p:cNvSpPr>
            <a:spLocks noGrp="1"/>
          </p:cNvSpPr>
          <p:nvPr>
            <p:ph idx="1"/>
          </p:nvPr>
        </p:nvSpPr>
        <p:spPr/>
        <p:txBody>
          <a:bodyPr>
            <a:normAutofit/>
          </a:bodyPr>
          <a:lstStyle/>
          <a:p>
            <a:pPr marL="0" indent="0">
              <a:buNone/>
            </a:pPr>
            <a:r>
              <a:rPr lang="ru-RU" b="1" i="1" dirty="0">
                <a:effectLst/>
                <a:latin typeface="Segoe UI" panose="020B0502040204020203" pitchFamily="34" charset="0"/>
                <a:cs typeface="Segoe UI" panose="020B0502040204020203" pitchFamily="34" charset="0"/>
              </a:rPr>
              <a:t>Минусы:</a:t>
            </a:r>
            <a:endParaRPr lang="en-US" b="1" i="1"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rPr>
              <a:t>множество нюансов уже реализованных в готовых инструментах</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Плюсы:</a:t>
            </a:r>
            <a:r>
              <a:rPr lang="ru-RU" b="0" i="0" dirty="0">
                <a:effectLst/>
                <a:latin typeface="Segoe UI" panose="020B0502040204020203" pitchFamily="34" charset="0"/>
              </a:rPr>
              <a:t> </a:t>
            </a:r>
            <a:endParaRPr lang="en-US" b="0" i="0" dirty="0">
              <a:effectLst/>
              <a:latin typeface="Segoe UI" panose="020B0502040204020203" pitchFamily="34" charset="0"/>
            </a:endParaRPr>
          </a:p>
          <a:p>
            <a:r>
              <a:rPr lang="ru-RU" dirty="0">
                <a:latin typeface="Segoe UI" panose="020B0502040204020203" pitchFamily="34" charset="0"/>
              </a:rPr>
              <a:t>полное управление</a:t>
            </a:r>
            <a:endParaRPr lang="en-US" dirty="0">
              <a:latin typeface="Segoe UI" panose="020B0502040204020203" pitchFamily="34" charset="0"/>
            </a:endParaRPr>
          </a:p>
        </p:txBody>
      </p:sp>
      <p:sp>
        <p:nvSpPr>
          <p:cNvPr id="5" name="Slide Number Placeholder 4">
            <a:extLst>
              <a:ext uri="{FF2B5EF4-FFF2-40B4-BE49-F238E27FC236}">
                <a16:creationId xmlns:a16="http://schemas.microsoft.com/office/drawing/2014/main" id="{C7E724C4-9224-F5F2-7F2E-E9976001ECE4}"/>
              </a:ext>
            </a:extLst>
          </p:cNvPr>
          <p:cNvSpPr>
            <a:spLocks noGrp="1"/>
          </p:cNvSpPr>
          <p:nvPr>
            <p:ph type="sldNum" sz="quarter" idx="12"/>
          </p:nvPr>
        </p:nvSpPr>
        <p:spPr/>
        <p:txBody>
          <a:bodyPr/>
          <a:lstStyle/>
          <a:p>
            <a:fld id="{9566D03A-FE14-4537-809B-4E34C618A541}" type="slidenum">
              <a:rPr lang="en-US" smtClean="0"/>
              <a:t>65</a:t>
            </a:fld>
            <a:endParaRPr lang="en-US" dirty="0"/>
          </a:p>
        </p:txBody>
      </p:sp>
    </p:spTree>
    <p:extLst>
      <p:ext uri="{BB962C8B-B14F-4D97-AF65-F5344CB8AC3E}">
        <p14:creationId xmlns:p14="http://schemas.microsoft.com/office/powerpoint/2010/main" val="226122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8DCCAD-176C-3A97-B651-44D5F979CF25}"/>
              </a:ext>
            </a:extLst>
          </p:cNvPr>
          <p:cNvSpPr>
            <a:spLocks noGrp="1"/>
          </p:cNvSpPr>
          <p:nvPr>
            <p:ph idx="1"/>
          </p:nvPr>
        </p:nvSpPr>
        <p:spPr>
          <a:xfrm>
            <a:off x="838200" y="1925904"/>
            <a:ext cx="10515600" cy="4251059"/>
          </a:xfrm>
        </p:spPr>
        <p:txBody>
          <a:bodyPr>
            <a:noAutofit/>
          </a:bodyPr>
          <a:lstStyle/>
          <a:p>
            <a:pPr marL="0" indent="0">
              <a:buNone/>
            </a:pPr>
            <a:r>
              <a:rPr lang="en-US" sz="1400" dirty="0">
                <a:solidFill>
                  <a:srgbClr val="008000"/>
                </a:solidFill>
                <a:latin typeface="Cascadia Mono" panose="020B0609020000020004" pitchFamily="49" charset="0"/>
              </a:rPr>
              <a:t>// </a:t>
            </a:r>
            <a:r>
              <a:rPr lang="ru-RU" sz="1400" dirty="0">
                <a:solidFill>
                  <a:srgbClr val="008000"/>
                </a:solidFill>
                <a:latin typeface="Cascadia Mono" panose="020B0609020000020004" pitchFamily="49" charset="0"/>
              </a:rPr>
              <a:t>получаем список контейнеров</a:t>
            </a:r>
            <a:endParaRPr lang="en-US" sz="1400" dirty="0">
              <a:solidFill>
                <a:srgbClr val="000000"/>
              </a:solidFill>
              <a:latin typeface="Cascadia Mono" panose="020B0609020000020004" pitchFamily="49" charset="0"/>
            </a:endParaRPr>
          </a:p>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contList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dockerClient</a:t>
            </a:r>
          </a:p>
          <a:p>
            <a:pPr marL="0" indent="0">
              <a:buNone/>
            </a:pPr>
            <a:r>
              <a:rPr lang="en-US" sz="2000" dirty="0">
                <a:solidFill>
                  <a:srgbClr val="000000"/>
                </a:solidFill>
                <a:latin typeface="Cascadia Mono" panose="020B0609020000020004" pitchFamily="49" charset="0"/>
              </a:rPr>
              <a:t>                .Containers.ListContainersAsync(</a:t>
            </a:r>
            <a:r>
              <a:rPr lang="en-US" sz="2000" dirty="0">
                <a:solidFill>
                  <a:srgbClr val="0000FF"/>
                </a:solidFill>
                <a:latin typeface="Cascadia Mono" panose="020B0609020000020004" pitchFamily="49" charset="0"/>
              </a:rPr>
              <a:t>new</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ContainersListParameters { All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 });</a:t>
            </a:r>
          </a:p>
          <a:p>
            <a:pPr marL="0" indent="0">
              <a:buNone/>
            </a:pPr>
            <a:endParaRPr lang="en-US" sz="2000" dirty="0"/>
          </a:p>
        </p:txBody>
      </p:sp>
      <p:sp>
        <p:nvSpPr>
          <p:cNvPr id="5" name="Slide Number Placeholder 4">
            <a:extLst>
              <a:ext uri="{FF2B5EF4-FFF2-40B4-BE49-F238E27FC236}">
                <a16:creationId xmlns:a16="http://schemas.microsoft.com/office/drawing/2014/main" id="{DBCC638D-4C53-C607-1FE2-0E6566A0F85E}"/>
              </a:ext>
            </a:extLst>
          </p:cNvPr>
          <p:cNvSpPr>
            <a:spLocks noGrp="1"/>
          </p:cNvSpPr>
          <p:nvPr>
            <p:ph type="sldNum" sz="quarter" idx="12"/>
          </p:nvPr>
        </p:nvSpPr>
        <p:spPr/>
        <p:txBody>
          <a:bodyPr/>
          <a:lstStyle/>
          <a:p>
            <a:fld id="{9566D03A-FE14-4537-809B-4E34C618A541}" type="slidenum">
              <a:rPr lang="en-US" smtClean="0"/>
              <a:t>66</a:t>
            </a:fld>
            <a:endParaRPr lang="en-US" dirty="0"/>
          </a:p>
        </p:txBody>
      </p:sp>
      <p:sp>
        <p:nvSpPr>
          <p:cNvPr id="2" name="Title 1">
            <a:extLst>
              <a:ext uri="{FF2B5EF4-FFF2-40B4-BE49-F238E27FC236}">
                <a16:creationId xmlns:a16="http://schemas.microsoft.com/office/drawing/2014/main" id="{35D4302C-A956-69CA-032A-AE4AE6126F2E}"/>
              </a:ext>
            </a:extLst>
          </p:cNvPr>
          <p:cNvSpPr>
            <a:spLocks noGrp="1"/>
          </p:cNvSpPr>
          <p:nvPr>
            <p:ph type="title"/>
          </p:nvPr>
        </p:nvSpPr>
        <p:spPr>
          <a:xfrm>
            <a:off x="838200" y="136525"/>
            <a:ext cx="10515600" cy="1325563"/>
          </a:xfrm>
        </p:spPr>
        <p:txBody>
          <a:bodyPr/>
          <a:lstStyle/>
          <a:p>
            <a:r>
              <a:rPr lang="ru-RU" b="0" i="0" dirty="0">
                <a:effectLst/>
                <a:latin typeface="Segoe UI" panose="020B0502040204020203" pitchFamily="34" charset="0"/>
                <a:cs typeface="Segoe UI" panose="020B0502040204020203" pitchFamily="34" charset="0"/>
              </a:rPr>
              <a:t>Получаем список контейнеров</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23063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6E860-CF67-D3DE-21F4-D544B5143B4B}"/>
              </a:ext>
            </a:extLst>
          </p:cNvPr>
          <p:cNvSpPr>
            <a:spLocks noGrp="1"/>
          </p:cNvSpPr>
          <p:nvPr>
            <p:ph idx="1"/>
          </p:nvPr>
        </p:nvSpPr>
        <p:spPr>
          <a:xfrm>
            <a:off x="838200" y="1772156"/>
            <a:ext cx="10515600" cy="4817762"/>
          </a:xfrm>
        </p:spPr>
        <p:txBody>
          <a:bodyPr>
            <a:noAutofit/>
          </a:bodyPr>
          <a:lstStyle/>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postgresContainer</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dockerClient.Containers</a:t>
            </a:r>
          </a:p>
          <a:p>
            <a:pPr marL="0" indent="0">
              <a:buNone/>
            </a:pPr>
            <a:r>
              <a:rPr lang="en-US" sz="2000" dirty="0">
                <a:solidFill>
                  <a:srgbClr val="000000"/>
                </a:solidFill>
                <a:latin typeface="Cascadia Mono" panose="020B0609020000020004" pitchFamily="49" charset="0"/>
              </a:rPr>
              <a:t>                .CreateContainerAsync(</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CreateContainerParameters</a:t>
            </a: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Name = _dbContainerName,</a:t>
            </a:r>
          </a:p>
          <a:p>
            <a:pPr marL="0" indent="0">
              <a:buNone/>
            </a:pPr>
            <a:r>
              <a:rPr lang="en-US" sz="2000" dirty="0">
                <a:solidFill>
                  <a:srgbClr val="000000"/>
                </a:solidFill>
                <a:latin typeface="Cascadia Mono" panose="020B0609020000020004" pitchFamily="49" charset="0"/>
              </a:rPr>
              <a:t>                    Image = DbImage,</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Env = Env,</a:t>
            </a:r>
          </a:p>
          <a:p>
            <a:pPr marL="0" indent="0">
              <a:buNone/>
            </a:pPr>
            <a:r>
              <a:rPr lang="en-US" sz="2000" dirty="0">
                <a:solidFill>
                  <a:srgbClr val="000000"/>
                </a:solidFill>
                <a:latin typeface="Cascadia Mono" panose="020B0609020000020004" pitchFamily="49" charset="0"/>
              </a:rPr>
              <a:t>                    HostConfig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HostConfig</a:t>
            </a:r>
          </a:p>
          <a:p>
            <a:pPr marL="0" indent="0">
              <a:buNone/>
            </a:pPr>
            <a:r>
              <a:rPr lang="en-US" sz="2000" dirty="0">
                <a:solidFill>
                  <a:srgbClr val="000000"/>
                </a:solidFill>
                <a:latin typeface="Cascadia Mono" panose="020B0609020000020004" pitchFamily="49" charset="0"/>
              </a:rPr>
              <a:t> </a:t>
            </a: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PortBindings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Dictionary&lt;</a:t>
            </a:r>
            <a:r>
              <a:rPr lang="en-US" sz="2000" dirty="0">
                <a:solidFill>
                  <a:srgbClr val="0000FF"/>
                </a:solidFill>
                <a:latin typeface="Cascadia Mono" panose="020B0609020000020004" pitchFamily="49" charset="0"/>
              </a:rPr>
              <a:t>string</a:t>
            </a:r>
            <a:r>
              <a:rPr lang="en-US" sz="2000" dirty="0">
                <a:solidFill>
                  <a:srgbClr val="000000"/>
                </a:solidFill>
                <a:latin typeface="Cascadia Mono" panose="020B0609020000020004" pitchFamily="49" charset="0"/>
              </a:rPr>
              <a:t>, IList&lt;PortBinding&gt;&gt;{{ PortInContainer,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PortBinding { HostPort = freePort } } } }</a:t>
            </a: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a:t>
            </a:r>
          </a:p>
          <a:p>
            <a:pPr marL="0" indent="0">
              <a:buNone/>
            </a:pPr>
            <a:endParaRPr lang="en-US" sz="2000" dirty="0">
              <a:solidFill>
                <a:srgbClr val="000000"/>
              </a:solidFill>
              <a:latin typeface="Cascadia Mono" panose="020B0609020000020004" pitchFamily="49" charset="0"/>
            </a:endParaRPr>
          </a:p>
          <a:p>
            <a:pPr marL="0" indent="0">
              <a:buNone/>
            </a:pPr>
            <a:endParaRPr lang="en-US" sz="2000" dirty="0"/>
          </a:p>
        </p:txBody>
      </p:sp>
      <p:sp>
        <p:nvSpPr>
          <p:cNvPr id="4" name="Slide Number Placeholder 3">
            <a:extLst>
              <a:ext uri="{FF2B5EF4-FFF2-40B4-BE49-F238E27FC236}">
                <a16:creationId xmlns:a16="http://schemas.microsoft.com/office/drawing/2014/main" id="{8CAC2980-5D69-51D2-E35C-D4CC0B1016F4}"/>
              </a:ext>
            </a:extLst>
          </p:cNvPr>
          <p:cNvSpPr>
            <a:spLocks noGrp="1"/>
          </p:cNvSpPr>
          <p:nvPr>
            <p:ph type="sldNum" sz="quarter" idx="12"/>
          </p:nvPr>
        </p:nvSpPr>
        <p:spPr/>
        <p:txBody>
          <a:bodyPr/>
          <a:lstStyle/>
          <a:p>
            <a:fld id="{9566D03A-FE14-4537-809B-4E34C618A541}" type="slidenum">
              <a:rPr lang="en-US" smtClean="0"/>
              <a:t>67</a:t>
            </a:fld>
            <a:endParaRPr lang="en-US" dirty="0"/>
          </a:p>
        </p:txBody>
      </p:sp>
      <p:sp>
        <p:nvSpPr>
          <p:cNvPr id="6" name="Title 1">
            <a:extLst>
              <a:ext uri="{FF2B5EF4-FFF2-40B4-BE49-F238E27FC236}">
                <a16:creationId xmlns:a16="http://schemas.microsoft.com/office/drawing/2014/main" id="{6116D77F-3448-E6EC-3128-89A243CDDA0B}"/>
              </a:ext>
            </a:extLst>
          </p:cNvPr>
          <p:cNvSpPr>
            <a:spLocks noGrp="1"/>
          </p:cNvSpPr>
          <p:nvPr>
            <p:ph type="title"/>
          </p:nvPr>
        </p:nvSpPr>
        <p:spPr>
          <a:xfrm>
            <a:off x="838200" y="136525"/>
            <a:ext cx="10515600" cy="1325563"/>
          </a:xfrm>
        </p:spPr>
        <p:txBody>
          <a:bodyPr/>
          <a:lstStyle/>
          <a:p>
            <a:r>
              <a:rPr lang="ru-RU" b="0" i="0" dirty="0">
                <a:effectLst/>
                <a:latin typeface="Segoe UI" panose="020B0502040204020203" pitchFamily="34" charset="0"/>
                <a:cs typeface="Segoe UI" panose="020B0502040204020203" pitchFamily="34" charset="0"/>
              </a:rPr>
              <a:t>Создаем контейнер</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717883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9FB96-FBC2-D98F-24D4-BD63E797D081}"/>
              </a:ext>
            </a:extLst>
          </p:cNvPr>
          <p:cNvSpPr>
            <a:spLocks noGrp="1"/>
          </p:cNvSpPr>
          <p:nvPr>
            <p:ph idx="1"/>
          </p:nvPr>
        </p:nvSpPr>
        <p:spPr>
          <a:xfrm>
            <a:off x="838200" y="1909720"/>
            <a:ext cx="10515600" cy="4267243"/>
          </a:xfrm>
        </p:spPr>
        <p:txBody>
          <a:bodyPr>
            <a:normAutofit fontScale="47500" lnSpcReduction="20000"/>
          </a:bodyPr>
          <a:lstStyle/>
          <a:p>
            <a:pPr marL="0" indent="0">
              <a:buNone/>
            </a:pPr>
            <a:r>
              <a:rPr lang="en-US" sz="4800" dirty="0">
                <a:solidFill>
                  <a:srgbClr val="000000"/>
                </a:solidFill>
                <a:latin typeface="Cascadia Mono" panose="020B0609020000020004" pitchFamily="49" charset="0"/>
              </a:rPr>
              <a:t>            </a:t>
            </a: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dockerClient.Containers</a:t>
            </a:r>
          </a:p>
          <a:p>
            <a:pPr marL="0" indent="0">
              <a:buNone/>
            </a:pPr>
            <a:r>
              <a:rPr lang="en-US" sz="4800" dirty="0">
                <a:solidFill>
                  <a:srgbClr val="000000"/>
                </a:solidFill>
                <a:latin typeface="Cascadia Mono" panose="020B0609020000020004" pitchFamily="49" charset="0"/>
              </a:rPr>
              <a:t>                .StartContainerAsync(</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sqlContainer.ID,</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FF"/>
                </a:solidFill>
                <a:latin typeface="Cascadia Mono" panose="020B0609020000020004" pitchFamily="49" charset="0"/>
              </a:rPr>
              <a:t>new</a:t>
            </a:r>
            <a:r>
              <a:rPr lang="en-US" sz="4800" dirty="0">
                <a:solidFill>
                  <a:srgbClr val="000000"/>
                </a:solidFill>
                <a:latin typeface="Cascadia Mono" panose="020B0609020000020004" pitchFamily="49" charset="0"/>
              </a:rPr>
              <a:t> ContainerStartParameters());</a:t>
            </a:r>
          </a:p>
          <a:p>
            <a:endParaRPr lang="en-US" sz="4800" dirty="0">
              <a:solidFill>
                <a:srgbClr val="000000"/>
              </a:solidFill>
              <a:latin typeface="Cascadia Mono" panose="020B0609020000020004" pitchFamily="49" charset="0"/>
            </a:endParaRPr>
          </a:p>
          <a:p>
            <a:pPr marL="0" indent="0">
              <a:buNone/>
            </a:pPr>
            <a:r>
              <a:rPr lang="en-US" sz="4800" dirty="0">
                <a:solidFill>
                  <a:srgbClr val="000000"/>
                </a:solidFill>
                <a:latin typeface="Cascadia Mono" panose="020B0609020000020004" pitchFamily="49" charset="0"/>
              </a:rPr>
              <a:t>connection.ConnectionString =</a:t>
            </a: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connection</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.ConnectionString.Replace(FakePort, freePort);</a:t>
            </a:r>
          </a:p>
          <a:p>
            <a:endParaRPr lang="en-US" sz="4800" dirty="0">
              <a:solidFill>
                <a:srgbClr val="000000"/>
              </a:solidFill>
              <a:latin typeface="Cascadia Mono" panose="020B0609020000020004" pitchFamily="49" charset="0"/>
            </a:endParaRP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WaitUntilDatabaseAvailableAsync(connection);</a:t>
            </a:r>
            <a:endParaRPr lang="en-US" dirty="0"/>
          </a:p>
        </p:txBody>
      </p:sp>
      <p:sp>
        <p:nvSpPr>
          <p:cNvPr id="4" name="Slide Number Placeholder 3">
            <a:extLst>
              <a:ext uri="{FF2B5EF4-FFF2-40B4-BE49-F238E27FC236}">
                <a16:creationId xmlns:a16="http://schemas.microsoft.com/office/drawing/2014/main" id="{86D11B58-1CB4-9623-2EBA-B696F9A8A8FF}"/>
              </a:ext>
            </a:extLst>
          </p:cNvPr>
          <p:cNvSpPr>
            <a:spLocks noGrp="1"/>
          </p:cNvSpPr>
          <p:nvPr>
            <p:ph type="sldNum" sz="quarter" idx="12"/>
          </p:nvPr>
        </p:nvSpPr>
        <p:spPr/>
        <p:txBody>
          <a:bodyPr/>
          <a:lstStyle/>
          <a:p>
            <a:fld id="{9566D03A-FE14-4537-809B-4E34C618A541}" type="slidenum">
              <a:rPr lang="en-US" smtClean="0"/>
              <a:t>68</a:t>
            </a:fld>
            <a:endParaRPr lang="en-US" dirty="0"/>
          </a:p>
        </p:txBody>
      </p:sp>
      <p:sp>
        <p:nvSpPr>
          <p:cNvPr id="2" name="Title 1">
            <a:extLst>
              <a:ext uri="{FF2B5EF4-FFF2-40B4-BE49-F238E27FC236}">
                <a16:creationId xmlns:a16="http://schemas.microsoft.com/office/drawing/2014/main" id="{EA1B50E2-0639-737C-BE1D-8A209C3D5C5F}"/>
              </a:ext>
            </a:extLst>
          </p:cNvPr>
          <p:cNvSpPr>
            <a:spLocks noGrp="1"/>
          </p:cNvSpPr>
          <p:nvPr>
            <p:ph type="title"/>
          </p:nvPr>
        </p:nvSpPr>
        <p:spPr>
          <a:xfrm>
            <a:off x="356050" y="136525"/>
            <a:ext cx="11523058" cy="1325563"/>
          </a:xfrm>
        </p:spPr>
        <p:txBody>
          <a:bodyPr/>
          <a:lstStyle/>
          <a:p>
            <a:r>
              <a:rPr lang="ru-RU" b="0" i="0" dirty="0">
                <a:effectLst/>
                <a:latin typeface="Segoe UI" panose="020B0502040204020203" pitchFamily="34" charset="0"/>
                <a:cs typeface="Segoe UI" panose="020B0502040204020203" pitchFamily="34" charset="0"/>
              </a:rPr>
              <a:t>Запускаем контейнер и ждем доступности</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32685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BCAA-0AD8-F9BC-6217-982623B0F56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p>
        </p:txBody>
      </p:sp>
      <p:sp>
        <p:nvSpPr>
          <p:cNvPr id="3" name="Content Placeholder 2">
            <a:extLst>
              <a:ext uri="{FF2B5EF4-FFF2-40B4-BE49-F238E27FC236}">
                <a16:creationId xmlns:a16="http://schemas.microsoft.com/office/drawing/2014/main" id="{2E71FFC4-5395-FEAE-4CDD-BB13B1A7C545}"/>
              </a:ext>
            </a:extLst>
          </p:cNvPr>
          <p:cNvSpPr>
            <a:spLocks noGrp="1"/>
          </p:cNvSpPr>
          <p:nvPr>
            <p:ph idx="1"/>
          </p:nvPr>
        </p:nvSpPr>
        <p:spPr/>
        <p:txBody>
          <a:bodyPr>
            <a:normAutofit fontScale="850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ru-RU"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Введение или о типах зависимостей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2000" dirty="0">
                <a:latin typeface="Segoe UI" panose="020B0502040204020203" pitchFamily="34" charset="0"/>
                <a:cs typeface="Segoe UI" panose="020B0502040204020203" pitchFamily="34" charset="0"/>
              </a:rPr>
              <a:t>Тестируем в продбазе (</a:t>
            </a:r>
            <a:r>
              <a:rPr lang="ru-RU" sz="2000" b="1" i="1" dirty="0">
                <a:latin typeface="Segoe UI" panose="020B0502040204020203" pitchFamily="34" charset="0"/>
                <a:cs typeface="Segoe UI" panose="020B0502040204020203" pitchFamily="34" charset="0"/>
              </a:rPr>
              <a:t>на другом экземпляре!</a:t>
            </a:r>
            <a:r>
              <a:rPr lang="ru-RU" sz="2000" dirty="0">
                <a:latin typeface="Segoe UI" panose="020B0502040204020203" pitchFamily="34" charset="0"/>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rPr>
              <a:t>Хранение схемы и доставка изменений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Используйте миграции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Не изменяйте миграции. Создайте новую</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Исключения – возможная потеря данных</a:t>
            </a:r>
          </a:p>
          <a:p>
            <a:pPr>
              <a:buFont typeface="Wingdings" panose="05000000000000000000" pitchFamily="2" charset="2"/>
              <a:buChar char="ü"/>
            </a:pPr>
            <a:r>
              <a:rPr lang="ru-RU" dirty="0"/>
              <a:t> Изоляция тестов</a:t>
            </a:r>
          </a:p>
          <a:p>
            <a:pPr lvl="1"/>
            <a:r>
              <a:rPr lang="ru-RU" dirty="0"/>
              <a:t>У каждого разработчика должна быть своя база</a:t>
            </a:r>
          </a:p>
          <a:p>
            <a:pPr lvl="1"/>
            <a:r>
              <a:rPr lang="ru-RU" dirty="0"/>
              <a:t>Очищаем данные перед каждым тестом</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buFont typeface="Wingdings" panose="05000000000000000000" pitchFamily="2" charset="2"/>
              <a:buChar char="ü"/>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ru-RU" sz="2400" dirty="0">
                <a:latin typeface="Segoe UI" panose="020B0502040204020203" pitchFamily="34" charset="0"/>
                <a:cs typeface="Segoe UI" panose="020B0502040204020203" pitchFamily="34" charset="0"/>
              </a:rPr>
              <a:t>Библиотеки</a:t>
            </a:r>
            <a:endPar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1"/>
            <a:r>
              <a:rPr lang="en-US" sz="2000" dirty="0">
                <a:latin typeface="Segoe UI" panose="020B0502040204020203" pitchFamily="34" charset="0"/>
                <a:cs typeface="Segoe UI" panose="020B0502040204020203" pitchFamily="34" charset="0"/>
              </a:rPr>
              <a:t>Respawn</a:t>
            </a:r>
          </a:p>
          <a:p>
            <a:pPr lvl="1"/>
            <a:r>
              <a:rPr lang="ru-RU" sz="2000" dirty="0" err="1">
                <a:latin typeface="Segoe UI" panose="020B0502040204020203" pitchFamily="34" charset="0"/>
                <a:cs typeface="Segoe UI" panose="020B0502040204020203" pitchFamily="34" charset="0"/>
              </a:rPr>
              <a:t>EfCore.TestSupport</a:t>
            </a:r>
            <a:endParaRPr lang="ru-RU" sz="2000" dirty="0">
              <a:latin typeface="Segoe UI" panose="020B0502040204020203" pitchFamily="34" charset="0"/>
              <a:cs typeface="Segoe UI" panose="020B0502040204020203" pitchFamily="34" charset="0"/>
            </a:endParaRPr>
          </a:p>
          <a:p>
            <a:pPr lvl="1"/>
            <a:r>
              <a:rPr lang="en-US" sz="2000" dirty="0" err="1">
                <a:latin typeface="Segoe UI" panose="020B0502040204020203" pitchFamily="34" charset="0"/>
                <a:cs typeface="Segoe UI" panose="020B0502040204020203" pitchFamily="34" charset="0"/>
              </a:rPr>
              <a:t>Testcontainers</a:t>
            </a:r>
            <a:r>
              <a:rPr lang="en-US" sz="2000" dirty="0">
                <a:latin typeface="Segoe UI" panose="020B0502040204020203" pitchFamily="34" charset="0"/>
                <a:cs typeface="Segoe UI" panose="020B0502040204020203" pitchFamily="34" charset="0"/>
              </a:rPr>
              <a:t>-dotnet</a:t>
            </a:r>
            <a:endParaRPr lang="ru-RU" sz="20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05A2ACD3-0895-9BC1-068E-7E3288C8249A}"/>
              </a:ext>
            </a:extLst>
          </p:cNvPr>
          <p:cNvSpPr>
            <a:spLocks noGrp="1"/>
          </p:cNvSpPr>
          <p:nvPr>
            <p:ph type="sldNum" sz="quarter" idx="12"/>
          </p:nvPr>
        </p:nvSpPr>
        <p:spPr/>
        <p:txBody>
          <a:bodyPr/>
          <a:lstStyle/>
          <a:p>
            <a:fld id="{9566D03A-FE14-4537-809B-4E34C618A541}" type="slidenum">
              <a:rPr lang="en-US" smtClean="0"/>
              <a:pPr/>
              <a:t>69</a:t>
            </a:fld>
            <a:endParaRPr lang="en-US" dirty="0"/>
          </a:p>
        </p:txBody>
      </p:sp>
    </p:spTree>
    <p:extLst>
      <p:ext uri="{BB962C8B-B14F-4D97-AF65-F5344CB8AC3E}">
        <p14:creationId xmlns:p14="http://schemas.microsoft.com/office/powerpoint/2010/main" val="218878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2A55-7310-F842-5472-2D9725798E6C}"/>
              </a:ext>
            </a:extLst>
          </p:cNvPr>
          <p:cNvSpPr>
            <a:spLocks noGrp="1"/>
          </p:cNvSpPr>
          <p:nvPr>
            <p:ph type="title"/>
          </p:nvPr>
        </p:nvSpPr>
        <p:spPr>
          <a:xfrm>
            <a:off x="838199" y="136525"/>
            <a:ext cx="10943805" cy="1325563"/>
          </a:xfrm>
        </p:spPr>
        <p:txBody>
          <a:bodyPr>
            <a:normAutofit/>
          </a:bodyPr>
          <a:lstStyle/>
          <a:p>
            <a:r>
              <a:rPr lang="ru-RU" i="0" dirty="0">
                <a:effectLst/>
                <a:latin typeface="Segoe UI" panose="020B0502040204020203" pitchFamily="34" charset="0"/>
                <a:cs typeface="Segoe UI" panose="020B0502040204020203" pitchFamily="34" charset="0"/>
              </a:rPr>
              <a:t>Если невозможно использовать продбазу</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C18359F-11BB-83FA-B66A-8F00D05E83B5}"/>
              </a:ext>
            </a:extLst>
          </p:cNvPr>
          <p:cNvSpPr>
            <a:spLocks noGrp="1"/>
          </p:cNvSpPr>
          <p:nvPr>
            <p:ph idx="1"/>
          </p:nvPr>
        </p:nvSpPr>
        <p:spPr/>
        <p:txBody>
          <a:bodyPr>
            <a:normAutofit/>
          </a:bodyPr>
          <a:lstStyle/>
          <a:p>
            <a:pPr marL="0" indent="0" algn="just">
              <a:buNone/>
            </a:pPr>
            <a:r>
              <a:rPr lang="ru-RU" i="0" dirty="0">
                <a:solidFill>
                  <a:srgbClr val="000000"/>
                </a:solidFill>
                <a:effectLst/>
                <a:latin typeface="Segoe UI" panose="020B0502040204020203" pitchFamily="34" charset="0"/>
                <a:cs typeface="Segoe UI" panose="020B0502040204020203" pitchFamily="34" charset="0"/>
              </a:rPr>
              <a:t>Возможно ли, что вы не можете использовать реальную базу данных в интеграционных тестах?</a:t>
            </a:r>
            <a:endParaRPr lang="en-US" i="0" dirty="0">
              <a:solidFill>
                <a:srgbClr val="000000"/>
              </a:solidFill>
              <a:effectLst/>
              <a:latin typeface="Segoe UI" panose="020B0502040204020203" pitchFamily="34" charset="0"/>
              <a:cs typeface="Segoe UI" panose="020B0502040204020203" pitchFamily="34" charset="0"/>
            </a:endParaRPr>
          </a:p>
          <a:p>
            <a:pPr marL="0" indent="0" algn="just">
              <a:buNone/>
            </a:pPr>
            <a:endParaRPr lang="en-US" dirty="0"/>
          </a:p>
          <a:p>
            <a:pPr marL="0" indent="0" algn="just">
              <a:buNone/>
            </a:pPr>
            <a:r>
              <a:rPr lang="ru-RU" dirty="0">
                <a:latin typeface="Segoe UI" panose="020B0502040204020203" pitchFamily="34" charset="0"/>
                <a:cs typeface="Segoe UI" panose="020B0502040204020203" pitchFamily="34" charset="0"/>
              </a:rPr>
              <a:t>Должны ли вы в любом случае имитировать базу данных, несмотря на то, что это управляемая зависимость?</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03DC9ED4-BD10-4760-26F2-B6E7F1FA6988}"/>
              </a:ext>
            </a:extLst>
          </p:cNvPr>
          <p:cNvSpPr>
            <a:spLocks noGrp="1"/>
          </p:cNvSpPr>
          <p:nvPr>
            <p:ph type="sldNum" sz="quarter" idx="12"/>
          </p:nvPr>
        </p:nvSpPr>
        <p:spPr/>
        <p:txBody>
          <a:bodyPr/>
          <a:lstStyle/>
          <a:p>
            <a:fld id="{9566D03A-FE14-4537-809B-4E34C618A541}" type="slidenum">
              <a:rPr lang="en-US" smtClean="0"/>
              <a:t>7</a:t>
            </a:fld>
            <a:endParaRPr lang="en-US" dirty="0"/>
          </a:p>
        </p:txBody>
      </p:sp>
    </p:spTree>
    <p:extLst>
      <p:ext uri="{BB962C8B-B14F-4D97-AF65-F5344CB8AC3E}">
        <p14:creationId xmlns:p14="http://schemas.microsoft.com/office/powerpoint/2010/main" val="327427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D0CF-B42F-FB32-D6C4-87B4C6EE906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Следует ли тестировать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8524FFB-0B1E-EE2D-E918-DD61728D7537}"/>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Тестируем только самые сложные или важные операции чтения.</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B6EE613-999E-6D77-D4E8-9FD65E4E7571}"/>
              </a:ext>
            </a:extLst>
          </p:cNvPr>
          <p:cNvSpPr>
            <a:spLocks noGrp="1"/>
          </p:cNvSpPr>
          <p:nvPr>
            <p:ph type="sldNum" sz="quarter" idx="12"/>
          </p:nvPr>
        </p:nvSpPr>
        <p:spPr/>
        <p:txBody>
          <a:bodyPr/>
          <a:lstStyle/>
          <a:p>
            <a:fld id="{9566D03A-FE14-4537-809B-4E34C618A541}" type="slidenum">
              <a:rPr lang="en-US" smtClean="0"/>
              <a:t>70</a:t>
            </a:fld>
            <a:endParaRPr lang="en-US" dirty="0"/>
          </a:p>
        </p:txBody>
      </p:sp>
    </p:spTree>
    <p:extLst>
      <p:ext uri="{BB962C8B-B14F-4D97-AF65-F5344CB8AC3E}">
        <p14:creationId xmlns:p14="http://schemas.microsoft.com/office/powerpoint/2010/main" val="207294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6509-4592-1308-FB48-CC44C3D74FC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CEAB5B5-7C0C-0051-2066-87721060CB77}"/>
              </a:ext>
            </a:extLst>
          </p:cNvPr>
          <p:cNvSpPr>
            <a:spLocks noGrp="1"/>
          </p:cNvSpPr>
          <p:nvPr>
            <p:ph idx="1"/>
          </p:nvPr>
        </p:nvSpPr>
        <p:spPr/>
        <p:txBody>
          <a:bodyPr/>
          <a:lstStyle/>
          <a:p>
            <a:r>
              <a:rPr lang="en-US" dirty="0">
                <a:latin typeface="Segoe UI" panose="020B0502040204020203" pitchFamily="34" charset="0"/>
                <a:cs typeface="Segoe UI" panose="020B0502040204020203" pitchFamily="34" charset="0"/>
              </a:rPr>
              <a:t>Unit </a:t>
            </a:r>
            <a:r>
              <a:rPr lang="ru-RU" dirty="0">
                <a:latin typeface="Segoe UI" panose="020B0502040204020203" pitchFamily="34" charset="0"/>
                <a:cs typeface="Segoe UI" panose="020B0502040204020203" pitchFamily="34" charset="0"/>
              </a:rPr>
              <a:t>тесты</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бесполезны.</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В случае необходимости используйте интеграционные.</a:t>
            </a:r>
            <a:endParaRPr lang="en-US" dirty="0">
              <a:latin typeface="Segoe UI" panose="020B0502040204020203" pitchFamily="34" charset="0"/>
              <a:cs typeface="Segoe UI" panose="020B0502040204020203" pitchFamily="34" charset="0"/>
            </a:endParaRPr>
          </a:p>
          <a:p>
            <a:pPr marL="0" indent="0">
              <a:buNone/>
            </a:pPr>
            <a:endParaRPr lang="ru-RU" dirty="0"/>
          </a:p>
          <a:p>
            <a:pPr marL="0" indent="0">
              <a:buNone/>
            </a:pPr>
            <a:endParaRPr lang="en-US" dirty="0"/>
          </a:p>
        </p:txBody>
      </p:sp>
      <p:sp>
        <p:nvSpPr>
          <p:cNvPr id="5" name="Slide Number Placeholder 4">
            <a:extLst>
              <a:ext uri="{FF2B5EF4-FFF2-40B4-BE49-F238E27FC236}">
                <a16:creationId xmlns:a16="http://schemas.microsoft.com/office/drawing/2014/main" id="{C73B055D-5ADF-D2CB-925F-F4697CF1EE1F}"/>
              </a:ext>
            </a:extLst>
          </p:cNvPr>
          <p:cNvSpPr>
            <a:spLocks noGrp="1"/>
          </p:cNvSpPr>
          <p:nvPr>
            <p:ph type="sldNum" sz="quarter" idx="12"/>
          </p:nvPr>
        </p:nvSpPr>
        <p:spPr/>
        <p:txBody>
          <a:bodyPr/>
          <a:lstStyle/>
          <a:p>
            <a:fld id="{9566D03A-FE14-4537-809B-4E34C618A541}" type="slidenum">
              <a:rPr lang="en-US" smtClean="0"/>
              <a:t>71</a:t>
            </a:fld>
            <a:endParaRPr lang="en-US" dirty="0"/>
          </a:p>
        </p:txBody>
      </p:sp>
    </p:spTree>
    <p:extLst>
      <p:ext uri="{BB962C8B-B14F-4D97-AF65-F5344CB8AC3E}">
        <p14:creationId xmlns:p14="http://schemas.microsoft.com/office/powerpoint/2010/main" val="69006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9251-D636-082D-349A-3E2DAB2A2D6E}"/>
              </a:ext>
            </a:extLst>
          </p:cNvPr>
          <p:cNvSpPr>
            <a:spLocks noGrp="1"/>
          </p:cNvSpPr>
          <p:nvPr>
            <p:ph type="title"/>
          </p:nvPr>
        </p:nvSpPr>
        <p:spPr>
          <a:xfrm>
            <a:off x="539300" y="219075"/>
            <a:ext cx="11231746" cy="1325563"/>
          </a:xfrm>
        </p:spPr>
        <p:txBody>
          <a:bodyPr>
            <a:normAutofit/>
          </a:bodyPr>
          <a:lstStyle/>
          <a:p>
            <a:r>
              <a:rPr lang="ru-RU" dirty="0">
                <a:latin typeface="Segoe UI" panose="020B0502040204020203" pitchFamily="34" charset="0"/>
                <a:cs typeface="Segoe UI" panose="020B0502040204020203" pitchFamily="34" charset="0"/>
              </a:rPr>
              <a:t>Следует ли вам тестировать репозитории?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0A3F3C-9F3C-2A32-0815-33BDB88302DD}"/>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Тестировать ли репозиторий дополнительно к интеграционным тестам?</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9361445-68A5-B167-33FA-53E7C1D4043F}"/>
              </a:ext>
            </a:extLst>
          </p:cNvPr>
          <p:cNvSpPr>
            <a:spLocks noGrp="1"/>
          </p:cNvSpPr>
          <p:nvPr>
            <p:ph type="sldNum" sz="quarter" idx="12"/>
          </p:nvPr>
        </p:nvSpPr>
        <p:spPr/>
        <p:txBody>
          <a:bodyPr/>
          <a:lstStyle/>
          <a:p>
            <a:fld id="{9566D03A-FE14-4537-809B-4E34C618A541}" type="slidenum">
              <a:rPr lang="en-US" smtClean="0"/>
              <a:t>72</a:t>
            </a:fld>
            <a:endParaRPr lang="en-US" dirty="0"/>
          </a:p>
        </p:txBody>
      </p:sp>
    </p:spTree>
    <p:extLst>
      <p:ext uri="{BB962C8B-B14F-4D97-AF65-F5344CB8AC3E}">
        <p14:creationId xmlns:p14="http://schemas.microsoft.com/office/powerpoint/2010/main" val="397178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BC64-F94E-2263-17D1-D50381A7E50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репозитория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687E596-9D28-E76E-0813-AE976A946C35}"/>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Высокие затраты на поддержку. </a:t>
            </a:r>
          </a:p>
          <a:p>
            <a:r>
              <a:rPr lang="ru-RU" dirty="0">
                <a:latin typeface="Segoe UI" panose="020B0502040204020203" pitchFamily="34" charset="0"/>
                <a:cs typeface="Segoe UI" panose="020B0502040204020203" pitchFamily="34" charset="0"/>
              </a:rPr>
              <a:t>Нет преимуществ перед обычными интеграционными тестами.</a:t>
            </a:r>
          </a:p>
          <a:p>
            <a:r>
              <a:rPr lang="ru-RU" dirty="0">
                <a:latin typeface="Segoe UI" panose="020B0502040204020203" pitchFamily="34" charset="0"/>
                <a:cs typeface="Segoe UI" panose="020B0502040204020203" pitchFamily="34" charset="0"/>
              </a:rPr>
              <a:t>Лучший способ - извлечь алгоритм и протестировать.</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C8FF1F5-BD47-A8AC-12A8-380F7C147A02}"/>
              </a:ext>
            </a:extLst>
          </p:cNvPr>
          <p:cNvSpPr>
            <a:spLocks noGrp="1"/>
          </p:cNvSpPr>
          <p:nvPr>
            <p:ph type="sldNum" sz="quarter" idx="12"/>
          </p:nvPr>
        </p:nvSpPr>
        <p:spPr/>
        <p:txBody>
          <a:bodyPr/>
          <a:lstStyle/>
          <a:p>
            <a:fld id="{9566D03A-FE14-4537-809B-4E34C618A541}" type="slidenum">
              <a:rPr lang="en-US" smtClean="0"/>
              <a:t>73</a:t>
            </a:fld>
            <a:endParaRPr lang="en-US" dirty="0"/>
          </a:p>
        </p:txBody>
      </p:sp>
    </p:spTree>
    <p:extLst>
      <p:ext uri="{BB962C8B-B14F-4D97-AF65-F5344CB8AC3E}">
        <p14:creationId xmlns:p14="http://schemas.microsoft.com/office/powerpoint/2010/main" val="66679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BCAA-0AD8-F9BC-6217-982623B0F56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p>
        </p:txBody>
      </p:sp>
      <p:sp>
        <p:nvSpPr>
          <p:cNvPr id="3" name="Content Placeholder 2">
            <a:extLst>
              <a:ext uri="{FF2B5EF4-FFF2-40B4-BE49-F238E27FC236}">
                <a16:creationId xmlns:a16="http://schemas.microsoft.com/office/drawing/2014/main" id="{2E71FFC4-5395-FEAE-4CDD-BB13B1A7C545}"/>
              </a:ext>
            </a:extLst>
          </p:cNvPr>
          <p:cNvSpPr>
            <a:spLocks noGrp="1"/>
          </p:cNvSpPr>
          <p:nvPr>
            <p:ph idx="1"/>
          </p:nvPr>
        </p:nvSpPr>
        <p:spPr/>
        <p:txBody>
          <a:bodyPr>
            <a:normAutofit fontScale="62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ru-RU"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Введение или о типах зависимостей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2000" dirty="0">
                <a:latin typeface="Segoe UI" panose="020B0502040204020203" pitchFamily="34" charset="0"/>
                <a:cs typeface="Segoe UI" panose="020B0502040204020203" pitchFamily="34" charset="0"/>
              </a:rPr>
              <a:t>Тестируем в продбазе (</a:t>
            </a:r>
            <a:r>
              <a:rPr lang="ru-RU" sz="2000" b="1" i="1" dirty="0">
                <a:latin typeface="Segoe UI" panose="020B0502040204020203" pitchFamily="34" charset="0"/>
                <a:cs typeface="Segoe UI" panose="020B0502040204020203" pitchFamily="34" charset="0"/>
              </a:rPr>
              <a:t>на другом экземпляре!</a:t>
            </a:r>
            <a:r>
              <a:rPr lang="ru-RU" sz="2000" dirty="0">
                <a:latin typeface="Segoe UI" panose="020B0502040204020203" pitchFamily="34" charset="0"/>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rPr>
              <a:t>Хранение схемы и доставка изменений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Используйте миграции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Не изменяйте миграции. Создайте новую</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Исключения – возможная потеря данных</a:t>
            </a:r>
          </a:p>
          <a:p>
            <a:pPr>
              <a:buFont typeface="Wingdings" panose="05000000000000000000" pitchFamily="2" charset="2"/>
              <a:buChar char="ü"/>
            </a:pPr>
            <a:r>
              <a:rPr lang="ru-RU" dirty="0"/>
              <a:t>Изоляция тестов</a:t>
            </a:r>
          </a:p>
          <a:p>
            <a:pPr lvl="1"/>
            <a:r>
              <a:rPr lang="ru-RU" dirty="0"/>
              <a:t>У каждого разработчика должна быть своя база</a:t>
            </a:r>
          </a:p>
          <a:p>
            <a:pPr lvl="1"/>
            <a:r>
              <a:rPr lang="ru-RU" dirty="0"/>
              <a:t>Очищаем данные перед каждым тестом</a:t>
            </a:r>
            <a:endParaRPr lang="en-US" dirty="0"/>
          </a:p>
          <a:p>
            <a:pPr>
              <a:buFont typeface="Wingdings" panose="05000000000000000000" pitchFamily="2" charset="2"/>
              <a:buChar char="ü"/>
              <a:defRPr/>
            </a:pPr>
            <a:r>
              <a:rPr lang="ru-RU" sz="2400" dirty="0">
                <a:latin typeface="Segoe UI" panose="020B0502040204020203" pitchFamily="34" charset="0"/>
                <a:cs typeface="Segoe UI" panose="020B0502040204020203" pitchFamily="34" charset="0"/>
              </a:rPr>
              <a:t>Библиотеки</a:t>
            </a:r>
            <a:endParaRPr lang="ru-RU" sz="2400" dirty="0">
              <a:solidFill>
                <a:prstClr val="black"/>
              </a:solidFill>
            </a:endParaRPr>
          </a:p>
          <a:p>
            <a:pPr lvl="1"/>
            <a:r>
              <a:rPr lang="en-US" sz="2000" dirty="0">
                <a:latin typeface="Segoe UI" panose="020B0502040204020203" pitchFamily="34" charset="0"/>
                <a:cs typeface="Segoe UI" panose="020B0502040204020203" pitchFamily="34" charset="0"/>
              </a:rPr>
              <a:t>Respawn</a:t>
            </a:r>
          </a:p>
          <a:p>
            <a:pPr lvl="1"/>
            <a:r>
              <a:rPr lang="ru-RU" sz="2000" dirty="0" err="1">
                <a:latin typeface="Segoe UI" panose="020B0502040204020203" pitchFamily="34" charset="0"/>
                <a:cs typeface="Segoe UI" panose="020B0502040204020203" pitchFamily="34" charset="0"/>
              </a:rPr>
              <a:t>EfCore.TestSupport</a:t>
            </a:r>
            <a:endParaRPr lang="ru-RU" sz="2000" dirty="0">
              <a:latin typeface="Segoe UI" panose="020B0502040204020203" pitchFamily="34" charset="0"/>
              <a:cs typeface="Segoe UI" panose="020B0502040204020203" pitchFamily="34" charset="0"/>
            </a:endParaRPr>
          </a:p>
          <a:p>
            <a:pPr lvl="1"/>
            <a:r>
              <a:rPr lang="en-US" sz="2000" dirty="0" err="1">
                <a:latin typeface="Segoe UI" panose="020B0502040204020203" pitchFamily="34" charset="0"/>
                <a:cs typeface="Segoe UI" panose="020B0502040204020203" pitchFamily="34" charset="0"/>
              </a:rPr>
              <a:t>Testcontainers</a:t>
            </a:r>
            <a:r>
              <a:rPr lang="en-US" sz="2000" dirty="0">
                <a:latin typeface="Segoe UI" panose="020B0502040204020203" pitchFamily="34" charset="0"/>
                <a:cs typeface="Segoe UI" panose="020B0502040204020203" pitchFamily="34" charset="0"/>
              </a:rPr>
              <a:t>-dotnet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buFont typeface="Wingdings" panose="05000000000000000000" pitchFamily="2" charset="2"/>
              <a:buChar char="ü"/>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ru-RU" sz="2400" dirty="0">
                <a:solidFill>
                  <a:prstClr val="black"/>
                </a:solidFill>
              </a:rPr>
              <a:t>Рекомендации</a:t>
            </a:r>
            <a:endPar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Не тестируем чтения</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Не пишем модульные тесты на репозитории</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a:extLst>
              <a:ext uri="{FF2B5EF4-FFF2-40B4-BE49-F238E27FC236}">
                <a16:creationId xmlns:a16="http://schemas.microsoft.com/office/drawing/2014/main" id="{05A2ACD3-0895-9BC1-068E-7E3288C8249A}"/>
              </a:ext>
            </a:extLst>
          </p:cNvPr>
          <p:cNvSpPr>
            <a:spLocks noGrp="1"/>
          </p:cNvSpPr>
          <p:nvPr>
            <p:ph type="sldNum" sz="quarter" idx="12"/>
          </p:nvPr>
        </p:nvSpPr>
        <p:spPr/>
        <p:txBody>
          <a:bodyPr/>
          <a:lstStyle/>
          <a:p>
            <a:fld id="{9566D03A-FE14-4537-809B-4E34C618A541}" type="slidenum">
              <a:rPr lang="en-US" smtClean="0"/>
              <a:pPr/>
              <a:t>74</a:t>
            </a:fld>
            <a:endParaRPr lang="en-US" dirty="0"/>
          </a:p>
        </p:txBody>
      </p:sp>
    </p:spTree>
    <p:extLst>
      <p:ext uri="{BB962C8B-B14F-4D97-AF65-F5344CB8AC3E}">
        <p14:creationId xmlns:p14="http://schemas.microsoft.com/office/powerpoint/2010/main" val="46226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2F56-7012-294A-D465-7DD9A6ABFA0F}"/>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84D0FB0-B3AF-D790-107D-6750E6D6D727}"/>
              </a:ext>
            </a:extLst>
          </p:cNvPr>
          <p:cNvSpPr>
            <a:spLocks noGrp="1"/>
          </p:cNvSpPr>
          <p:nvPr>
            <p:ph idx="1"/>
          </p:nvPr>
        </p:nvSpPr>
        <p:spPr/>
        <p:txBody>
          <a:bodyPr/>
          <a:lstStyle/>
          <a:p>
            <a:pPr marL="0" indent="0">
              <a:buNone/>
            </a:pPr>
            <a:r>
              <a:rPr lang="en-US" b="0" i="0" dirty="0">
                <a:solidFill>
                  <a:srgbClr val="333333"/>
                </a:solidFill>
                <a:effectLst/>
                <a:latin typeface="Segoe UI" panose="020B0502040204020203" pitchFamily="34" charset="0"/>
                <a:cs typeface="Segoe UI" panose="020B0502040204020203" pitchFamily="34" charset="0"/>
              </a:rPr>
              <a:t>Unit Testing Principles, Practices, and Patterns Vladimir Khorikov</a:t>
            </a:r>
          </a:p>
          <a:p>
            <a:pPr marL="0" indent="0" algn="r">
              <a:buNone/>
            </a:pPr>
            <a:r>
              <a:rPr lang="en-US" b="0" i="0" dirty="0">
                <a:solidFill>
                  <a:srgbClr val="333333"/>
                </a:solidFill>
                <a:effectLst/>
                <a:latin typeface="Segoe UI" panose="020B0502040204020203" pitchFamily="34" charset="0"/>
                <a:cs typeface="Segoe UI" panose="020B0502040204020203" pitchFamily="34" charset="0"/>
              </a:rPr>
              <a:t>https://www.manning.com/books/unit-testing</a:t>
            </a:r>
          </a:p>
          <a:p>
            <a:pPr marL="0" indent="0">
              <a:buNone/>
            </a:pPr>
            <a:endParaRPr lang="en-US" b="0" i="0" dirty="0">
              <a:solidFill>
                <a:srgbClr val="333333"/>
              </a:solidFill>
              <a:effectLst/>
              <a:latin typeface="Lato" panose="020F0502020204030203"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70822AA7-F24B-1CAA-DAC9-F118FC6FF165}"/>
              </a:ext>
            </a:extLst>
          </p:cNvPr>
          <p:cNvSpPr>
            <a:spLocks noGrp="1"/>
          </p:cNvSpPr>
          <p:nvPr>
            <p:ph type="sldNum" sz="quarter" idx="12"/>
          </p:nvPr>
        </p:nvSpPr>
        <p:spPr/>
        <p:txBody>
          <a:bodyPr/>
          <a:lstStyle/>
          <a:p>
            <a:fld id="{9566D03A-FE14-4537-809B-4E34C618A541}" type="slidenum">
              <a:rPr lang="en-US" smtClean="0"/>
              <a:t>75</a:t>
            </a:fld>
            <a:endParaRPr lang="en-US" dirty="0"/>
          </a:p>
        </p:txBody>
      </p:sp>
      <p:pic>
        <p:nvPicPr>
          <p:cNvPr id="6" name="Picture 5">
            <a:extLst>
              <a:ext uri="{FF2B5EF4-FFF2-40B4-BE49-F238E27FC236}">
                <a16:creationId xmlns:a16="http://schemas.microsoft.com/office/drawing/2014/main" id="{E55FF1B0-BD77-BCFB-9332-CE3A9B9F7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76135"/>
            <a:ext cx="3215801" cy="4016740"/>
          </a:xfrm>
          <a:prstGeom prst="rect">
            <a:avLst/>
          </a:prstGeom>
        </p:spPr>
      </p:pic>
    </p:spTree>
    <p:extLst>
      <p:ext uri="{BB962C8B-B14F-4D97-AF65-F5344CB8AC3E}">
        <p14:creationId xmlns:p14="http://schemas.microsoft.com/office/powerpoint/2010/main" val="700843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br>
              <a:rPr lang="en-US" dirty="0"/>
            </a:br>
            <a:r>
              <a:rPr lang="en-US" b="1" i="1" dirty="0">
                <a:latin typeface="Segoe UI" panose="020B0502040204020203" pitchFamily="34" charset="0"/>
                <a:cs typeface="Segoe UI" panose="020B0502040204020203" pitchFamily="34" charset="0"/>
              </a:rPr>
              <a:t>Respawn</a:t>
            </a:r>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https://lostechies.com/jimmybogard/2013/06/18/strategies-for-isolating-the-database-in-tests/</a:t>
            </a:r>
            <a:endParaRPr lang="en-US" dirty="0"/>
          </a:p>
          <a:p>
            <a:pPr marL="0" indent="0">
              <a:buNone/>
            </a:pPr>
            <a:r>
              <a:rPr lang="en-US" dirty="0">
                <a:hlinkClick r:id="rId3"/>
              </a:rPr>
              <a:t>https://github.com/jbogard/respawn</a:t>
            </a:r>
            <a:endParaRPr lang="en-US" dirty="0"/>
          </a:p>
          <a:p>
            <a:pPr marL="0" indent="0">
              <a:buNone/>
            </a:pPr>
            <a:r>
              <a:rPr lang="en-US" dirty="0">
                <a:hlinkClick r:id="rId4"/>
              </a:rPr>
              <a:t>https://jimmybogard.com/how-respawn-works</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76</a:t>
            </a:fld>
            <a:endParaRPr lang="en-US" dirty="0"/>
          </a:p>
        </p:txBody>
      </p:sp>
    </p:spTree>
    <p:extLst>
      <p:ext uri="{BB962C8B-B14F-4D97-AF65-F5344CB8AC3E}">
        <p14:creationId xmlns:p14="http://schemas.microsoft.com/office/powerpoint/2010/main" val="35519736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br>
              <a:rPr lang="en-US" dirty="0"/>
            </a:br>
            <a:r>
              <a:rPr lang="en-US" b="1" i="1" dirty="0"/>
              <a:t>EfCore.TestSupport</a:t>
            </a:r>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https://www.thereformedprogrammer.net/new-features-for-unit-testing-your-entity-framework-core-5-code/</a:t>
            </a:r>
            <a:endParaRPr lang="ru-RU" dirty="0"/>
          </a:p>
          <a:p>
            <a:pPr marL="0" indent="0">
              <a:buNone/>
            </a:pPr>
            <a:r>
              <a:rPr lang="en-US" dirty="0">
                <a:hlinkClick r:id="rId3"/>
              </a:rPr>
              <a:t>https://www.thereformedprogrammer.net/getting-better-data-for-unit-testing-your-ef-core-applications/</a:t>
            </a:r>
            <a:endParaRPr lang="ru-RU" dirty="0"/>
          </a:p>
          <a:p>
            <a:pPr marL="0" indent="0">
              <a:buNone/>
            </a:pPr>
            <a:r>
              <a:rPr lang="en-US" dirty="0">
                <a:hlinkClick r:id="rId4"/>
              </a:rPr>
              <a:t>https://github.com/JonPSmith/EfCore.TestSupport</a:t>
            </a:r>
            <a:endParaRPr lang="ru-RU" dirty="0">
              <a:hlinkClick r:id="rId4"/>
            </a:endParaRPr>
          </a:p>
          <a:p>
            <a:pPr marL="0" indent="0">
              <a:buNone/>
            </a:pPr>
            <a:r>
              <a:rPr lang="en-US" dirty="0">
                <a:hlinkClick r:id="rId4"/>
              </a:rPr>
              <a:t>https://github.com/JonPSmith/EfCore.TestSupport/wiki/Using-SQLite-in-memory-databases</a:t>
            </a:r>
            <a:endParaRPr lang="ru-RU" dirty="0"/>
          </a:p>
          <a:p>
            <a:pPr marL="0" indent="0">
              <a:buNone/>
            </a:pPr>
            <a:r>
              <a:rPr lang="en-US" dirty="0">
                <a:hlinkClick r:id="rId5"/>
              </a:rPr>
              <a:t>https://www.thereformedprogrammer.net/using-postgresql-in-dev-part-2-testing-against-a-postgresql-database/</a:t>
            </a:r>
            <a:endParaRPr lang="ru-RU"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77</a:t>
            </a:fld>
            <a:endParaRPr lang="en-US" dirty="0"/>
          </a:p>
        </p:txBody>
      </p:sp>
    </p:spTree>
    <p:extLst>
      <p:ext uri="{BB962C8B-B14F-4D97-AF65-F5344CB8AC3E}">
        <p14:creationId xmlns:p14="http://schemas.microsoft.com/office/powerpoint/2010/main" val="21267219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4815-4DB9-AAFF-32CB-09C7E2CB8988}"/>
              </a:ext>
            </a:extLst>
          </p:cNvPr>
          <p:cNvSpPr>
            <a:spLocks noGrp="1"/>
          </p:cNvSpPr>
          <p:nvPr>
            <p:ph type="title"/>
          </p:nvPr>
        </p:nvSpPr>
        <p:spPr/>
        <p:txBody>
          <a:bodyPr>
            <a:normAutofit/>
          </a:bodyPr>
          <a:lstStyle/>
          <a:p>
            <a:r>
              <a:rPr lang="en-US" b="0" i="0" dirty="0">
                <a:effectLst/>
                <a:latin typeface="Segoe UI" panose="020B0502040204020203" pitchFamily="34" charset="0"/>
                <a:cs typeface="Segoe UI" panose="020B0502040204020203" pitchFamily="34" charset="0"/>
              </a:rPr>
              <a:t>Entity Framework Core in Action, Second Edition </a:t>
            </a:r>
            <a:r>
              <a:rPr lang="en-US" dirty="0">
                <a:latin typeface="Segoe UI" panose="020B0502040204020203" pitchFamily="34" charset="0"/>
                <a:cs typeface="Segoe UI" panose="020B0502040204020203" pitchFamily="34" charset="0"/>
              </a:rPr>
              <a:t>Jon P. Smith</a:t>
            </a:r>
          </a:p>
        </p:txBody>
      </p:sp>
      <p:pic>
        <p:nvPicPr>
          <p:cNvPr id="6" name="Content Placeholder 5">
            <a:extLst>
              <a:ext uri="{FF2B5EF4-FFF2-40B4-BE49-F238E27FC236}">
                <a16:creationId xmlns:a16="http://schemas.microsoft.com/office/drawing/2014/main" id="{A42B9EAB-3074-E4C0-5C32-F2BB78B06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71304"/>
            <a:ext cx="3375701" cy="4351338"/>
          </a:xfrm>
        </p:spPr>
      </p:pic>
      <p:sp>
        <p:nvSpPr>
          <p:cNvPr id="4" name="Slide Number Placeholder 3">
            <a:extLst>
              <a:ext uri="{FF2B5EF4-FFF2-40B4-BE49-F238E27FC236}">
                <a16:creationId xmlns:a16="http://schemas.microsoft.com/office/drawing/2014/main" id="{396FC553-B0DB-1A90-8AA9-7CCCA85F8EB1}"/>
              </a:ext>
            </a:extLst>
          </p:cNvPr>
          <p:cNvSpPr>
            <a:spLocks noGrp="1"/>
          </p:cNvSpPr>
          <p:nvPr>
            <p:ph type="sldNum" sz="quarter" idx="12"/>
          </p:nvPr>
        </p:nvSpPr>
        <p:spPr/>
        <p:txBody>
          <a:bodyPr/>
          <a:lstStyle/>
          <a:p>
            <a:fld id="{9566D03A-FE14-4537-809B-4E34C618A541}" type="slidenum">
              <a:rPr lang="en-US" smtClean="0"/>
              <a:pPr/>
              <a:t>78</a:t>
            </a:fld>
            <a:endParaRPr lang="en-US" dirty="0"/>
          </a:p>
        </p:txBody>
      </p:sp>
      <p:sp>
        <p:nvSpPr>
          <p:cNvPr id="5" name="TextBox 4">
            <a:extLst>
              <a:ext uri="{FF2B5EF4-FFF2-40B4-BE49-F238E27FC236}">
                <a16:creationId xmlns:a16="http://schemas.microsoft.com/office/drawing/2014/main" id="{03A4F4C9-B750-E38B-71DD-68062EA3EA7C}"/>
              </a:ext>
            </a:extLst>
          </p:cNvPr>
          <p:cNvSpPr txBox="1"/>
          <p:nvPr/>
        </p:nvSpPr>
        <p:spPr>
          <a:xfrm>
            <a:off x="4541028" y="3517178"/>
            <a:ext cx="7228184" cy="1631216"/>
          </a:xfrm>
          <a:prstGeom prst="rect">
            <a:avLst/>
          </a:prstGeom>
          <a:noFill/>
        </p:spPr>
        <p:txBody>
          <a:bodyPr wrap="square">
            <a:spAutoFit/>
          </a:bodyPr>
          <a:lstStyle/>
          <a:p>
            <a:r>
              <a:rPr lang="ru-RU" sz="2800" dirty="0">
                <a:latin typeface="Segoe UI" panose="020B0502040204020203" pitchFamily="34" charset="0"/>
                <a:cs typeface="Segoe UI" panose="020B0502040204020203" pitchFamily="34" charset="0"/>
              </a:rPr>
              <a:t>Недавно вышла в переводе</a:t>
            </a:r>
            <a:endParaRPr lang="en-US" sz="2800" dirty="0">
              <a:latin typeface="Segoe UI" panose="020B0502040204020203" pitchFamily="34" charset="0"/>
              <a:cs typeface="Segoe UI" panose="020B0502040204020203" pitchFamily="34" charset="0"/>
            </a:endParaRPr>
          </a:p>
          <a:p>
            <a:r>
              <a:rPr lang="en-US" sz="3600" dirty="0"/>
              <a:t>https://habr.com/ru/company/jugru/blog/691664/</a:t>
            </a:r>
          </a:p>
        </p:txBody>
      </p:sp>
    </p:spTree>
    <p:extLst>
      <p:ext uri="{BB962C8B-B14F-4D97-AF65-F5344CB8AC3E}">
        <p14:creationId xmlns:p14="http://schemas.microsoft.com/office/powerpoint/2010/main" val="8657211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5BE3-0CE5-4771-014A-C3DB265FE3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для контейнеров</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54B4451-F041-0069-58A1-CED41B020A93}"/>
              </a:ext>
            </a:extLst>
          </p:cNvPr>
          <p:cNvSpPr>
            <a:spLocks noGrp="1"/>
          </p:cNvSpPr>
          <p:nvPr>
            <p:ph idx="1"/>
          </p:nvPr>
        </p:nvSpPr>
        <p:spPr/>
        <p:txBody>
          <a:bodyPr/>
          <a:lstStyle/>
          <a:p>
            <a:r>
              <a:rPr lang="en-US" dirty="0">
                <a:hlinkClick r:id="rId2"/>
              </a:rPr>
              <a:t>https://github.com/testcontainers/testcontainers-dotnet</a:t>
            </a:r>
            <a:endParaRPr lang="en-US" dirty="0"/>
          </a:p>
          <a:p>
            <a:r>
              <a:rPr lang="en-US" dirty="0"/>
              <a:t>xUnit:</a:t>
            </a:r>
            <a:r>
              <a:rPr lang="en-US" dirty="0">
                <a:hlinkClick r:id="rId3"/>
              </a:rPr>
              <a:t>https://blog.dangl.me/archive/running-sql-server-integration-tests-in-net-core-projects-via-docker/</a:t>
            </a:r>
            <a:endParaRPr lang="en-US" dirty="0"/>
          </a:p>
          <a:p>
            <a:r>
              <a:rPr lang="en-US" dirty="0"/>
              <a:t>NUnit:</a:t>
            </a:r>
            <a:r>
              <a:rPr lang="en-US" dirty="0">
                <a:hlinkClick r:id="rId4"/>
              </a:rPr>
              <a:t>https://wrapt.dev/blog/integration-tests-using-sql-server-db-in-docker</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006D487-75D5-CF68-EAFD-21C80BDC807A}"/>
              </a:ext>
            </a:extLst>
          </p:cNvPr>
          <p:cNvSpPr>
            <a:spLocks noGrp="1"/>
          </p:cNvSpPr>
          <p:nvPr>
            <p:ph type="sldNum" sz="quarter" idx="12"/>
          </p:nvPr>
        </p:nvSpPr>
        <p:spPr/>
        <p:txBody>
          <a:bodyPr/>
          <a:lstStyle/>
          <a:p>
            <a:fld id="{9566D03A-FE14-4537-809B-4E34C618A541}" type="slidenum">
              <a:rPr lang="en-US" smtClean="0"/>
              <a:t>79</a:t>
            </a:fld>
            <a:endParaRPr lang="en-US" dirty="0"/>
          </a:p>
        </p:txBody>
      </p:sp>
    </p:spTree>
    <p:extLst>
      <p:ext uri="{BB962C8B-B14F-4D97-AF65-F5344CB8AC3E}">
        <p14:creationId xmlns:p14="http://schemas.microsoft.com/office/powerpoint/2010/main" val="379873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A4E0-BDC0-79FD-1ED8-C2805A31C493}"/>
              </a:ext>
            </a:extLst>
          </p:cNvPr>
          <p:cNvSpPr>
            <a:spLocks noGrp="1"/>
          </p:cNvSpPr>
          <p:nvPr>
            <p:ph type="title"/>
          </p:nvPr>
        </p:nvSpPr>
        <p:spPr>
          <a:xfrm>
            <a:off x="435622" y="73812"/>
            <a:ext cx="11320756" cy="1460500"/>
          </a:xfrm>
        </p:spPr>
        <p:txBody>
          <a:bodyPr>
            <a:normAutofit/>
          </a:bodyPr>
          <a:lstStyle/>
          <a:p>
            <a:r>
              <a:rPr lang="ru-RU" dirty="0">
                <a:latin typeface="Segoe UI" panose="020B0502040204020203" pitchFamily="34" charset="0"/>
                <a:cs typeface="Segoe UI" panose="020B0502040204020203" pitchFamily="34" charset="0"/>
              </a:rPr>
              <a:t>Н</a:t>
            </a:r>
            <a:r>
              <a:rPr lang="ru-RU" i="0" dirty="0">
                <a:effectLst/>
                <a:latin typeface="Segoe UI" panose="020B0502040204020203" pitchFamily="34" charset="0"/>
                <a:cs typeface="Segoe UI" panose="020B0502040204020203" pitchFamily="34" charset="0"/>
              </a:rPr>
              <a:t>е</a:t>
            </a:r>
            <a:r>
              <a:rPr lang="ru-RU" dirty="0">
                <a:latin typeface="Segoe UI" panose="020B0502040204020203" pitchFamily="34" charset="0"/>
                <a:cs typeface="Segoe UI" panose="020B0502040204020203" pitchFamily="34" charset="0"/>
              </a:rPr>
              <a:t>льзя </a:t>
            </a:r>
            <a:r>
              <a:rPr lang="ru-RU" i="0" dirty="0">
                <a:effectLst/>
                <a:latin typeface="Segoe UI" panose="020B0502040204020203" pitchFamily="34" charset="0"/>
                <a:cs typeface="Segoe UI" panose="020B0502040204020203" pitchFamily="34" charset="0"/>
              </a:rPr>
              <a:t>тестировать базу </a:t>
            </a:r>
            <a:r>
              <a:rPr lang="en-US" i="0" dirty="0">
                <a:effectLst/>
                <a:latin typeface="Segoe UI" panose="020B0502040204020203" pitchFamily="34" charset="0"/>
                <a:cs typeface="Segoe UI" panose="020B0502040204020203" pitchFamily="34" charset="0"/>
              </a:rPr>
              <a:t>as is – </a:t>
            </a:r>
            <a:r>
              <a:rPr lang="ru-RU" i="0" dirty="0">
                <a:effectLst/>
                <a:latin typeface="Segoe UI" panose="020B0502040204020203" pitchFamily="34" charset="0"/>
                <a:cs typeface="Segoe UI" panose="020B0502040204020203" pitchFamily="34" charset="0"/>
              </a:rPr>
              <a:t>не тестируй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FB04C3-0503-9983-EF6A-089E903EBE60}"/>
              </a:ext>
            </a:extLst>
          </p:cNvPr>
          <p:cNvSpPr>
            <a:spLocks noGrp="1"/>
          </p:cNvSpPr>
          <p:nvPr>
            <p:ph idx="1"/>
          </p:nvPr>
        </p:nvSpPr>
        <p:spPr/>
        <p:txBody>
          <a:bodyPr>
            <a:normAutofit/>
          </a:bodyPr>
          <a:lstStyle/>
          <a:p>
            <a:pPr marL="0" indent="0" algn="just">
              <a:buNone/>
            </a:pPr>
            <a:r>
              <a:rPr lang="ru-RU" i="0" dirty="0">
                <a:solidFill>
                  <a:srgbClr val="000000"/>
                </a:solidFill>
                <a:effectLst/>
                <a:latin typeface="Segoe UI" panose="020B0502040204020203" pitchFamily="34" charset="0"/>
                <a:cs typeface="Segoe UI" panose="020B0502040204020203" pitchFamily="34" charset="0"/>
              </a:rPr>
              <a:t>Сосредоточьтесь исключительно на модульном тестировании модели предметной области</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84B9AF-4E9B-DEBD-8FCA-BD69AB113A0B}"/>
              </a:ext>
            </a:extLst>
          </p:cNvPr>
          <p:cNvSpPr>
            <a:spLocks noGrp="1"/>
          </p:cNvSpPr>
          <p:nvPr>
            <p:ph type="sldNum" sz="quarter" idx="12"/>
          </p:nvPr>
        </p:nvSpPr>
        <p:spPr/>
        <p:txBody>
          <a:bodyPr/>
          <a:lstStyle/>
          <a:p>
            <a:fld id="{9566D03A-FE14-4537-809B-4E34C618A541}" type="slidenum">
              <a:rPr lang="en-US" smtClean="0"/>
              <a:t>8</a:t>
            </a:fld>
            <a:endParaRPr lang="en-US" dirty="0"/>
          </a:p>
        </p:txBody>
      </p:sp>
    </p:spTree>
    <p:extLst>
      <p:ext uri="{BB962C8B-B14F-4D97-AF65-F5344CB8AC3E}">
        <p14:creationId xmlns:p14="http://schemas.microsoft.com/office/powerpoint/2010/main" val="10891250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4D3B-53F8-9ADC-F05A-87C494F86553}"/>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7B715012-4198-17A2-7CBF-596508E927FA}"/>
              </a:ext>
            </a:extLst>
          </p:cNvPr>
          <p:cNvSpPr>
            <a:spLocks noGrp="1"/>
          </p:cNvSpPr>
          <p:nvPr>
            <p:ph idx="1"/>
          </p:nvPr>
        </p:nvSpPr>
        <p:spPr/>
        <p:txBody>
          <a:bodyPr/>
          <a:lstStyle/>
          <a:p>
            <a:pPr marL="0" indent="0">
              <a:buNone/>
            </a:pPr>
            <a:endParaRPr lang="ru-RU" dirty="0"/>
          </a:p>
          <a:p>
            <a:pPr marL="0" indent="0">
              <a:buNone/>
            </a:pPr>
            <a:endParaRPr lang="ru-RU" dirty="0"/>
          </a:p>
          <a:p>
            <a:pPr marL="0" indent="0">
              <a:buNone/>
            </a:pPr>
            <a:endParaRPr lang="ru-RU" dirty="0"/>
          </a:p>
          <a:p>
            <a:pPr marL="0" indent="0">
              <a:buNone/>
            </a:pPr>
            <a:r>
              <a:rPr lang="ru-RU" dirty="0"/>
              <a:t>		</a:t>
            </a:r>
            <a:r>
              <a:rPr lang="ru-RU" sz="4000" dirty="0"/>
              <a:t>«Давайте сюда ваши ответы» (с)</a:t>
            </a:r>
            <a:endParaRPr lang="en-US" sz="4000" dirty="0"/>
          </a:p>
        </p:txBody>
      </p:sp>
      <p:sp>
        <p:nvSpPr>
          <p:cNvPr id="4" name="Slide Number Placeholder 3">
            <a:extLst>
              <a:ext uri="{FF2B5EF4-FFF2-40B4-BE49-F238E27FC236}">
                <a16:creationId xmlns:a16="http://schemas.microsoft.com/office/drawing/2014/main" id="{4928DE38-F68E-87B1-F2F6-C4347FB2ACFB}"/>
              </a:ext>
            </a:extLst>
          </p:cNvPr>
          <p:cNvSpPr>
            <a:spLocks noGrp="1"/>
          </p:cNvSpPr>
          <p:nvPr>
            <p:ph type="sldNum" sz="quarter" idx="12"/>
          </p:nvPr>
        </p:nvSpPr>
        <p:spPr/>
        <p:txBody>
          <a:bodyPr/>
          <a:lstStyle/>
          <a:p>
            <a:fld id="{9566D03A-FE14-4537-809B-4E34C618A541}" type="slidenum">
              <a:rPr lang="en-US" smtClean="0"/>
              <a:pPr/>
              <a:t>80</a:t>
            </a:fld>
            <a:endParaRPr lang="en-US" dirty="0"/>
          </a:p>
        </p:txBody>
      </p:sp>
    </p:spTree>
    <p:extLst>
      <p:ext uri="{BB962C8B-B14F-4D97-AF65-F5344CB8AC3E}">
        <p14:creationId xmlns:p14="http://schemas.microsoft.com/office/powerpoint/2010/main" val="7253132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4337-B951-DC57-1920-76BEF396605F}"/>
              </a:ext>
            </a:extLst>
          </p:cNvPr>
          <p:cNvSpPr>
            <a:spLocks noGrp="1"/>
          </p:cNvSpPr>
          <p:nvPr>
            <p:ph type="title"/>
          </p:nvPr>
        </p:nvSpPr>
        <p:spPr/>
        <p:txBody>
          <a:bodyPr/>
          <a:lstStyle/>
          <a:p>
            <a:r>
              <a:rPr lang="ru-RU" dirty="0"/>
              <a:t>Контакты</a:t>
            </a:r>
            <a:endParaRPr lang="en-US" dirty="0"/>
          </a:p>
        </p:txBody>
      </p:sp>
      <p:sp>
        <p:nvSpPr>
          <p:cNvPr id="4" name="Slide Number Placeholder 3">
            <a:extLst>
              <a:ext uri="{FF2B5EF4-FFF2-40B4-BE49-F238E27FC236}">
                <a16:creationId xmlns:a16="http://schemas.microsoft.com/office/drawing/2014/main" id="{39B03BA9-3D02-3A3D-2B30-91225D5E775C}"/>
              </a:ext>
            </a:extLst>
          </p:cNvPr>
          <p:cNvSpPr>
            <a:spLocks noGrp="1"/>
          </p:cNvSpPr>
          <p:nvPr>
            <p:ph type="sldNum" sz="quarter" idx="12"/>
          </p:nvPr>
        </p:nvSpPr>
        <p:spPr/>
        <p:txBody>
          <a:bodyPr/>
          <a:lstStyle/>
          <a:p>
            <a:fld id="{9566D03A-FE14-4537-809B-4E34C618A541}" type="slidenum">
              <a:rPr lang="en-US" smtClean="0"/>
              <a:pPr/>
              <a:t>81</a:t>
            </a:fld>
            <a:endParaRPr lang="en-US" dirty="0"/>
          </a:p>
        </p:txBody>
      </p:sp>
      <p:graphicFrame>
        <p:nvGraphicFramePr>
          <p:cNvPr id="6" name="Table 6">
            <a:extLst>
              <a:ext uri="{FF2B5EF4-FFF2-40B4-BE49-F238E27FC236}">
                <a16:creationId xmlns:a16="http://schemas.microsoft.com/office/drawing/2014/main" id="{786AE4C7-FF5F-BE80-2E84-B3C268507939}"/>
              </a:ext>
            </a:extLst>
          </p:cNvPr>
          <p:cNvGraphicFramePr>
            <a:graphicFrameLocks noGrp="1"/>
          </p:cNvGraphicFramePr>
          <p:nvPr>
            <p:extLst>
              <p:ext uri="{D42A27DB-BD31-4B8C-83A1-F6EECF244321}">
                <p14:modId xmlns:p14="http://schemas.microsoft.com/office/powerpoint/2010/main" val="3261712265"/>
              </p:ext>
            </p:extLst>
          </p:nvPr>
        </p:nvGraphicFramePr>
        <p:xfrm>
          <a:off x="1238981" y="2799844"/>
          <a:ext cx="9196442" cy="2913132"/>
        </p:xfrm>
        <a:graphic>
          <a:graphicData uri="http://schemas.openxmlformats.org/drawingml/2006/table">
            <a:tbl>
              <a:tblPr firstRow="1" bandRow="1">
                <a:tableStyleId>{5C22544A-7EE6-4342-B048-85BDC9FD1C3A}</a:tableStyleId>
              </a:tblPr>
              <a:tblGrid>
                <a:gridCol w="1787440">
                  <a:extLst>
                    <a:ext uri="{9D8B030D-6E8A-4147-A177-3AD203B41FA5}">
                      <a16:colId xmlns:a16="http://schemas.microsoft.com/office/drawing/2014/main" val="4041772149"/>
                    </a:ext>
                  </a:extLst>
                </a:gridCol>
                <a:gridCol w="7409002">
                  <a:extLst>
                    <a:ext uri="{9D8B030D-6E8A-4147-A177-3AD203B41FA5}">
                      <a16:colId xmlns:a16="http://schemas.microsoft.com/office/drawing/2014/main" val="862202063"/>
                    </a:ext>
                  </a:extLst>
                </a:gridCol>
              </a:tblGrid>
              <a:tr h="971044">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3200" b="0" dirty="0">
                          <a:solidFill>
                            <a:sysClr val="windowText" lastClr="000000"/>
                          </a:solidFill>
                          <a:latin typeface="Segoe UI" panose="020B0502040204020203" pitchFamily="34" charset="0"/>
                          <a:cs typeface="Segoe UI" panose="020B0502040204020203" pitchFamily="34" charset="0"/>
                        </a:rPr>
                        <a:t>https://github.com/Sa1Gur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55823779"/>
                  </a:ext>
                </a:extLst>
              </a:tr>
              <a:tr h="971044">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3200" dirty="0">
                          <a:latin typeface="Segoe UI" panose="020B0502040204020203" pitchFamily="34" charset="0"/>
                          <a:cs typeface="Segoe UI" panose="020B0502040204020203" pitchFamily="34" charset="0"/>
                        </a:rPr>
                        <a:t>@guriy_samarin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81517557"/>
                  </a:ext>
                </a:extLst>
              </a:tr>
              <a:tr h="97104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3200" dirty="0">
                          <a:latin typeface="Segoe UI" panose="020B0502040204020203" pitchFamily="34" charset="0"/>
                          <a:cs typeface="Segoe UI" panose="020B0502040204020203" pitchFamily="34" charset="0"/>
                        </a:rPr>
                        <a:t>@guriy_samarin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7833330"/>
                  </a:ext>
                </a:extLst>
              </a:tr>
            </a:tbl>
          </a:graphicData>
        </a:graphic>
      </p:graphicFrame>
      <p:pic>
        <p:nvPicPr>
          <p:cNvPr id="12" name="Picture 11">
            <a:extLst>
              <a:ext uri="{FF2B5EF4-FFF2-40B4-BE49-F238E27FC236}">
                <a16:creationId xmlns:a16="http://schemas.microsoft.com/office/drawing/2014/main" id="{50998915-A8B3-56F7-A027-87B692EDC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022" y="2594677"/>
            <a:ext cx="1025665" cy="1025665"/>
          </a:xfrm>
          <a:prstGeom prst="rect">
            <a:avLst/>
          </a:prstGeom>
        </p:spPr>
      </p:pic>
      <p:pic>
        <p:nvPicPr>
          <p:cNvPr id="14" name="Picture 13">
            <a:extLst>
              <a:ext uri="{FF2B5EF4-FFF2-40B4-BE49-F238E27FC236}">
                <a16:creationId xmlns:a16="http://schemas.microsoft.com/office/drawing/2014/main" id="{0F3E324F-8EE3-C8A1-091D-DE6A3E640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577" y="3725832"/>
            <a:ext cx="820554" cy="729381"/>
          </a:xfrm>
          <a:prstGeom prst="rect">
            <a:avLst/>
          </a:prstGeom>
        </p:spPr>
      </p:pic>
      <p:pic>
        <p:nvPicPr>
          <p:cNvPr id="18" name="Picture 17">
            <a:extLst>
              <a:ext uri="{FF2B5EF4-FFF2-40B4-BE49-F238E27FC236}">
                <a16:creationId xmlns:a16="http://schemas.microsoft.com/office/drawing/2014/main" id="{A991F6AC-C5C4-FE97-251B-B02124D74F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577" y="4655787"/>
            <a:ext cx="820554" cy="810273"/>
          </a:xfrm>
          <a:prstGeom prst="rect">
            <a:avLst/>
          </a:prstGeom>
        </p:spPr>
      </p:pic>
    </p:spTree>
    <p:extLst>
      <p:ext uri="{BB962C8B-B14F-4D97-AF65-F5344CB8AC3E}">
        <p14:creationId xmlns:p14="http://schemas.microsoft.com/office/powerpoint/2010/main" val="3745164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90DC-7107-C775-0C35-2E54AB86F64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3FD4AC-B49F-624B-F2C5-054081B90CC6}"/>
              </a:ext>
            </a:extLst>
          </p:cNvPr>
          <p:cNvSpPr>
            <a:spLocks noGrp="1"/>
          </p:cNvSpPr>
          <p:nvPr>
            <p:ph idx="1"/>
          </p:nvPr>
        </p:nvSpPr>
        <p:spPr/>
        <p:txBody>
          <a:bodyPr/>
          <a:lstStyle/>
          <a:p>
            <a:pPr algn="just">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Введение или о типах зависимостей</a:t>
            </a:r>
            <a:endParaRPr lang="ru-RU" dirty="0">
              <a:latin typeface="Segoe UI" panose="020B0502040204020203" pitchFamily="34" charset="0"/>
              <a:cs typeface="Segoe UI" panose="020B0502040204020203" pitchFamily="34" charset="0"/>
            </a:endParaRPr>
          </a:p>
          <a:p>
            <a:pPr lvl="1" algn="just"/>
            <a:r>
              <a:rPr lang="ru-RU"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lgn="just"/>
            <a:r>
              <a:rPr lang="ru-RU"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dirty="0">
                <a:latin typeface="Segoe UI" panose="020B0502040204020203" pitchFamily="34" charset="0"/>
                <a:cs typeface="Segoe UI" panose="020B0502040204020203" pitchFamily="34" charset="0"/>
              </a:rPr>
              <a:t>Тестируем в продбазе (</a:t>
            </a:r>
            <a:r>
              <a:rPr lang="ru-RU" b="1" i="1" dirty="0">
                <a:latin typeface="Segoe UI" panose="020B0502040204020203" pitchFamily="34" charset="0"/>
                <a:cs typeface="Segoe UI" panose="020B0502040204020203" pitchFamily="34" charset="0"/>
              </a:rPr>
              <a:t>на другом экземпляре!</a:t>
            </a:r>
            <a:r>
              <a:rPr lang="ru-RU" dirty="0">
                <a:latin typeface="Segoe UI" panose="020B0502040204020203" pitchFamily="34" charset="0"/>
                <a:cs typeface="Segoe UI" panose="020B0502040204020203" pitchFamily="34" charset="0"/>
              </a:rPr>
              <a:t>) </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9AA2A589-2908-B86A-C435-37750F47C112}"/>
              </a:ext>
            </a:extLst>
          </p:cNvPr>
          <p:cNvSpPr>
            <a:spLocks noGrp="1"/>
          </p:cNvSpPr>
          <p:nvPr>
            <p:ph type="sldNum" sz="quarter" idx="12"/>
          </p:nvPr>
        </p:nvSpPr>
        <p:spPr/>
        <p:txBody>
          <a:bodyPr/>
          <a:lstStyle/>
          <a:p>
            <a:fld id="{9566D03A-FE14-4537-809B-4E34C618A541}" type="slidenum">
              <a:rPr lang="en-US" smtClean="0"/>
              <a:pPr/>
              <a:t>9</a:t>
            </a:fld>
            <a:endParaRPr lang="en-US" dirty="0"/>
          </a:p>
        </p:txBody>
      </p:sp>
    </p:spTree>
    <p:extLst>
      <p:ext uri="{BB962C8B-B14F-4D97-AF65-F5344CB8AC3E}">
        <p14:creationId xmlns:p14="http://schemas.microsoft.com/office/powerpoint/2010/main" val="326599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14196</TotalTime>
  <Words>8260</Words>
  <Application>Microsoft Office PowerPoint</Application>
  <PresentationFormat>Widescreen</PresentationFormat>
  <Paragraphs>842</Paragraphs>
  <Slides>81</Slides>
  <Notes>57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81</vt:i4>
      </vt:variant>
    </vt:vector>
  </HeadingPairs>
  <TitlesOfParts>
    <vt:vector size="98" baseType="lpstr">
      <vt:lpstr>-apple-system</vt:lpstr>
      <vt:lpstr>Arial</vt:lpstr>
      <vt:lpstr>Calibri</vt:lpstr>
      <vt:lpstr>Calibri Light</vt:lpstr>
      <vt:lpstr>Cascadia Mono</vt:lpstr>
      <vt:lpstr>Consolas</vt:lpstr>
      <vt:lpstr>Courier New</vt:lpstr>
      <vt:lpstr>inherit</vt:lpstr>
      <vt:lpstr>Lato</vt:lpstr>
      <vt:lpstr>Merriweather</vt:lpstr>
      <vt:lpstr>Open Sans</vt:lpstr>
      <vt:lpstr>Segoe UI</vt:lpstr>
      <vt:lpstr>Source Code Pro</vt:lpstr>
      <vt:lpstr>Times New Roman</vt:lpstr>
      <vt:lpstr>wf_segoe-ui</vt:lpstr>
      <vt:lpstr>Wingdings</vt:lpstr>
      <vt:lpstr>Office Theme</vt:lpstr>
      <vt:lpstr>  Тестируем код, взаимодействующий с базой данных</vt:lpstr>
      <vt:lpstr>План доклада</vt:lpstr>
      <vt:lpstr>Какие зависимости мы тестируем?</vt:lpstr>
      <vt:lpstr>PowerPoint Presentation</vt:lpstr>
      <vt:lpstr>Если база неуправляемая</vt:lpstr>
      <vt:lpstr>Тестирование на production базе</vt:lpstr>
      <vt:lpstr>Если невозможно использовать продбазу</vt:lpstr>
      <vt:lpstr>Нельзя тестировать базу as is – не тестируй</vt:lpstr>
      <vt:lpstr>Что мы уже узнали?</vt:lpstr>
      <vt:lpstr> Как хранить схему бд?</vt:lpstr>
      <vt:lpstr>Антипаттерн: эталонная база </vt:lpstr>
      <vt:lpstr>Недостатки подхода</vt:lpstr>
      <vt:lpstr>Что такое схема базы данных?</vt:lpstr>
      <vt:lpstr>Референс-данные и мастер-данные</vt:lpstr>
      <vt:lpstr>Как их выделить?</vt:lpstr>
      <vt:lpstr>Референс-данные – пример в коде</vt:lpstr>
      <vt:lpstr>Референс-данные – пример в миграции</vt:lpstr>
      <vt:lpstr>Как их хранить?</vt:lpstr>
      <vt:lpstr>Хранение схемы или изменений схемы</vt:lpstr>
      <vt:lpstr>Подход, основанный на состоянии</vt:lpstr>
      <vt:lpstr>Подход, основанный на миграции</vt:lpstr>
      <vt:lpstr>Merge конфликты VS трансформации данных</vt:lpstr>
      <vt:lpstr>Классический пример</vt:lpstr>
      <vt:lpstr>DBeaver</vt:lpstr>
      <vt:lpstr>DataGrip</vt:lpstr>
      <vt:lpstr>Devart</vt:lpstr>
      <vt:lpstr>Отложим миграции до production</vt:lpstr>
      <vt:lpstr>Хранение и автоматизация миграций</vt:lpstr>
      <vt:lpstr>Liquibase минимально</vt:lpstr>
      <vt:lpstr>Liquibase побольше</vt:lpstr>
      <vt:lpstr>Что мы уже узнали?</vt:lpstr>
      <vt:lpstr>Отдельный экземпляр для каждого</vt:lpstr>
      <vt:lpstr>Контроль за состоянием базы в тестах</vt:lpstr>
      <vt:lpstr>Управление жизненным циклом данных</vt:lpstr>
      <vt:lpstr>Параллельное vs последовательное</vt:lpstr>
      <vt:lpstr>Коллекции в xUnit</vt:lpstr>
      <vt:lpstr>Очистка между тестовыми запусками</vt:lpstr>
      <vt:lpstr>Восстановление из резервной копии</vt:lpstr>
      <vt:lpstr>Запускаем тест в транзакции и Rollback</vt:lpstr>
      <vt:lpstr>AutoRollback</vt:lpstr>
      <vt:lpstr>PowerPoint Presentation</vt:lpstr>
      <vt:lpstr>Очистка в начале или в конце</vt:lpstr>
      <vt:lpstr>Что мы уже узнали?</vt:lpstr>
      <vt:lpstr>Как же очищать данные?</vt:lpstr>
      <vt:lpstr>“Правильный” порядок удаления данных</vt:lpstr>
      <vt:lpstr> Respawn by J. Bogard</vt:lpstr>
      <vt:lpstr>Пример использования </vt:lpstr>
      <vt:lpstr>EfCore.TestSupport by J.P.Smith</vt:lpstr>
      <vt:lpstr>PowerPoint Presentation</vt:lpstr>
      <vt:lpstr>SQLite – быстрейший и лимитированный</vt:lpstr>
      <vt:lpstr>SQLite in-memory</vt:lpstr>
      <vt:lpstr>Как production</vt:lpstr>
      <vt:lpstr>EnsureDeleted + EnsureCreated. А быстрее?</vt:lpstr>
      <vt:lpstr>EnsureClean</vt:lpstr>
      <vt:lpstr>Почему в тесте не как в production?</vt:lpstr>
      <vt:lpstr>Неправильный тест</vt:lpstr>
      <vt:lpstr>Правильный тест</vt:lpstr>
      <vt:lpstr>ChangeTracker.Clear</vt:lpstr>
      <vt:lpstr>Где взять лучшие тестовые данные?</vt:lpstr>
      <vt:lpstr>Seed from Production</vt:lpstr>
      <vt:lpstr>Создание базы в контейнере</vt:lpstr>
      <vt:lpstr>Правила запуска в Docker</vt:lpstr>
      <vt:lpstr>Testcontainers-dotnet</vt:lpstr>
      <vt:lpstr>PowerPoint Presentation</vt:lpstr>
      <vt:lpstr>Docker.DotNet: тестируем в докере</vt:lpstr>
      <vt:lpstr>Получаем список контейнеров</vt:lpstr>
      <vt:lpstr>Создаем контейнер</vt:lpstr>
      <vt:lpstr>Запускаем контейнер и ждем доступности</vt:lpstr>
      <vt:lpstr>Что мы уже узнали?</vt:lpstr>
      <vt:lpstr>Следует ли тестировать чтения?</vt:lpstr>
      <vt:lpstr>Тестирование чтения</vt:lpstr>
      <vt:lpstr>Следует ли вам тестировать репозитории?</vt:lpstr>
      <vt:lpstr>Тестирование репозитория</vt:lpstr>
      <vt:lpstr>Что мы уже узнали?</vt:lpstr>
      <vt:lpstr>Ссылки</vt:lpstr>
      <vt:lpstr>Ссылки Respawn</vt:lpstr>
      <vt:lpstr>Ссылки EfCore.TestSupport</vt:lpstr>
      <vt:lpstr>Entity Framework Core in Action, Second Edition Jon P. Smith</vt:lpstr>
      <vt:lpstr>Ссылки для контейнеров</vt:lpstr>
      <vt:lpstr>Q&amp;A</vt:lpstr>
      <vt:lpstr>Контакты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можно тестировать базу данных?</dc:title>
  <dc:creator>Guriy Samarin</dc:creator>
  <cp:lastModifiedBy>Guriy Samarin</cp:lastModifiedBy>
  <cp:revision>113</cp:revision>
  <dcterms:created xsi:type="dcterms:W3CDTF">2022-09-23T08:10:41Z</dcterms:created>
  <dcterms:modified xsi:type="dcterms:W3CDTF">2022-11-02T14:00:36Z</dcterms:modified>
</cp:coreProperties>
</file>