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337" r:id="rId17"/>
    <p:sldId id="338" r:id="rId18"/>
    <p:sldId id="339" r:id="rId19"/>
    <p:sldId id="296" r:id="rId20"/>
    <p:sldId id="301" r:id="rId21"/>
    <p:sldId id="302" r:id="rId22"/>
    <p:sldId id="359" r:id="rId23"/>
    <p:sldId id="360" r:id="rId24"/>
    <p:sldId id="361" r:id="rId25"/>
    <p:sldId id="331" r:id="rId26"/>
    <p:sldId id="298" r:id="rId27"/>
    <p:sldId id="340" r:id="rId28"/>
    <p:sldId id="341" r:id="rId29"/>
    <p:sldId id="365" r:id="rId30"/>
    <p:sldId id="295" r:id="rId31"/>
    <p:sldId id="258" r:id="rId32"/>
    <p:sldId id="310" r:id="rId33"/>
    <p:sldId id="311" r:id="rId34"/>
    <p:sldId id="355" r:id="rId35"/>
    <p:sldId id="314" r:id="rId36"/>
    <p:sldId id="267" r:id="rId37"/>
    <p:sldId id="264" r:id="rId38"/>
    <p:sldId id="356" r:id="rId39"/>
    <p:sldId id="357" r:id="rId40"/>
    <p:sldId id="332" r:id="rId41"/>
    <p:sldId id="364" r:id="rId42"/>
    <p:sldId id="316" r:id="rId43"/>
    <p:sldId id="269" r:id="rId44"/>
    <p:sldId id="270" r:id="rId45"/>
    <p:sldId id="346" r:id="rId46"/>
    <p:sldId id="275" r:id="rId47"/>
    <p:sldId id="347" r:id="rId48"/>
    <p:sldId id="276" r:id="rId49"/>
    <p:sldId id="277" r:id="rId50"/>
    <p:sldId id="278" r:id="rId51"/>
    <p:sldId id="279" r:id="rId52"/>
    <p:sldId id="358" r:id="rId53"/>
    <p:sldId id="348" r:id="rId54"/>
    <p:sldId id="349" r:id="rId55"/>
    <p:sldId id="350" r:id="rId56"/>
    <p:sldId id="351" r:id="rId57"/>
    <p:sldId id="282" r:id="rId58"/>
    <p:sldId id="283" r:id="rId59"/>
    <p:sldId id="312" r:id="rId60"/>
    <p:sldId id="313" r:id="rId61"/>
    <p:sldId id="280" r:id="rId62"/>
    <p:sldId id="368" r:id="rId63"/>
    <p:sldId id="281" r:id="rId64"/>
    <p:sldId id="285" r:id="rId65"/>
    <p:sldId id="333" r:id="rId66"/>
    <p:sldId id="334" r:id="rId67"/>
    <p:sldId id="370" r:id="rId68"/>
    <p:sldId id="318" r:id="rId69"/>
    <p:sldId id="320" r:id="rId70"/>
    <p:sldId id="322" r:id="rId71"/>
    <p:sldId id="323" r:id="rId72"/>
    <p:sldId id="369" r:id="rId73"/>
    <p:sldId id="342" r:id="rId74"/>
    <p:sldId id="344" r:id="rId75"/>
    <p:sldId id="345" r:id="rId76"/>
    <p:sldId id="353" r:id="rId77"/>
    <p:sldId id="343" r:id="rId78"/>
    <p:sldId id="366" r:id="rId79"/>
    <p:sldId id="36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Было много тестов – все </a:t>
            </a:r>
            <a:r>
              <a:rPr lang="ru-RU" dirty="0" err="1"/>
              <a:t>моки</a:t>
            </a:r>
            <a:r>
              <a:rPr lang="ru-RU" dirty="0"/>
              <a:t> и </a:t>
            </a:r>
            <a:r>
              <a:rPr lang="ru-RU" dirty="0" err="1"/>
              <a:t>консольки</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проблемы</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К ним не было доверия (они ничего, кроме контракта не проверяли)</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Разработка </a:t>
            </a:r>
            <a:r>
              <a:rPr lang="en-US" dirty="0">
                <a:latin typeface="Segoe UI" panose="020B0502040204020203" pitchFamily="34" charset="0"/>
              </a:rPr>
              <a:t>-&gt;</a:t>
            </a:r>
            <a:r>
              <a:rPr lang="ru-RU" dirty="0">
                <a:latin typeface="Segoe UI" panose="020B0502040204020203" pitchFamily="34" charset="0"/>
              </a:rPr>
              <a:t> все изменения в эталоне</a:t>
            </a:r>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ru-RU" b="0" i="0" dirty="0">
                <a:solidFill>
                  <a:srgbClr val="3C3C3C"/>
                </a:solidFill>
                <a:effectLst/>
                <a:latin typeface="Merriweather" panose="020B0604020202020204" pitchFamily="2" charset="0"/>
              </a:rPr>
              <a:t>невозможно открутить назад</a:t>
            </a:r>
          </a:p>
          <a:p>
            <a:pPr algn="l">
              <a:buFont typeface="Arial" panose="020B0604020202020204" pitchFamily="34" charset="0"/>
              <a:buNone/>
            </a:pPr>
            <a:endParaRPr lang="en-US" b="0" i="0" dirty="0">
              <a:solidFill>
                <a:srgbClr val="3C3C3C"/>
              </a:solidFill>
              <a:effectLst/>
              <a:latin typeface="Merriweather" panose="020B0604020202020204" pitchFamily="2" charset="0"/>
            </a:endParaRPr>
          </a:p>
          <a:p>
            <a:pPr algn="l">
              <a:buFont typeface="Arial" panose="020B0604020202020204" pitchFamily="34" charset="0"/>
              <a:buNone/>
            </a:pPr>
            <a:r>
              <a:rPr lang="ru-RU" b="0" i="0" dirty="0">
                <a:solidFill>
                  <a:srgbClr val="3C3C3C"/>
                </a:solidFill>
                <a:effectLst/>
                <a:latin typeface="Merriweather" panose="020B0604020202020204" pitchFamily="2" charset="0"/>
              </a:rPr>
              <a:t>кто прав - модель базы или код? </a:t>
            </a:r>
          </a:p>
          <a:p>
            <a:pPr algn="l">
              <a:buFont typeface="Arial" panose="020B0604020202020204" pitchFamily="34" charset="0"/>
              <a:buNone/>
            </a:pPr>
            <a:r>
              <a:rPr lang="ru-RU" b="0" i="0" dirty="0">
                <a:solidFill>
                  <a:srgbClr val="3C3C3C"/>
                </a:solidFill>
                <a:effectLst/>
                <a:latin typeface="Merriweather" panose="020B0604020202020204" pitchFamily="2" charset="0"/>
              </a:rPr>
              <a:t>согласование – </a:t>
            </a:r>
            <a:r>
              <a:rPr lang="ru-RU" b="0" i="0" dirty="0" err="1">
                <a:solidFill>
                  <a:srgbClr val="3C3C3C"/>
                </a:solidFill>
                <a:effectLst/>
                <a:latin typeface="Merriweather" panose="020B0604020202020204" pitchFamily="2" charset="0"/>
              </a:rPr>
              <a:t>доп</a:t>
            </a:r>
            <a:r>
              <a:rPr lang="ru-RU" b="0" i="0" dirty="0">
                <a:solidFill>
                  <a:srgbClr val="3C3C3C"/>
                </a:solidFill>
                <a:effectLst/>
                <a:latin typeface="Merriweather" panose="020B0604020202020204" pitchFamily="2" charset="0"/>
              </a:rPr>
              <a:t> нагрузка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a:effectLst/>
                <a:latin typeface="Segoe UI" panose="020B0502040204020203" pitchFamily="34" charset="0"/>
              </a:rPr>
              <a:t>SQL-скрипты для создания базы данных хранятся в системе управления версиями.</a:t>
            </a:r>
          </a:p>
          <a:p>
            <a:pPr marL="0" indent="0" algn="just">
              <a:buNone/>
            </a:pPr>
            <a:r>
              <a:rPr lang="ru-RU" dirty="0"/>
              <a:t>Утилита сравнения схемы выполняет всю тяжелую работу. В каком бы состоянии ни находилась рабочая база данных, утилита сделает все необходимое для того, чтобы синхронизировать его с эталонной базой данных: она удалит лишние таблицы, создаст новые таблицы, переименует столбцы и т. д.</a:t>
            </a:r>
            <a:endParaRPr lang="en-US" b="0" i="0" dirty="0">
              <a:effectLst/>
              <a:latin typeface="Segoe UI" panose="020B0502040204020203" pitchFamily="34" charset="0"/>
            </a:endParaRPr>
          </a:p>
          <a:p>
            <a:endParaRPr lang="ru-RU" b="0" i="0" dirty="0">
              <a:effectLst/>
              <a:latin typeface="Segoe UI" panose="020B0502040204020203" pitchFamily="34" charset="0"/>
            </a:endParaRPr>
          </a:p>
          <a:p>
            <a:pPr marL="0" indent="0">
              <a:buNone/>
            </a:pPr>
            <a:r>
              <a:rPr lang="ru-RU" dirty="0"/>
              <a:t>Миграции - артефакт, сохраняемый в системе контроля версий</a:t>
            </a:r>
            <a:r>
              <a:rPr lang="ru-RU" b="0" i="0" dirty="0">
                <a:effectLst/>
                <a:latin typeface="Segoe UI" panose="020B0502040204020203" pitchFamily="34" charset="0"/>
              </a:rPr>
              <a:t>.</a:t>
            </a:r>
            <a:endParaRPr lang="en-US" b="0" i="0" dirty="0">
              <a:effectLst/>
              <a:latin typeface="Segoe UI" panose="020B0502040204020203" pitchFamily="34" charset="0"/>
            </a:endParaRPr>
          </a:p>
          <a:p>
            <a:r>
              <a:rPr lang="ru-RU" b="0" i="0" dirty="0">
                <a:effectLst/>
                <a:latin typeface="Segoe UI" panose="020B0502040204020203" pitchFamily="34" charset="0"/>
              </a:rPr>
              <a:t>Миграции - сложнее внедрить и поддерживать на начальном этапе (требует дополнительной обвязки)</a:t>
            </a:r>
          </a:p>
          <a:p>
            <a:endParaRPr lang="ru-RU" b="0" i="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Инструмент сравнения баз данных - при обнаружении недокументированных изменений в схеме рабочей базы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Становится средством отладки и расследования инцидентов.</a:t>
            </a:r>
            <a:endParaRPr lang="en-US" dirty="0"/>
          </a:p>
          <a:p>
            <a:endParaRPr lang="ru-RU" b="0" i="0" dirty="0">
              <a:effectLst/>
              <a:latin typeface="Segoe UI" panose="020B0502040204020203" pitchFamily="34" charset="0"/>
            </a:endParaRP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прохождения теста, мы не можем этого сделать, поскольку данные исчезли.</a:t>
            </a:r>
            <a:endParaRPr lang="ru-RU" dirty="0"/>
          </a:p>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пример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Управляемые зависимости  —доступны только через ваше приложение, через API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Нужно использовать интеграционные тесты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Неупровляемые</a:t>
            </a:r>
            <a:r>
              <a:rPr lang="ru-RU" dirty="0"/>
              <a:t> заменяем </a:t>
            </a:r>
            <a:r>
              <a:rPr lang="ru-RU" dirty="0" err="1"/>
              <a:t>моками</a:t>
            </a:r>
            <a:r>
              <a:rPr lang="ru-RU" dirty="0"/>
              <a:t>, но </a:t>
            </a:r>
            <a:r>
              <a:rPr lang="ru-RU" dirty="0" err="1"/>
              <a:t>мокируем</a:t>
            </a:r>
            <a:r>
              <a:rPr lang="ru-RU" dirty="0"/>
              <a:t> только свое (если надо оборачиваем)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ru-RU" dirty="0"/>
          </a:p>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43</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45</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приложения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Используйте </a:t>
            </a:r>
            <a:r>
              <a:rPr lang="ru-RU" dirty="0" err="1"/>
              <a:t>моки</a:t>
            </a:r>
            <a:r>
              <a:rPr lang="ru-RU" dirty="0"/>
              <a:t> для неуправляемых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68</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69</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70</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устаревшая база данных</a:t>
            </a:r>
          </a:p>
          <a:p>
            <a:r>
              <a:rPr lang="ru-RU" dirty="0"/>
              <a:t>политики ИТ-безопасности</a:t>
            </a:r>
          </a:p>
          <a:p>
            <a:r>
              <a:rPr lang="ru-RU" dirty="0"/>
              <a:t>стоимость настройки и обслуживания экземпляра тестовой базы данных непомерно высока. </a:t>
            </a:r>
          </a:p>
          <a:p>
            <a:endParaRPr lang="ru-RU" dirty="0"/>
          </a:p>
          <a:p>
            <a:r>
              <a:rPr lang="en-US" dirty="0" err="1"/>
              <a:t>TFlex</a:t>
            </a:r>
            <a:r>
              <a:rPr lang="ru-RU" dirty="0"/>
              <a:t> от </a:t>
            </a:r>
            <a:r>
              <a:rPr lang="en-US" dirty="0" err="1"/>
              <a:t>TopSystems</a:t>
            </a:r>
            <a:r>
              <a:rPr lang="en-US" dirty="0"/>
              <a:t>.</a:t>
            </a:r>
            <a:endParaRPr lang="ru-RU" dirty="0"/>
          </a:p>
          <a:p>
            <a:pPr marL="171450" indent="-171450">
              <a:buFontTx/>
              <a:buChar char="-"/>
            </a:pPr>
            <a:r>
              <a:rPr lang="ru-RU" dirty="0"/>
              <a:t>Лицензии</a:t>
            </a:r>
          </a:p>
          <a:p>
            <a:pPr marL="171450" indent="-171450">
              <a:buFontTx/>
              <a:buChar char="-"/>
            </a:pPr>
            <a:r>
              <a:rPr lang="en-US" dirty="0"/>
              <a:t>Windows </a:t>
            </a:r>
            <a:endParaRPr lang="ru-RU" dirty="0"/>
          </a:p>
          <a:p>
            <a:pPr marL="171450" indent="-171450">
              <a:buFontTx/>
              <a:buChar char="-"/>
            </a:pPr>
            <a:r>
              <a:rPr lang="en-US" dirty="0" err="1"/>
              <a:t>Tflexservice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Пункт 2 - работаем со схемой базы данных как с обычным кодом</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10:05:05</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10:05:06</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10:05:06</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10:05:06</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10:05:06</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10:05:06</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10:05:06</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10:05:06</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10:05:06</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10:05:06</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10:05:06</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10:05:05</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labirint.ru/books/777259/" TargetMode="External"/><Relationship Id="rId2" Type="http://schemas.openxmlformats.org/officeDocument/2006/relationships/hyperlink" Target="https://www.manning.com/books/unit-testi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hyperlink" Target="https://lostechies.com/jimmybogard/2013/06/18/strategies-for-isolating-the-database-in-tests/" TargetMode="External"/><Relationship Id="rId2" Type="http://schemas.openxmlformats.org/officeDocument/2006/relationships/hyperlink" Target="https://github.com/jbogard/respawn"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habr.com/ru/company/jugru/blog/691664/"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manning.com/books/entity-framework-core-in-action-second-edition"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dirty="0">
                <a:latin typeface="Segoe UI" panose="020B0502040204020203" pitchFamily="34" charset="0"/>
              </a:rPr>
              <a:t>Отдельно, например в виде эталонной базы</a:t>
            </a:r>
            <a:r>
              <a:rPr lang="ru-RU" b="0" i="0" dirty="0">
                <a:effectLst/>
                <a:latin typeface="Segoe UI" panose="020B0502040204020203" pitchFamily="34" charset="0"/>
              </a:rPr>
              <a:t>.</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В системе управления версиями</a:t>
            </a:r>
            <a:r>
              <a:rPr lang="ru-RU" b="0" i="0" dirty="0">
                <a:effectLst/>
                <a:latin typeface="Segoe UI" panose="020B0502040204020203" pitchFamily="34" charset="0"/>
              </a:rPr>
              <a:t>.</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70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1</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a:t>
            </a:r>
            <a:r>
              <a:rPr lang="en-US" sz="3400" dirty="0">
                <a:solidFill>
                  <a:srgbClr val="FF0000"/>
                </a:solidFill>
                <a:latin typeface="Cascadia Mono" panose="020B0609020000020004" pitchFamily="49" charset="0"/>
              </a:rPr>
              <a:t>2</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p>
          <a:p>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rPr>
              <a:t>Правило</a:t>
            </a:r>
            <a:r>
              <a:rPr lang="en-US" b="1" i="1" dirty="0">
                <a:latin typeface="Segoe UI" panose="020B0502040204020203" pitchFamily="34" charset="0"/>
              </a:rPr>
              <a:t>:</a:t>
            </a:r>
            <a:endParaRPr lang="ru-RU" b="1" i="1" dirty="0">
              <a:latin typeface="Segoe UI" panose="020B0502040204020203" pitchFamily="34" charset="0"/>
            </a:endParaRPr>
          </a:p>
          <a:p>
            <a:pPr marL="0" indent="0">
              <a:buNone/>
            </a:pPr>
            <a:r>
              <a:rPr lang="ru-RU" dirty="0">
                <a:latin typeface="Segoe UI" panose="020B0502040204020203" pitchFamily="34" charset="0"/>
              </a:rPr>
              <a:t>Не редактируйте и не удаляйте 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b="1" i="1" dirty="0">
                <a:latin typeface="Segoe UI" panose="020B0502040204020203" pitchFamily="34" charset="0"/>
                <a:cs typeface="Segoe UI" panose="020B0502040204020203" pitchFamily="34" charset="0"/>
              </a:rPr>
              <a:t>Трансформация</a:t>
            </a:r>
            <a:r>
              <a:rPr lang="ru-RU" b="1" i="1" dirty="0">
                <a:effectLst/>
                <a:latin typeface="Segoe UI" panose="020B0502040204020203" pitchFamily="34" charset="0"/>
                <a:cs typeface="Segoe UI" panose="020B0502040204020203" pitchFamily="34" charset="0"/>
              </a:rPr>
              <a:t> данных </a:t>
            </a:r>
            <a:r>
              <a:rPr lang="ru-RU" b="0" dirty="0">
                <a:effectLst/>
                <a:latin typeface="Segoe UI" panose="020B0502040204020203" pitchFamily="34" charset="0"/>
                <a:cs typeface="Segoe UI" panose="020B0502040204020203" pitchFamily="34" charset="0"/>
              </a:rPr>
              <a:t>- это изменение формы данных, чтобы они соответствовали новой схеме.</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22</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23</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24</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25</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err="1">
                <a:solidFill>
                  <a:srgbClr val="000000"/>
                </a:solidFill>
                <a:effectLst/>
                <a:latin typeface="Segoe UI" panose="020B0502040204020203" pitchFamily="34" charset="0"/>
              </a:rPr>
              <a:t>Flyway</a:t>
            </a:r>
            <a:r>
              <a:rPr lang="ru-RU" b="0" i="0" dirty="0">
                <a:solidFill>
                  <a:srgbClr val="000000"/>
                </a:solidFill>
                <a:effectLst/>
                <a:latin typeface="Segoe UI" panose="020B0502040204020203" pitchFamily="34" charset="0"/>
              </a:rPr>
              <a:t>.</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a:t>
            </a:r>
            <a:r>
              <a:rPr lang="ru-RU" b="0" i="0" dirty="0">
                <a:solidFill>
                  <a:srgbClr val="000000"/>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26</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407368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sz="3000" dirty="0">
                <a:latin typeface="Segoe UI" panose="020B0502040204020203" pitchFamily="34" charset="0"/>
                <a:cs typeface="Segoe UI" panose="020B0502040204020203" pitchFamily="34" charset="0"/>
              </a:rPr>
              <a:t>Тестируем в продбазе (</a:t>
            </a:r>
            <a:r>
              <a:rPr lang="ru-RU" sz="3000" b="1" i="1" dirty="0">
                <a:latin typeface="Segoe UI" panose="020B0502040204020203" pitchFamily="34" charset="0"/>
                <a:cs typeface="Segoe UI" panose="020B0502040204020203" pitchFamily="34" charset="0"/>
              </a:rPr>
              <a:t>на другом экземпляре!</a:t>
            </a:r>
            <a:r>
              <a:rPr lang="ru-RU" sz="3000" dirty="0">
                <a:latin typeface="Segoe UI" panose="020B0502040204020203" pitchFamily="34" charset="0"/>
                <a:cs typeface="Segoe UI" panose="020B0502040204020203" pitchFamily="34" charset="0"/>
              </a:rPr>
              <a:t>).</a:t>
            </a:r>
          </a:p>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оздавайте новую.</a:t>
            </a:r>
          </a:p>
          <a:p>
            <a:pPr lvl="1"/>
            <a:r>
              <a:rPr lang="ru-RU" sz="3000" dirty="0">
                <a:latin typeface="Segoe UI" panose="020B0502040204020203" pitchFamily="34" charset="0"/>
                <a:cs typeface="Segoe UI" panose="020B0502040204020203" pitchFamily="34" charset="0"/>
              </a:rPr>
              <a:t>Накатывайте миграции специальными инструментами</a:t>
            </a:r>
            <a:r>
              <a:rPr lang="ru-RU" sz="3000" b="0" i="0" dirty="0">
                <a:effectLst/>
                <a:latin typeface="Segoe UI" panose="020B0502040204020203" pitchFamily="34" charset="0"/>
                <a:cs typeface="Segoe UI" panose="020B0502040204020203" pitchFamily="34" charset="0"/>
              </a:rPr>
              <a:t>.</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29</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31</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тесты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pPr lvl="1"/>
            <a:r>
              <a:rPr lang="ru-RU" dirty="0">
                <a:latin typeface="Segoe UI" panose="020B0502040204020203" pitchFamily="34" charset="0"/>
                <a:cs typeface="Segoe UI" panose="020B0502040204020203" pitchFamily="34" charset="0"/>
              </a:rPr>
              <a:t>В ходе выполнения теста, а не сбоку.</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34</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36</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Атрибуты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est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xUnit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лучше </a:t>
            </a:r>
            <a:r>
              <a:rPr lang="en-US" dirty="0" err="1">
                <a:latin typeface="Segoe UI" panose="020B0502040204020203" pitchFamily="34" charset="0"/>
                <a:cs typeface="Segoe UI" panose="020B0502040204020203" pitchFamily="34" charset="0"/>
              </a:rPr>
              <a:t>ctor</a:t>
            </a:r>
            <a:r>
              <a:rPr lang="ru-RU" dirty="0">
                <a:latin typeface="Segoe UI" panose="020B0502040204020203" pitchFamily="34" charset="0"/>
                <a:cs typeface="Segoe UI" panose="020B0502040204020203" pitchFamily="34" charset="0"/>
              </a:rPr>
              <a:t> и </a:t>
            </a:r>
            <a:r>
              <a:rPr lang="en-US" dirty="0">
                <a:latin typeface="Segoe UI" panose="020B0502040204020203" pitchFamily="34" charset="0"/>
                <a:cs typeface="Segoe UI" panose="020B0502040204020203" pitchFamily="34" charset="0"/>
              </a:rPr>
              <a:t>Dispose) </a:t>
            </a:r>
            <a:r>
              <a:rPr lang="ru-RU" dirty="0">
                <a:latin typeface="Segoe UI" panose="020B0502040204020203" pitchFamily="34" charset="0"/>
                <a:cs typeface="Segoe UI" panose="020B0502040204020203" pitchFamily="34" charset="0"/>
              </a:rPr>
              <a:t>или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a:t>
            </a:r>
            <a:r>
              <a:rPr lang="en-US" dirty="0">
                <a:latin typeface="Segoe UI" panose="020B0502040204020203" pitchFamily="34" charset="0"/>
                <a:cs typeface="Segoe UI" panose="020B0502040204020203" pitchFamily="34" charset="0"/>
              </a:rPr>
              <a:t>U</a:t>
            </a:r>
            <a:r>
              <a:rPr lang="ru-RU" dirty="0">
                <a:latin typeface="Segoe UI" panose="020B0502040204020203" pitchFamily="34" charset="0"/>
                <a:cs typeface="Segoe UI" panose="020B0502040204020203" pitchFamily="34" charset="0"/>
              </a:rPr>
              <a:t>p и</a:t>
            </a:r>
            <a:r>
              <a:rPr lang="en-US" dirty="0">
                <a:latin typeface="Segoe UI" panose="020B0502040204020203" pitchFamily="34" charset="0"/>
                <a:cs typeface="Segoe UI" panose="020B0502040204020203" pitchFamily="34" charset="0"/>
              </a:rPr>
              <a:t> 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NUnit</a:t>
            </a:r>
            <a:r>
              <a:rPr lang="ru-RU" dirty="0">
                <a:latin typeface="Segoe UI" panose="020B0502040204020203" pitchFamily="34" charset="0"/>
                <a:cs typeface="Segoe UI" panose="020B0502040204020203" pitchFamily="34" charset="0"/>
              </a:rPr>
              <a:t>) для открытия транзакции и ее отката.</a:t>
            </a:r>
          </a:p>
          <a:p>
            <a:pPr algn="just"/>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cs typeface="Segoe UI" panose="020B0502040204020203" pitchFamily="34" charset="0"/>
              </a:rPr>
              <a:t>Недостаток:</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Дополнительная транзакция задает отличное от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поведение.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38</a:t>
            </a:fld>
            <a:endParaRPr lang="en-US" dirty="0"/>
          </a:p>
        </p:txBody>
      </p:sp>
    </p:spTree>
    <p:extLst>
      <p:ext uri="{BB962C8B-B14F-4D97-AF65-F5344CB8AC3E}">
        <p14:creationId xmlns:p14="http://schemas.microsoft.com/office/powerpoint/2010/main" val="16184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latin typeface="Cascadia Mono" panose="020B0609020000020004" pitchFamily="49" charset="0"/>
              </a:rPr>
              <a:t>scope.Dispose</a:t>
            </a:r>
            <a:r>
              <a:rPr lang="en-US" sz="1700" dirty="0">
                <a:latin typeface="Cascadia Mono" panose="020B0609020000020004" pitchFamily="49" charset="0"/>
              </a:rPr>
              <a:t>();</a:t>
            </a:r>
            <a:endParaRPr lang="ru-RU" sz="1700" dirty="0">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39</a:t>
            </a:fld>
            <a:endParaRPr lang="en-US" dirty="0"/>
          </a:p>
        </p:txBody>
      </p:sp>
    </p:spTree>
    <p:extLst>
      <p:ext uri="{BB962C8B-B14F-4D97-AF65-F5344CB8AC3E}">
        <p14:creationId xmlns:p14="http://schemas.microsoft.com/office/powerpoint/2010/main" val="18199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5" end="15"/>
                                            </p:txEl>
                                          </p:spTgt>
                                        </p:tgtEl>
                                        <p:attrNameLst>
                                          <p:attrName>style.color</p:attrName>
                                        </p:attrNameLst>
                                      </p:cBhvr>
                                      <p:to>
                                        <a:schemeClr val="accent2"/>
                                      </p:to>
                                    </p:animClr>
                                    <p:animClr clrSpc="rgb" dir="cw">
                                      <p:cBhvr>
                                        <p:cTn id="7" dur="500" fill="hold"/>
                                        <p:tgtEl>
                                          <p:spTgt spid="3">
                                            <p:txEl>
                                              <p:pRg st="15" end="15"/>
                                            </p:txEl>
                                          </p:spTgt>
                                        </p:tgtEl>
                                        <p:attrNameLst>
                                          <p:attrName>fillcolor</p:attrName>
                                        </p:attrNameLst>
                                      </p:cBhvr>
                                      <p:to>
                                        <a:schemeClr val="accent2"/>
                                      </p:to>
                                    </p:animClr>
                                    <p:set>
                                      <p:cBhvr>
                                        <p:cTn id="8" dur="500" fill="hold"/>
                                        <p:tgtEl>
                                          <p:spTgt spid="3">
                                            <p:txEl>
                                              <p:pRg st="15" end="15"/>
                                            </p:txEl>
                                          </p:spTgt>
                                        </p:tgtEl>
                                        <p:attrNameLst>
                                          <p:attrName>fill.type</p:attrName>
                                        </p:attrNameLst>
                                      </p:cBhvr>
                                      <p:to>
                                        <p:strVal val="solid"/>
                                      </p:to>
                                    </p:set>
                                    <p:set>
                                      <p:cBhvr>
                                        <p:cTn id="9" dur="500" fill="hold"/>
                                        <p:tgtEl>
                                          <p:spTgt spid="3">
                                            <p:txEl>
                                              <p:pRg st="15" end="1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9" end="9"/>
                                            </p:txEl>
                                          </p:spTgt>
                                        </p:tgtEl>
                                        <p:attrNameLst>
                                          <p:attrName>style.color</p:attrName>
                                        </p:attrNameLst>
                                      </p:cBhvr>
                                      <p:to>
                                        <a:schemeClr val="accent2"/>
                                      </p:to>
                                    </p:animClr>
                                    <p:animClr clrSpc="rgb" dir="cw">
                                      <p:cBhvr>
                                        <p:cTn id="14" dur="500" fill="hold"/>
                                        <p:tgtEl>
                                          <p:spTgt spid="3">
                                            <p:txEl>
                                              <p:pRg st="9" end="9"/>
                                            </p:txEl>
                                          </p:spTgt>
                                        </p:tgtEl>
                                        <p:attrNameLst>
                                          <p:attrName>fillcolor</p:attrName>
                                        </p:attrNameLst>
                                      </p:cBhvr>
                                      <p:to>
                                        <a:schemeClr val="accent2"/>
                                      </p:to>
                                    </p:animClr>
                                    <p:set>
                                      <p:cBhvr>
                                        <p:cTn id="15" dur="500" fill="hold"/>
                                        <p:tgtEl>
                                          <p:spTgt spid="3">
                                            <p:txEl>
                                              <p:pRg st="9" end="9"/>
                                            </p:txEl>
                                          </p:spTgt>
                                        </p:tgtEl>
                                        <p:attrNameLst>
                                          <p:attrName>fill.type</p:attrName>
                                        </p:attrNameLst>
                                      </p:cBhvr>
                                      <p:to>
                                        <p:strVal val="solid"/>
                                      </p:to>
                                    </p:set>
                                    <p:set>
                                      <p:cBhvr>
                                        <p:cTn id="16"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40</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Хранение схемы и доставка изменений</a:t>
            </a:r>
          </a:p>
          <a:p>
            <a:pPr lvl="1"/>
            <a:r>
              <a:rPr lang="ru-RU" b="0" i="0" dirty="0">
                <a:effectLst/>
                <a:latin typeface="Segoe UI" panose="020B0502040204020203" pitchFamily="34" charset="0"/>
                <a:cs typeface="Segoe UI" panose="020B0502040204020203" pitchFamily="34" charset="0"/>
              </a:rPr>
              <a:t>Используйте миграции</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b="0" i="0" dirty="0">
                <a:effectLst/>
                <a:latin typeface="Segoe UI" panose="020B0502040204020203" pitchFamily="34" charset="0"/>
                <a:cs typeface="Segoe UI" panose="020B0502040204020203" pitchFamily="34" charset="0"/>
              </a:rPr>
              <a:t>Не изменяйте миграции. </a:t>
            </a:r>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оздавайте новую</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Накатывайте миграции специальными инструментами</a:t>
            </a:r>
            <a:r>
              <a:rPr lang="en-US" b="0" i="0" dirty="0">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Изоляция тестов</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У каждого разработчика должна быть своя база</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Очищайте данные перед каждым тестом</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42</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43</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45</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2 сценария</a:t>
            </a: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SQLite</a:t>
            </a:r>
            <a:r>
              <a:rPr lang="ru-RU" dirty="0">
                <a:latin typeface="Segoe UI" panose="020B0502040204020203" pitchFamily="34" charset="0"/>
                <a:cs typeface="Segoe UI" panose="020B0502040204020203" pitchFamily="34" charset="0"/>
              </a:rPr>
              <a:t> в памяти.</a:t>
            </a:r>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47</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65896"/>
            <a:ext cx="1693712" cy="6187280"/>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773" y="156887"/>
            <a:ext cx="3558785" cy="6187280"/>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18209" y="165896"/>
            <a:ext cx="3599159" cy="6183173"/>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1196485"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шустрый, но ограниченный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normAutofit/>
          </a:bodyPr>
          <a:lstStyle/>
          <a:p>
            <a:pPr marL="0" indent="0" algn="just">
              <a:buNone/>
            </a:pPr>
            <a:r>
              <a:rPr lang="ru-RU" b="1" i="1" dirty="0">
                <a:latin typeface="Segoe UI" panose="020B0502040204020203" pitchFamily="34" charset="0"/>
                <a:cs typeface="Segoe UI" panose="020B0502040204020203" pitchFamily="34" charset="0"/>
              </a:rPr>
              <a:t>Плюсы:</a:t>
            </a:r>
            <a:endParaRPr lang="ru-RU" b="0" i="0" dirty="0">
              <a:effectLst/>
              <a:latin typeface="Segoe UI" panose="020B0502040204020203" pitchFamily="34" charset="0"/>
            </a:endParaRPr>
          </a:p>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dirty="0">
                <a:latin typeface="Segoe UI" panose="020B0502040204020203" pitchFamily="34" charset="0"/>
              </a:rPr>
              <a:t>Не требует очистки</a:t>
            </a:r>
            <a:r>
              <a:rPr lang="ru-RU" b="0" i="0" dirty="0">
                <a:effectLst/>
                <a:latin typeface="Segoe UI" panose="020B0502040204020203" pitchFamily="34" charset="0"/>
              </a:rPr>
              <a:t>.</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a:t>
            </a:r>
          </a:p>
          <a:p>
            <a:pPr marL="0" indent="0" algn="just">
              <a:buNone/>
            </a:pPr>
            <a:r>
              <a:rPr lang="ru-RU" b="1" i="1" dirty="0">
                <a:latin typeface="Segoe UI" panose="020B0502040204020203" pitchFamily="34" charset="0"/>
                <a:cs typeface="Segoe UI" panose="020B0502040204020203" pitchFamily="34" charset="0"/>
              </a:rPr>
              <a:t>Минусы:</a:t>
            </a:r>
            <a:endParaRPr lang="ru-RU" b="0" i="0" dirty="0">
              <a:effectLst/>
              <a:latin typeface="Segoe UI" panose="020B0502040204020203" pitchFamily="34" charset="0"/>
            </a:endParaRP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a:xfrm>
            <a:off x="838200" y="1825625"/>
            <a:ext cx="10515600" cy="4710860"/>
          </a:xfrm>
        </p:spPr>
        <p:txBody>
          <a:bodyPr>
            <a:normAutofit fontScale="925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49</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55891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7" end="7"/>
                                            </p:txEl>
                                          </p:spTgt>
                                        </p:tgtEl>
                                        <p:attrNameLst>
                                          <p:attrName>style.color</p:attrName>
                                        </p:attrNameLst>
                                      </p:cBhvr>
                                      <p:to>
                                        <a:srgbClr val="FF0000"/>
                                      </p:to>
                                    </p:animClr>
                                    <p:animClr clrSpc="rgb" dir="cw">
                                      <p:cBhvr>
                                        <p:cTn id="14" dur="500" fill="hold"/>
                                        <p:tgtEl>
                                          <p:spTgt spid="3">
                                            <p:txEl>
                                              <p:pRg st="7" end="7"/>
                                            </p:txEl>
                                          </p:spTgt>
                                        </p:tgtEl>
                                        <p:attrNameLst>
                                          <p:attrName>fillcolor</p:attrName>
                                        </p:attrNameLst>
                                      </p:cBhvr>
                                      <p:to>
                                        <a:srgbClr val="FF0000"/>
                                      </p:to>
                                    </p:animClr>
                                    <p:set>
                                      <p:cBhvr>
                                        <p:cTn id="15" dur="500" fill="hold"/>
                                        <p:tgtEl>
                                          <p:spTgt spid="3">
                                            <p:txEl>
                                              <p:pRg st="7" end="7"/>
                                            </p:txEl>
                                          </p:spTgt>
                                        </p:tgtEl>
                                        <p:attrNameLst>
                                          <p:attrName>fill.type</p:attrName>
                                        </p:attrNameLst>
                                      </p:cBhvr>
                                      <p:to>
                                        <p:strVal val="solid"/>
                                      </p:to>
                                    </p:set>
                                    <p:set>
                                      <p:cBhvr>
                                        <p:cTn id="16" dur="500" fill="hold"/>
                                        <p:tgtEl>
                                          <p:spTgt spid="3">
                                            <p:txEl>
                                              <p:pRg st="7" end="7"/>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3">
                                            <p:txEl>
                                              <p:pRg st="8" end="8"/>
                                            </p:txEl>
                                          </p:spTgt>
                                        </p:tgtEl>
                                        <p:attrNameLst>
                                          <p:attrName>style.color</p:attrName>
                                        </p:attrNameLst>
                                      </p:cBhvr>
                                      <p:to>
                                        <a:srgbClr val="FF0000"/>
                                      </p:to>
                                    </p:animClr>
                                    <p:animClr clrSpc="rgb" dir="cw">
                                      <p:cBhvr>
                                        <p:cTn id="19" dur="500" fill="hold"/>
                                        <p:tgtEl>
                                          <p:spTgt spid="3">
                                            <p:txEl>
                                              <p:pRg st="8" end="8"/>
                                            </p:txEl>
                                          </p:spTgt>
                                        </p:tgtEl>
                                        <p:attrNameLst>
                                          <p:attrName>fillcolor</p:attrName>
                                        </p:attrNameLst>
                                      </p:cBhvr>
                                      <p:to>
                                        <a:srgbClr val="FF0000"/>
                                      </p:to>
                                    </p:animClr>
                                    <p:set>
                                      <p:cBhvr>
                                        <p:cTn id="20" dur="500" fill="hold"/>
                                        <p:tgtEl>
                                          <p:spTgt spid="3">
                                            <p:txEl>
                                              <p:pRg st="8" end="8"/>
                                            </p:txEl>
                                          </p:spTgt>
                                        </p:tgtEl>
                                        <p:attrNameLst>
                                          <p:attrName>fill.type</p:attrName>
                                        </p:attrNameLst>
                                      </p:cBhvr>
                                      <p:to>
                                        <p:strVal val="solid"/>
                                      </p:to>
                                    </p:set>
                                    <p:set>
                                      <p:cBhvr>
                                        <p:cTn id="21"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51</a:t>
            </a:fld>
            <a:endParaRPr lang="en-US" dirty="0"/>
          </a:p>
        </p:txBody>
      </p:sp>
    </p:spTree>
    <p:extLst>
      <p:ext uri="{BB962C8B-B14F-4D97-AF65-F5344CB8AC3E}">
        <p14:creationId xmlns:p14="http://schemas.microsoft.com/office/powerpoint/2010/main" val="408200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52</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Почему в тесте не как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Например, из-за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a:t>
            </a:r>
            <a:r>
              <a:rPr lang="ru-RU" sz="1800" dirty="0">
                <a:solidFill>
                  <a:srgbClr val="FF0000"/>
                </a:solidFill>
                <a:latin typeface="Cascadia Mono" panose="020B0609020000020004" pitchFamily="49" charset="0"/>
              </a:rPr>
              <a:t>Забыли вызвать</a:t>
            </a:r>
            <a:r>
              <a:rPr lang="en-US" sz="1800" dirty="0">
                <a:solidFill>
                  <a:srgbClr val="FF0000"/>
                </a:solidFill>
                <a:latin typeface="Cascadia Mono" panose="020B0609020000020004" pitchFamily="49" charset="0"/>
              </a:rPr>
              <a:t>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54</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14177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ED7D31"/>
                                      </p:to>
                                    </p:animClr>
                                    <p:animClr clrSpc="rgb" dir="cw">
                                      <p:cBhvr>
                                        <p:cTn id="7" dur="500" fill="hold"/>
                                        <p:tgtEl>
                                          <p:spTgt spid="3">
                                            <p:txEl>
                                              <p:pRg st="4" end="4"/>
                                            </p:txEl>
                                          </p:spTgt>
                                        </p:tgtEl>
                                        <p:attrNameLst>
                                          <p:attrName>fillcolor</p:attrName>
                                        </p:attrNameLst>
                                      </p:cBhvr>
                                      <p:to>
                                        <a:srgbClr val="ED7D31"/>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7" end="7"/>
                                            </p:txEl>
                                          </p:spTgt>
                                        </p:tgtEl>
                                        <p:attrNameLst>
                                          <p:attrName>style.color</p:attrName>
                                        </p:attrNameLst>
                                      </p:cBhvr>
                                      <p:to>
                                        <a:srgbClr val="ED7D31"/>
                                      </p:to>
                                    </p:animClr>
                                    <p:animClr clrSpc="rgb" dir="cw">
                                      <p:cBhvr>
                                        <p:cTn id="12" dur="500" fill="hold"/>
                                        <p:tgtEl>
                                          <p:spTgt spid="3">
                                            <p:txEl>
                                              <p:pRg st="7" end="7"/>
                                            </p:txEl>
                                          </p:spTgt>
                                        </p:tgtEl>
                                        <p:attrNameLst>
                                          <p:attrName>fillcolor</p:attrName>
                                        </p:attrNameLst>
                                      </p:cBhvr>
                                      <p:to>
                                        <a:srgbClr val="ED7D31"/>
                                      </p:to>
                                    </p:animClr>
                                    <p:set>
                                      <p:cBhvr>
                                        <p:cTn id="13" dur="500" fill="hold"/>
                                        <p:tgtEl>
                                          <p:spTgt spid="3">
                                            <p:txEl>
                                              <p:pRg st="7" end="7"/>
                                            </p:txEl>
                                          </p:spTgt>
                                        </p:tgtEl>
                                        <p:attrNameLst>
                                          <p:attrName>fill.type</p:attrName>
                                        </p:attrNameLst>
                                      </p:cBhvr>
                                      <p:to>
                                        <p:strVal val="solid"/>
                                      </p:to>
                                    </p:set>
                                    <p:set>
                                      <p:cBhvr>
                                        <p:cTn id="14" dur="500" fill="hold"/>
                                        <p:tgtEl>
                                          <p:spTgt spid="3">
                                            <p:txEl>
                                              <p:pRg st="7" end="7"/>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3" end="3"/>
                                            </p:txEl>
                                          </p:spTgt>
                                        </p:tgtEl>
                                        <p:attrNameLst>
                                          <p:attrName>style.color</p:attrName>
                                        </p:attrNameLst>
                                      </p:cBhvr>
                                      <p:to>
                                        <a:srgbClr val="FF0000"/>
                                      </p:to>
                                    </p:animClr>
                                    <p:animClr clrSpc="rgb" dir="cw">
                                      <p:cBhvr>
                                        <p:cTn id="19" dur="500" fill="hold"/>
                                        <p:tgtEl>
                                          <p:spTgt spid="3">
                                            <p:txEl>
                                              <p:pRg st="3" end="3"/>
                                            </p:txEl>
                                          </p:spTgt>
                                        </p:tgtEl>
                                        <p:attrNameLst>
                                          <p:attrName>fillcolor</p:attrName>
                                        </p:attrNameLst>
                                      </p:cBhvr>
                                      <p:to>
                                        <a:srgbClr val="FF0000"/>
                                      </p:to>
                                    </p:animClr>
                                    <p:set>
                                      <p:cBhvr>
                                        <p:cTn id="20" dur="500" fill="hold"/>
                                        <p:tgtEl>
                                          <p:spTgt spid="3">
                                            <p:txEl>
                                              <p:pRg st="3" end="3"/>
                                            </p:txEl>
                                          </p:spTgt>
                                        </p:tgtEl>
                                        <p:attrNameLst>
                                          <p:attrName>fill.type</p:attrName>
                                        </p:attrNameLst>
                                      </p:cBhvr>
                                      <p:to>
                                        <p:strVal val="solid"/>
                                      </p:to>
                                    </p:set>
                                    <p:set>
                                      <p:cBhvr>
                                        <p:cTn id="21"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err="1">
                <a:latin typeface="Segoe UI" panose="020B0502040204020203" pitchFamily="34" charset="0"/>
                <a:cs typeface="Segoe UI" panose="020B0502040204020203" pitchFamily="34" charset="0"/>
              </a:rPr>
              <a:t>ChangeTracker.Clear</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context.ChangeTracker.Clear();</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56</a:t>
            </a:fld>
            <a:endParaRPr lang="en-US" dirty="0"/>
          </a:p>
        </p:txBody>
      </p:sp>
    </p:spTree>
    <p:extLst>
      <p:ext uri="{BB962C8B-B14F-4D97-AF65-F5344CB8AC3E}">
        <p14:creationId xmlns:p14="http://schemas.microsoft.com/office/powerpoint/2010/main" val="34979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C000"/>
                                      </p:to>
                                    </p:animClr>
                                    <p:animClr clrSpc="rgb" dir="cw">
                                      <p:cBhvr>
                                        <p:cTn id="7" dur="500" fill="hold"/>
                                        <p:tgtEl>
                                          <p:spTgt spid="3">
                                            <p:txEl>
                                              <p:pRg st="7" end="7"/>
                                            </p:txEl>
                                          </p:spTgt>
                                        </p:tgtEl>
                                        <p:attrNameLst>
                                          <p:attrName>fillcolor</p:attrName>
                                        </p:attrNameLst>
                                      </p:cBhvr>
                                      <p:to>
                                        <a:srgbClr val="FFC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3" end="13"/>
                                            </p:txEl>
                                          </p:spTgt>
                                        </p:tgtEl>
                                        <p:attrNameLst>
                                          <p:attrName>style.color</p:attrName>
                                        </p:attrNameLst>
                                      </p:cBhvr>
                                      <p:to>
                                        <a:srgbClr val="FFC000"/>
                                      </p:to>
                                    </p:animClr>
                                    <p:animClr clrSpc="rgb" dir="cw">
                                      <p:cBhvr>
                                        <p:cTn id="12" dur="500" fill="hold"/>
                                        <p:tgtEl>
                                          <p:spTgt spid="3">
                                            <p:txEl>
                                              <p:pRg st="13" end="13"/>
                                            </p:txEl>
                                          </p:spTgt>
                                        </p:tgtEl>
                                        <p:attrNameLst>
                                          <p:attrName>fillcolor</p:attrName>
                                        </p:attrNameLst>
                                      </p:cBhvr>
                                      <p:to>
                                        <a:srgbClr val="FFC000"/>
                                      </p:to>
                                    </p:animClr>
                                    <p:set>
                                      <p:cBhvr>
                                        <p:cTn id="13" dur="500" fill="hold"/>
                                        <p:tgtEl>
                                          <p:spTgt spid="3">
                                            <p:txEl>
                                              <p:pRg st="13" end="13"/>
                                            </p:txEl>
                                          </p:spTgt>
                                        </p:tgtEl>
                                        <p:attrNameLst>
                                          <p:attrName>fill.type</p:attrName>
                                        </p:attrNameLst>
                                      </p:cBhvr>
                                      <p:to>
                                        <p:strVal val="solid"/>
                                      </p:to>
                                    </p:set>
                                    <p:set>
                                      <p:cBhvr>
                                        <p:cTn id="1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a:xfrm>
            <a:off x="672526" y="136525"/>
            <a:ext cx="11155680" cy="1325563"/>
          </a:xfrm>
        </p:spPr>
        <p:txBody>
          <a:bodyPr>
            <a:normAutofit/>
          </a:bodyPr>
          <a:lstStyle/>
          <a:p>
            <a:r>
              <a:rPr lang="ru-RU" b="0" i="0" dirty="0">
                <a:effectLst/>
                <a:latin typeface="Segoe UI" panose="020B0502040204020203" pitchFamily="34" charset="0"/>
              </a:rPr>
              <a:t>Где взять лучшие тестовые данные?</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err="1">
                <a:latin typeface="Segoe UI" panose="020B0502040204020203" pitchFamily="34" charset="0"/>
                <a:cs typeface="Segoe UI" panose="020B0502040204020203" pitchFamily="34" charset="0"/>
              </a:rPr>
              <a:t>ериализуем</a:t>
            </a:r>
            <a:r>
              <a:rPr lang="ru-RU" dirty="0">
                <a:latin typeface="Segoe UI" panose="020B0502040204020203" pitchFamily="34" charset="0"/>
                <a:cs typeface="Segoe UI" panose="020B0502040204020203" pitchFamily="34" charset="0"/>
              </a:rPr>
              <a:t> данные из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базы данных и сохраняем в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21606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Делает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базы в JSON.</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Воссоздает их в тестовой базе.</a:t>
            </a:r>
          </a:p>
          <a:p>
            <a:endParaRPr lang="ru-RU" dirty="0">
              <a:latin typeface="Segoe UI" panose="020B0502040204020203" pitchFamily="34" charset="0"/>
              <a:cs typeface="Segoe UI" panose="020B0502040204020203" pitchFamily="34" charset="0"/>
            </a:endParaRPr>
          </a:p>
          <a:p>
            <a:r>
              <a:rPr lang="ru-RU" dirty="0" err="1">
                <a:latin typeface="Segoe UI" panose="020B0502040204020203" pitchFamily="34" charset="0"/>
                <a:cs typeface="Segoe UI" panose="020B0502040204020203" pitchFamily="34" charset="0"/>
              </a:rPr>
              <a:t>Деперсонифицирует</a:t>
            </a:r>
            <a:r>
              <a:rPr lang="ru-RU" dirty="0">
                <a:latin typeface="Segoe UI" panose="020B0502040204020203" pitchFamily="34" charset="0"/>
                <a:cs typeface="Segoe UI" panose="020B0502040204020203" pitchFamily="34" charset="0"/>
              </a:rPr>
              <a:t> данные</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1040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ru-RU" dirty="0">
                <a:latin typeface="Segoe UI" panose="020B0502040204020203" pitchFamily="34" charset="0"/>
                <a:cs typeface="Segoe UI" panose="020B0502040204020203" pitchFamily="34" charset="0"/>
              </a:rPr>
              <a:t>.</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a:xfrm>
            <a:off x="838200" y="1831524"/>
            <a:ext cx="10515600" cy="4351338"/>
          </a:xfrm>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a:t>
            </a:r>
            <a:r>
              <a:rPr lang="ru-RU" b="0" i="0" dirty="0" err="1">
                <a:effectLst/>
                <a:latin typeface="Segoe UI" panose="020B0502040204020203" pitchFamily="34" charset="0"/>
                <a:cs typeface="Segoe UI" panose="020B0502040204020203" pitchFamily="34" charset="0"/>
              </a:rPr>
              <a:t>production</a:t>
            </a:r>
            <a:r>
              <a:rPr lang="ru-RU" b="0" i="0" dirty="0">
                <a:effectLst/>
                <a:latin typeface="Segoe UI" panose="020B0502040204020203" pitchFamily="34" charset="0"/>
                <a:cs typeface="Segoe UI" panose="020B0502040204020203" pitchFamily="34" charset="0"/>
              </a:rPr>
              <a:t>.</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Для каждого теста запускаем в отдельный контейнер</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Запускаем тесты параллельно, но группами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в </a:t>
            </a:r>
            <a:r>
              <a:rPr lang="ru-RU" b="0" i="0" dirty="0" err="1">
                <a:effectLst/>
                <a:latin typeface="Segoe UI" panose="020B0502040204020203" pitchFamily="34" charset="0"/>
              </a:rPr>
              <a:t>Docker</a:t>
            </a:r>
            <a:r>
              <a:rPr lang="en-US" b="0" i="0" dirty="0">
                <a:effectLst/>
                <a:latin typeface="Segoe UI" panose="020B0502040204020203" pitchFamily="34" charset="0"/>
              </a:rPr>
              <a:t>’</a:t>
            </a:r>
            <a:r>
              <a:rPr lang="ru-RU" b="0" i="0" dirty="0">
                <a:effectLst/>
                <a:latin typeface="Segoe UI" panose="020B0502040204020203" pitchFamily="34" charset="0"/>
              </a:rPr>
              <a:t>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62</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64</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65</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550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lgn="ctr">
              <a:buNone/>
            </a:pP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66</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67</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68</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69</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Возможно ли такое?</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buNone/>
            </a:pPr>
            <a:r>
              <a:rPr lang="ru-RU" dirty="0">
                <a:latin typeface="Segoe UI" panose="020B0502040204020203" pitchFamily="34" charset="0"/>
                <a:cs typeface="Segoe UI" panose="020B0502040204020203" pitchFamily="34" charset="0"/>
              </a:rPr>
              <a:t>Будем использовать </a:t>
            </a:r>
            <a:r>
              <a:rPr lang="ru-RU" dirty="0" err="1">
                <a:latin typeface="Segoe UI" panose="020B0502040204020203" pitchFamily="34" charset="0"/>
                <a:cs typeface="Segoe UI" panose="020B0502040204020203" pitchFamily="34" charset="0"/>
              </a:rPr>
              <a:t>моки</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70</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Лучший способ - извлечь алгоритм и тестировать его.</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71</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1"/>
            <a:r>
              <a:rPr lang="ru-RU" sz="2000" dirty="0" err="1">
                <a:latin typeface="Segoe UI" panose="020B0502040204020203" pitchFamily="34" charset="0"/>
                <a:cs typeface="Segoe UI" panose="020B0502040204020203" pitchFamily="34" charset="0"/>
              </a:rPr>
              <a:t>EfCore.TestSupport</a:t>
            </a:r>
            <a:r>
              <a:rPr lang="ru-RU" sz="2000" dirty="0">
                <a:latin typeface="Segoe UI" panose="020B0502040204020203" pitchFamily="34" charset="0"/>
                <a:cs typeface="Segoe UI" panose="020B0502040204020203" pitchFamily="34" charset="0"/>
              </a:rPr>
              <a:t>.</a:t>
            </a: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r>
              <a:rPr lang="ru-RU" sz="2000" dirty="0">
                <a:latin typeface="Segoe UI" panose="020B0502040204020203" pitchFamily="34" charset="0"/>
                <a:cs typeface="Segoe UI" panose="020B0502040204020203" pitchFamily="34" charset="0"/>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тестируйте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пишите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72</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1" i="1" dirty="0">
                <a:solidFill>
                  <a:srgbClr val="333333"/>
                </a:solidFill>
                <a:effectLst/>
                <a:latin typeface="Segoe UI" panose="020B0502040204020203" pitchFamily="34" charset="0"/>
                <a:cs typeface="Segoe UI" panose="020B0502040204020203" pitchFamily="34" charset="0"/>
              </a:rPr>
              <a:t>Unit Testing Principles, Practices, and Patterns V</a:t>
            </a:r>
            <a:r>
              <a:rPr lang="ru-RU" b="1" i="1" dirty="0">
                <a:solidFill>
                  <a:srgbClr val="333333"/>
                </a:solidFill>
                <a:effectLst/>
                <a:latin typeface="Segoe UI" panose="020B0502040204020203" pitchFamily="34" charset="0"/>
                <a:cs typeface="Segoe UI" panose="020B0502040204020203" pitchFamily="34" charset="0"/>
              </a:rPr>
              <a:t>.</a:t>
            </a:r>
            <a:r>
              <a:rPr lang="en-US" b="1" i="1" dirty="0">
                <a:solidFill>
                  <a:srgbClr val="333333"/>
                </a:solidFill>
                <a:effectLst/>
                <a:latin typeface="Segoe UI" panose="020B0502040204020203" pitchFamily="34" charset="0"/>
                <a:cs typeface="Segoe UI" panose="020B0502040204020203" pitchFamily="34" charset="0"/>
              </a:rPr>
              <a:t>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2"/>
              </a:rPr>
              <a:t>https://www.manning.com/books/unit-testing</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ru-RU" dirty="0">
              <a:solidFill>
                <a:srgbClr val="333333"/>
              </a:solidFill>
              <a:latin typeface="Segoe UI" panose="020B0502040204020203" pitchFamily="34" charset="0"/>
              <a:cs typeface="Segoe UI" panose="020B0502040204020203" pitchFamily="34" charset="0"/>
            </a:endParaRPr>
          </a:p>
          <a:p>
            <a:pPr marL="0" indent="0" algn="r">
              <a:buNone/>
            </a:pP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r>
              <a:rPr lang="ru-RU" b="1" i="1" dirty="0">
                <a:solidFill>
                  <a:srgbClr val="333333"/>
                </a:solidFill>
                <a:latin typeface="Segoe UI" panose="020B0502040204020203" pitchFamily="34" charset="0"/>
                <a:cs typeface="Segoe UI" panose="020B0502040204020203" pitchFamily="34" charset="0"/>
              </a:rPr>
              <a:t>перевод</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3"/>
              </a:rPr>
              <a:t>https://www.labirint.ru/books/777259/</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en-US" b="0" i="0" dirty="0">
              <a:solidFill>
                <a:srgbClr val="333333"/>
              </a:solidFill>
              <a:effectLst/>
              <a:latin typeface="Segoe UI" panose="020B0502040204020203" pitchFamily="34" charset="0"/>
              <a:cs typeface="Segoe UI" panose="020B0502040204020203" pitchFamily="34" charset="0"/>
            </a:endParaRP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73</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https://github.com/jbogard/respawn</a:t>
            </a:r>
            <a:endParaRPr lang="en-US" dirty="0">
              <a:hlinkClick r:id="rId3"/>
            </a:endParaRPr>
          </a:p>
          <a:p>
            <a:pPr marL="0" indent="0">
              <a:buNone/>
            </a:pPr>
            <a:r>
              <a:rPr lang="en-US" dirty="0">
                <a:hlinkClick r:id="rId3"/>
              </a:rPr>
              <a:t>https://lostechies.com/jimmybogard/2013/06/18/strategies-for-isolating-the-database-in-tests/</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74</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75</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76</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650972" cy="1508105"/>
          </a:xfrm>
          <a:prstGeom prst="rect">
            <a:avLst/>
          </a:prstGeom>
          <a:noFill/>
        </p:spPr>
        <p:txBody>
          <a:bodyPr wrap="square">
            <a:spAutoFit/>
          </a:bodyPr>
          <a:lstStyle/>
          <a:p>
            <a:pPr algn="r"/>
            <a:r>
              <a:rPr lang="ru-RU" sz="2800" b="1" i="1" dirty="0">
                <a:latin typeface="Segoe UI" panose="020B0502040204020203" pitchFamily="34" charset="0"/>
                <a:cs typeface="Segoe UI" panose="020B0502040204020203" pitchFamily="34" charset="0"/>
              </a:rPr>
              <a:t>перевод</a:t>
            </a:r>
            <a:endParaRPr lang="en-US" sz="2800" b="1" i="1" dirty="0">
              <a:latin typeface="Segoe UI" panose="020B0502040204020203" pitchFamily="34" charset="0"/>
              <a:cs typeface="Segoe UI" panose="020B0502040204020203" pitchFamily="34" charset="0"/>
            </a:endParaRPr>
          </a:p>
          <a:p>
            <a:r>
              <a:rPr lang="en-US" sz="2800" dirty="0">
                <a:hlinkClick r:id="rId3"/>
              </a:rPr>
              <a:t>https://habr.com/ru/company/jugru/blog/691664/</a:t>
            </a:r>
            <a:endParaRPr lang="en-US" sz="2800" dirty="0"/>
          </a:p>
          <a:p>
            <a:endParaRPr lang="en-US" sz="3600" dirty="0"/>
          </a:p>
        </p:txBody>
      </p:sp>
      <p:sp>
        <p:nvSpPr>
          <p:cNvPr id="3" name="TextBox 2">
            <a:extLst>
              <a:ext uri="{FF2B5EF4-FFF2-40B4-BE49-F238E27FC236}">
                <a16:creationId xmlns:a16="http://schemas.microsoft.com/office/drawing/2014/main" id="{1BF9C612-73B3-A6BF-3C68-240F2E9C837D}"/>
              </a:ext>
            </a:extLst>
          </p:cNvPr>
          <p:cNvSpPr txBox="1"/>
          <p:nvPr/>
        </p:nvSpPr>
        <p:spPr>
          <a:xfrm>
            <a:off x="4318329" y="1822901"/>
            <a:ext cx="7722254" cy="1231106"/>
          </a:xfrm>
          <a:prstGeom prst="rect">
            <a:avLst/>
          </a:prstGeom>
          <a:noFill/>
        </p:spPr>
        <p:txBody>
          <a:bodyPr wrap="square" rtlCol="0">
            <a:spAutoFit/>
          </a:bodyPr>
          <a:lstStyle/>
          <a:p>
            <a:r>
              <a:rPr lang="en-US" sz="2800" dirty="0">
                <a:hlinkClick r:id="rId4"/>
              </a:rPr>
              <a:t>https://www.manning.com/books/entity-framework-core-in-action-second-edition</a:t>
            </a:r>
            <a:endParaRPr lang="en-US" sz="2800" dirty="0"/>
          </a:p>
          <a:p>
            <a:endParaRPr lang="en-US" dirty="0"/>
          </a:p>
        </p:txBody>
      </p:sp>
    </p:spTree>
    <p:extLst>
      <p:ext uri="{BB962C8B-B14F-4D97-AF65-F5344CB8AC3E}">
        <p14:creationId xmlns:p14="http://schemas.microsoft.com/office/powerpoint/2010/main" val="8657211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77</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78</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79</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2658443272"/>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4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pic>
        <p:nvPicPr>
          <p:cNvPr id="5" name="Picture 4">
            <a:extLst>
              <a:ext uri="{FF2B5EF4-FFF2-40B4-BE49-F238E27FC236}">
                <a16:creationId xmlns:a16="http://schemas.microsoft.com/office/drawing/2014/main" id="{0CC08C88-698D-B956-0585-02A68D84F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403" y="2565865"/>
            <a:ext cx="3039387" cy="3039387"/>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Сосредоточимся на </a:t>
            </a:r>
            <a:r>
              <a:rPr lang="en-US" b="1" i="1" dirty="0">
                <a:solidFill>
                  <a:srgbClr val="000000"/>
                </a:solidFill>
                <a:effectLst/>
                <a:latin typeface="Segoe UI" panose="020B0502040204020203" pitchFamily="34" charset="0"/>
                <a:cs typeface="Segoe UI" panose="020B0502040204020203" pitchFamily="34" charset="0"/>
              </a:rPr>
              <a:t>unit</a:t>
            </a:r>
            <a:r>
              <a:rPr lang="ru-RU" i="0" dirty="0">
                <a:solidFill>
                  <a:srgbClr val="000000"/>
                </a:solidFill>
                <a:effectLst/>
                <a:latin typeface="Segoe UI" panose="020B0502040204020203" pitchFamily="34" charset="0"/>
                <a:cs typeface="Segoe UI" panose="020B0502040204020203" pitchFamily="34" charset="0"/>
              </a:rPr>
              <a:t> тестировании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15080</TotalTime>
  <Words>7715</Words>
  <Application>Microsoft Office PowerPoint</Application>
  <PresentationFormat>Widescreen</PresentationFormat>
  <Paragraphs>852</Paragraphs>
  <Slides>79</Slides>
  <Notes>55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шустрый, но ограниченный</vt:lpstr>
      <vt:lpstr>SQLite in-memory</vt:lpstr>
      <vt:lpstr>Как production</vt:lpstr>
      <vt:lpstr>EnsureDeleted + EnsureCreated. А быстрее?</vt:lpstr>
      <vt:lpstr>EnsureClean</vt:lpstr>
      <vt:lpstr>Почему в тесте не как в production?</vt:lpstr>
      <vt:lpstr>Неправильный тест</vt:lpstr>
      <vt:lpstr>Правильный тест</vt:lpstr>
      <vt:lpstr>ChangeTracker.Clear()</vt:lpstr>
      <vt:lpstr>Где взять лучшие тестовые данные?</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144</cp:revision>
  <dcterms:created xsi:type="dcterms:W3CDTF">2022-09-23T08:10:41Z</dcterms:created>
  <dcterms:modified xsi:type="dcterms:W3CDTF">2022-11-04T08:33:54Z</dcterms:modified>
</cp:coreProperties>
</file>