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62" r:id="rId3"/>
    <p:sldId id="257" r:id="rId4"/>
    <p:sldId id="352" r:id="rId5"/>
    <p:sldId id="335" r:id="rId6"/>
    <p:sldId id="329" r:id="rId7"/>
    <p:sldId id="330" r:id="rId8"/>
    <p:sldId id="354" r:id="rId9"/>
    <p:sldId id="363" r:id="rId10"/>
    <p:sldId id="288" r:id="rId11"/>
    <p:sldId id="289" r:id="rId12"/>
    <p:sldId id="336" r:id="rId13"/>
    <p:sldId id="291" r:id="rId14"/>
    <p:sldId id="292" r:id="rId15"/>
    <p:sldId id="328" r:id="rId16"/>
    <p:sldId id="294" r:id="rId17"/>
    <p:sldId id="337" r:id="rId18"/>
    <p:sldId id="338" r:id="rId19"/>
    <p:sldId id="339" r:id="rId20"/>
    <p:sldId id="296" r:id="rId21"/>
    <p:sldId id="326" r:id="rId22"/>
    <p:sldId id="297" r:id="rId23"/>
    <p:sldId id="300" r:id="rId24"/>
    <p:sldId id="301" r:id="rId25"/>
    <p:sldId id="302" r:id="rId26"/>
    <p:sldId id="359" r:id="rId27"/>
    <p:sldId id="360" r:id="rId28"/>
    <p:sldId id="361" r:id="rId29"/>
    <p:sldId id="331" r:id="rId30"/>
    <p:sldId id="298" r:id="rId31"/>
    <p:sldId id="340" r:id="rId32"/>
    <p:sldId id="341" r:id="rId33"/>
    <p:sldId id="365" r:id="rId34"/>
    <p:sldId id="295" r:id="rId35"/>
    <p:sldId id="258" r:id="rId36"/>
    <p:sldId id="310" r:id="rId37"/>
    <p:sldId id="311" r:id="rId38"/>
    <p:sldId id="355" r:id="rId39"/>
    <p:sldId id="314" r:id="rId40"/>
    <p:sldId id="267" r:id="rId41"/>
    <p:sldId id="264" r:id="rId42"/>
    <p:sldId id="356" r:id="rId43"/>
    <p:sldId id="357" r:id="rId44"/>
    <p:sldId id="332" r:id="rId45"/>
    <p:sldId id="364" r:id="rId46"/>
    <p:sldId id="316" r:id="rId47"/>
    <p:sldId id="269" r:id="rId48"/>
    <p:sldId id="270" r:id="rId49"/>
    <p:sldId id="346" r:id="rId50"/>
    <p:sldId id="275" r:id="rId51"/>
    <p:sldId id="347" r:id="rId52"/>
    <p:sldId id="276" r:id="rId53"/>
    <p:sldId id="277" r:id="rId54"/>
    <p:sldId id="278" r:id="rId55"/>
    <p:sldId id="279" r:id="rId56"/>
    <p:sldId id="358" r:id="rId57"/>
    <p:sldId id="348" r:id="rId58"/>
    <p:sldId id="349" r:id="rId59"/>
    <p:sldId id="350" r:id="rId60"/>
    <p:sldId id="351" r:id="rId61"/>
    <p:sldId id="282" r:id="rId62"/>
    <p:sldId id="283" r:id="rId63"/>
    <p:sldId id="312" r:id="rId64"/>
    <p:sldId id="313" r:id="rId65"/>
    <p:sldId id="280" r:id="rId66"/>
    <p:sldId id="368" r:id="rId67"/>
    <p:sldId id="281" r:id="rId68"/>
    <p:sldId id="285" r:id="rId69"/>
    <p:sldId id="333" r:id="rId70"/>
    <p:sldId id="334" r:id="rId71"/>
    <p:sldId id="370" r:id="rId72"/>
    <p:sldId id="318" r:id="rId73"/>
    <p:sldId id="320" r:id="rId74"/>
    <p:sldId id="322" r:id="rId75"/>
    <p:sldId id="323" r:id="rId76"/>
    <p:sldId id="369" r:id="rId77"/>
    <p:sldId id="342" r:id="rId78"/>
    <p:sldId id="344" r:id="rId79"/>
    <p:sldId id="345" r:id="rId80"/>
    <p:sldId id="353" r:id="rId81"/>
    <p:sldId id="343" r:id="rId82"/>
    <p:sldId id="366" r:id="rId83"/>
    <p:sldId id="36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77504" autoAdjust="0"/>
  </p:normalViewPr>
  <p:slideViewPr>
    <p:cSldViewPr snapToGrid="0">
      <p:cViewPr varScale="1">
        <p:scale>
          <a:sx n="81" d="100"/>
          <a:sy n="81" d="100"/>
        </p:scale>
        <p:origin x="48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проблемы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авторы 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Как и в случае с обычным кодом, схему базы данных лучше всего хранить в системе управления версиями.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32232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264975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238264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3752093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внепроцессные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64</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67</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74</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75</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a:t>TFlex</a:t>
            </a:r>
            <a:r>
              <a:rPr lang="ru-RU" dirty="0"/>
              <a:t> от </a:t>
            </a:r>
            <a:r>
              <a:rPr lang="en-US" dirty="0"/>
              <a:t>TopSystems.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a:t>Tflexservice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11:04:58</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11:05:00</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11:05:00</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11:04:59</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11:05:00</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11:05:00</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11:05:00</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11:05:00</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11:05:00</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11:05:00</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11:05:00</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11:04:58</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b="0" i="0" dirty="0">
                <a:effectLst/>
                <a:latin typeface="Segoe UI" panose="020B0502040204020203" pitchFamily="34" charset="0"/>
              </a:rPr>
              <a:t>Храним схему базы данных в системе управления версиями</a:t>
            </a:r>
          </a:p>
          <a:p>
            <a:pPr marL="0" indent="0" algn="just">
              <a:buNone/>
            </a:pPr>
            <a:endParaRPr lang="ru-RU" b="0" i="0" dirty="0">
              <a:effectLst/>
              <a:latin typeface="Segoe UI" panose="020B0502040204020203" pitchFamily="34" charset="0"/>
            </a:endParaRPr>
          </a:p>
          <a:p>
            <a:pPr algn="just"/>
            <a:r>
              <a:rPr lang="ru-RU" b="0" i="0" dirty="0">
                <a:effectLst/>
                <a:latin typeface="Segoe UI" panose="020B0502040204020203" pitchFamily="34" charset="0"/>
              </a:rPr>
              <a:t>Применяем миграции для изменения схемы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Схема базы в </a:t>
            </a:r>
            <a:r>
              <a:rPr lang="en-US" b="0" i="0" dirty="0">
                <a:effectLst/>
                <a:latin typeface="Segoe UI" panose="020B0502040204020203" pitchFamily="34" charset="0"/>
              </a:rPr>
              <a:t>git’</a:t>
            </a:r>
            <a:r>
              <a:rPr lang="ru-RU" dirty="0">
                <a:latin typeface="Segoe UI" panose="020B0502040204020203" pitchFamily="34" charset="0"/>
              </a:rPr>
              <a:t>е</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lgn="just">
              <a:buNone/>
            </a:pPr>
            <a:r>
              <a:rPr lang="ru-RU" b="0" i="0" dirty="0">
                <a:effectLst/>
                <a:latin typeface="Segoe UI" panose="020B0502040204020203" pitchFamily="34" charset="0"/>
              </a:rPr>
              <a:t>Первым шагом на пути к тестированию базы данных является работа со схемой базы данных как с обычным кодом – хранение ее в системе управления версиями</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spTree>
    <p:extLst>
      <p:ext uri="{BB962C8B-B14F-4D97-AF65-F5344CB8AC3E}">
        <p14:creationId xmlns:p14="http://schemas.microsoft.com/office/powerpoint/2010/main" val="21816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12</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35638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250684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43730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lgn="just">
              <a:buNone/>
            </a:pPr>
            <a:r>
              <a:rPr lang="ru-RU" b="0" i="0" dirty="0">
                <a:effectLst/>
                <a:latin typeface="Segoe UI" panose="020B0502040204020203" pitchFamily="34" charset="0"/>
              </a:rPr>
              <a:t>Использование явных миграций, которые переводят базу данных из одной версии в другую.</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Не редактируйте и не удаляйте миграции.</a:t>
            </a:r>
          </a:p>
          <a:p>
            <a:pPr marL="0" indent="0" algn="just">
              <a:buNone/>
            </a:pPr>
            <a:endParaRPr lang="ru-RU" dirty="0">
              <a:latin typeface="Segoe UI" panose="020B0502040204020203" pitchFamily="34" charset="0"/>
            </a:endParaRPr>
          </a:p>
          <a:p>
            <a:pPr marL="0" indent="0" algn="just">
              <a:buNone/>
            </a:pP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12954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dirty="0">
                <a:latin typeface="Segoe UI" panose="020B0502040204020203" pitchFamily="34" charset="0"/>
              </a:rPr>
              <a:t>М</a:t>
            </a:r>
            <a:r>
              <a:rPr lang="ru-RU" b="0" i="0" dirty="0">
                <a:effectLst/>
                <a:latin typeface="Segoe UI" panose="020B0502040204020203" pitchFamily="34" charset="0"/>
              </a:rPr>
              <a:t>играции </a:t>
            </a:r>
            <a:r>
              <a:rPr lang="en-US" dirty="0">
                <a:latin typeface="Segoe UI" panose="020B0502040204020203" pitchFamily="34" charset="0"/>
              </a:rPr>
              <a:t>vs</a:t>
            </a:r>
            <a:r>
              <a:rPr lang="ru-RU" b="0" i="0" dirty="0">
                <a:effectLst/>
                <a:latin typeface="Segoe UI" panose="020B0502040204020203" pitchFamily="34" charset="0"/>
              </a:rPr>
              <a:t> состояния</a:t>
            </a:r>
            <a:endParaRPr lang="en-US"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23</a:t>
            </a:fld>
            <a:endParaRPr lang="en-US" dirty="0"/>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24</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26</a:t>
            </a:fld>
            <a:endParaRPr lang="en-US" dirty="0"/>
          </a:p>
        </p:txBody>
      </p:sp>
      <p:pic>
        <p:nvPicPr>
          <p:cNvPr id="6" name="Picture 5">
            <a:extLst>
              <a:ext uri="{FF2B5EF4-FFF2-40B4-BE49-F238E27FC236}">
                <a16:creationId xmlns:a16="http://schemas.microsoft.com/office/drawing/2014/main" id="{9CB53857-5E66-0AD4-E5DE-2A106FC7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8" y="2111968"/>
            <a:ext cx="5633468" cy="3666449"/>
          </a:xfrm>
          <a:prstGeom prst="rect">
            <a:avLst/>
          </a:prstGeom>
        </p:spPr>
      </p:pic>
      <p:pic>
        <p:nvPicPr>
          <p:cNvPr id="10" name="Picture 9">
            <a:extLst>
              <a:ext uri="{FF2B5EF4-FFF2-40B4-BE49-F238E27FC236}">
                <a16:creationId xmlns:a16="http://schemas.microsoft.com/office/drawing/2014/main" id="{EC7AD707-9B64-21A2-5ABA-A18A3143C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530" y="1399702"/>
            <a:ext cx="7976527" cy="3597052"/>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27</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28</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29</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07368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lgn="just"/>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 </a:t>
            </a:r>
          </a:p>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lgn="just"/>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И</a:t>
            </a:r>
            <a:r>
              <a:rPr lang="ru-RU" sz="3000" b="0" i="0" dirty="0">
                <a:effectLst/>
                <a:latin typeface="Segoe UI" panose="020B0502040204020203" pitchFamily="34" charset="0"/>
                <a:cs typeface="Segoe UI" panose="020B0502040204020203" pitchFamily="34" charset="0"/>
              </a:rPr>
              <a:t>сключения – возможная потеря данных</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33</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Приведение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базы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pPr algn="just"/>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41</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42</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t>Введение или о типах зависимостей</a:t>
            </a:r>
            <a:endParaRPr lang="ru-RU" dirty="0"/>
          </a:p>
          <a:p>
            <a:pPr lvl="1"/>
            <a:r>
              <a:rPr lang="ru-RU" dirty="0"/>
              <a:t>База данных – управляемая зависимость, а значит деталь реализации</a:t>
            </a:r>
          </a:p>
          <a:p>
            <a:pPr lvl="1"/>
            <a:r>
              <a:rPr lang="ru-RU" dirty="0"/>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ru-RU" dirty="0"/>
              <a:t> </a:t>
            </a:r>
          </a:p>
          <a:p>
            <a:pPr>
              <a:buFont typeface="Wingdings" panose="05000000000000000000" pitchFamily="2" charset="2"/>
              <a:buChar char="ü"/>
            </a:pPr>
            <a:r>
              <a:rPr lang="en-US" sz="2800" dirty="0"/>
              <a:t> </a:t>
            </a:r>
            <a:r>
              <a:rPr lang="ru-RU" sz="2800" dirty="0"/>
              <a:t>Хранение схемы и доставка изменений</a:t>
            </a:r>
          </a:p>
          <a:p>
            <a:pPr lvl="1"/>
            <a:r>
              <a:rPr lang="ru-RU" b="0" i="0" dirty="0">
                <a:effectLst/>
                <a:latin typeface="Segoe UI" panose="020B0502040204020203" pitchFamily="34" charset="0"/>
              </a:rPr>
              <a:t>Используйте миграции</a:t>
            </a:r>
          </a:p>
          <a:p>
            <a:pPr lvl="1"/>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pPr lvl="1"/>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a:p>
            <a:pPr>
              <a:buFont typeface="Wingdings" panose="05000000000000000000" pitchFamily="2" charset="2"/>
              <a:buChar char="ü"/>
            </a:pPr>
            <a:r>
              <a:rPr lang="en-US" sz="2800" dirty="0"/>
              <a:t> </a:t>
            </a:r>
            <a:r>
              <a:rPr lang="ru-RU" sz="2800" dirty="0"/>
              <a:t>Изоляция тестов</a:t>
            </a:r>
            <a:endParaRPr lang="ru-RU" dirty="0"/>
          </a:p>
          <a:p>
            <a:pPr lvl="1"/>
            <a:r>
              <a:rPr lang="ru-RU" dirty="0"/>
              <a:t>У каждого разработчика должна быть своя база</a:t>
            </a:r>
          </a:p>
          <a:p>
            <a:pPr lvl="1"/>
            <a:r>
              <a:rPr lang="ru-RU" dirty="0"/>
              <a:t>Очищаем данные перед каждым тестом</a:t>
            </a: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45</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algn="just"/>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47</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как на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production</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5</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51</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0838607"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быстрейший и лимитированный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Ваши тесты будут 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 без каких-либо </a:t>
            </a:r>
            <a:r>
              <a:rPr lang="ru-RU" dirty="0">
                <a:latin typeface="Segoe UI" panose="020B0502040204020203" pitchFamily="34" charset="0"/>
              </a:rPr>
              <a:t>дополнительных</a:t>
            </a:r>
            <a:r>
              <a:rPr lang="ru-RU" b="0" i="0" dirty="0">
                <a:effectLst/>
                <a:latin typeface="Segoe UI" panose="020B0502040204020203" pitchFamily="34" charset="0"/>
              </a:rPr>
              <a:t> настроек.</a:t>
            </a: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52</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2558918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56</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Should call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lgn="just">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a:latin typeface="Segoe UI" panose="020B0502040204020203" pitchFamily="34" charset="0"/>
                <a:cs typeface="Segoe UI" panose="020B0502040204020203" pitchFamily="34" charset="0"/>
              </a:rPr>
              <a:t>ChangeTracker.Clear</a:t>
            </a: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Обезличивает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62</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Docker</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Пакетный запуск тестов</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64</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pPr algn="just"/>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данных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65</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66</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67</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68</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69</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connection.ConnectionString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.ConnectionString.Replace(FakePort, freePort);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70</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lang="ru-RU" sz="20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71</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72</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чтения нет необходимости в модели предметной области.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вы решите протестировать чтение, сделайте это с помощью интеграционных тестов на реальной базе данных.</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73</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Должны ли вы тестировать репозитории независимо от других интеграционных тестов? </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Высокие затраты на поддержку. </a:t>
            </a:r>
          </a:p>
          <a:p>
            <a:pPr algn="just"/>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pPr algn="just"/>
            <a:r>
              <a:rPr lang="ru-RU" dirty="0">
                <a:latin typeface="Segoe UI" panose="020B0502040204020203" pitchFamily="34" charset="0"/>
                <a:cs typeface="Segoe UI" panose="020B0502040204020203" pitchFamily="34" charset="0"/>
              </a:rPr>
              <a:t>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77</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78</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79</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8</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80</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81</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82</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83</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lgn="just"/>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14056</TotalTime>
  <Words>8409</Words>
  <Application>Microsoft Office PowerPoint</Application>
  <PresentationFormat>Widescreen</PresentationFormat>
  <Paragraphs>848</Paragraphs>
  <Slides>83</Slides>
  <Notes>59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83</vt:i4>
      </vt:variant>
    </vt:vector>
  </HeadingPairs>
  <TitlesOfParts>
    <vt:vector size="100"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Тестирование как на production</vt:lpstr>
      <vt:lpstr>Если невозможно использовать продбазу</vt:lpstr>
      <vt:lpstr>Нельзя тестировать базу as is – не тестируй</vt:lpstr>
      <vt:lpstr>Если база неуправляемая</vt:lpstr>
      <vt:lpstr>Что мы уже узнали?</vt:lpstr>
      <vt:lpstr> Как хранить схему бд?</vt:lpstr>
      <vt:lpstr>Схема базы в git’е</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Подход, основанный на состоянии</vt:lpstr>
      <vt:lpstr>Подход, основанный на миграции</vt:lpstr>
      <vt:lpstr>Миграции vs состояния</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быстрейший и лимитированный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110</cp:revision>
  <dcterms:created xsi:type="dcterms:W3CDTF">2022-09-23T08:10:41Z</dcterms:created>
  <dcterms:modified xsi:type="dcterms:W3CDTF">2022-11-02T10:50:43Z</dcterms:modified>
</cp:coreProperties>
</file>