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62" r:id="rId3"/>
    <p:sldId id="257" r:id="rId4"/>
    <p:sldId id="352" r:id="rId5"/>
    <p:sldId id="335" r:id="rId6"/>
    <p:sldId id="329" r:id="rId7"/>
    <p:sldId id="330" r:id="rId8"/>
    <p:sldId id="354" r:id="rId9"/>
    <p:sldId id="363" r:id="rId10"/>
    <p:sldId id="288" r:id="rId11"/>
    <p:sldId id="289" r:id="rId12"/>
    <p:sldId id="336" r:id="rId13"/>
    <p:sldId id="291" r:id="rId14"/>
    <p:sldId id="292" r:id="rId15"/>
    <p:sldId id="328" r:id="rId16"/>
    <p:sldId id="294" r:id="rId17"/>
    <p:sldId id="337" r:id="rId18"/>
    <p:sldId id="338" r:id="rId19"/>
    <p:sldId id="339" r:id="rId20"/>
    <p:sldId id="296" r:id="rId21"/>
    <p:sldId id="326" r:id="rId22"/>
    <p:sldId id="297" r:id="rId23"/>
    <p:sldId id="300" r:id="rId24"/>
    <p:sldId id="301" r:id="rId25"/>
    <p:sldId id="302" r:id="rId26"/>
    <p:sldId id="359" r:id="rId27"/>
    <p:sldId id="360" r:id="rId28"/>
    <p:sldId id="361" r:id="rId29"/>
    <p:sldId id="331" r:id="rId30"/>
    <p:sldId id="298" r:id="rId31"/>
    <p:sldId id="340" r:id="rId32"/>
    <p:sldId id="341" r:id="rId33"/>
    <p:sldId id="365" r:id="rId34"/>
    <p:sldId id="295" r:id="rId35"/>
    <p:sldId id="258" r:id="rId36"/>
    <p:sldId id="310" r:id="rId37"/>
    <p:sldId id="311" r:id="rId38"/>
    <p:sldId id="355" r:id="rId39"/>
    <p:sldId id="314" r:id="rId40"/>
    <p:sldId id="267" r:id="rId41"/>
    <p:sldId id="264" r:id="rId42"/>
    <p:sldId id="356" r:id="rId43"/>
    <p:sldId id="357" r:id="rId44"/>
    <p:sldId id="332" r:id="rId45"/>
    <p:sldId id="364" r:id="rId46"/>
    <p:sldId id="316" r:id="rId47"/>
    <p:sldId id="269" r:id="rId48"/>
    <p:sldId id="270" r:id="rId49"/>
    <p:sldId id="346" r:id="rId50"/>
    <p:sldId id="275" r:id="rId51"/>
    <p:sldId id="347" r:id="rId52"/>
    <p:sldId id="276" r:id="rId53"/>
    <p:sldId id="277" r:id="rId54"/>
    <p:sldId id="278" r:id="rId55"/>
    <p:sldId id="279" r:id="rId56"/>
    <p:sldId id="358" r:id="rId57"/>
    <p:sldId id="348" r:id="rId58"/>
    <p:sldId id="349" r:id="rId59"/>
    <p:sldId id="350" r:id="rId60"/>
    <p:sldId id="351" r:id="rId61"/>
    <p:sldId id="282" r:id="rId62"/>
    <p:sldId id="283" r:id="rId63"/>
    <p:sldId id="312" r:id="rId64"/>
    <p:sldId id="313" r:id="rId65"/>
    <p:sldId id="280" r:id="rId66"/>
    <p:sldId id="368" r:id="rId67"/>
    <p:sldId id="281" r:id="rId68"/>
    <p:sldId id="285" r:id="rId69"/>
    <p:sldId id="333" r:id="rId70"/>
    <p:sldId id="334" r:id="rId71"/>
    <p:sldId id="370" r:id="rId72"/>
    <p:sldId id="318" r:id="rId73"/>
    <p:sldId id="320" r:id="rId74"/>
    <p:sldId id="322" r:id="rId75"/>
    <p:sldId id="323" r:id="rId76"/>
    <p:sldId id="369" r:id="rId77"/>
    <p:sldId id="342" r:id="rId78"/>
    <p:sldId id="344" r:id="rId79"/>
    <p:sldId id="345" r:id="rId80"/>
    <p:sldId id="353" r:id="rId81"/>
    <p:sldId id="343" r:id="rId82"/>
    <p:sldId id="366" r:id="rId83"/>
    <p:sldId id="36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77504" autoAdjust="0"/>
  </p:normalViewPr>
  <p:slideViewPr>
    <p:cSldViewPr snapToGrid="0">
      <p:cViewPr>
        <p:scale>
          <a:sx n="75" d="100"/>
          <a:sy n="75" d="100"/>
        </p:scale>
        <p:origin x="70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10/31/2022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проблемы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авторы 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Как и в случае с обычным кодом, схему базы данных лучше всего хранить в системе управления версиями.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32232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19</a:t>
            </a:fld>
            <a:endParaRPr lang="en-US" dirty="0"/>
          </a:p>
        </p:txBody>
      </p:sp>
    </p:spTree>
    <p:extLst>
      <p:ext uri="{BB962C8B-B14F-4D97-AF65-F5344CB8AC3E}">
        <p14:creationId xmlns:p14="http://schemas.microsoft.com/office/powerpoint/2010/main" val="276714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264975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238264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3752093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внепроцессные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1137962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1655313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p>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AutoRollback в наших тестах</a:t>
            </a:r>
          </a:p>
          <a:p>
            <a:pPr marL="171450" indent="-171450">
              <a:buFont typeface="Arial" panose="020B0604020202020204" pitchFamily="34" charset="0"/>
              <a:buChar char="•"/>
            </a:pPr>
            <a:r>
              <a:rPr lang="ru-RU" dirty="0"/>
              <a:t>Кроме того, если нам по какой-либо причине потребуется несколько транзакций, этот подход не сработает. Бывают системы, в которых одна операция сопровождается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endParaRPr lang="en-US" dirty="0"/>
          </a:p>
          <a:p>
            <a:pPr marL="171450" indent="-171450">
              <a:buFont typeface="Arial" panose="020B0604020202020204" pitchFamily="34" charset="0"/>
              <a:buChar char="•"/>
            </a:pPr>
            <a:endParaRPr lang="ru-RU"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dirty="0"/>
          </a:p>
        </p:txBody>
      </p:sp>
    </p:spTree>
    <p:extLst>
      <p:ext uri="{BB962C8B-B14F-4D97-AF65-F5344CB8AC3E}">
        <p14:creationId xmlns:p14="http://schemas.microsoft.com/office/powerpoint/2010/main" val="969052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Очистка данных в конце теста —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ru-RU" dirty="0"/>
          </a:p>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44</a:t>
            </a:fld>
            <a:endParaRPr lang="en-US" dirty="0"/>
          </a:p>
        </p:txBody>
      </p:sp>
    </p:spTree>
    <p:extLst>
      <p:ext uri="{BB962C8B-B14F-4D97-AF65-F5344CB8AC3E}">
        <p14:creationId xmlns:p14="http://schemas.microsoft.com/office/powerpoint/2010/main" val="4095957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dirty="0"/>
          </a:p>
        </p:txBody>
      </p:sp>
    </p:spTree>
    <p:extLst>
      <p:ext uri="{BB962C8B-B14F-4D97-AF65-F5344CB8AC3E}">
        <p14:creationId xmlns:p14="http://schemas.microsoft.com/office/powerpoint/2010/main" val="2458019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49</a:t>
            </a:fld>
            <a:endParaRPr lang="en-US" dirty="0"/>
          </a:p>
        </p:txBody>
      </p:sp>
    </p:spTree>
    <p:extLst>
      <p:ext uri="{BB962C8B-B14F-4D97-AF65-F5344CB8AC3E}">
        <p14:creationId xmlns:p14="http://schemas.microsoft.com/office/powerpoint/2010/main" val="3748571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Поговорим про использование </a:t>
            </a:r>
            <a:r>
              <a:rPr lang="en-US" dirty="0" err="1"/>
              <a:t>EFCore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endParaRPr lang="en-US" dirty="0"/>
          </a:p>
          <a:p>
            <a:pPr marL="171450" indent="-171450">
              <a:buFont typeface="Arial" panose="020B0604020202020204" pitchFamily="34" charset="0"/>
              <a:buChar char="•"/>
            </a:pPr>
            <a:r>
              <a:rPr lang="ru-RU" dirty="0"/>
              <a:t>Используйте какую-либо форму паттерна репозиторий и мокируйте его. Хорошо, но больше работы</a:t>
            </a:r>
            <a:endParaRPr lang="en-US" dirty="0"/>
          </a:p>
          <a:p>
            <a:pPr marL="171450" indent="-171450">
              <a:buFont typeface="Arial" panose="020B0604020202020204" pitchFamily="34" charset="0"/>
              <a:buChar cha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dirty="0"/>
          </a:p>
        </p:txBody>
      </p:sp>
    </p:spTree>
    <p:extLst>
      <p:ext uri="{BB962C8B-B14F-4D97-AF65-F5344CB8AC3E}">
        <p14:creationId xmlns:p14="http://schemas.microsoft.com/office/powerpoint/2010/main" val="50882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dirty="0"/>
          </a:p>
        </p:txBody>
      </p:sp>
    </p:spTree>
    <p:extLst>
      <p:ext uri="{BB962C8B-B14F-4D97-AF65-F5344CB8AC3E}">
        <p14:creationId xmlns:p14="http://schemas.microsoft.com/office/powerpoint/2010/main" val="2237802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TimeSpan,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ef database update --connection "Data Source=My.db"</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dirty="0"/>
          </a:p>
        </p:txBody>
      </p:sp>
    </p:spTree>
    <p:extLst>
      <p:ext uri="{BB962C8B-B14F-4D97-AF65-F5344CB8AC3E}">
        <p14:creationId xmlns:p14="http://schemas.microsoft.com/office/powerpoint/2010/main" val="382026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dirty="0"/>
          </a:p>
        </p:txBody>
      </p:sp>
    </p:spTree>
    <p:extLst>
      <p:ext uri="{BB962C8B-B14F-4D97-AF65-F5344CB8AC3E}">
        <p14:creationId xmlns:p14="http://schemas.microsoft.com/office/powerpoint/2010/main" val="696483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dirty="0"/>
          </a:p>
        </p:txBody>
      </p:sp>
    </p:spTree>
    <p:extLst>
      <p:ext uri="{BB962C8B-B14F-4D97-AF65-F5344CB8AC3E}">
        <p14:creationId xmlns:p14="http://schemas.microsoft.com/office/powerpoint/2010/main" val="1098713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dirty="0"/>
          </a:p>
        </p:txBody>
      </p:sp>
    </p:spTree>
    <p:extLst>
      <p:ext uri="{BB962C8B-B14F-4D97-AF65-F5344CB8AC3E}">
        <p14:creationId xmlns:p14="http://schemas.microsoft.com/office/powerpoint/2010/main" val="3069332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List&lt;MigrationOperation&gt;();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t.Indexes.Where(AcceptIndex))) operations.Add(Drop(index));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foreignKey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databaseModel.Tables.SelectMany(t =&gt; t.ForeignKeys.Where(AcceptForeignKey))) operations.Add(Drop(foreignKey));</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databaseModel.Tables.Where(AcceptTable))   operations.Add(Drop(table));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databaseModel.Sequences.Where(AcceptSequence))   operations.Add(Drop(sequence));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Rojansky, github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dirty="0"/>
          </a:p>
        </p:txBody>
      </p:sp>
    </p:spTree>
    <p:extLst>
      <p:ext uri="{BB962C8B-B14F-4D97-AF65-F5344CB8AC3E}">
        <p14:creationId xmlns:p14="http://schemas.microsoft.com/office/powerpoint/2010/main" val="1990264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приложенич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dirty="0"/>
          </a:p>
        </p:txBody>
      </p:sp>
    </p:spTree>
    <p:extLst>
      <p:ext uri="{BB962C8B-B14F-4D97-AF65-F5344CB8AC3E}">
        <p14:creationId xmlns:p14="http://schemas.microsoft.com/office/powerpoint/2010/main" val="39684483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58</a:t>
            </a:fld>
            <a:endParaRPr lang="en-US" dirty="0"/>
          </a:p>
        </p:txBody>
      </p:sp>
    </p:spTree>
    <p:extLst>
      <p:ext uri="{BB962C8B-B14F-4D97-AF65-F5344CB8AC3E}">
        <p14:creationId xmlns:p14="http://schemas.microsoft.com/office/powerpoint/2010/main" val="3250399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StopNextDispose</a:t>
            </a:r>
            <a:r>
              <a:rPr lang="en-US" dirty="0"/>
              <a:t> – </a:t>
            </a:r>
            <a:r>
              <a:rPr lang="ru-RU" dirty="0"/>
              <a:t>специальный </a:t>
            </a:r>
            <a:r>
              <a:rPr lang="en-US" dirty="0"/>
              <a:t>helper </a:t>
            </a:r>
            <a:r>
              <a:rPr lang="ru-RU" dirty="0"/>
              <a:t>метод, сохраняющий </a:t>
            </a:r>
            <a:r>
              <a:rPr lang="en-US" dirty="0"/>
              <a:t>connection </a:t>
            </a:r>
            <a:r>
              <a:rPr lang="ru-RU" dirty="0"/>
              <a:t>для последующего использования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dirty="0"/>
          </a:p>
        </p:txBody>
      </p:sp>
    </p:spTree>
    <p:extLst>
      <p:ext uri="{BB962C8B-B14F-4D97-AF65-F5344CB8AC3E}">
        <p14:creationId xmlns:p14="http://schemas.microsoft.com/office/powerpoint/2010/main" val="1655077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dirty="0"/>
          </a:p>
        </p:txBody>
      </p:sp>
    </p:spTree>
    <p:extLst>
      <p:ext uri="{BB962C8B-B14F-4D97-AF65-F5344CB8AC3E}">
        <p14:creationId xmlns:p14="http://schemas.microsoft.com/office/powerpoint/2010/main" val="420704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Как получить лучших данных для тестирования приложения?</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a:t>
            </a:r>
            <a:r>
              <a:rPr lang="ru-RU" dirty="0" err="1"/>
              <a:t>десериализуем</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dirty="0"/>
          </a:p>
        </p:txBody>
      </p:sp>
    </p:spTree>
    <p:extLst>
      <p:ext uri="{BB962C8B-B14F-4D97-AF65-F5344CB8AC3E}">
        <p14:creationId xmlns:p14="http://schemas.microsoft.com/office/powerpoint/2010/main" val="628486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ru-RU" dirty="0"/>
              <a:t>Подходят для тестов, которым требуется много сложных данных, которые трудно закодировать вручную.</a:t>
            </a:r>
            <a:r>
              <a:rPr lang="en-US" dirty="0"/>
              <a:t> </a:t>
            </a:r>
            <a:endParaRPr lang="ru-RU" dirty="0"/>
          </a:p>
          <a:p>
            <a:pPr marL="171450" indent="-171450">
              <a:buFontTx/>
              <a:buChar char="-"/>
            </a:pPr>
            <a:r>
              <a:rPr lang="ru-RU" dirty="0"/>
              <a:t>Гораздо более репрезентативные данные для системных тестов, тестов производительности и демонстраций клиентов.</a:t>
            </a:r>
          </a:p>
          <a:p>
            <a:pPr marL="171450" indent="-171450">
              <a:buFontTx/>
              <a:buChar char="-"/>
            </a:pPr>
            <a:r>
              <a:rPr lang="ru-RU" dirty="0"/>
              <a:t>Функция “Seed from Production” также включает этап анонимизации, чтобы никакие личные данные не хранились / не использовались в вашем приложении / тестовом коде.</a:t>
            </a:r>
          </a:p>
          <a:p>
            <a:pPr marL="171450" indent="-171450">
              <a:buFontTx/>
              <a:buChar char="-"/>
            </a:pPr>
            <a:r>
              <a:rPr lang="ru-RU" dirty="0" err="1"/>
              <a:t>TestSupport</a:t>
            </a:r>
            <a:r>
              <a:rPr lang="ru-RU" dirty="0"/>
              <a:t>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dirty="0"/>
          </a:p>
        </p:txBody>
      </p:sp>
    </p:spTree>
    <p:extLst>
      <p:ext uri="{BB962C8B-B14F-4D97-AF65-F5344CB8AC3E}">
        <p14:creationId xmlns:p14="http://schemas.microsoft.com/office/powerpoint/2010/main" val="24698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64</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67</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74</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75</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a:t>TFlex</a:t>
            </a:r>
            <a:r>
              <a:rPr lang="ru-RU" dirty="0"/>
              <a:t> от </a:t>
            </a:r>
            <a:r>
              <a:rPr lang="en-US" dirty="0"/>
              <a:t>TopSystems.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a:t>Tflexservice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13:38:20</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13:38:20</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13:38:20</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13:38:20</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13:38:20</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13:38:20</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13:38:20</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13:38:20</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13:38:20</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13:38:20</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13:38:20</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13:38:20</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F0083DC-5830-1DAC-448D-BC662788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200"/>
            <a:ext cx="10899522" cy="1587500"/>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Тестируем код,</a:t>
            </a:r>
            <a:r>
              <a:rPr lang="en-US" sz="5000" i="0" dirty="0">
                <a:solidFill>
                  <a:schemeClr val="bg1"/>
                </a:solidFill>
                <a:effectLst/>
                <a:latin typeface="Segoe UI" panose="020B0502040204020203" pitchFamily="34" charset="0"/>
                <a:cs typeface="Segoe UI" panose="020B0502040204020203" pitchFamily="34" charset="0"/>
              </a:rPr>
              <a:t> </a:t>
            </a:r>
            <a:r>
              <a:rPr lang="ru-RU" sz="5000" i="0" dirty="0">
                <a:solidFill>
                  <a:schemeClr val="bg1"/>
                </a:solidFill>
                <a:effectLst/>
                <a:latin typeface="Segoe UI" panose="020B0502040204020203" pitchFamily="34" charset="0"/>
                <a:cs typeface="Segoe UI" panose="020B0502040204020203" pitchFamily="34" charset="0"/>
              </a:rPr>
              <a:t>взаимодействующий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b="0" i="0" dirty="0">
                <a:effectLst/>
                <a:latin typeface="Segoe UI" panose="020B0502040204020203" pitchFamily="34" charset="0"/>
              </a:rPr>
              <a:t>Храним схему базы данных в системе управления версиями</a:t>
            </a:r>
          </a:p>
          <a:p>
            <a:pPr marL="0" indent="0" algn="just">
              <a:buNone/>
            </a:pPr>
            <a:endParaRPr lang="ru-RU" b="0" i="0" dirty="0">
              <a:effectLst/>
              <a:latin typeface="Segoe UI" panose="020B0502040204020203" pitchFamily="34" charset="0"/>
            </a:endParaRPr>
          </a:p>
          <a:p>
            <a:pPr algn="just"/>
            <a:r>
              <a:rPr lang="ru-RU" b="0" i="0" dirty="0">
                <a:effectLst/>
                <a:latin typeface="Segoe UI" panose="020B0502040204020203" pitchFamily="34" charset="0"/>
              </a:rPr>
              <a:t>Применяем миграции для изменения схемы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Схема базы в </a:t>
            </a:r>
            <a:r>
              <a:rPr lang="en-US" b="0" i="0" dirty="0">
                <a:effectLst/>
                <a:latin typeface="Segoe UI" panose="020B0502040204020203" pitchFamily="34" charset="0"/>
              </a:rPr>
              <a:t>git’</a:t>
            </a:r>
            <a:r>
              <a:rPr lang="ru-RU" dirty="0">
                <a:latin typeface="Segoe UI" panose="020B0502040204020203" pitchFamily="34" charset="0"/>
              </a:rPr>
              <a:t>е</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lgn="just">
              <a:buNone/>
            </a:pPr>
            <a:r>
              <a:rPr lang="ru-RU" b="0" i="0" dirty="0">
                <a:effectLst/>
                <a:latin typeface="Segoe UI" panose="020B0502040204020203" pitchFamily="34" charset="0"/>
              </a:rPr>
              <a:t>Первым шагом на пути к тестированию базы данных является работа со схемой базы данных как с обычным кодом – хранение ее в системе управления версиями</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spTree>
    <p:extLst>
      <p:ext uri="{BB962C8B-B14F-4D97-AF65-F5344CB8AC3E}">
        <p14:creationId xmlns:p14="http://schemas.microsoft.com/office/powerpoint/2010/main" val="21816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12</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35638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250684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IEntityTypeConfiguration&lt;MeasureUnitRecord&gt;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Configure(EntityTypeBuilder&lt;MeasureUnitRecord&gt;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builder.ToTable(</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 Constants.Schema);</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builder.HasKey(b =&gt; b.Id);</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builder.HasData(</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"шт"</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111936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Up(MigrationBuilder migrationBuilder)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migrationBuilder.InsertData(</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"dbo"</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"mh"</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шт"</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2418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"__EFMigrationsHistory"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"MigrationId"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'mh'</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"UnitOfMeasurement"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шт'</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19</a:t>
            </a:fld>
            <a:endParaRPr lang="en-US" dirty="0"/>
          </a:p>
        </p:txBody>
      </p:sp>
    </p:spTree>
    <p:extLst>
      <p:ext uri="{BB962C8B-B14F-4D97-AF65-F5344CB8AC3E}">
        <p14:creationId xmlns:p14="http://schemas.microsoft.com/office/powerpoint/2010/main" val="300925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ru-RU" sz="2800" dirty="0">
                <a:latin typeface="Segoe UI" panose="020B0502040204020203" pitchFamily="34" charset="0"/>
                <a:cs typeface="Segoe UI" panose="020B0502040204020203" pitchFamily="34" charset="0"/>
              </a:rPr>
              <a:t>EfCore.TestSupport</a:t>
            </a: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Советы</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20</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21</a:t>
            </a:fld>
            <a:endParaRPr lang="en-US" dirty="0"/>
          </a:p>
        </p:txBody>
      </p:sp>
    </p:spTree>
    <p:extLst>
      <p:ext uri="{BB962C8B-B14F-4D97-AF65-F5344CB8AC3E}">
        <p14:creationId xmlns:p14="http://schemas.microsoft.com/office/powerpoint/2010/main" val="343730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lgn="just">
              <a:buNone/>
            </a:pPr>
            <a:r>
              <a:rPr lang="ru-RU" b="0" i="0" dirty="0">
                <a:effectLst/>
                <a:latin typeface="Segoe UI" panose="020B0502040204020203" pitchFamily="34" charset="0"/>
              </a:rPr>
              <a:t>Использование явных миграций, которые переводят базу данных из одной версии в другую.</a:t>
            </a:r>
          </a:p>
          <a:p>
            <a:pPr marL="0" indent="0" algn="just">
              <a:buNone/>
            </a:pPr>
            <a:endParaRPr lang="ru-RU" dirty="0">
              <a:latin typeface="Segoe UI" panose="020B0502040204020203" pitchFamily="34" charset="0"/>
            </a:endParaRPr>
          </a:p>
          <a:p>
            <a:pPr marL="0" indent="0" algn="just">
              <a:buNone/>
            </a:pPr>
            <a:r>
              <a:rPr lang="ru-RU" b="0" i="0" dirty="0">
                <a:effectLst/>
                <a:latin typeface="Segoe UI" panose="020B0502040204020203" pitchFamily="34" charset="0"/>
              </a:rPr>
              <a:t>Не редактируйте и не удаляйте миграции.</a:t>
            </a:r>
          </a:p>
          <a:p>
            <a:pPr marL="0" indent="0" algn="just">
              <a:buNone/>
            </a:pPr>
            <a:endParaRPr lang="ru-RU" dirty="0">
              <a:latin typeface="Segoe UI" panose="020B0502040204020203" pitchFamily="34" charset="0"/>
            </a:endParaRPr>
          </a:p>
          <a:p>
            <a:pPr marL="0" indent="0" algn="just">
              <a:buNone/>
            </a:pP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12954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dirty="0">
                <a:latin typeface="Segoe UI" panose="020B0502040204020203" pitchFamily="34" charset="0"/>
              </a:rPr>
              <a:t>М</a:t>
            </a:r>
            <a:r>
              <a:rPr lang="ru-RU" b="0" i="0" dirty="0">
                <a:effectLst/>
                <a:latin typeface="Segoe UI" panose="020B0502040204020203" pitchFamily="34" charset="0"/>
              </a:rPr>
              <a:t>играции </a:t>
            </a:r>
            <a:r>
              <a:rPr lang="en-US" dirty="0">
                <a:latin typeface="Segoe UI" panose="020B0502040204020203" pitchFamily="34" charset="0"/>
              </a:rPr>
              <a:t>vs</a:t>
            </a:r>
            <a:r>
              <a:rPr lang="ru-RU" b="0" i="0" dirty="0">
                <a:effectLst/>
                <a:latin typeface="Segoe UI" panose="020B0502040204020203" pitchFamily="34" charset="0"/>
              </a:rPr>
              <a:t> состояния</a:t>
            </a:r>
            <a:endParaRPr lang="en-US"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23</a:t>
            </a:fld>
            <a:endParaRPr lang="en-US" dirty="0"/>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24</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26</a:t>
            </a:fld>
            <a:endParaRPr lang="en-US" dirty="0"/>
          </a:p>
        </p:txBody>
      </p:sp>
      <p:pic>
        <p:nvPicPr>
          <p:cNvPr id="6" name="Picture 5">
            <a:extLst>
              <a:ext uri="{FF2B5EF4-FFF2-40B4-BE49-F238E27FC236}">
                <a16:creationId xmlns:a16="http://schemas.microsoft.com/office/drawing/2014/main" id="{9CB53857-5E66-0AD4-E5DE-2A106FC7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8" y="2111968"/>
            <a:ext cx="5633468" cy="3666449"/>
          </a:xfrm>
          <a:prstGeom prst="rect">
            <a:avLst/>
          </a:prstGeom>
        </p:spPr>
      </p:pic>
      <p:pic>
        <p:nvPicPr>
          <p:cNvPr id="10" name="Picture 9">
            <a:extLst>
              <a:ext uri="{FF2B5EF4-FFF2-40B4-BE49-F238E27FC236}">
                <a16:creationId xmlns:a16="http://schemas.microsoft.com/office/drawing/2014/main" id="{EC7AD707-9B64-21A2-5ABA-A18A3143C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530" y="1399702"/>
            <a:ext cx="7976527" cy="3597052"/>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27</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28</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29</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&lt;databaseChangeLog</a:t>
            </a:r>
          </a:p>
          <a:p>
            <a:pPr marL="0" indent="0">
              <a:buNone/>
            </a:pPr>
            <a:r>
              <a:rPr lang="en-US" dirty="0"/>
              <a:t>    xmlns="http://www.liquibase.org/xml/ns/dbchangelog"  </a:t>
            </a:r>
          </a:p>
          <a:p>
            <a:pPr marL="0" indent="0">
              <a:buNone/>
            </a:pPr>
            <a:r>
              <a:rPr lang="en-US" dirty="0"/>
              <a:t>    xmlns:xsi="http://www.w3.org/2001/XMLSchema-instance"  </a:t>
            </a:r>
          </a:p>
          <a:p>
            <a:pPr marL="0" indent="0">
              <a:buNone/>
            </a:pPr>
            <a:r>
              <a:rPr lang="en-US" dirty="0"/>
              <a:t>    xmlns:pro="http://www.liquibase.org/xml/ns/pro"					</a:t>
            </a:r>
          </a:p>
          <a:p>
            <a:pPr marL="0" indent="0">
              <a:buNone/>
            </a:pPr>
            <a:r>
              <a:rPr lang="en-US" dirty="0"/>
              <a:t>    xsi:schemaLocation="http://www.liquibase.org/xml/ns/dbchangelog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&lt;includeAll  path="Migrations"/&gt; </a:t>
            </a:r>
          </a:p>
          <a:p>
            <a:pPr marL="0" indent="0">
              <a:buNone/>
            </a:pPr>
            <a:r>
              <a:rPr lang="en-US" dirty="0"/>
              <a:t>&lt;/databaseChangeLog&gt;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4073681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"lb-generated"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375963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lgn="just"/>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3200" dirty="0">
                <a:latin typeface="Segoe UI" panose="020B0502040204020203" pitchFamily="34" charset="0"/>
                <a:cs typeface="Segoe UI" panose="020B0502040204020203" pitchFamily="34" charset="0"/>
              </a:rPr>
              <a:t>Тестируем в продбазе (</a:t>
            </a:r>
            <a:r>
              <a:rPr lang="ru-RU" sz="3200" b="1" i="1" dirty="0">
                <a:latin typeface="Segoe UI" panose="020B0502040204020203" pitchFamily="34" charset="0"/>
                <a:cs typeface="Segoe UI" panose="020B0502040204020203" pitchFamily="34" charset="0"/>
              </a:rPr>
              <a:t>на другом экземпляре!</a:t>
            </a:r>
            <a:r>
              <a:rPr lang="ru-RU" sz="3200" dirty="0">
                <a:latin typeface="Segoe UI" panose="020B0502040204020203" pitchFamily="34" charset="0"/>
                <a:cs typeface="Segoe UI" panose="020B0502040204020203" pitchFamily="34" charset="0"/>
              </a:rPr>
              <a:t>)</a:t>
            </a:r>
            <a:r>
              <a:rPr lang="ru-RU" sz="3000" dirty="0">
                <a:latin typeface="Segoe UI" panose="020B0502040204020203" pitchFamily="34" charset="0"/>
                <a:cs typeface="Segoe UI" panose="020B0502040204020203" pitchFamily="34" charset="0"/>
              </a:rPr>
              <a:t> </a:t>
            </a:r>
          </a:p>
          <a:p>
            <a:pPr algn="just">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lgn="just"/>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И</a:t>
            </a:r>
            <a:r>
              <a:rPr lang="ru-RU" sz="3000" b="0" i="0" dirty="0">
                <a:effectLst/>
                <a:latin typeface="Segoe UI" panose="020B0502040204020203" pitchFamily="34" charset="0"/>
                <a:cs typeface="Segoe UI" panose="020B0502040204020203" pitchFamily="34" charset="0"/>
              </a:rPr>
              <a:t>сключения – возможная потеря данных</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33</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Приведение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базы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36</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a:t>
            </a:r>
          </a:p>
          <a:p>
            <a:pPr algn="just"/>
            <a:endParaRPr lang="ru-RU" dirty="0">
              <a:latin typeface="Segoe UI" panose="020B0502040204020203" pitchFamily="34" charset="0"/>
              <a:cs typeface="Segoe UI" panose="020B0502040204020203" pitchFamily="34" charset="0"/>
            </a:endParaRPr>
          </a:p>
          <a:p>
            <a:pPr marL="0" indent="0" algn="just">
              <a:buNone/>
            </a:pPr>
            <a:r>
              <a:rPr lang="en-US" dirty="0" err="1">
                <a:latin typeface="Segoe UI" panose="020B0502040204020203" pitchFamily="34" charset="0"/>
                <a:cs typeface="Segoe UI" panose="020B0502040204020203" pitchFamily="34" charset="0"/>
              </a:rPr>
              <a:t>xUnit</a:t>
            </a:r>
            <a:r>
              <a:rPr lang="ru-RU" dirty="0">
                <a:latin typeface="Segoe UI" panose="020B0502040204020203" pitchFamily="34" charset="0"/>
                <a:cs typeface="Segoe UI" panose="020B0502040204020203" pitchFamily="34" charset="0"/>
              </a:rPr>
              <a:t> и </a:t>
            </a:r>
            <a:r>
              <a:rPr lang="en-US" dirty="0" err="1">
                <a:latin typeface="Segoe UI" panose="020B0502040204020203" pitchFamily="34" charset="0"/>
                <a:cs typeface="Segoe UI" panose="020B0502040204020203" pitchFamily="34" charset="0"/>
              </a:rPr>
              <a:t>NUnit</a:t>
            </a:r>
            <a:r>
              <a:rPr lang="en-US" dirty="0">
                <a:latin typeface="Segoe UI" panose="020B0502040204020203" pitchFamily="34" charset="0"/>
                <a:cs typeface="Segoe UI" panose="020B0502040204020203" pitchFamily="34" charset="0"/>
              </a:rPr>
              <a:t> – </a:t>
            </a:r>
            <a:r>
              <a:rPr lang="ru-RU" dirty="0">
                <a:latin typeface="Segoe UI" panose="020B0502040204020203" pitchFamily="34" charset="0"/>
                <a:cs typeface="Segoe UI" panose="020B0502040204020203" pitchFamily="34" charset="0"/>
              </a:rPr>
              <a:t>позволяют создать отдельные тестовые коллекции и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352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a:latin typeface="Segoe UI" panose="020B0502040204020203" pitchFamily="34" charset="0"/>
                <a:cs typeface="Segoe UI" panose="020B0502040204020203" pitchFamily="34" charset="0"/>
              </a:rPr>
              <a:t>xUnit</a:t>
            </a: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a:xfrm>
            <a:off x="241300" y="2005012"/>
            <a:ext cx="11588750" cy="4351338"/>
          </a:xfrm>
        </p:spPr>
        <p:txBody>
          <a:bodyPr>
            <a:noAutofit/>
          </a:bodyPr>
          <a:lstStyle/>
          <a:p>
            <a:pPr marL="0" indent="0">
              <a:buNone/>
            </a:pP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CollectionDefinition</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nameof</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NotThreadSafe</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DisableParallelization</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[Collection(nameof(</a:t>
            </a:r>
            <a:r>
              <a:rPr lang="en-US" sz="2400" dirty="0" err="1">
                <a:solidFill>
                  <a:srgbClr val="000000"/>
                </a:solidFill>
                <a:latin typeface="Cascadia Mono" panose="020B0609020000020004" pitchFamily="49" charset="0"/>
              </a:rPr>
              <a:t>NotThreadSafe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38</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pPr algn="just"/>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p>
          <a:p>
            <a:pPr algn="just"/>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можно брать базу из </a:t>
            </a:r>
            <a:r>
              <a:rPr lang="en-US" dirty="0">
                <a:latin typeface="Segoe UI" panose="020B0502040204020203" pitchFamily="34" charset="0"/>
                <a:cs typeface="Segoe UI" panose="020B0502040204020203" pitchFamily="34" charset="0"/>
              </a:rPr>
              <a:t>production</a:t>
            </a: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18430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a:xfrm>
            <a:off x="838200" y="136525"/>
            <a:ext cx="10909300" cy="1325563"/>
          </a:xfrm>
        </p:spPr>
        <p:txBody>
          <a:bodyPr/>
          <a:lstStyle/>
          <a:p>
            <a:pPr marL="0" indent="0">
              <a:buNone/>
            </a:pPr>
            <a:r>
              <a:rPr lang="ru-RU" dirty="0">
                <a:latin typeface="Segoe UI" panose="020B0502040204020203" pitchFamily="34" charset="0"/>
                <a:cs typeface="Segoe UI" panose="020B0502040204020203" pitchFamily="34" charset="0"/>
              </a:rPr>
              <a:t>Запускаем тест в транзакции и </a:t>
            </a:r>
            <a:r>
              <a:rPr lang="en-US" dirty="0">
                <a:latin typeface="Segoe UI" panose="020B0502040204020203" pitchFamily="34" charset="0"/>
                <a:cs typeface="Segoe UI" panose="020B0502040204020203" pitchFamily="34" charset="0"/>
              </a:rPr>
              <a:t>Rollback</a:t>
            </a: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В нашем тесте мы можем использовать расширения </a:t>
            </a:r>
            <a:r>
              <a:rPr lang="en-US" dirty="0">
                <a:latin typeface="Segoe UI" panose="020B0502040204020203" pitchFamily="34" charset="0"/>
                <a:cs typeface="Segoe UI" panose="020B0502040204020203" pitchFamily="34" charset="0"/>
              </a:rPr>
              <a:t>S</a:t>
            </a:r>
            <a:r>
              <a:rPr lang="ru-RU" dirty="0">
                <a:latin typeface="Segoe UI" panose="020B0502040204020203" pitchFamily="34" charset="0"/>
                <a:cs typeface="Segoe UI" panose="020B0502040204020203" pitchFamily="34" charset="0"/>
              </a:rPr>
              <a:t>etup/</a:t>
            </a:r>
            <a:r>
              <a:rPr lang="en-US" dirty="0">
                <a:latin typeface="Segoe UI" panose="020B0502040204020203" pitchFamily="34" charset="0"/>
                <a:cs typeface="Segoe UI" panose="020B0502040204020203" pitchFamily="34" charset="0"/>
              </a:rPr>
              <a:t>T</a:t>
            </a:r>
            <a:r>
              <a:rPr lang="ru-RU" dirty="0">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a:latin typeface="Segoe UI" panose="020B0502040204020203" pitchFamily="34" charset="0"/>
                <a:cs typeface="Segoe UI" panose="020B0502040204020203" pitchFamily="34" charset="0"/>
              </a:rPr>
              <a:t>own или </a:t>
            </a:r>
            <a:r>
              <a:rPr lang="en-US" dirty="0">
                <a:latin typeface="Segoe UI" panose="020B0502040204020203" pitchFamily="34" charset="0"/>
                <a:cs typeface="Segoe UI" panose="020B0502040204020203" pitchFamily="34" charset="0"/>
              </a:rPr>
              <a:t>B</a:t>
            </a:r>
            <a:r>
              <a:rPr lang="ru-RU" dirty="0">
                <a:latin typeface="Segoe UI" panose="020B0502040204020203" pitchFamily="34" charset="0"/>
                <a:cs typeface="Segoe UI" panose="020B0502040204020203" pitchFamily="34" charset="0"/>
              </a:rPr>
              <a:t>efore/</a:t>
            </a:r>
            <a:r>
              <a:rPr lang="en-US" dirty="0">
                <a:latin typeface="Segoe UI" panose="020B0502040204020203" pitchFamily="34" charset="0"/>
                <a:cs typeface="Segoe UI" panose="020B0502040204020203" pitchFamily="34" charset="0"/>
              </a:rPr>
              <a:t>A</a:t>
            </a:r>
            <a:r>
              <a:rPr lang="ru-RU" dirty="0">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a:latin typeface="Segoe UI" panose="020B0502040204020203" pitchFamily="34" charset="0"/>
                <a:cs typeface="Segoe UI" panose="020B0502040204020203" pitchFamily="34" charset="0"/>
              </a:rPr>
              <a:t>est для открытия внешней транзакции и последующего ее отката.</a:t>
            </a:r>
          </a:p>
          <a:p>
            <a:pPr algn="just"/>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41</a:t>
            </a:fld>
            <a:endParaRPr lang="en-US" dirty="0"/>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[AutoRollback]</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AutoRollback()</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SqlConnection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(connectionString);</a:t>
            </a:r>
          </a:p>
          <a:p>
            <a:pPr marL="0" indent="0">
              <a:buNone/>
            </a:pPr>
            <a:r>
              <a:rPr lang="en-US" sz="2100" dirty="0">
                <a:solidFill>
                  <a:srgbClr val="000000"/>
                </a:solidFill>
                <a:latin typeface="Cascadia Mono" panose="020B0609020000020004" pitchFamily="49" charset="0"/>
              </a:rPr>
              <a:t>    connection.Open();</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SqlCommand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command.ExecuteNonQuery();</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42</a:t>
            </a:fld>
            <a:endParaRPr lang="en-US" dirty="0"/>
          </a:p>
        </p:txBody>
      </p:sp>
    </p:spTree>
    <p:extLst>
      <p:ext uri="{BB962C8B-B14F-4D97-AF65-F5344CB8AC3E}">
        <p14:creationId xmlns:p14="http://schemas.microsoft.com/office/powerpoint/2010/main" val="1618432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a:bodyPr>
          <a:lstStyle/>
          <a:p>
            <a:pPr marL="0" indent="0">
              <a:buNone/>
            </a:pPr>
            <a:r>
              <a:rPr lang="en-US" sz="1200" dirty="0">
                <a:solidFill>
                  <a:srgbClr val="000000"/>
                </a:solidFill>
                <a:latin typeface="Cascadia Mono" panose="020B0609020000020004" pitchFamily="49" charset="0"/>
              </a:rPr>
              <a:t>[AttributeUsage(AttributeTargets.Class | AttributeTargets.Method, AllowMultiple = </a:t>
            </a:r>
            <a:r>
              <a:rPr lang="en-US" sz="1200" dirty="0">
                <a:solidFill>
                  <a:srgbClr val="0000FF"/>
                </a:solidFill>
                <a:latin typeface="Cascadia Mono" panose="020B0609020000020004" pitchFamily="49" charset="0"/>
              </a:rPr>
              <a:t>false</a:t>
            </a:r>
            <a:r>
              <a:rPr lang="en-US" sz="1200" dirty="0">
                <a:solidFill>
                  <a:srgbClr val="000000"/>
                </a:solidFill>
                <a:latin typeface="Cascadia Mono" panose="020B0609020000020004" pitchFamily="49" charset="0"/>
              </a:rPr>
              <a:t>, Inherited = </a:t>
            </a:r>
            <a:r>
              <a:rPr lang="en-US" sz="1200" dirty="0">
                <a:solidFill>
                  <a:srgbClr val="0000FF"/>
                </a:solidFill>
                <a:latin typeface="Cascadia Mono" panose="020B0609020000020004" pitchFamily="49" charset="0"/>
              </a:rPr>
              <a:t>true</a:t>
            </a:r>
            <a:r>
              <a:rPr lang="en-US" sz="12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TransactionScope</a:t>
            </a:r>
            <a:r>
              <a:rPr lang="en-US" sz="1700" dirty="0">
                <a:solidFill>
                  <a:srgbClr val="000000"/>
                </a:solidFill>
                <a:latin typeface="Cascadia Mono" panose="020B0609020000020004" pitchFamily="49" charset="0"/>
              </a:rPr>
              <a:t> scope;</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TransactionScopeAsyncFlowOption </a:t>
            </a:r>
            <a:r>
              <a:rPr lang="en-US" sz="1700" dirty="0" err="1">
                <a:solidFill>
                  <a:srgbClr val="000000"/>
                </a:solidFill>
                <a:latin typeface="Cascadia Mono" panose="020B0609020000020004" pitchFamily="49" charset="0"/>
              </a:rPr>
              <a:t>AsyncFlowOption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Enabled;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IsolationLevel </a:t>
            </a:r>
            <a:r>
              <a:rPr lang="en-US" sz="1700" dirty="0" err="1">
                <a:solidFill>
                  <a:srgbClr val="000000"/>
                </a:solidFill>
                <a:latin typeface="Cascadia Mono" panose="020B0609020000020004" pitchFamily="49" charset="0"/>
              </a:rPr>
              <a:t>IsolationLevel</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a:t>
            </a:r>
            <a:r>
              <a:rPr lang="ru-RU" sz="1700" dirty="0">
                <a:solidFill>
                  <a:srgbClr val="000000"/>
                </a:solidFill>
                <a:latin typeface="Cascadia Mono" panose="020B0609020000020004" pitchFamily="49" charset="0"/>
              </a:rPr>
              <a:t> </a:t>
            </a:r>
            <a:r>
              <a:rPr lang="en-US" sz="1700" dirty="0">
                <a:solidFill>
                  <a:srgbClr val="000000"/>
                </a:solidFill>
                <a:latin typeface="Cascadia Mono" panose="020B0609020000020004" pitchFamily="49" charset="0"/>
              </a:rPr>
              <a:t>Unspecified;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TransactionScopeOption </a:t>
            </a:r>
            <a:r>
              <a:rPr lang="en-US" sz="1700" dirty="0" err="1">
                <a:solidFill>
                  <a:srgbClr val="000000"/>
                </a:solidFill>
                <a:latin typeface="Cascadia Mono" panose="020B0609020000020004" pitchFamily="49" charset="0"/>
              </a:rPr>
              <a:t>ScopeOption</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Required;</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long</a:t>
            </a:r>
            <a:r>
              <a:rPr lang="en-US" sz="1700" dirty="0">
                <a:solidFill>
                  <a:srgbClr val="000000"/>
                </a:solidFill>
                <a:latin typeface="Cascadia Mono" panose="020B0609020000020004" pitchFamily="49" charset="0"/>
              </a:rPr>
              <a:t> </a:t>
            </a:r>
            <a:r>
              <a:rPr lang="en-US" sz="1700" dirty="0" err="1">
                <a:solidFill>
                  <a:srgbClr val="000000"/>
                </a:solidFill>
                <a:latin typeface="Cascadia Mono" panose="020B0609020000020004" pitchFamily="49" charset="0"/>
              </a:rPr>
              <a:t>TimeoutInMS</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get</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set</a:t>
            </a:r>
            <a:r>
              <a:rPr lang="en-US" sz="1700" dirty="0">
                <a:solidFill>
                  <a:srgbClr val="000000"/>
                </a:solidFill>
                <a:latin typeface="Cascadia Mono" panose="020B0609020000020004" pitchFamily="49" charset="0"/>
              </a:rPr>
              <a:t>;} = -1;</a:t>
            </a:r>
            <a:endParaRPr lang="ru-RU"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p>
          <a:p>
            <a:pPr marL="0" indent="0">
              <a:buNone/>
            </a:pP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public</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override</a:t>
            </a:r>
            <a:r>
              <a:rPr lang="en-US" sz="1700" dirty="0">
                <a:solidFill>
                  <a:srgbClr val="000000"/>
                </a:solidFill>
                <a:latin typeface="Cascadia Mono" panose="020B0609020000020004" pitchFamily="49" charset="0"/>
              </a:rPr>
              <a:t> </a:t>
            </a:r>
            <a:r>
              <a:rPr lang="en-US" sz="1700" dirty="0">
                <a:solidFill>
                  <a:srgbClr val="0000FF"/>
                </a:solidFill>
                <a:latin typeface="Cascadia Mono" panose="020B0609020000020004" pitchFamily="49" charset="0"/>
              </a:rPr>
              <a:t>void</a:t>
            </a:r>
            <a:r>
              <a:rPr lang="en-US" sz="1700" dirty="0">
                <a:solidFill>
                  <a:srgbClr val="000000"/>
                </a:solidFill>
                <a:latin typeface="Cascadia Mono" panose="020B0609020000020004" pitchFamily="49" charset="0"/>
              </a:rPr>
              <a:t> After(MethodInfo methodUnderTest) =&gt; </a:t>
            </a:r>
            <a:r>
              <a:rPr lang="en-US" sz="1700" dirty="0" err="1">
                <a:solidFill>
                  <a:srgbClr val="9900CC"/>
                </a:solidFill>
                <a:latin typeface="Cascadia Mono" panose="020B0609020000020004" pitchFamily="49" charset="0"/>
              </a:rPr>
              <a:t>scope.Dispose</a:t>
            </a:r>
            <a:r>
              <a:rPr lang="en-US" sz="1700" dirty="0">
                <a:solidFill>
                  <a:srgbClr val="9900CC"/>
                </a:solidFill>
                <a:latin typeface="Cascadia Mono" panose="020B0609020000020004" pitchFamily="49" charset="0"/>
              </a:rPr>
              <a:t>();</a:t>
            </a:r>
            <a:endParaRPr lang="ru-RU" sz="1700" dirty="0">
              <a:solidFill>
                <a:srgbClr val="9900CC"/>
              </a:solidFill>
              <a:latin typeface="Cascadia Mono" panose="020B0609020000020004" pitchFamily="49" charset="0"/>
            </a:endParaRPr>
          </a:p>
          <a:p>
            <a:pPr marL="0" indent="0">
              <a:buNone/>
            </a:pPr>
            <a:endParaRPr lang="en-US" sz="1700" dirty="0">
              <a:solidFill>
                <a:srgbClr val="000000"/>
              </a:solidFill>
              <a:latin typeface="Cascadia Mono" panose="020B0609020000020004" pitchFamily="49" charset="0"/>
            </a:endParaRPr>
          </a:p>
          <a:p>
            <a:pPr marL="0" indent="0">
              <a:buNone/>
            </a:pPr>
            <a:r>
              <a:rPr lang="en-US" sz="17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override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Before(MethodInfo methodUnderTest)</a:t>
            </a:r>
            <a:endParaRPr lang="ru-RU" sz="1600" dirty="0">
              <a:solidFill>
                <a:srgbClr val="000000"/>
              </a:solidFill>
              <a:latin typeface="Cascadia Mono" panose="020B0609020000020004" pitchFamily="49" charset="0"/>
            </a:endParaRPr>
          </a:p>
          <a:p>
            <a:pPr marL="0" indent="0">
              <a:buNone/>
            </a:pP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p>
          <a:p>
            <a:pPr marL="0" indent="0">
              <a:buNone/>
            </a:pP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TransactionOptions</a:t>
            </a:r>
            <a:r>
              <a:rPr lang="fr-FR" sz="1600" dirty="0">
                <a:solidFill>
                  <a:srgbClr val="000000"/>
                </a:solidFill>
                <a:latin typeface="Cascadia Mono" panose="020B0609020000020004" pitchFamily="49" charset="0"/>
              </a:rPr>
              <a:t> options = </a:t>
            </a:r>
            <a:r>
              <a:rPr lang="fr-FR" sz="1600" dirty="0">
                <a:solidFill>
                  <a:srgbClr val="0000FF"/>
                </a:solidFill>
                <a:latin typeface="Cascadia Mono" panose="020B0609020000020004" pitchFamily="49" charset="0"/>
              </a:rPr>
              <a:t>new</a:t>
            </a:r>
            <a:r>
              <a:rPr lang="fr-FR" sz="1600" dirty="0">
                <a:solidFill>
                  <a:srgbClr val="000000"/>
                </a:solidFill>
                <a:latin typeface="Cascadia Mono" panose="020B0609020000020004" pitchFamily="49" charset="0"/>
              </a:rPr>
              <a:t> (){ IsolationLevel = IsolationLevel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TimeoutInMS</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&gt;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0) </a:t>
            </a:r>
            <a:r>
              <a:rPr lang="en-US" sz="1600" dirty="0" err="1">
                <a:solidFill>
                  <a:srgbClr val="000000"/>
                </a:solidFill>
                <a:latin typeface="Cascadia Mono" panose="020B0609020000020004" pitchFamily="49" charset="0"/>
              </a:rPr>
              <a:t>options.Timeout</a:t>
            </a:r>
            <a:r>
              <a:rPr lang="ru-RU" sz="1600" dirty="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a:t>
            </a:r>
            <a:r>
              <a:rPr lang="ru-RU"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TimeSpan.FromMilliseconds</a:t>
            </a:r>
            <a:r>
              <a:rPr lang="en-US" sz="1600" dirty="0">
                <a:solidFill>
                  <a:srgbClr val="000000"/>
                </a:solidFill>
                <a:latin typeface="Cascadia Mono" panose="020B0609020000020004" pitchFamily="49" charset="0"/>
              </a:rPr>
              <a:t>(TimeoutInMS);</a:t>
            </a:r>
          </a:p>
          <a:p>
            <a:pPr marL="0" indent="0">
              <a:buNone/>
            </a:pPr>
            <a:r>
              <a:rPr lang="en-US" sz="1600" dirty="0">
                <a:solidFill>
                  <a:srgbClr val="000000"/>
                </a:solidFill>
                <a:latin typeface="Cascadia Mono" panose="020B0609020000020004" pitchFamily="49" charset="0"/>
              </a:rPr>
              <a:t>        scope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a:solidFill>
                  <a:srgbClr val="9900CC"/>
                </a:solidFill>
                <a:latin typeface="Cascadia Mono" panose="020B0609020000020004" pitchFamily="49" charset="0"/>
              </a:rPr>
              <a:t>TransactionScope(ScopeOption, options, AsyncFlowOption);</a:t>
            </a:r>
          </a:p>
          <a:p>
            <a:pPr marL="0" indent="0">
              <a:buNone/>
            </a:pPr>
            <a:r>
              <a:rPr lang="en-US" sz="16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43</a:t>
            </a:fld>
            <a:endParaRPr lang="en-US" dirty="0"/>
          </a:p>
        </p:txBody>
      </p:sp>
    </p:spTree>
    <p:extLst>
      <p:ext uri="{BB962C8B-B14F-4D97-AF65-F5344CB8AC3E}">
        <p14:creationId xmlns:p14="http://schemas.microsoft.com/office/powerpoint/2010/main" val="1819958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в начале или в конце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44</a:t>
            </a:fld>
            <a:endParaRPr lang="en-US" dirty="0"/>
          </a:p>
        </p:txBody>
      </p:sp>
    </p:spTree>
    <p:extLst>
      <p:ext uri="{BB962C8B-B14F-4D97-AF65-F5344CB8AC3E}">
        <p14:creationId xmlns:p14="http://schemas.microsoft.com/office/powerpoint/2010/main" val="3007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t>Введение или о типах зависимостей</a:t>
            </a:r>
            <a:endParaRPr lang="ru-RU" dirty="0"/>
          </a:p>
          <a:p>
            <a:pPr lvl="1"/>
            <a:r>
              <a:rPr lang="ru-RU" dirty="0"/>
              <a:t>База данных – управляемая зависимость, а значит деталь реализации</a:t>
            </a:r>
          </a:p>
          <a:p>
            <a:pPr lvl="1"/>
            <a:r>
              <a:rPr lang="ru-RU" dirty="0"/>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ru-RU" dirty="0"/>
              <a:t> </a:t>
            </a:r>
          </a:p>
          <a:p>
            <a:pPr>
              <a:buFont typeface="Wingdings" panose="05000000000000000000" pitchFamily="2" charset="2"/>
              <a:buChar char="ü"/>
            </a:pPr>
            <a:r>
              <a:rPr lang="en-US" sz="2800" dirty="0"/>
              <a:t> </a:t>
            </a:r>
            <a:r>
              <a:rPr lang="ru-RU" sz="2800" dirty="0"/>
              <a:t>Хранение схемы и доставка изменений</a:t>
            </a:r>
          </a:p>
          <a:p>
            <a:pPr lvl="1"/>
            <a:r>
              <a:rPr lang="ru-RU" b="0" i="0" dirty="0">
                <a:effectLst/>
                <a:latin typeface="Segoe UI" panose="020B0502040204020203" pitchFamily="34" charset="0"/>
              </a:rPr>
              <a:t>Используйте миграции</a:t>
            </a:r>
          </a:p>
          <a:p>
            <a:pPr lvl="1"/>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pPr lvl="1"/>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a:p>
            <a:pPr>
              <a:buFont typeface="Wingdings" panose="05000000000000000000" pitchFamily="2" charset="2"/>
              <a:buChar char="ü"/>
            </a:pPr>
            <a:r>
              <a:rPr lang="en-US" sz="2800" dirty="0"/>
              <a:t> </a:t>
            </a:r>
            <a:r>
              <a:rPr lang="ru-RU" sz="2800" dirty="0"/>
              <a:t>Изоляция тестов</a:t>
            </a:r>
            <a:endParaRPr lang="ru-RU" dirty="0"/>
          </a:p>
          <a:p>
            <a:pPr lvl="1"/>
            <a:r>
              <a:rPr lang="ru-RU" dirty="0"/>
              <a:t>У каждого разработчика должна быть своя база</a:t>
            </a:r>
          </a:p>
          <a:p>
            <a:pPr lvl="1"/>
            <a:r>
              <a:rPr lang="ru-RU" dirty="0"/>
              <a:t>Очищаем данные перед каждым тестом</a:t>
            </a: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45</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algn="just"/>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46</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47</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Bogard</a:t>
            </a: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Обход ориентированного графа в порядке, в котором мы удаляем таблицы.</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В случае цикла отключаем ограничения только в нем с последующим удалением.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48</a:t>
            </a:fld>
            <a:endParaRPr lang="en-US" dirty="0"/>
          </a:p>
        </p:txBody>
      </p:sp>
    </p:spTree>
    <p:extLst>
      <p:ext uri="{BB962C8B-B14F-4D97-AF65-F5344CB8AC3E}">
        <p14:creationId xmlns:p14="http://schemas.microsoft.com/office/powerpoint/2010/main" val="8651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Respawner.CreateAsync(_connection,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RespawnerOptions</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DbAdapter = DbAdapter.Postgres,</a:t>
            </a:r>
          </a:p>
          <a:p>
            <a:pPr marL="0" indent="0">
              <a:buNone/>
            </a:pPr>
            <a:r>
              <a:rPr lang="en-US" sz="2400" dirty="0">
                <a:solidFill>
                  <a:srgbClr val="000000"/>
                </a:solidFill>
                <a:latin typeface="Cascadia Mono" panose="020B0609020000020004" pitchFamily="49" charset="0"/>
              </a:rPr>
              <a:t>		TablesToIgnore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checkpoint.ResetAsync(_connection);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49</a:t>
            </a:fld>
            <a:endParaRPr lang="en-US" dirty="0"/>
          </a:p>
        </p:txBody>
      </p:sp>
    </p:spTree>
    <p:extLst>
      <p:ext uri="{BB962C8B-B14F-4D97-AF65-F5344CB8AC3E}">
        <p14:creationId xmlns:p14="http://schemas.microsoft.com/office/powerpoint/2010/main" val="872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как на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production</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5</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J.P.Smith</a:t>
            </a: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3 сценария</a:t>
            </a:r>
          </a:p>
          <a:p>
            <a:r>
              <a:rPr lang="ru-RU" dirty="0">
                <a:latin typeface="Segoe UI" panose="020B0502040204020203" pitchFamily="34" charset="0"/>
                <a:cs typeface="Segoe UI" panose="020B0502040204020203" pitchFamily="34" charset="0"/>
              </a:rPr>
              <a:t>SQLite в памяти.</a:t>
            </a:r>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Мок репозитория.</a:t>
            </a:r>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50</a:t>
            </a:fld>
            <a:endParaRPr lang="en-US" dirty="0"/>
          </a:p>
        </p:txBody>
      </p:sp>
    </p:spTree>
    <p:extLst>
      <p:ext uri="{BB962C8B-B14F-4D97-AF65-F5344CB8AC3E}">
        <p14:creationId xmlns:p14="http://schemas.microsoft.com/office/powerpoint/2010/main" val="257772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51</a:t>
            </a:fld>
            <a:endParaRPr lang="en-US" dirty="0"/>
          </a:p>
        </p:txBody>
      </p:sp>
      <p:pic>
        <p:nvPicPr>
          <p:cNvPr id="3" name="Picture 2">
            <a:extLst>
              <a:ext uri="{FF2B5EF4-FFF2-40B4-BE49-F238E27FC236}">
                <a16:creationId xmlns:a16="http://schemas.microsoft.com/office/drawing/2014/main" id="{BF9BDE90-E7F2-454D-723C-83E489B5E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05" y="527656"/>
            <a:ext cx="1527046" cy="5310537"/>
          </a:xfrm>
          <a:prstGeom prst="rect">
            <a:avLst/>
          </a:prstGeom>
        </p:spPr>
      </p:pic>
      <p:pic>
        <p:nvPicPr>
          <p:cNvPr id="7" name="Picture 6">
            <a:extLst>
              <a:ext uri="{FF2B5EF4-FFF2-40B4-BE49-F238E27FC236}">
                <a16:creationId xmlns:a16="http://schemas.microsoft.com/office/drawing/2014/main" id="{5FBB0B78-B7FC-2AFB-BEF2-485A9DAFF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2" y="537830"/>
            <a:ext cx="3035610" cy="5282749"/>
          </a:xfrm>
          <a:prstGeom prst="rect">
            <a:avLst/>
          </a:prstGeom>
        </p:spPr>
      </p:pic>
      <p:pic>
        <p:nvPicPr>
          <p:cNvPr id="9" name="Picture 8">
            <a:extLst>
              <a:ext uri="{FF2B5EF4-FFF2-40B4-BE49-F238E27FC236}">
                <a16:creationId xmlns:a16="http://schemas.microsoft.com/office/drawing/2014/main" id="{74800FCD-725B-B224-53E1-03E964EFE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6040" y="556880"/>
            <a:ext cx="3065609" cy="5266558"/>
          </a:xfrm>
          <a:prstGeom prst="rect">
            <a:avLst/>
          </a:prstGeom>
        </p:spPr>
      </p:pic>
      <p:pic>
        <p:nvPicPr>
          <p:cNvPr id="11" name="Picture 10">
            <a:extLst>
              <a:ext uri="{FF2B5EF4-FFF2-40B4-BE49-F238E27FC236}">
                <a16:creationId xmlns:a16="http://schemas.microsoft.com/office/drawing/2014/main" id="{69CAD53E-06C2-14A3-E917-96708F923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1649" y="554021"/>
            <a:ext cx="3244201" cy="5266558"/>
          </a:xfrm>
          <a:prstGeom prst="rect">
            <a:avLst/>
          </a:prstGeom>
        </p:spPr>
      </p:pic>
    </p:spTree>
    <p:extLst>
      <p:ext uri="{BB962C8B-B14F-4D97-AF65-F5344CB8AC3E}">
        <p14:creationId xmlns:p14="http://schemas.microsoft.com/office/powerpoint/2010/main" val="28287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0838607"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быстрейший и лимитированный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pPr algn="just"/>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pPr algn="just"/>
            <a:r>
              <a:rPr lang="ru-RU" b="0" i="0" dirty="0">
                <a:effectLst/>
                <a:latin typeface="Segoe UI" panose="020B0502040204020203" pitchFamily="34" charset="0"/>
              </a:rPr>
              <a:t>Ваши тесты будут 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 без каких-либо </a:t>
            </a:r>
            <a:r>
              <a:rPr lang="ru-RU" dirty="0">
                <a:latin typeface="Segoe UI" panose="020B0502040204020203" pitchFamily="34" charset="0"/>
              </a:rPr>
              <a:t>дополнительных</a:t>
            </a:r>
            <a:r>
              <a:rPr lang="ru-RU" b="0" i="0" dirty="0">
                <a:effectLst/>
                <a:latin typeface="Segoe UI" panose="020B0502040204020203" pitchFamily="34" charset="0"/>
              </a:rPr>
              <a:t> настроек.</a:t>
            </a:r>
          </a:p>
          <a:p>
            <a:pPr algn="just"/>
            <a:r>
              <a:rPr lang="ru-RU" dirty="0">
                <a:latin typeface="Segoe UI" panose="020B0502040204020203" pitchFamily="34" charset="0"/>
              </a:rPr>
              <a:t>Ограниченная поддержка типов.</a:t>
            </a:r>
          </a:p>
          <a:p>
            <a:pPr algn="just"/>
            <a:r>
              <a:rPr lang="ru-RU" dirty="0">
                <a:latin typeface="Segoe UI" panose="020B0502040204020203" pitchFamily="34" charset="0"/>
              </a:rPr>
              <a:t>Идемпотентный скрипт миграции не создать.</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52</a:t>
            </a:fld>
            <a:endParaRPr lang="en-US" dirty="0"/>
          </a:p>
        </p:txBody>
      </p:sp>
    </p:spTree>
    <p:extLst>
      <p:ext uri="{BB962C8B-B14F-4D97-AF65-F5344CB8AC3E}">
        <p14:creationId xmlns:p14="http://schemas.microsoft.com/office/powerpoint/2010/main" val="23268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85000" lnSpcReduction="20000"/>
          </a:bodyPr>
          <a:lstStyle/>
          <a:p>
            <a:r>
              <a:rPr lang="ru-RU" dirty="0">
                <a:latin typeface="Segoe UI" panose="020B0502040204020203" pitchFamily="34" charset="0"/>
              </a:rPr>
              <a:t>С</a:t>
            </a:r>
            <a:r>
              <a:rPr lang="ru-RU" b="0" i="0" dirty="0">
                <a:effectLst/>
                <a:latin typeface="Segoe UI" panose="020B0502040204020203" pitchFamily="34" charset="0"/>
              </a:rPr>
              <a:t>трока подключения “Filename=:memory:”</a:t>
            </a:r>
          </a:p>
          <a:p>
            <a:r>
              <a:rPr lang="ru-RU" dirty="0">
                <a:latin typeface="Segoe UI" panose="020B0502040204020203" pitchFamily="34" charset="0"/>
              </a:rPr>
              <a:t>С</a:t>
            </a:r>
            <a:r>
              <a:rPr lang="ru-RU" b="0" i="0" dirty="0">
                <a:effectLst/>
                <a:latin typeface="Segoe UI" panose="020B0502040204020203" pitchFamily="34" charset="0"/>
              </a:rPr>
              <a:t>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TestSqliteInMemoryOk()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context.Database.EnsureCreated();</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53</a:t>
            </a:fld>
            <a:endParaRPr lang="en-US" dirty="0"/>
          </a:p>
        </p:txBody>
      </p:sp>
    </p:spTree>
    <p:extLst>
      <p:ext uri="{BB962C8B-B14F-4D97-AF65-F5344CB8AC3E}">
        <p14:creationId xmlns:p14="http://schemas.microsoft.com/office/powerpoint/2010/main" val="2057558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TestEnsureDeletedEnsureCreatedOk()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context.Database.EnsureDeleted();</a:t>
            </a:r>
          </a:p>
          <a:p>
            <a:pPr marL="0" indent="0">
              <a:buNone/>
            </a:pPr>
            <a:r>
              <a:rPr lang="en-US" sz="1800" dirty="0">
                <a:solidFill>
                  <a:srgbClr val="000000"/>
                </a:solidFill>
                <a:latin typeface="Cascadia Mono" panose="020B0609020000020004" pitchFamily="49" charset="0"/>
              </a:rPr>
              <a:t>    context.Database.EnsureCreated();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54</a:t>
            </a:fld>
            <a:endParaRPr lang="en-US" dirty="0"/>
          </a:p>
        </p:txBody>
      </p:sp>
    </p:spTree>
    <p:extLst>
      <p:ext uri="{BB962C8B-B14F-4D97-AF65-F5344CB8AC3E}">
        <p14:creationId xmlns:p14="http://schemas.microsoft.com/office/powerpoint/2010/main" val="2558918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a:latin typeface="Segoe UI" panose="020B0502040204020203" pitchFamily="34" charset="0"/>
                <a:cs typeface="Segoe UI" panose="020B0502040204020203" pitchFamily="34" charset="0"/>
              </a:rPr>
              <a:t>EnsureDeleted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TestSqlDatabaseEnsureCleanOk()</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.CreateUniqueClassOptions&lt;BookContext&gt;();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BookContext(options);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context.Database.EnsureClean();</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55</a:t>
            </a:fld>
            <a:endParaRPr lang="en-US" dirty="0"/>
          </a:p>
        </p:txBody>
      </p:sp>
    </p:spTree>
    <p:extLst>
      <p:ext uri="{BB962C8B-B14F-4D97-AF65-F5344CB8AC3E}">
        <p14:creationId xmlns:p14="http://schemas.microsoft.com/office/powerpoint/2010/main" val="4082007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a:latin typeface="Segoe UI" panose="020B0502040204020203" pitchFamily="34" charset="0"/>
                <a:cs typeface="Segoe UI" panose="020B0502040204020203" pitchFamily="34" charset="0"/>
              </a:rPr>
              <a:t>EnsureClean</a:t>
            </a: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EnsureClean(</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DatabaseFacade databaseFacade,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setUpSchema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(databaseFacade.IsSqlServer())</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databaseFacade.CreateExecutionStrategy()</a:t>
            </a:r>
          </a:p>
          <a:p>
            <a:pPr marL="0" indent="0">
              <a:buNone/>
            </a:pPr>
            <a:r>
              <a:rPr lang="en-US" sz="1800" dirty="0">
                <a:solidFill>
                  <a:srgbClr val="000000"/>
                </a:solidFill>
                <a:latin typeface="Cascadia Mono" panose="020B0609020000020004" pitchFamily="49" charset="0"/>
              </a:rPr>
              <a:t>            .Execute(databaseFacade,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SqlServerDatabaseCleaner(databaseFacade).Clean(database, 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(databaseFacade.IsNpgsql())</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databaseFacade.FasterPostgreSqlEnsureClean(setUpSchema);</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InvalidOperationException(</a:t>
            </a:r>
            <a:r>
              <a:rPr lang="en-US" sz="1800" dirty="0">
                <a:solidFill>
                  <a:srgbClr val="A31515"/>
                </a:solidFill>
                <a:latin typeface="Cascadia Mono" panose="020B0609020000020004" pitchFamily="49" charset="0"/>
              </a:rPr>
              <a:t>"The EnsureClean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56</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Убеждаемся, что тест как в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проблему с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57</a:t>
            </a:fld>
            <a:endParaRPr lang="en-US" dirty="0"/>
          </a:p>
        </p:txBody>
      </p:sp>
    </p:spTree>
    <p:extLst>
      <p:ext uri="{BB962C8B-B14F-4D97-AF65-F5344CB8AC3E}">
        <p14:creationId xmlns:p14="http://schemas.microsoft.com/office/powerpoint/2010/main" val="3708777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ExampleIdentityResolutionBad()</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SqliteInMemory.CreateOptions&lt;EfCoreContext&gt;();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context.Books.First();</a:t>
            </a:r>
          </a:p>
          <a:p>
            <a:pPr marL="0" indent="0">
              <a:buNone/>
            </a:pPr>
            <a:r>
              <a:rPr lang="en-US" sz="1800" dirty="0">
                <a:solidFill>
                  <a:srgbClr val="000000"/>
                </a:solidFill>
                <a:latin typeface="Cascadia Mono" panose="020B0609020000020004" pitchFamily="49" charset="0"/>
              </a:rPr>
              <a:t>    book.Price = 123;</a:t>
            </a:r>
          </a:p>
          <a:p>
            <a:pPr marL="0" indent="0">
              <a:buNone/>
            </a:pPr>
            <a:r>
              <a:rPr lang="en-US" sz="1800" dirty="0">
                <a:solidFill>
                  <a:srgbClr val="FF0000"/>
                </a:solidFill>
                <a:latin typeface="Cascadia Mono" panose="020B0609020000020004" pitchFamily="49" charset="0"/>
              </a:rPr>
              <a:t>    // Should call context.SaveChanges()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context.Books.First().Price.ShouldEqual(123);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58</a:t>
            </a:fld>
            <a:endParaRPr lang="en-US" dirty="0"/>
          </a:p>
        </p:txBody>
      </p:sp>
    </p:spTree>
    <p:extLst>
      <p:ext uri="{BB962C8B-B14F-4D97-AF65-F5344CB8AC3E}">
        <p14:creationId xmlns:p14="http://schemas.microsoft.com/office/powerpoint/2010/main" val="3268869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UsingThreeInstancesOfTheDbcontext()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options.StopNextDispose();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59</a:t>
            </a:fld>
            <a:endParaRPr lang="en-US" dirty="0"/>
          </a:p>
        </p:txBody>
      </p:sp>
    </p:spTree>
    <p:extLst>
      <p:ext uri="{BB962C8B-B14F-4D97-AF65-F5344CB8AC3E}">
        <p14:creationId xmlns:p14="http://schemas.microsoft.com/office/powerpoint/2010/main" val="141771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lgn="just">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a:latin typeface="Segoe UI" panose="020B0502040204020203" pitchFamily="34" charset="0"/>
                <a:cs typeface="Segoe UI" panose="020B0502040204020203" pitchFamily="34" charset="0"/>
              </a:rPr>
              <a:t>ChangeTracker.Clear</a:t>
            </a: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UsingChangeTrackerClear()</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EfCoreContext(SqliteInMemory.CreateOptions&lt;EfCoreContext&gt;());</a:t>
            </a:r>
          </a:p>
          <a:p>
            <a:pPr marL="0" indent="0">
              <a:buNone/>
            </a:pPr>
            <a:r>
              <a:rPr lang="en-US" sz="1800" dirty="0">
                <a:solidFill>
                  <a:srgbClr val="000000"/>
                </a:solidFill>
                <a:latin typeface="Cascadia Mono" panose="020B0609020000020004" pitchFamily="49" charset="0"/>
              </a:rPr>
              <a:t>    context.Database.EnsureCreated();</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setupBooks = context.SeedDatabaseFourBooks();</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context.</a:t>
            </a:r>
            <a:r>
              <a:rPr lang="en-US" sz="1800" dirty="0">
                <a:solidFill>
                  <a:srgbClr val="9900CC"/>
                </a:solidFill>
                <a:latin typeface="Cascadia Mono" panose="020B0609020000020004" pitchFamily="49" charset="0"/>
              </a:rPr>
              <a:t>ChangeTracker.Clear()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context.Books.</a:t>
            </a:r>
            <a:r>
              <a:rPr lang="en-US" sz="1800" dirty="0">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b.Reviews)</a:t>
            </a:r>
          </a:p>
          <a:p>
            <a:pPr marL="0" indent="0">
              <a:buNone/>
            </a:pPr>
            <a:r>
              <a:rPr lang="en-US" sz="1800" dirty="0">
                <a:solidFill>
                  <a:srgbClr val="000000"/>
                </a:solidFill>
                <a:latin typeface="Cascadia Mono" panose="020B0609020000020004" pitchFamily="49" charset="0"/>
              </a:rPr>
              <a:t>        .Single(b =&gt; b.BookId = setupBooks.Last().BookId);</a:t>
            </a:r>
          </a:p>
          <a:p>
            <a:pPr marL="0" indent="0">
              <a:buNone/>
            </a:pPr>
            <a:r>
              <a:rPr lang="en-US" sz="1800" dirty="0">
                <a:solidFill>
                  <a:srgbClr val="000000"/>
                </a:solidFill>
                <a:latin typeface="Cascadia Mono" panose="020B0609020000020004" pitchFamily="49" charset="0"/>
              </a:rPr>
              <a:t>    book.Reviews.Add(</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NumStars = 5 });</a:t>
            </a:r>
          </a:p>
          <a:p>
            <a:pPr marL="0" indent="0">
              <a:buNone/>
            </a:pPr>
            <a:r>
              <a:rPr lang="en-US" sz="1800" dirty="0">
                <a:solidFill>
                  <a:srgbClr val="000000"/>
                </a:solidFill>
                <a:latin typeface="Cascadia Mono" panose="020B0609020000020004" pitchFamily="49" charset="0"/>
              </a:rPr>
              <a:t>    context.</a:t>
            </a:r>
            <a:r>
              <a:rPr lang="en-US" sz="1800" dirty="0">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//VERIFY</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context</a:t>
            </a:r>
            <a:r>
              <a:rPr lang="en-US" sz="1800" dirty="0">
                <a:latin typeface="Cascadia Mono" panose="020B0609020000020004" pitchFamily="49" charset="0"/>
              </a:rPr>
              <a:t>.</a:t>
            </a:r>
            <a:r>
              <a:rPr lang="en-US" sz="1800" dirty="0">
                <a:solidFill>
                  <a:srgbClr val="9900CC"/>
                </a:solidFill>
                <a:latin typeface="Cascadia Mono" panose="020B0609020000020004" pitchFamily="49" charset="0"/>
              </a:rPr>
              <a:t>ChangeTracker.Clear()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context.Books.Include(b =&gt; b.Reviews)</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b.BookId = setupBooks.Last().BookId)</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.Reviews.Count.ShouldEqual(3);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60</a:t>
            </a:fld>
            <a:endParaRPr lang="en-US" dirty="0"/>
          </a:p>
        </p:txBody>
      </p:sp>
    </p:spTree>
    <p:extLst>
      <p:ext uri="{BB962C8B-B14F-4D97-AF65-F5344CB8AC3E}">
        <p14:creationId xmlns:p14="http://schemas.microsoft.com/office/powerpoint/2010/main" val="3497979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a:bodyPr>
          <a:lstStyle/>
          <a:p>
            <a:r>
              <a:rPr lang="ru-RU" b="0" i="0" dirty="0">
                <a:effectLst/>
                <a:latin typeface="Segoe UI" panose="020B0502040204020203" pitchFamily="34" charset="0"/>
              </a:rPr>
              <a:t>Лучшие данные для тестирования</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lgn="just">
              <a:buNone/>
            </a:pPr>
            <a:r>
              <a:rPr lang="en-US" dirty="0">
                <a:latin typeface="Segoe UI" panose="020B0502040204020203" pitchFamily="34" charset="0"/>
                <a:cs typeface="Segoe UI" panose="020B0502040204020203" pitchFamily="34" charset="0"/>
              </a:rPr>
              <a:t>C</a:t>
            </a:r>
            <a:r>
              <a:rPr lang="ru-RU" dirty="0">
                <a:latin typeface="Segoe UI" panose="020B0502040204020203" pitchFamily="34" charset="0"/>
                <a:cs typeface="Segoe UI" panose="020B0502040204020203" pitchFamily="34" charset="0"/>
              </a:rPr>
              <a:t>ериализуем конкретные данные из существующей базы данных и сохраняем их в виде файла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61</a:t>
            </a:fld>
            <a:endParaRPr lang="en-US" dirty="0"/>
          </a:p>
        </p:txBody>
      </p:sp>
    </p:spTree>
    <p:extLst>
      <p:ext uri="{BB962C8B-B14F-4D97-AF65-F5344CB8AC3E}">
        <p14:creationId xmlns:p14="http://schemas.microsoft.com/office/powerpoint/2010/main" val="2160693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Функция ”Seed from Production“ позволяет сделать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 существующей (производственной) базы в JSON, который можно использовать для воссоздания тех же данных в новой базе данных для тестирования приложения.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62</a:t>
            </a:fld>
            <a:endParaRPr lang="en-US" dirty="0"/>
          </a:p>
        </p:txBody>
      </p:sp>
    </p:spTree>
    <p:extLst>
      <p:ext uri="{BB962C8B-B14F-4D97-AF65-F5344CB8AC3E}">
        <p14:creationId xmlns:p14="http://schemas.microsoft.com/office/powerpoint/2010/main" val="104079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Docker</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63</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Пакетный запуск тестов</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64</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a:effectLst/>
                <a:latin typeface="Segoe UI" panose="020B0502040204020203" pitchFamily="34" charset="0"/>
                <a:cs typeface="Segoe UI" panose="020B0502040204020203" pitchFamily="34" charset="0"/>
              </a:rPr>
              <a:t>Testcontainers-dotnet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pPr algn="just"/>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данных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65</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D1BCD-36D4-0A1E-D0EB-340B5442EC6C}"/>
              </a:ext>
            </a:extLst>
          </p:cNvPr>
          <p:cNvSpPr>
            <a:spLocks noGrp="1"/>
          </p:cNvSpPr>
          <p:nvPr>
            <p:ph idx="1"/>
          </p:nvPr>
        </p:nvSpPr>
        <p:spPr>
          <a:xfrm>
            <a:off x="838200" y="203200"/>
            <a:ext cx="10515600" cy="5973763"/>
          </a:xfrm>
        </p:spPr>
        <p:txBody>
          <a:bodyPr>
            <a:normAutofit/>
          </a:bodyPr>
          <a:lstStyle/>
          <a:p>
            <a:pPr marL="0" indent="0">
              <a:buNone/>
            </a:pPr>
            <a:r>
              <a:rPr lang="en-US" sz="1800" dirty="0" err="1">
                <a:solidFill>
                  <a:schemeClr val="accent1">
                    <a:lumMod val="75000"/>
                  </a:schemeClr>
                </a:solidFill>
                <a:latin typeface="Cascadia Mono" panose="020B0609020000020004" pitchFamily="49" charset="0"/>
              </a:rPr>
              <a:t>PostgreSqlTestcontainerConfiguration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Username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postgres</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Password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Database = </a:t>
            </a:r>
            <a:r>
              <a:rPr lang="en-US" sz="1800" dirty="0" err="1">
                <a:solidFill>
                  <a:srgbClr val="000000"/>
                </a:solidFill>
                <a:latin typeface="Cascadia Mono" panose="020B0609020000020004" pitchFamily="49" charset="0"/>
              </a:rPr>
              <a:t>Guid.NewGuid</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ToString</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Port = 5432</a:t>
            </a:r>
          </a:p>
          <a:p>
            <a:pPr marL="0" indent="0">
              <a:buNone/>
            </a:pP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chemeClr val="accent1">
                    <a:lumMod val="75000"/>
                  </a:schemeClr>
                </a:solidFill>
                <a:latin typeface="Cascadia Mono" panose="020B0609020000020004" pitchFamily="49" charset="0"/>
              </a:rPr>
              <a:t>TestcontainersBuilder</a:t>
            </a:r>
            <a:r>
              <a:rPr lang="en-US" sz="1800" dirty="0">
                <a:solidFill>
                  <a:srgbClr val="000000"/>
                </a:solidFill>
                <a:latin typeface="Cascadia Mono" panose="020B0609020000020004" pitchFamily="49" charset="0"/>
              </a:rPr>
              <a:t>&lt;</a:t>
            </a:r>
            <a:r>
              <a:rPr lang="en-US" sz="1800" dirty="0" err="1">
                <a:solidFill>
                  <a:schemeClr val="accent1">
                    <a:lumMod val="75000"/>
                  </a:schemeClr>
                </a:solidFill>
                <a:latin typeface="Cascadia Mono" panose="020B0609020000020004" pitchFamily="49" charset="0"/>
              </a:rPr>
              <a:t>PostgreSqlTestcontainer</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WithDatabase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postgresConfiguration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.Build();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await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postgresContainer.StartAsync</a:t>
            </a: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20A657DE-95ED-EFBF-E381-2FC3C075CD65}"/>
              </a:ext>
            </a:extLst>
          </p:cNvPr>
          <p:cNvSpPr>
            <a:spLocks noGrp="1"/>
          </p:cNvSpPr>
          <p:nvPr>
            <p:ph type="sldNum" sz="quarter" idx="12"/>
          </p:nvPr>
        </p:nvSpPr>
        <p:spPr/>
        <p:txBody>
          <a:bodyPr/>
          <a:lstStyle/>
          <a:p>
            <a:fld id="{9566D03A-FE14-4537-809B-4E34C618A541}" type="slidenum">
              <a:rPr lang="en-US" smtClean="0"/>
              <a:pPr/>
              <a:t>66</a:t>
            </a:fld>
            <a:endParaRPr lang="en-US" dirty="0"/>
          </a:p>
        </p:txBody>
      </p:sp>
    </p:spTree>
    <p:extLst>
      <p:ext uri="{BB962C8B-B14F-4D97-AF65-F5344CB8AC3E}">
        <p14:creationId xmlns:p14="http://schemas.microsoft.com/office/powerpoint/2010/main" val="2375227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67</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a:t>
            </a:r>
            <a:r>
              <a:rPr lang="ru-RU" sz="1400" dirty="0">
                <a:solidFill>
                  <a:srgbClr val="008000"/>
                </a:solidFill>
                <a:latin typeface="Cascadia Mono" panose="020B0609020000020004" pitchFamily="49" charset="0"/>
              </a:rPr>
              <a:t>получаем список контейнеров</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contList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a:t>
            </a:r>
          </a:p>
          <a:p>
            <a:pPr marL="0" indent="0">
              <a:buNone/>
            </a:pPr>
            <a:r>
              <a:rPr lang="en-US" sz="2000" dirty="0">
                <a:solidFill>
                  <a:srgbClr val="000000"/>
                </a:solidFill>
                <a:latin typeface="Cascadia Mono" panose="020B0609020000020004" pitchFamily="49" charset="0"/>
              </a:rPr>
              <a:t>                .Containers.ListContainersAsync(</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ContainersListParameters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68</a:t>
            </a:fld>
            <a:endParaRPr lang="en-US" dirty="0"/>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postgresContainer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dockerClient.Containers</a:t>
            </a:r>
          </a:p>
          <a:p>
            <a:pPr marL="0" indent="0">
              <a:buNone/>
            </a:pPr>
            <a:r>
              <a:rPr lang="en-US" sz="2000" dirty="0">
                <a:solidFill>
                  <a:srgbClr val="000000"/>
                </a:solidFill>
                <a:latin typeface="Cascadia Mono" panose="020B0609020000020004" pitchFamily="49" charset="0"/>
              </a:rPr>
              <a:t>                .CreateContainerAsync(</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CreateContainerParameters</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_dbContainerName,</a:t>
            </a:r>
          </a:p>
          <a:p>
            <a:pPr marL="0" indent="0">
              <a:buNone/>
            </a:pPr>
            <a:r>
              <a:rPr lang="en-US" sz="2000" dirty="0">
                <a:solidFill>
                  <a:srgbClr val="000000"/>
                </a:solidFill>
                <a:latin typeface="Cascadia Mono" panose="020B0609020000020004" pitchFamily="49" charset="0"/>
              </a:rPr>
              <a:t>                    Image = DbImage,</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HostConfig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HostConfig</a:t>
            </a: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PortBindings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IList&lt;PortBinding&gt;&gt;{{ PortInContainer,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PortBinding { HostPort = freePort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69</a:t>
            </a:fld>
            <a:endParaRPr lang="en-US" dirty="0"/>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lgn="just">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dockerClient.Containers</a:t>
            </a:r>
          </a:p>
          <a:p>
            <a:pPr marL="0" indent="0">
              <a:buNone/>
            </a:pPr>
            <a:r>
              <a:rPr lang="en-US" sz="4800" dirty="0">
                <a:solidFill>
                  <a:srgbClr val="000000"/>
                </a:solidFill>
                <a:latin typeface="Cascadia Mono" panose="020B0609020000020004" pitchFamily="49" charset="0"/>
              </a:rPr>
              <a:t>                .StartContainerAsync(</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sqlContainer.ID,</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ContainerStartParameters());</a:t>
            </a:r>
          </a:p>
          <a:p>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connection.ConnectionString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.ConnectionString.Replace(FakePort, freePort);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WaitUntilDatabaseAvailableAsync(connection);</a:t>
            </a:r>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70</a:t>
            </a:fld>
            <a:endParaRPr lang="en-US" dirty="0"/>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 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latin typeface="Segoe UI" panose="020B0502040204020203" pitchFamily="34" charset="0"/>
                <a:cs typeface="Segoe UI" panose="020B0502040204020203" pitchFamily="34" charset="0"/>
              </a:rPr>
              <a:t>Библиотеки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lang="ru-RU" sz="20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71</a:t>
            </a:fld>
            <a:endParaRPr lang="en-US" dirty="0"/>
          </a:p>
        </p:txBody>
      </p:sp>
    </p:spTree>
    <p:extLst>
      <p:ext uri="{BB962C8B-B14F-4D97-AF65-F5344CB8AC3E}">
        <p14:creationId xmlns:p14="http://schemas.microsoft.com/office/powerpoint/2010/main" val="21887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 calcmode="lin" valueType="num">
                                      <p:cBhvr additive="base">
                                        <p:cTn id="13"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72</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чтения нет необходимости в модели предметной области.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вы решите протестировать чтение, сделайте это с помощью интеграционных тестов на реальной базе данных.</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73</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Должны ли вы тестировать репозитории независимо от других интеграционных тестов? </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74</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pPr algn="just"/>
            <a:r>
              <a:rPr lang="ru-RU" dirty="0">
                <a:latin typeface="Segoe UI" panose="020B0502040204020203" pitchFamily="34" charset="0"/>
                <a:cs typeface="Segoe UI" panose="020B0502040204020203" pitchFamily="34" charset="0"/>
              </a:rPr>
              <a:t>Высокие затраты на поддержку. </a:t>
            </a:r>
          </a:p>
          <a:p>
            <a:pPr algn="just"/>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pPr algn="just"/>
            <a:r>
              <a:rPr lang="ru-RU" dirty="0">
                <a:latin typeface="Segoe UI" panose="020B0502040204020203" pitchFamily="34" charset="0"/>
                <a:cs typeface="Segoe UI" panose="020B0502040204020203" pitchFamily="34" charset="0"/>
              </a:rPr>
              <a:t>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75</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 </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Создайте новую</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Исключения – возможная потеря данных</a:t>
            </a: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Очищаем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Библиотеки</a:t>
            </a:r>
            <a:endParaRPr lang="ru-RU" sz="2400" dirty="0">
              <a:solidFill>
                <a:prstClr val="black"/>
              </a:solidFill>
            </a:endParaRPr>
          </a:p>
          <a:p>
            <a:pPr lvl="1"/>
            <a:r>
              <a:rPr lang="en-US" sz="2000" dirty="0">
                <a:latin typeface="Segoe UI" panose="020B0502040204020203" pitchFamily="34" charset="0"/>
                <a:cs typeface="Segoe UI" panose="020B0502040204020203" pitchFamily="34" charset="0"/>
              </a:rPr>
              <a:t>Respawn</a:t>
            </a:r>
          </a:p>
          <a:p>
            <a:pPr lvl="1"/>
            <a:r>
              <a:rPr lang="ru-RU" sz="2000" dirty="0" err="1">
                <a:latin typeface="Segoe UI" panose="020B0502040204020203" pitchFamily="34" charset="0"/>
                <a:cs typeface="Segoe UI" panose="020B0502040204020203" pitchFamily="34" charset="0"/>
              </a:rPr>
              <a:t>EfCore.TestSupport</a:t>
            </a:r>
            <a:endParaRPr lang="ru-RU" sz="2000" dirty="0">
              <a:latin typeface="Segoe UI" panose="020B0502040204020203" pitchFamily="34" charset="0"/>
              <a:cs typeface="Segoe UI" panose="020B0502040204020203" pitchFamily="34" charset="0"/>
            </a:endParaRPr>
          </a:p>
          <a:p>
            <a:pPr lvl="1"/>
            <a:r>
              <a:rPr lang="en-US" sz="2000" dirty="0" err="1">
                <a:latin typeface="Segoe UI" panose="020B0502040204020203" pitchFamily="34" charset="0"/>
                <a:cs typeface="Segoe UI" panose="020B0502040204020203" pitchFamily="34" charset="0"/>
              </a:rPr>
              <a:t>Testcontainers</a:t>
            </a:r>
            <a:r>
              <a:rPr lang="en-US" sz="2000" dirty="0">
                <a:latin typeface="Segoe UI" panose="020B0502040204020203" pitchFamily="34" charset="0"/>
                <a:cs typeface="Segoe UI" panose="020B0502040204020203" pitchFamily="34" charset="0"/>
              </a:rPr>
              <a:t>-dotnet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Советы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тестируем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пишем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76</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7" end="17"/>
                                            </p:txEl>
                                          </p:spTgt>
                                        </p:tgtEl>
                                        <p:attrNameLst>
                                          <p:attrName>style.visibility</p:attrName>
                                        </p:attrNameLst>
                                      </p:cBhvr>
                                      <p:to>
                                        <p:strVal val="visible"/>
                                      </p:to>
                                    </p:set>
                                    <p:anim calcmode="lin" valueType="num">
                                      <p:cBhvr additive="base">
                                        <p:cTn id="13" dur="500" fill="hold"/>
                                        <p:tgtEl>
                                          <p:spTgt spid="3">
                                            <p:txEl>
                                              <p:pRg st="17" end="1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77</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78</a:t>
            </a:fld>
            <a:endParaRPr lang="en-US" dirty="0"/>
          </a:p>
        </p:txBody>
      </p:sp>
    </p:spTree>
    <p:extLst>
      <p:ext uri="{BB962C8B-B14F-4D97-AF65-F5344CB8AC3E}">
        <p14:creationId xmlns:p14="http://schemas.microsoft.com/office/powerpoint/2010/main" val="3551973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t>EfCore.TestSupport</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79</a:t>
            </a:fld>
            <a:endParaRPr lang="en-US" dirty="0"/>
          </a:p>
        </p:txBody>
      </p:sp>
    </p:spTree>
    <p:extLst>
      <p:ext uri="{BB962C8B-B14F-4D97-AF65-F5344CB8AC3E}">
        <p14:creationId xmlns:p14="http://schemas.microsoft.com/office/powerpoint/2010/main" val="21267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8</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80</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a:t>xUnit:</a:t>
            </a:r>
            <a:r>
              <a:rPr lang="en-US" dirty="0">
                <a:hlinkClick r:id="rId3"/>
              </a:rPr>
              <a:t>https://blog.dangl.me/archive/running-sql-server-integration-tests-in-net-core-projects-via-docker/</a:t>
            </a:r>
            <a:endParaRPr lang="en-US" dirty="0"/>
          </a:p>
          <a:p>
            <a:r>
              <a:rPr lang="en-US" dirty="0"/>
              <a:t>NUnit:</a:t>
            </a:r>
            <a:r>
              <a:rPr lang="en-US" dirty="0">
                <a:hlinkClick r:id="rId4"/>
              </a:rPr>
              <a:t>https://wrapt.dev/blog/integration-tests-using-sql-server-db-in-docker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81</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82</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83</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3261712265"/>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32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lgn="just"/>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lgn="just"/>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13891</TotalTime>
  <Words>8449</Words>
  <Application>Microsoft Office PowerPoint</Application>
  <PresentationFormat>Widescreen</PresentationFormat>
  <Paragraphs>845</Paragraphs>
  <Slides>83</Slides>
  <Notes>59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83</vt:i4>
      </vt:variant>
    </vt:vector>
  </HeadingPairs>
  <TitlesOfParts>
    <vt:vector size="100" baseType="lpstr">
      <vt:lpstr>-apple-system</vt:lpstr>
      <vt:lpstr>Arial</vt:lpstr>
      <vt:lpstr>Calibri</vt:lpstr>
      <vt:lpstr>Calibri Light</vt:lpstr>
      <vt:lpstr>Cascadia Mono</vt:lpstr>
      <vt:lpstr>Consolas</vt:lpstr>
      <vt:lpstr>Courier New</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vt:lpstr>
      <vt:lpstr>План доклада</vt:lpstr>
      <vt:lpstr>Какие зависимости мы тестируем?</vt:lpstr>
      <vt:lpstr>PowerPoint Presentation</vt:lpstr>
      <vt:lpstr>Тестирование как на production</vt:lpstr>
      <vt:lpstr>Если невозможно использовать продбазу</vt:lpstr>
      <vt:lpstr>Нельзя тестировать базу as is – не тестируй</vt:lpstr>
      <vt:lpstr>Если база неуправляемая</vt:lpstr>
      <vt:lpstr>Что мы уже узнали?</vt:lpstr>
      <vt:lpstr> Как хранить схему бд?</vt:lpstr>
      <vt:lpstr>Схема базы в git’е</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Хранение схемы или изменений схемы</vt:lpstr>
      <vt:lpstr>Подход, основанный на состоянии</vt:lpstr>
      <vt:lpstr>Подход, основанный на миграции</vt:lpstr>
      <vt:lpstr>Миграции vs состояния</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Liquibase минимально</vt:lpstr>
      <vt:lpstr>Liquibase побольше</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Параллельное vs последовательное</vt:lpstr>
      <vt:lpstr>Коллекции в xUnit</vt:lpstr>
      <vt:lpstr>Очистка между тестовыми запусками</vt:lpstr>
      <vt:lpstr>Восстановление из резервной копии</vt:lpstr>
      <vt:lpstr>Запускаем тест в транзакции и Rollback</vt:lpstr>
      <vt:lpstr>AutoRollback</vt:lpstr>
      <vt:lpstr>PowerPoint Presentation</vt:lpstr>
      <vt:lpstr>Очистка в начале или в конце</vt:lpstr>
      <vt:lpstr>Что мы уже узнали?</vt:lpstr>
      <vt:lpstr>Как же очищать данные?</vt:lpstr>
      <vt:lpstr>“Правильный” порядок удаления данных</vt:lpstr>
      <vt:lpstr> Respawn by J. Bogard</vt:lpstr>
      <vt:lpstr>Пример использования </vt:lpstr>
      <vt:lpstr>EfCore.TestSupport by J.P.Smith</vt:lpstr>
      <vt:lpstr>PowerPoint Presentation</vt:lpstr>
      <vt:lpstr>SQLite – быстрейший и лимитированный</vt:lpstr>
      <vt:lpstr>SQLite in-memory</vt:lpstr>
      <vt:lpstr>Как production</vt:lpstr>
      <vt:lpstr>EnsureDeleted + EnsureCreated. А быстрее?</vt:lpstr>
      <vt:lpstr>EnsureClean</vt:lpstr>
      <vt:lpstr>Убеждаемся, что тест как в production</vt:lpstr>
      <vt:lpstr>Неправильный тест</vt:lpstr>
      <vt:lpstr>Правильный тест</vt:lpstr>
      <vt:lpstr>ChangeTracker.Clear</vt:lpstr>
      <vt:lpstr>Лучшие данные для тестирования</vt:lpstr>
      <vt:lpstr>Seed from Production</vt:lpstr>
      <vt:lpstr>Создание базы в контейнере</vt:lpstr>
      <vt:lpstr>Правила запуска в Docker</vt:lpstr>
      <vt:lpstr>Testcontainers-dotnet</vt:lpstr>
      <vt:lpstr>PowerPoint Presentation</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Что мы уже узнали?</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Что мы уже узнали?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96</cp:revision>
  <dcterms:created xsi:type="dcterms:W3CDTF">2022-09-23T08:10:41Z</dcterms:created>
  <dcterms:modified xsi:type="dcterms:W3CDTF">2022-11-01T18:34:11Z</dcterms:modified>
</cp:coreProperties>
</file>