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7" r:id="rId2"/>
    <p:sldId id="256" r:id="rId3"/>
    <p:sldId id="258" r:id="rId4"/>
    <p:sldId id="262" r:id="rId5"/>
    <p:sldId id="263" r:id="rId6"/>
    <p:sldId id="287" r:id="rId7"/>
    <p:sldId id="264" r:id="rId8"/>
    <p:sldId id="265" r:id="rId9"/>
    <p:sldId id="266" r:id="rId10"/>
    <p:sldId id="267" r:id="rId11"/>
    <p:sldId id="284" r:id="rId12"/>
    <p:sldId id="285" r:id="rId13"/>
    <p:sldId id="286" r:id="rId14"/>
    <p:sldId id="271" r:id="rId15"/>
    <p:sldId id="270" r:id="rId16"/>
    <p:sldId id="272" r:id="rId17"/>
    <p:sldId id="273" r:id="rId18"/>
    <p:sldId id="274" r:id="rId19"/>
    <p:sldId id="275" r:id="rId20"/>
    <p:sldId id="276" r:id="rId21"/>
    <p:sldId id="269" r:id="rId22"/>
    <p:sldId id="268" r:id="rId23"/>
    <p:sldId id="277" r:id="rId24"/>
    <p:sldId id="278" r:id="rId25"/>
    <p:sldId id="288" r:id="rId26"/>
    <p:sldId id="289" r:id="rId27"/>
    <p:sldId id="279" r:id="rId28"/>
    <p:sldId id="280" r:id="rId29"/>
    <p:sldId id="281" r:id="rId30"/>
    <p:sldId id="259" r:id="rId31"/>
    <p:sldId id="283" r:id="rId32"/>
    <p:sldId id="260" r:id="rId33"/>
    <p:sldId id="26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42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ECD31F-0DDB-453B-9860-2656243CE1A1}" type="datetimeFigureOut">
              <a:rPr lang="en-US" smtClean="0"/>
              <a:t>9/23/2022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FADAC1-E3F8-4320-BB8F-2905272A2A46}" type="slidenum">
              <a:rPr lang="en-US" smtClean="0"/>
              <a:t>‹#›</a:t>
            </a:fld>
            <a:endParaRPr lang="en-US"/>
          </a:p>
        </p:txBody>
      </p:sp>
    </p:spTree>
    <p:extLst>
      <p:ext uri="{BB962C8B-B14F-4D97-AF65-F5344CB8AC3E}">
        <p14:creationId xmlns:p14="http://schemas.microsoft.com/office/powerpoint/2010/main" val="1955853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FADAC1-E3F8-4320-BB8F-2905272A2A46}" type="slidenum">
              <a:rPr lang="en-US" smtClean="0"/>
              <a:t>2</a:t>
            </a:fld>
            <a:endParaRPr lang="en-US"/>
          </a:p>
        </p:txBody>
      </p:sp>
    </p:spTree>
    <p:extLst>
      <p:ext uri="{BB962C8B-B14F-4D97-AF65-F5344CB8AC3E}">
        <p14:creationId xmlns:p14="http://schemas.microsoft.com/office/powerpoint/2010/main" val="2521656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42604-E48C-18B1-0ADE-F70E74C68D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8F12F4-8811-8EAC-85B4-3D3105BE5D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C2EEF8-804B-73BD-D1D5-F3C09D0879CA}"/>
              </a:ext>
            </a:extLst>
          </p:cNvPr>
          <p:cNvSpPr>
            <a:spLocks noGrp="1"/>
          </p:cNvSpPr>
          <p:nvPr>
            <p:ph type="dt" sz="half" idx="10"/>
          </p:nvPr>
        </p:nvSpPr>
        <p:spPr/>
        <p:txBody>
          <a:bodyPr/>
          <a:lstStyle/>
          <a:p>
            <a:fld id="{E44EE0E6-E68E-443C-B5F4-5068DAD6E55A}" type="datetimeFigureOut">
              <a:rPr lang="en-US" smtClean="0"/>
              <a:t>9/23/2022</a:t>
            </a:fld>
            <a:endParaRPr lang="en-US"/>
          </a:p>
        </p:txBody>
      </p:sp>
      <p:sp>
        <p:nvSpPr>
          <p:cNvPr id="5" name="Footer Placeholder 4">
            <a:extLst>
              <a:ext uri="{FF2B5EF4-FFF2-40B4-BE49-F238E27FC236}">
                <a16:creationId xmlns:a16="http://schemas.microsoft.com/office/drawing/2014/main" id="{77BB2907-01F6-C7FD-9706-B6D98D0B9C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C7CAB8-CCA9-A183-BC65-40CA80FE4952}"/>
              </a:ext>
            </a:extLst>
          </p:cNvPr>
          <p:cNvSpPr>
            <a:spLocks noGrp="1"/>
          </p:cNvSpPr>
          <p:nvPr>
            <p:ph type="sldNum" sz="quarter" idx="12"/>
          </p:nvPr>
        </p:nvSpPr>
        <p:spPr/>
        <p:txBody>
          <a:bodyPr/>
          <a:lstStyle/>
          <a:p>
            <a:fld id="{39527909-308E-472F-A9A8-CDB498C56A0D}" type="slidenum">
              <a:rPr lang="en-US" smtClean="0"/>
              <a:t>‹#›</a:t>
            </a:fld>
            <a:endParaRPr lang="en-US"/>
          </a:p>
        </p:txBody>
      </p:sp>
    </p:spTree>
    <p:extLst>
      <p:ext uri="{BB962C8B-B14F-4D97-AF65-F5344CB8AC3E}">
        <p14:creationId xmlns:p14="http://schemas.microsoft.com/office/powerpoint/2010/main" val="3895866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37C4-C078-6812-6DC2-070398635A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53A772-4B9C-4890-FF04-C0B73C1264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091469-95D3-7597-3245-0301AA51AFBB}"/>
              </a:ext>
            </a:extLst>
          </p:cNvPr>
          <p:cNvSpPr>
            <a:spLocks noGrp="1"/>
          </p:cNvSpPr>
          <p:nvPr>
            <p:ph type="dt" sz="half" idx="10"/>
          </p:nvPr>
        </p:nvSpPr>
        <p:spPr/>
        <p:txBody>
          <a:bodyPr/>
          <a:lstStyle/>
          <a:p>
            <a:fld id="{E44EE0E6-E68E-443C-B5F4-5068DAD6E55A}" type="datetimeFigureOut">
              <a:rPr lang="en-US" smtClean="0"/>
              <a:t>9/23/2022</a:t>
            </a:fld>
            <a:endParaRPr lang="en-US"/>
          </a:p>
        </p:txBody>
      </p:sp>
      <p:sp>
        <p:nvSpPr>
          <p:cNvPr id="5" name="Footer Placeholder 4">
            <a:extLst>
              <a:ext uri="{FF2B5EF4-FFF2-40B4-BE49-F238E27FC236}">
                <a16:creationId xmlns:a16="http://schemas.microsoft.com/office/drawing/2014/main" id="{5C99FBBD-1BBB-7D59-24CB-D7B9968102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6ED5ED-2481-16A8-3551-2DF246364C10}"/>
              </a:ext>
            </a:extLst>
          </p:cNvPr>
          <p:cNvSpPr>
            <a:spLocks noGrp="1"/>
          </p:cNvSpPr>
          <p:nvPr>
            <p:ph type="sldNum" sz="quarter" idx="12"/>
          </p:nvPr>
        </p:nvSpPr>
        <p:spPr/>
        <p:txBody>
          <a:bodyPr/>
          <a:lstStyle/>
          <a:p>
            <a:fld id="{39527909-308E-472F-A9A8-CDB498C56A0D}" type="slidenum">
              <a:rPr lang="en-US" smtClean="0"/>
              <a:t>‹#›</a:t>
            </a:fld>
            <a:endParaRPr lang="en-US"/>
          </a:p>
        </p:txBody>
      </p:sp>
    </p:spTree>
    <p:extLst>
      <p:ext uri="{BB962C8B-B14F-4D97-AF65-F5344CB8AC3E}">
        <p14:creationId xmlns:p14="http://schemas.microsoft.com/office/powerpoint/2010/main" val="1869191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014D83-5D61-5FC6-4EA3-52AF865D59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6ACDAE-3CD1-D716-F2E7-BE8176B213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B0D1C-965A-DED5-A18E-504A073BF867}"/>
              </a:ext>
            </a:extLst>
          </p:cNvPr>
          <p:cNvSpPr>
            <a:spLocks noGrp="1"/>
          </p:cNvSpPr>
          <p:nvPr>
            <p:ph type="dt" sz="half" idx="10"/>
          </p:nvPr>
        </p:nvSpPr>
        <p:spPr/>
        <p:txBody>
          <a:bodyPr/>
          <a:lstStyle/>
          <a:p>
            <a:fld id="{E44EE0E6-E68E-443C-B5F4-5068DAD6E55A}" type="datetimeFigureOut">
              <a:rPr lang="en-US" smtClean="0"/>
              <a:t>9/23/2022</a:t>
            </a:fld>
            <a:endParaRPr lang="en-US"/>
          </a:p>
        </p:txBody>
      </p:sp>
      <p:sp>
        <p:nvSpPr>
          <p:cNvPr id="5" name="Footer Placeholder 4">
            <a:extLst>
              <a:ext uri="{FF2B5EF4-FFF2-40B4-BE49-F238E27FC236}">
                <a16:creationId xmlns:a16="http://schemas.microsoft.com/office/drawing/2014/main" id="{EB73A1FB-75A4-82F3-3AF7-F47E2332A5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41824F-0505-45AE-E716-0C77A74BE0BA}"/>
              </a:ext>
            </a:extLst>
          </p:cNvPr>
          <p:cNvSpPr>
            <a:spLocks noGrp="1"/>
          </p:cNvSpPr>
          <p:nvPr>
            <p:ph type="sldNum" sz="quarter" idx="12"/>
          </p:nvPr>
        </p:nvSpPr>
        <p:spPr/>
        <p:txBody>
          <a:bodyPr/>
          <a:lstStyle/>
          <a:p>
            <a:fld id="{39527909-308E-472F-A9A8-CDB498C56A0D}" type="slidenum">
              <a:rPr lang="en-US" smtClean="0"/>
              <a:t>‹#›</a:t>
            </a:fld>
            <a:endParaRPr lang="en-US"/>
          </a:p>
        </p:txBody>
      </p:sp>
    </p:spTree>
    <p:extLst>
      <p:ext uri="{BB962C8B-B14F-4D97-AF65-F5344CB8AC3E}">
        <p14:creationId xmlns:p14="http://schemas.microsoft.com/office/powerpoint/2010/main" val="3123435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F03B5-4827-BF2C-8F55-3CEB5FDA1C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F19BDD-C2A7-9961-9293-494D8F405F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813BB1-7698-1657-0571-86901B835705}"/>
              </a:ext>
            </a:extLst>
          </p:cNvPr>
          <p:cNvSpPr>
            <a:spLocks noGrp="1"/>
          </p:cNvSpPr>
          <p:nvPr>
            <p:ph type="dt" sz="half" idx="10"/>
          </p:nvPr>
        </p:nvSpPr>
        <p:spPr/>
        <p:txBody>
          <a:bodyPr/>
          <a:lstStyle/>
          <a:p>
            <a:fld id="{E44EE0E6-E68E-443C-B5F4-5068DAD6E55A}" type="datetimeFigureOut">
              <a:rPr lang="en-US" smtClean="0"/>
              <a:t>9/23/2022</a:t>
            </a:fld>
            <a:endParaRPr lang="en-US"/>
          </a:p>
        </p:txBody>
      </p:sp>
      <p:sp>
        <p:nvSpPr>
          <p:cNvPr id="5" name="Footer Placeholder 4">
            <a:extLst>
              <a:ext uri="{FF2B5EF4-FFF2-40B4-BE49-F238E27FC236}">
                <a16:creationId xmlns:a16="http://schemas.microsoft.com/office/drawing/2014/main" id="{D57E571B-A369-4AD2-00B8-03324323B5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BD50CF-C423-EC0E-5395-4988AAD34DA1}"/>
              </a:ext>
            </a:extLst>
          </p:cNvPr>
          <p:cNvSpPr>
            <a:spLocks noGrp="1"/>
          </p:cNvSpPr>
          <p:nvPr>
            <p:ph type="sldNum" sz="quarter" idx="12"/>
          </p:nvPr>
        </p:nvSpPr>
        <p:spPr/>
        <p:txBody>
          <a:bodyPr/>
          <a:lstStyle/>
          <a:p>
            <a:fld id="{39527909-308E-472F-A9A8-CDB498C56A0D}" type="slidenum">
              <a:rPr lang="en-US" smtClean="0"/>
              <a:t>‹#›</a:t>
            </a:fld>
            <a:endParaRPr lang="en-US"/>
          </a:p>
        </p:txBody>
      </p:sp>
    </p:spTree>
    <p:extLst>
      <p:ext uri="{BB962C8B-B14F-4D97-AF65-F5344CB8AC3E}">
        <p14:creationId xmlns:p14="http://schemas.microsoft.com/office/powerpoint/2010/main" val="1746652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08628-99CA-E6E3-6342-9ABA5EC99A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DA7DB3-A468-7AF5-38E4-A45D45EE80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7D7082-541B-D917-E25B-FBF1FE63E6D8}"/>
              </a:ext>
            </a:extLst>
          </p:cNvPr>
          <p:cNvSpPr>
            <a:spLocks noGrp="1"/>
          </p:cNvSpPr>
          <p:nvPr>
            <p:ph type="dt" sz="half" idx="10"/>
          </p:nvPr>
        </p:nvSpPr>
        <p:spPr/>
        <p:txBody>
          <a:bodyPr/>
          <a:lstStyle/>
          <a:p>
            <a:fld id="{E44EE0E6-E68E-443C-B5F4-5068DAD6E55A}" type="datetimeFigureOut">
              <a:rPr lang="en-US" smtClean="0"/>
              <a:t>9/23/2022</a:t>
            </a:fld>
            <a:endParaRPr lang="en-US"/>
          </a:p>
        </p:txBody>
      </p:sp>
      <p:sp>
        <p:nvSpPr>
          <p:cNvPr id="5" name="Footer Placeholder 4">
            <a:extLst>
              <a:ext uri="{FF2B5EF4-FFF2-40B4-BE49-F238E27FC236}">
                <a16:creationId xmlns:a16="http://schemas.microsoft.com/office/drawing/2014/main" id="{77E1E45F-309F-B668-7CB1-F933862678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51F274-D252-FFDF-0AE8-615B84956054}"/>
              </a:ext>
            </a:extLst>
          </p:cNvPr>
          <p:cNvSpPr>
            <a:spLocks noGrp="1"/>
          </p:cNvSpPr>
          <p:nvPr>
            <p:ph type="sldNum" sz="quarter" idx="12"/>
          </p:nvPr>
        </p:nvSpPr>
        <p:spPr/>
        <p:txBody>
          <a:bodyPr/>
          <a:lstStyle/>
          <a:p>
            <a:fld id="{39527909-308E-472F-A9A8-CDB498C56A0D}" type="slidenum">
              <a:rPr lang="en-US" smtClean="0"/>
              <a:t>‹#›</a:t>
            </a:fld>
            <a:endParaRPr lang="en-US"/>
          </a:p>
        </p:txBody>
      </p:sp>
    </p:spTree>
    <p:extLst>
      <p:ext uri="{BB962C8B-B14F-4D97-AF65-F5344CB8AC3E}">
        <p14:creationId xmlns:p14="http://schemas.microsoft.com/office/powerpoint/2010/main" val="4277256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86394-CFEE-CD67-B042-78554BB9A3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B855E7-ADB0-E571-B786-0FD63E636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912BB5-F279-FF85-CFF5-15D560B035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B4E813-5145-FA7D-17DD-E88E2C84D1FE}"/>
              </a:ext>
            </a:extLst>
          </p:cNvPr>
          <p:cNvSpPr>
            <a:spLocks noGrp="1"/>
          </p:cNvSpPr>
          <p:nvPr>
            <p:ph type="dt" sz="half" idx="10"/>
          </p:nvPr>
        </p:nvSpPr>
        <p:spPr/>
        <p:txBody>
          <a:bodyPr/>
          <a:lstStyle/>
          <a:p>
            <a:fld id="{E44EE0E6-E68E-443C-B5F4-5068DAD6E55A}" type="datetimeFigureOut">
              <a:rPr lang="en-US" smtClean="0"/>
              <a:t>9/23/2022</a:t>
            </a:fld>
            <a:endParaRPr lang="en-US"/>
          </a:p>
        </p:txBody>
      </p:sp>
      <p:sp>
        <p:nvSpPr>
          <p:cNvPr id="6" name="Footer Placeholder 5">
            <a:extLst>
              <a:ext uri="{FF2B5EF4-FFF2-40B4-BE49-F238E27FC236}">
                <a16:creationId xmlns:a16="http://schemas.microsoft.com/office/drawing/2014/main" id="{D90C63E0-F1EE-72F7-DA83-5E98E7F0D6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4CEB38-FEB2-DA72-F10F-0265E32DC009}"/>
              </a:ext>
            </a:extLst>
          </p:cNvPr>
          <p:cNvSpPr>
            <a:spLocks noGrp="1"/>
          </p:cNvSpPr>
          <p:nvPr>
            <p:ph type="sldNum" sz="quarter" idx="12"/>
          </p:nvPr>
        </p:nvSpPr>
        <p:spPr/>
        <p:txBody>
          <a:bodyPr/>
          <a:lstStyle/>
          <a:p>
            <a:fld id="{39527909-308E-472F-A9A8-CDB498C56A0D}" type="slidenum">
              <a:rPr lang="en-US" smtClean="0"/>
              <a:t>‹#›</a:t>
            </a:fld>
            <a:endParaRPr lang="en-US"/>
          </a:p>
        </p:txBody>
      </p:sp>
    </p:spTree>
    <p:extLst>
      <p:ext uri="{BB962C8B-B14F-4D97-AF65-F5344CB8AC3E}">
        <p14:creationId xmlns:p14="http://schemas.microsoft.com/office/powerpoint/2010/main" val="2458899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15410-79C7-ED54-E3C3-FBB7BB64A5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C4E8C1-15B0-D9DA-277E-1A023B0A86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5E3988-8272-5DEB-7B64-5D6B2960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FB3864-0A9E-F1AD-6BAB-0999E40DD4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AEC3AC-F27B-6160-9D07-F78C281B58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CD0657-0F00-3238-0513-34CF339E421D}"/>
              </a:ext>
            </a:extLst>
          </p:cNvPr>
          <p:cNvSpPr>
            <a:spLocks noGrp="1"/>
          </p:cNvSpPr>
          <p:nvPr>
            <p:ph type="dt" sz="half" idx="10"/>
          </p:nvPr>
        </p:nvSpPr>
        <p:spPr/>
        <p:txBody>
          <a:bodyPr/>
          <a:lstStyle/>
          <a:p>
            <a:fld id="{E44EE0E6-E68E-443C-B5F4-5068DAD6E55A}" type="datetimeFigureOut">
              <a:rPr lang="en-US" smtClean="0"/>
              <a:t>9/23/2022</a:t>
            </a:fld>
            <a:endParaRPr lang="en-US"/>
          </a:p>
        </p:txBody>
      </p:sp>
      <p:sp>
        <p:nvSpPr>
          <p:cNvPr id="8" name="Footer Placeholder 7">
            <a:extLst>
              <a:ext uri="{FF2B5EF4-FFF2-40B4-BE49-F238E27FC236}">
                <a16:creationId xmlns:a16="http://schemas.microsoft.com/office/drawing/2014/main" id="{049379BB-1389-8DD8-9E92-B3502E4E2A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8039A9-E03C-7CB7-BF82-345954314693}"/>
              </a:ext>
            </a:extLst>
          </p:cNvPr>
          <p:cNvSpPr>
            <a:spLocks noGrp="1"/>
          </p:cNvSpPr>
          <p:nvPr>
            <p:ph type="sldNum" sz="quarter" idx="12"/>
          </p:nvPr>
        </p:nvSpPr>
        <p:spPr/>
        <p:txBody>
          <a:bodyPr/>
          <a:lstStyle/>
          <a:p>
            <a:fld id="{39527909-308E-472F-A9A8-CDB498C56A0D}" type="slidenum">
              <a:rPr lang="en-US" smtClean="0"/>
              <a:t>‹#›</a:t>
            </a:fld>
            <a:endParaRPr lang="en-US"/>
          </a:p>
        </p:txBody>
      </p:sp>
    </p:spTree>
    <p:extLst>
      <p:ext uri="{BB962C8B-B14F-4D97-AF65-F5344CB8AC3E}">
        <p14:creationId xmlns:p14="http://schemas.microsoft.com/office/powerpoint/2010/main" val="3723606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CAC6B-4857-5486-1E0C-39CF99704C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872898-7B29-2E50-1E8E-67A75C2D390C}"/>
              </a:ext>
            </a:extLst>
          </p:cNvPr>
          <p:cNvSpPr>
            <a:spLocks noGrp="1"/>
          </p:cNvSpPr>
          <p:nvPr>
            <p:ph type="dt" sz="half" idx="10"/>
          </p:nvPr>
        </p:nvSpPr>
        <p:spPr/>
        <p:txBody>
          <a:bodyPr/>
          <a:lstStyle/>
          <a:p>
            <a:fld id="{E44EE0E6-E68E-443C-B5F4-5068DAD6E55A}" type="datetimeFigureOut">
              <a:rPr lang="en-US" smtClean="0"/>
              <a:t>9/23/2022</a:t>
            </a:fld>
            <a:endParaRPr lang="en-US"/>
          </a:p>
        </p:txBody>
      </p:sp>
      <p:sp>
        <p:nvSpPr>
          <p:cNvPr id="4" name="Footer Placeholder 3">
            <a:extLst>
              <a:ext uri="{FF2B5EF4-FFF2-40B4-BE49-F238E27FC236}">
                <a16:creationId xmlns:a16="http://schemas.microsoft.com/office/drawing/2014/main" id="{C23BEEF6-2187-DEC0-4E05-A1B5DB4632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6EF83A-54EB-542C-4FD4-228B1E324364}"/>
              </a:ext>
            </a:extLst>
          </p:cNvPr>
          <p:cNvSpPr>
            <a:spLocks noGrp="1"/>
          </p:cNvSpPr>
          <p:nvPr>
            <p:ph type="sldNum" sz="quarter" idx="12"/>
          </p:nvPr>
        </p:nvSpPr>
        <p:spPr/>
        <p:txBody>
          <a:bodyPr/>
          <a:lstStyle/>
          <a:p>
            <a:fld id="{39527909-308E-472F-A9A8-CDB498C56A0D}" type="slidenum">
              <a:rPr lang="en-US" smtClean="0"/>
              <a:t>‹#›</a:t>
            </a:fld>
            <a:endParaRPr lang="en-US"/>
          </a:p>
        </p:txBody>
      </p:sp>
    </p:spTree>
    <p:extLst>
      <p:ext uri="{BB962C8B-B14F-4D97-AF65-F5344CB8AC3E}">
        <p14:creationId xmlns:p14="http://schemas.microsoft.com/office/powerpoint/2010/main" val="1858945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480DA6-1F35-54C6-0ABF-B721F5065684}"/>
              </a:ext>
            </a:extLst>
          </p:cNvPr>
          <p:cNvSpPr>
            <a:spLocks noGrp="1"/>
          </p:cNvSpPr>
          <p:nvPr>
            <p:ph type="dt" sz="half" idx="10"/>
          </p:nvPr>
        </p:nvSpPr>
        <p:spPr/>
        <p:txBody>
          <a:bodyPr/>
          <a:lstStyle/>
          <a:p>
            <a:fld id="{E44EE0E6-E68E-443C-B5F4-5068DAD6E55A}" type="datetimeFigureOut">
              <a:rPr lang="en-US" smtClean="0"/>
              <a:t>9/23/2022</a:t>
            </a:fld>
            <a:endParaRPr lang="en-US"/>
          </a:p>
        </p:txBody>
      </p:sp>
      <p:sp>
        <p:nvSpPr>
          <p:cNvPr id="3" name="Footer Placeholder 2">
            <a:extLst>
              <a:ext uri="{FF2B5EF4-FFF2-40B4-BE49-F238E27FC236}">
                <a16:creationId xmlns:a16="http://schemas.microsoft.com/office/drawing/2014/main" id="{6CDE7BB5-A4A4-D009-150D-335D9DC809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4333F4-DEC2-F497-FCEF-3C7EF65E2C9E}"/>
              </a:ext>
            </a:extLst>
          </p:cNvPr>
          <p:cNvSpPr>
            <a:spLocks noGrp="1"/>
          </p:cNvSpPr>
          <p:nvPr>
            <p:ph type="sldNum" sz="quarter" idx="12"/>
          </p:nvPr>
        </p:nvSpPr>
        <p:spPr/>
        <p:txBody>
          <a:bodyPr/>
          <a:lstStyle/>
          <a:p>
            <a:fld id="{39527909-308E-472F-A9A8-CDB498C56A0D}" type="slidenum">
              <a:rPr lang="en-US" smtClean="0"/>
              <a:t>‹#›</a:t>
            </a:fld>
            <a:endParaRPr lang="en-US"/>
          </a:p>
        </p:txBody>
      </p:sp>
    </p:spTree>
    <p:extLst>
      <p:ext uri="{BB962C8B-B14F-4D97-AF65-F5344CB8AC3E}">
        <p14:creationId xmlns:p14="http://schemas.microsoft.com/office/powerpoint/2010/main" val="3402476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7F364-CB39-93B9-D7C0-5DCF7D134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45AABB-9C9C-95B8-FE58-2F8CCF6E3D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8636D2-62FB-A01E-3ECA-129726717B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00F25F-C63E-CFB0-067D-A52691C070E4}"/>
              </a:ext>
            </a:extLst>
          </p:cNvPr>
          <p:cNvSpPr>
            <a:spLocks noGrp="1"/>
          </p:cNvSpPr>
          <p:nvPr>
            <p:ph type="dt" sz="half" idx="10"/>
          </p:nvPr>
        </p:nvSpPr>
        <p:spPr/>
        <p:txBody>
          <a:bodyPr/>
          <a:lstStyle/>
          <a:p>
            <a:fld id="{E44EE0E6-E68E-443C-B5F4-5068DAD6E55A}" type="datetimeFigureOut">
              <a:rPr lang="en-US" smtClean="0"/>
              <a:t>9/23/2022</a:t>
            </a:fld>
            <a:endParaRPr lang="en-US"/>
          </a:p>
        </p:txBody>
      </p:sp>
      <p:sp>
        <p:nvSpPr>
          <p:cNvPr id="6" name="Footer Placeholder 5">
            <a:extLst>
              <a:ext uri="{FF2B5EF4-FFF2-40B4-BE49-F238E27FC236}">
                <a16:creationId xmlns:a16="http://schemas.microsoft.com/office/drawing/2014/main" id="{62655A4A-A712-EBF2-65F3-1DD31174F1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3008AC-679C-2B0A-9B96-A8C07E2D8294}"/>
              </a:ext>
            </a:extLst>
          </p:cNvPr>
          <p:cNvSpPr>
            <a:spLocks noGrp="1"/>
          </p:cNvSpPr>
          <p:nvPr>
            <p:ph type="sldNum" sz="quarter" idx="12"/>
          </p:nvPr>
        </p:nvSpPr>
        <p:spPr/>
        <p:txBody>
          <a:bodyPr/>
          <a:lstStyle/>
          <a:p>
            <a:fld id="{39527909-308E-472F-A9A8-CDB498C56A0D}" type="slidenum">
              <a:rPr lang="en-US" smtClean="0"/>
              <a:t>‹#›</a:t>
            </a:fld>
            <a:endParaRPr lang="en-US"/>
          </a:p>
        </p:txBody>
      </p:sp>
    </p:spTree>
    <p:extLst>
      <p:ext uri="{BB962C8B-B14F-4D97-AF65-F5344CB8AC3E}">
        <p14:creationId xmlns:p14="http://schemas.microsoft.com/office/powerpoint/2010/main" val="1892968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728D8-474B-5A38-B954-48EF29B164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B42BDF-DA19-F98B-2BF0-BC519DCDA8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B80C37-57C7-590F-FC98-D71BC5EC28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D264DD-4786-2A31-78AE-BDD83FB2C067}"/>
              </a:ext>
            </a:extLst>
          </p:cNvPr>
          <p:cNvSpPr>
            <a:spLocks noGrp="1"/>
          </p:cNvSpPr>
          <p:nvPr>
            <p:ph type="dt" sz="half" idx="10"/>
          </p:nvPr>
        </p:nvSpPr>
        <p:spPr/>
        <p:txBody>
          <a:bodyPr/>
          <a:lstStyle/>
          <a:p>
            <a:fld id="{E44EE0E6-E68E-443C-B5F4-5068DAD6E55A}" type="datetimeFigureOut">
              <a:rPr lang="en-US" smtClean="0"/>
              <a:t>9/23/2022</a:t>
            </a:fld>
            <a:endParaRPr lang="en-US"/>
          </a:p>
        </p:txBody>
      </p:sp>
      <p:sp>
        <p:nvSpPr>
          <p:cNvPr id="6" name="Footer Placeholder 5">
            <a:extLst>
              <a:ext uri="{FF2B5EF4-FFF2-40B4-BE49-F238E27FC236}">
                <a16:creationId xmlns:a16="http://schemas.microsoft.com/office/drawing/2014/main" id="{30ED802C-9B85-093D-241A-AC28B3DD94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5AFD16-D3F0-B344-4ECD-C870D4B0E18E}"/>
              </a:ext>
            </a:extLst>
          </p:cNvPr>
          <p:cNvSpPr>
            <a:spLocks noGrp="1"/>
          </p:cNvSpPr>
          <p:nvPr>
            <p:ph type="sldNum" sz="quarter" idx="12"/>
          </p:nvPr>
        </p:nvSpPr>
        <p:spPr/>
        <p:txBody>
          <a:bodyPr/>
          <a:lstStyle/>
          <a:p>
            <a:fld id="{39527909-308E-472F-A9A8-CDB498C56A0D}" type="slidenum">
              <a:rPr lang="en-US" smtClean="0"/>
              <a:t>‹#›</a:t>
            </a:fld>
            <a:endParaRPr lang="en-US"/>
          </a:p>
        </p:txBody>
      </p:sp>
    </p:spTree>
    <p:extLst>
      <p:ext uri="{BB962C8B-B14F-4D97-AF65-F5344CB8AC3E}">
        <p14:creationId xmlns:p14="http://schemas.microsoft.com/office/powerpoint/2010/main" val="1900064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3E5029-4061-B998-C8F1-A6CD31C5FE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DE4A1F-91CB-1BE4-75ED-E7DE4B5753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0403B-ACFB-B120-498C-626492C3A1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4EE0E6-E68E-443C-B5F4-5068DAD6E55A}" type="datetimeFigureOut">
              <a:rPr lang="en-US" smtClean="0"/>
              <a:t>9/23/2022</a:t>
            </a:fld>
            <a:endParaRPr lang="en-US"/>
          </a:p>
        </p:txBody>
      </p:sp>
      <p:sp>
        <p:nvSpPr>
          <p:cNvPr id="5" name="Footer Placeholder 4">
            <a:extLst>
              <a:ext uri="{FF2B5EF4-FFF2-40B4-BE49-F238E27FC236}">
                <a16:creationId xmlns:a16="http://schemas.microsoft.com/office/drawing/2014/main" id="{52293F5C-E6DB-2B0C-CE83-F4225EA09B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42D578-DDFE-C3F0-B7E5-6563BD4911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27909-308E-472F-A9A8-CDB498C56A0D}" type="slidenum">
              <a:rPr lang="en-US" smtClean="0"/>
              <a:t>‹#›</a:t>
            </a:fld>
            <a:endParaRPr lang="en-US"/>
          </a:p>
        </p:txBody>
      </p:sp>
    </p:spTree>
    <p:extLst>
      <p:ext uri="{BB962C8B-B14F-4D97-AF65-F5344CB8AC3E}">
        <p14:creationId xmlns:p14="http://schemas.microsoft.com/office/powerpoint/2010/main" val="2059891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dotnet/roslyn/issues/41722"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dotnet/roslyn/issues/2221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45A50-2C97-C5BF-CFFA-8DD0DA6E37FE}"/>
              </a:ext>
            </a:extLst>
          </p:cNvPr>
          <p:cNvSpPr>
            <a:spLocks noGrp="1"/>
          </p:cNvSpPr>
          <p:nvPr>
            <p:ph type="title"/>
          </p:nvPr>
        </p:nvSpPr>
        <p:spPr/>
        <p:txBody>
          <a:bodyPr/>
          <a:lstStyle/>
          <a:p>
            <a:r>
              <a:rPr lang="ru-RU" dirty="0"/>
              <a:t>Обо мне</a:t>
            </a:r>
            <a:endParaRPr lang="en-US" dirty="0"/>
          </a:p>
        </p:txBody>
      </p:sp>
      <p:sp>
        <p:nvSpPr>
          <p:cNvPr id="3" name="Content Placeholder 2">
            <a:extLst>
              <a:ext uri="{FF2B5EF4-FFF2-40B4-BE49-F238E27FC236}">
                <a16:creationId xmlns:a16="http://schemas.microsoft.com/office/drawing/2014/main" id="{5BC321E3-0605-6A5A-B701-5E02CA376810}"/>
              </a:ext>
            </a:extLst>
          </p:cNvPr>
          <p:cNvSpPr>
            <a:spLocks noGrp="1"/>
          </p:cNvSpPr>
          <p:nvPr>
            <p:ph idx="1"/>
          </p:nvPr>
        </p:nvSpPr>
        <p:spPr/>
        <p:txBody>
          <a:bodyPr/>
          <a:lstStyle/>
          <a:p>
            <a:r>
              <a:rPr lang="ru-RU" dirty="0"/>
              <a:t>Обо мне я это просто я. Иногда говорят, что докладчик не нуждается в представлении, т.к. его все хорошо знают. В данном случае все наоборот - представление ещё рано</a:t>
            </a:r>
          </a:p>
          <a:p>
            <a:r>
              <a:rPr lang="en-US" dirty="0"/>
              <a:t>@guriy_Samarin</a:t>
            </a:r>
          </a:p>
          <a:p>
            <a:r>
              <a:rPr lang="en-US" dirty="0"/>
              <a:t>guriysamarin</a:t>
            </a:r>
          </a:p>
          <a:p>
            <a:r>
              <a:rPr lang="en-US" dirty="0"/>
              <a:t>Sa1Gur</a:t>
            </a:r>
          </a:p>
        </p:txBody>
      </p:sp>
    </p:spTree>
    <p:extLst>
      <p:ext uri="{BB962C8B-B14F-4D97-AF65-F5344CB8AC3E}">
        <p14:creationId xmlns:p14="http://schemas.microsoft.com/office/powerpoint/2010/main" val="3284499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4650D-3CFA-19E1-8E36-8860725C7B0D}"/>
              </a:ext>
            </a:extLst>
          </p:cNvPr>
          <p:cNvSpPr>
            <a:spLocks noGrp="1"/>
          </p:cNvSpPr>
          <p:nvPr>
            <p:ph type="title"/>
          </p:nvPr>
        </p:nvSpPr>
        <p:spPr/>
        <p:txBody>
          <a:bodyPr/>
          <a:lstStyle/>
          <a:p>
            <a:r>
              <a:rPr lang="ru-RU" dirty="0"/>
              <a:t>Пример, выражения такое и такое</a:t>
            </a:r>
            <a:endParaRPr lang="en-US" dirty="0"/>
          </a:p>
        </p:txBody>
      </p:sp>
      <p:sp>
        <p:nvSpPr>
          <p:cNvPr id="3" name="Content Placeholder 2">
            <a:extLst>
              <a:ext uri="{FF2B5EF4-FFF2-40B4-BE49-F238E27FC236}">
                <a16:creationId xmlns:a16="http://schemas.microsoft.com/office/drawing/2014/main" id="{BC3C5C74-2C32-DCE4-0744-80C36D5D165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489473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F75B5-680A-3029-FB02-E6D02141128C}"/>
              </a:ext>
            </a:extLst>
          </p:cNvPr>
          <p:cNvSpPr>
            <a:spLocks noGrp="1"/>
          </p:cNvSpPr>
          <p:nvPr>
            <p:ph type="title"/>
          </p:nvPr>
        </p:nvSpPr>
        <p:spPr/>
        <p:txBody>
          <a:bodyPr/>
          <a:lstStyle/>
          <a:p>
            <a:r>
              <a:rPr lang="en-US" dirty="0"/>
              <a:t>Normalize constants</a:t>
            </a:r>
          </a:p>
        </p:txBody>
      </p:sp>
      <p:sp>
        <p:nvSpPr>
          <p:cNvPr id="3" name="Content Placeholder 2">
            <a:extLst>
              <a:ext uri="{FF2B5EF4-FFF2-40B4-BE49-F238E27FC236}">
                <a16:creationId xmlns:a16="http://schemas.microsoft.com/office/drawing/2014/main" id="{BAAFBAF9-4569-F720-194E-C93A9CA49C4C}"/>
              </a:ext>
            </a:extLst>
          </p:cNvPr>
          <p:cNvSpPr>
            <a:spLocks noGrp="1"/>
          </p:cNvSpPr>
          <p:nvPr>
            <p:ph idx="1"/>
          </p:nvPr>
        </p:nvSpPr>
        <p:spPr/>
        <p:txBody>
          <a:bodyPr>
            <a:normAutofit fontScale="25000" lnSpcReduction="20000"/>
          </a:bodyPr>
          <a:lstStyle/>
          <a:p>
            <a:r>
              <a:rPr lang="en-US" dirty="0"/>
              <a:t>public class </a:t>
            </a:r>
            <a:r>
              <a:rPr lang="en-US" dirty="0" err="1"/>
              <a:t>ConstantsResolver</a:t>
            </a:r>
            <a:r>
              <a:rPr lang="en-US" dirty="0"/>
              <a:t> : </a:t>
            </a:r>
            <a:r>
              <a:rPr lang="en-US" dirty="0" err="1"/>
              <a:t>ExpressionVisitor</a:t>
            </a:r>
            <a:endParaRPr lang="en-US" dirty="0"/>
          </a:p>
          <a:p>
            <a:r>
              <a:rPr lang="en-US" dirty="0"/>
              <a:t>{        </a:t>
            </a:r>
            <a:r>
              <a:rPr lang="en-US" dirty="0" err="1"/>
              <a:t>readonly</a:t>
            </a:r>
            <a:r>
              <a:rPr lang="en-US" dirty="0"/>
              <a:t> Type[] _types =  {   </a:t>
            </a:r>
            <a:r>
              <a:rPr lang="en-US" dirty="0" err="1"/>
              <a:t>typeof</a:t>
            </a:r>
            <a:r>
              <a:rPr lang="en-US" dirty="0"/>
              <a:t>(</a:t>
            </a:r>
            <a:r>
              <a:rPr lang="en-US" dirty="0" err="1"/>
              <a:t>Guid</a:t>
            </a:r>
            <a:r>
              <a:rPr lang="en-US" dirty="0"/>
              <a:t>), </a:t>
            </a:r>
            <a:r>
              <a:rPr lang="en-US" dirty="0" err="1"/>
              <a:t>typeof</a:t>
            </a:r>
            <a:r>
              <a:rPr lang="en-US" dirty="0"/>
              <a:t>(</a:t>
            </a:r>
            <a:r>
              <a:rPr lang="en-US" dirty="0" err="1"/>
              <a:t>DateTime</a:t>
            </a:r>
            <a:r>
              <a:rPr lang="en-US" dirty="0"/>
              <a:t>), </a:t>
            </a:r>
            <a:r>
              <a:rPr lang="en-US" dirty="0" err="1"/>
              <a:t>typeof</a:t>
            </a:r>
            <a:r>
              <a:rPr lang="en-US" dirty="0"/>
              <a:t>(string), </a:t>
            </a:r>
            <a:r>
              <a:rPr lang="en-US" dirty="0" err="1"/>
              <a:t>typeof</a:t>
            </a:r>
            <a:r>
              <a:rPr lang="en-US" dirty="0"/>
              <a:t>(int), </a:t>
            </a:r>
            <a:r>
              <a:rPr lang="en-US" dirty="0" err="1"/>
              <a:t>typeof</a:t>
            </a:r>
            <a:r>
              <a:rPr lang="en-US" dirty="0"/>
              <a:t>(</a:t>
            </a:r>
            <a:r>
              <a:rPr lang="en-US" dirty="0" err="1"/>
              <a:t>Guid</a:t>
            </a:r>
            <a:r>
              <a:rPr lang="en-US" dirty="0"/>
              <a:t>?), </a:t>
            </a:r>
            <a:r>
              <a:rPr lang="en-US" dirty="0" err="1"/>
              <a:t>typeof</a:t>
            </a:r>
            <a:r>
              <a:rPr lang="en-US" dirty="0"/>
              <a:t>(</a:t>
            </a:r>
            <a:r>
              <a:rPr lang="en-US" dirty="0" err="1"/>
              <a:t>DateTime</a:t>
            </a:r>
            <a:r>
              <a:rPr lang="en-US" dirty="0"/>
              <a:t>?), </a:t>
            </a:r>
            <a:r>
              <a:rPr lang="en-US" dirty="0" err="1"/>
              <a:t>typeof</a:t>
            </a:r>
            <a:r>
              <a:rPr lang="en-US" dirty="0"/>
              <a:t>(int?)    };</a:t>
            </a:r>
          </a:p>
          <a:p>
            <a:endParaRPr lang="en-US" dirty="0"/>
          </a:p>
          <a:p>
            <a:r>
              <a:rPr lang="en-US" dirty="0"/>
              <a:t>        protected override Expression </a:t>
            </a:r>
            <a:r>
              <a:rPr lang="en-US" dirty="0" err="1"/>
              <a:t>VisitMember</a:t>
            </a:r>
            <a:r>
              <a:rPr lang="en-US" dirty="0"/>
              <a:t>(</a:t>
            </a:r>
            <a:r>
              <a:rPr lang="en-US" dirty="0" err="1"/>
              <a:t>MemberExpression</a:t>
            </a:r>
            <a:r>
              <a:rPr lang="en-US" dirty="0"/>
              <a:t> node)</a:t>
            </a:r>
          </a:p>
          <a:p>
            <a:r>
              <a:rPr lang="en-US" dirty="0"/>
              <a:t>        {</a:t>
            </a:r>
          </a:p>
          <a:p>
            <a:r>
              <a:rPr lang="en-US" dirty="0"/>
              <a:t>            if (!(</a:t>
            </a:r>
            <a:r>
              <a:rPr lang="en-US" dirty="0" err="1"/>
              <a:t>IsFromConstant</a:t>
            </a:r>
            <a:r>
              <a:rPr lang="en-US" dirty="0"/>
              <a:t>(node) &amp;&amp; _</a:t>
            </a:r>
            <a:r>
              <a:rPr lang="en-US" dirty="0" err="1"/>
              <a:t>types.Contains</a:t>
            </a:r>
            <a:r>
              <a:rPr lang="en-US" dirty="0"/>
              <a:t>(</a:t>
            </a:r>
            <a:r>
              <a:rPr lang="en-US" dirty="0" err="1"/>
              <a:t>node.Type</a:t>
            </a:r>
            <a:r>
              <a:rPr lang="en-US" dirty="0"/>
              <a:t>))) return node;</a:t>
            </a:r>
          </a:p>
          <a:p>
            <a:r>
              <a:rPr lang="en-US" dirty="0"/>
              <a:t>            </a:t>
            </a:r>
          </a:p>
          <a:p>
            <a:r>
              <a:rPr lang="en-US" dirty="0"/>
              <a:t>            object </a:t>
            </a:r>
            <a:r>
              <a:rPr lang="en-US" dirty="0" err="1"/>
              <a:t>val</a:t>
            </a:r>
            <a:r>
              <a:rPr lang="en-US" dirty="0"/>
              <a:t> = </a:t>
            </a:r>
            <a:r>
              <a:rPr lang="en-US" dirty="0" err="1"/>
              <a:t>Expression.Lambda</a:t>
            </a:r>
            <a:r>
              <a:rPr lang="en-US" dirty="0"/>
              <a:t>&lt;</a:t>
            </a:r>
            <a:r>
              <a:rPr lang="en-US" dirty="0" err="1"/>
              <a:t>Func</a:t>
            </a:r>
            <a:r>
              <a:rPr lang="en-US" dirty="0"/>
              <a:t>&lt;object&gt;&gt;(</a:t>
            </a:r>
            <a:r>
              <a:rPr lang="en-US" dirty="0" err="1"/>
              <a:t>Expression.Convert</a:t>
            </a:r>
            <a:r>
              <a:rPr lang="en-US" dirty="0"/>
              <a:t>(node, </a:t>
            </a:r>
            <a:r>
              <a:rPr lang="en-US" dirty="0" err="1"/>
              <a:t>typeof</a:t>
            </a:r>
            <a:r>
              <a:rPr lang="en-US" dirty="0"/>
              <a:t>(object))).Compile().Invoke();</a:t>
            </a:r>
          </a:p>
          <a:p>
            <a:r>
              <a:rPr lang="en-US" dirty="0"/>
              <a:t>            return </a:t>
            </a:r>
            <a:r>
              <a:rPr lang="en-US" dirty="0" err="1"/>
              <a:t>Expression.Constant</a:t>
            </a:r>
            <a:r>
              <a:rPr lang="en-US" dirty="0"/>
              <a:t>(</a:t>
            </a:r>
            <a:r>
              <a:rPr lang="en-US" dirty="0" err="1"/>
              <a:t>val</a:t>
            </a:r>
            <a:r>
              <a:rPr lang="en-US" dirty="0"/>
              <a:t>, </a:t>
            </a:r>
            <a:r>
              <a:rPr lang="en-US" dirty="0" err="1"/>
              <a:t>node.Type</a:t>
            </a:r>
            <a:r>
              <a:rPr lang="en-US" dirty="0"/>
              <a:t>);</a:t>
            </a:r>
          </a:p>
          <a:p>
            <a:r>
              <a:rPr lang="en-US" dirty="0"/>
              <a:t>        }</a:t>
            </a:r>
          </a:p>
          <a:p>
            <a:r>
              <a:rPr lang="en-US" dirty="0"/>
              <a:t>        private static bool </a:t>
            </a:r>
            <a:r>
              <a:rPr lang="en-US" dirty="0" err="1"/>
              <a:t>IsFromConstant</a:t>
            </a:r>
            <a:r>
              <a:rPr lang="en-US" dirty="0"/>
              <a:t>(</a:t>
            </a:r>
            <a:r>
              <a:rPr lang="en-US" dirty="0" err="1"/>
              <a:t>MemberExpression</a:t>
            </a:r>
            <a:r>
              <a:rPr lang="en-US" dirty="0"/>
              <a:t> node)</a:t>
            </a:r>
          </a:p>
          <a:p>
            <a:r>
              <a:rPr lang="en-US" dirty="0"/>
              <a:t>        {</a:t>
            </a:r>
          </a:p>
          <a:p>
            <a:r>
              <a:rPr lang="en-US" dirty="0"/>
              <a:t>            if (</a:t>
            </a:r>
            <a:r>
              <a:rPr lang="en-US" dirty="0" err="1"/>
              <a:t>IsStaticContextMember</a:t>
            </a:r>
            <a:r>
              <a:rPr lang="en-US" dirty="0"/>
              <a:t>(node)) return false;</a:t>
            </a:r>
          </a:p>
          <a:p>
            <a:r>
              <a:rPr lang="en-US" dirty="0"/>
              <a:t>            return </a:t>
            </a:r>
            <a:r>
              <a:rPr lang="en-US" dirty="0" err="1"/>
              <a:t>node.Expression.NodeType</a:t>
            </a:r>
            <a:r>
              <a:rPr lang="en-US" dirty="0"/>
              <a:t> switch</a:t>
            </a:r>
          </a:p>
          <a:p>
            <a:r>
              <a:rPr lang="en-US" dirty="0"/>
              <a:t>            {</a:t>
            </a:r>
          </a:p>
          <a:p>
            <a:r>
              <a:rPr lang="en-US" dirty="0"/>
              <a:t>                </a:t>
            </a:r>
            <a:r>
              <a:rPr lang="en-US" dirty="0" err="1"/>
              <a:t>ExpressionType.Constant</a:t>
            </a:r>
            <a:r>
              <a:rPr lang="en-US" dirty="0"/>
              <a:t> =&gt; true,</a:t>
            </a:r>
          </a:p>
          <a:p>
            <a:r>
              <a:rPr lang="en-US" dirty="0"/>
              <a:t>                </a:t>
            </a:r>
            <a:r>
              <a:rPr lang="en-US" dirty="0" err="1"/>
              <a:t>ExpressionType.MemberAccess</a:t>
            </a:r>
            <a:r>
              <a:rPr lang="en-US" dirty="0"/>
              <a:t> =&gt; </a:t>
            </a:r>
            <a:r>
              <a:rPr lang="en-US" dirty="0" err="1"/>
              <a:t>IsFromConstant</a:t>
            </a:r>
            <a:r>
              <a:rPr lang="en-US" dirty="0"/>
              <a:t>((</a:t>
            </a:r>
            <a:r>
              <a:rPr lang="en-US" dirty="0" err="1"/>
              <a:t>MemberExpression</a:t>
            </a:r>
            <a:r>
              <a:rPr lang="en-US" dirty="0"/>
              <a:t>) </a:t>
            </a:r>
            <a:r>
              <a:rPr lang="en-US" dirty="0" err="1"/>
              <a:t>node.Expression</a:t>
            </a:r>
            <a:r>
              <a:rPr lang="en-US" dirty="0"/>
              <a:t>),</a:t>
            </a:r>
          </a:p>
          <a:p>
            <a:r>
              <a:rPr lang="en-US" dirty="0"/>
              <a:t>                _ =&gt; false</a:t>
            </a:r>
          </a:p>
          <a:p>
            <a:r>
              <a:rPr lang="en-US" dirty="0"/>
              <a:t>            };</a:t>
            </a:r>
          </a:p>
          <a:p>
            <a:r>
              <a:rPr lang="en-US" dirty="0"/>
              <a:t>        }</a:t>
            </a:r>
          </a:p>
          <a:p>
            <a:r>
              <a:rPr lang="en-US" dirty="0"/>
              <a:t>        private static bool </a:t>
            </a:r>
            <a:r>
              <a:rPr lang="en-US" dirty="0" err="1"/>
              <a:t>IsStaticContextMember</a:t>
            </a:r>
            <a:r>
              <a:rPr lang="en-US" dirty="0"/>
              <a:t>(</a:t>
            </a:r>
            <a:r>
              <a:rPr lang="en-US" dirty="0" err="1"/>
              <a:t>MemberExpression</a:t>
            </a:r>
            <a:r>
              <a:rPr lang="en-US" dirty="0"/>
              <a:t> node) =&gt; </a:t>
            </a:r>
            <a:r>
              <a:rPr lang="en-US" dirty="0" err="1"/>
              <a:t>node.Expression</a:t>
            </a:r>
            <a:r>
              <a:rPr lang="en-US" dirty="0"/>
              <a:t> == null;</a:t>
            </a:r>
          </a:p>
          <a:p>
            <a:r>
              <a:rPr lang="en-US" dirty="0"/>
              <a:t>    }</a:t>
            </a:r>
          </a:p>
        </p:txBody>
      </p:sp>
    </p:spTree>
    <p:extLst>
      <p:ext uri="{BB962C8B-B14F-4D97-AF65-F5344CB8AC3E}">
        <p14:creationId xmlns:p14="http://schemas.microsoft.com/office/powerpoint/2010/main" val="1183029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C9083-937E-5020-6185-6673EE099C53}"/>
              </a:ext>
            </a:extLst>
          </p:cNvPr>
          <p:cNvSpPr>
            <a:spLocks noGrp="1"/>
          </p:cNvSpPr>
          <p:nvPr>
            <p:ph type="title"/>
          </p:nvPr>
        </p:nvSpPr>
        <p:spPr/>
        <p:txBody>
          <a:bodyPr/>
          <a:lstStyle/>
          <a:p>
            <a:r>
              <a:rPr lang="en-US" dirty="0"/>
              <a:t>before</a:t>
            </a:r>
          </a:p>
        </p:txBody>
      </p:sp>
      <p:sp>
        <p:nvSpPr>
          <p:cNvPr id="3" name="Content Placeholder 2">
            <a:extLst>
              <a:ext uri="{FF2B5EF4-FFF2-40B4-BE49-F238E27FC236}">
                <a16:creationId xmlns:a16="http://schemas.microsoft.com/office/drawing/2014/main" id="{958C4DD3-CF4D-34E5-B7BD-BC6BB8EF554E}"/>
              </a:ext>
            </a:extLst>
          </p:cNvPr>
          <p:cNvSpPr>
            <a:spLocks noGrp="1"/>
          </p:cNvSpPr>
          <p:nvPr>
            <p:ph idx="1"/>
          </p:nvPr>
        </p:nvSpPr>
        <p:spPr/>
        <p:txBody>
          <a:bodyPr>
            <a:normAutofit lnSpcReduction="10000"/>
          </a:bodyPr>
          <a:lstStyle/>
          <a:p>
            <a:r>
              <a:rPr lang="en-US" dirty="0"/>
              <a:t>UPDATE fake_table_name._0862b7ab73434b6f83ab4efa73920847_rd_1 SET (fld0000) = (SELECT "Value" FROM (</a:t>
            </a:r>
          </a:p>
          <a:p>
            <a:r>
              <a:rPr lang="en-US" dirty="0"/>
              <a:t>-- @__Constant_0='2020-08-14T19:03:35.0000000Z' (Nullable = true) (</a:t>
            </a:r>
            <a:r>
              <a:rPr lang="en-US" dirty="0" err="1"/>
              <a:t>DbType</a:t>
            </a:r>
            <a:r>
              <a:rPr lang="en-US" dirty="0"/>
              <a:t> = </a:t>
            </a:r>
            <a:r>
              <a:rPr lang="en-US" dirty="0" err="1"/>
              <a:t>DateTime</a:t>
            </a:r>
            <a:r>
              <a:rPr lang="en-US" dirty="0"/>
              <a:t>)</a:t>
            </a:r>
          </a:p>
          <a:p>
            <a:r>
              <a:rPr lang="en-US" dirty="0"/>
              <a:t>SELECT _.id AS "Id", _.col2643 &gt; @__ Constant _0 AS "Value"</a:t>
            </a:r>
          </a:p>
          <a:p>
            <a:r>
              <a:rPr lang="en-US" dirty="0"/>
              <a:t>FROM fake_table_name._0862b7ab73434b6f83ab4efa73920847_rd_1 AS _</a:t>
            </a:r>
          </a:p>
          <a:p>
            <a:endParaRPr lang="en-US" dirty="0"/>
          </a:p>
          <a:p>
            <a:r>
              <a:rPr lang="en-US" dirty="0"/>
              <a:t>) AS </a:t>
            </a:r>
            <a:r>
              <a:rPr lang="en-US" dirty="0" err="1"/>
              <a:t>tttt</a:t>
            </a:r>
            <a:r>
              <a:rPr lang="en-US" dirty="0"/>
              <a:t> WHERE </a:t>
            </a:r>
            <a:r>
              <a:rPr lang="en-US" dirty="0" err="1"/>
              <a:t>tttt</a:t>
            </a:r>
            <a:r>
              <a:rPr lang="en-US" dirty="0"/>
              <a:t>."Id" = id)</a:t>
            </a:r>
          </a:p>
        </p:txBody>
      </p:sp>
    </p:spTree>
    <p:extLst>
      <p:ext uri="{BB962C8B-B14F-4D97-AF65-F5344CB8AC3E}">
        <p14:creationId xmlns:p14="http://schemas.microsoft.com/office/powerpoint/2010/main" val="3727753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A0349-8BCA-AC81-7958-120C1879C419}"/>
              </a:ext>
            </a:extLst>
          </p:cNvPr>
          <p:cNvSpPr>
            <a:spLocks noGrp="1"/>
          </p:cNvSpPr>
          <p:nvPr>
            <p:ph type="title"/>
          </p:nvPr>
        </p:nvSpPr>
        <p:spPr/>
        <p:txBody>
          <a:bodyPr/>
          <a:lstStyle/>
          <a:p>
            <a:r>
              <a:rPr lang="en-US" dirty="0"/>
              <a:t>after</a:t>
            </a:r>
          </a:p>
        </p:txBody>
      </p:sp>
      <p:sp>
        <p:nvSpPr>
          <p:cNvPr id="3" name="Content Placeholder 2">
            <a:extLst>
              <a:ext uri="{FF2B5EF4-FFF2-40B4-BE49-F238E27FC236}">
                <a16:creationId xmlns:a16="http://schemas.microsoft.com/office/drawing/2014/main" id="{C9789CE5-49C4-2084-5C9D-2C3C746F3540}"/>
              </a:ext>
            </a:extLst>
          </p:cNvPr>
          <p:cNvSpPr>
            <a:spLocks noGrp="1"/>
          </p:cNvSpPr>
          <p:nvPr>
            <p:ph idx="1"/>
          </p:nvPr>
        </p:nvSpPr>
        <p:spPr/>
        <p:txBody>
          <a:bodyPr/>
          <a:lstStyle/>
          <a:p>
            <a:r>
              <a:rPr lang="en-US" dirty="0"/>
              <a:t>UPDATE fake_table_name._0862b7ab73434b6f83ab4efa73920847_rd_1 SET (fld0000) = (SELECT "Value" FROM (</a:t>
            </a:r>
          </a:p>
          <a:p>
            <a:r>
              <a:rPr lang="en-US" dirty="0"/>
              <a:t>SELECT _.id AS "Id", _.col2643 &gt; TIMESTAMPTZ '2020-08-14 19:03:35Z' AS "Value"</a:t>
            </a:r>
          </a:p>
          <a:p>
            <a:r>
              <a:rPr lang="en-US" dirty="0"/>
              <a:t>FROM fake_table_name._0862b7ab73434b6f83ab4efa73920847_rd_1 AS _</a:t>
            </a:r>
          </a:p>
          <a:p>
            <a:endParaRPr lang="en-US" dirty="0"/>
          </a:p>
          <a:p>
            <a:r>
              <a:rPr lang="en-US" dirty="0"/>
              <a:t>) AS </a:t>
            </a:r>
            <a:r>
              <a:rPr lang="en-US" dirty="0" err="1"/>
              <a:t>tttt</a:t>
            </a:r>
            <a:r>
              <a:rPr lang="en-US" dirty="0"/>
              <a:t> WHERE </a:t>
            </a:r>
            <a:r>
              <a:rPr lang="en-US" dirty="0" err="1"/>
              <a:t>tttt</a:t>
            </a:r>
            <a:r>
              <a:rPr lang="en-US" dirty="0"/>
              <a:t>."Id" = id)</a:t>
            </a:r>
          </a:p>
        </p:txBody>
      </p:sp>
    </p:spTree>
    <p:extLst>
      <p:ext uri="{BB962C8B-B14F-4D97-AF65-F5344CB8AC3E}">
        <p14:creationId xmlns:p14="http://schemas.microsoft.com/office/powerpoint/2010/main" val="1268924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0F950-C822-DC1C-1EFF-08F3E05FD66D}"/>
              </a:ext>
            </a:extLst>
          </p:cNvPr>
          <p:cNvSpPr>
            <a:spLocks noGrp="1"/>
          </p:cNvSpPr>
          <p:nvPr>
            <p:ph type="title"/>
          </p:nvPr>
        </p:nvSpPr>
        <p:spPr/>
        <p:txBody>
          <a:bodyPr/>
          <a:lstStyle/>
          <a:p>
            <a:r>
              <a:rPr lang="ru-RU" dirty="0"/>
              <a:t>Как тогда будет выглядеть наш контекст: вот он</a:t>
            </a:r>
            <a:endParaRPr lang="en-US" dirty="0"/>
          </a:p>
        </p:txBody>
      </p:sp>
      <p:sp>
        <p:nvSpPr>
          <p:cNvPr id="3" name="Content Placeholder 2">
            <a:extLst>
              <a:ext uri="{FF2B5EF4-FFF2-40B4-BE49-F238E27FC236}">
                <a16:creationId xmlns:a16="http://schemas.microsoft.com/office/drawing/2014/main" id="{DAA9B50B-2318-D92F-0768-3E17BD2DEF6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92489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8C11E-09D1-8E40-E5A7-E6FAFDCD2739}"/>
              </a:ext>
            </a:extLst>
          </p:cNvPr>
          <p:cNvSpPr>
            <a:spLocks noGrp="1"/>
          </p:cNvSpPr>
          <p:nvPr>
            <p:ph type="title"/>
          </p:nvPr>
        </p:nvSpPr>
        <p:spPr/>
        <p:txBody>
          <a:bodyPr/>
          <a:lstStyle/>
          <a:p>
            <a:r>
              <a:rPr lang="ru-RU" b="0" i="0" dirty="0">
                <a:effectLst/>
                <a:latin typeface="-apple-system"/>
              </a:rPr>
              <a:t>Задаём выражение в виде и компилируем</a:t>
            </a:r>
            <a:endParaRPr lang="en-US" dirty="0"/>
          </a:p>
        </p:txBody>
      </p:sp>
      <p:sp>
        <p:nvSpPr>
          <p:cNvPr id="3" name="Content Placeholder 2">
            <a:extLst>
              <a:ext uri="{FF2B5EF4-FFF2-40B4-BE49-F238E27FC236}">
                <a16:creationId xmlns:a16="http://schemas.microsoft.com/office/drawing/2014/main" id="{ED07D7D4-FC4A-81EE-4E8C-73AD1A549603}"/>
              </a:ext>
            </a:extLst>
          </p:cNvPr>
          <p:cNvSpPr>
            <a:spLocks noGrp="1"/>
          </p:cNvSpPr>
          <p:nvPr>
            <p:ph idx="1"/>
          </p:nvPr>
        </p:nvSpPr>
        <p:spPr/>
        <p:txBody>
          <a:bodyPr>
            <a:normAutofit fontScale="70000" lnSpcReduction="20000"/>
          </a:bodyPr>
          <a:lstStyle/>
          <a:p>
            <a:pPr marL="0" indent="0">
              <a:buNone/>
            </a:pPr>
            <a:r>
              <a:rPr lang="en-US" dirty="0"/>
              <a:t>public static Expression </a:t>
            </a:r>
            <a:r>
              <a:rPr lang="en-US" dirty="0" err="1"/>
              <a:t>CSharpScriptEvaluate</a:t>
            </a:r>
            <a:r>
              <a:rPr lang="en-US" dirty="0"/>
              <a:t>(Type </a:t>
            </a:r>
            <a:r>
              <a:rPr lang="en-US" dirty="0" err="1"/>
              <a:t>typeWrapper</a:t>
            </a:r>
            <a:r>
              <a:rPr lang="en-US" dirty="0"/>
              <a:t>, string </a:t>
            </a:r>
            <a:r>
              <a:rPr lang="en-US" dirty="0" err="1"/>
              <a:t>expressionName</a:t>
            </a:r>
            <a:r>
              <a:rPr lang="en-US" dirty="0"/>
              <a:t> = "expr") { var </a:t>
            </a:r>
            <a:r>
              <a:rPr lang="en-US" dirty="0" err="1"/>
              <a:t>exprField</a:t>
            </a:r>
            <a:r>
              <a:rPr lang="en-US" dirty="0"/>
              <a:t> = </a:t>
            </a:r>
            <a:r>
              <a:rPr lang="en-US" dirty="0" err="1"/>
              <a:t>typeWrapper.GetField</a:t>
            </a:r>
            <a:r>
              <a:rPr lang="en-US" dirty="0"/>
              <a:t>(</a:t>
            </a:r>
            <a:r>
              <a:rPr lang="en-US" dirty="0" err="1"/>
              <a:t>expressionName</a:t>
            </a:r>
            <a:r>
              <a:rPr lang="en-US" dirty="0"/>
              <a:t>, </a:t>
            </a:r>
            <a:r>
              <a:rPr lang="en-US" dirty="0" err="1"/>
              <a:t>BindingFlags.Public</a:t>
            </a:r>
            <a:r>
              <a:rPr lang="en-US" dirty="0"/>
              <a:t> | </a:t>
            </a:r>
            <a:r>
              <a:rPr lang="en-US" dirty="0" err="1"/>
              <a:t>BindingFlags.Instance</a:t>
            </a:r>
            <a:r>
              <a:rPr lang="en-US" dirty="0"/>
              <a:t>); var main = </a:t>
            </a:r>
            <a:r>
              <a:rPr lang="en-US" dirty="0" err="1"/>
              <a:t>Activator.CreateInstance</a:t>
            </a:r>
            <a:r>
              <a:rPr lang="en-US" dirty="0"/>
              <a:t>(</a:t>
            </a:r>
            <a:r>
              <a:rPr lang="en-US" dirty="0" err="1"/>
              <a:t>typeWrapper</a:t>
            </a:r>
            <a:r>
              <a:rPr lang="en-US" dirty="0"/>
              <a:t>);</a:t>
            </a:r>
          </a:p>
          <a:p>
            <a:pPr marL="0" indent="0">
              <a:buNone/>
            </a:pPr>
            <a:endParaRPr lang="en-US" dirty="0"/>
          </a:p>
          <a:p>
            <a:pPr marL="0" indent="0">
              <a:buNone/>
            </a:pPr>
            <a:r>
              <a:rPr lang="en-US" dirty="0"/>
              <a:t>var </a:t>
            </a:r>
            <a:r>
              <a:rPr lang="en-US" dirty="0" err="1"/>
              <a:t>expressionBoxed</a:t>
            </a:r>
            <a:r>
              <a:rPr lang="en-US" dirty="0"/>
              <a:t> = </a:t>
            </a:r>
            <a:r>
              <a:rPr lang="en-US" dirty="0" err="1"/>
              <a:t>exprField.GetValue</a:t>
            </a:r>
            <a:r>
              <a:rPr lang="en-US" dirty="0"/>
              <a:t>(main) as </a:t>
            </a:r>
            <a:r>
              <a:rPr lang="en-US" dirty="0" err="1"/>
              <a:t>LambdaExpression</a:t>
            </a:r>
            <a:r>
              <a:rPr lang="en-US" dirty="0"/>
              <a:t>;</a:t>
            </a:r>
          </a:p>
          <a:p>
            <a:pPr marL="0" indent="0">
              <a:buNone/>
            </a:pPr>
            <a:endParaRPr lang="en-US" dirty="0"/>
          </a:p>
          <a:p>
            <a:pPr marL="0" indent="0">
              <a:buNone/>
            </a:pPr>
            <a:r>
              <a:rPr lang="en-US" dirty="0"/>
              <a:t>var </a:t>
            </a:r>
            <a:r>
              <a:rPr lang="en-US" dirty="0" err="1"/>
              <a:t>expressionUnboxed</a:t>
            </a:r>
            <a:r>
              <a:rPr lang="en-US" dirty="0"/>
              <a:t> = Unbox(</a:t>
            </a:r>
            <a:r>
              <a:rPr lang="en-US" dirty="0" err="1"/>
              <a:t>expressionBoxed.Body</a:t>
            </a:r>
            <a:r>
              <a:rPr lang="en-US" dirty="0"/>
              <a:t>);</a:t>
            </a:r>
          </a:p>
          <a:p>
            <a:pPr marL="0" indent="0">
              <a:buNone/>
            </a:pPr>
            <a:endParaRPr lang="en-US" dirty="0"/>
          </a:p>
          <a:p>
            <a:pPr marL="0" indent="0">
              <a:buNone/>
            </a:pPr>
            <a:r>
              <a:rPr lang="en-US" dirty="0"/>
              <a:t>var </a:t>
            </a:r>
            <a:r>
              <a:rPr lang="en-US" dirty="0" err="1"/>
              <a:t>sInstance</a:t>
            </a:r>
            <a:r>
              <a:rPr lang="en-US" dirty="0"/>
              <a:t> = (IS)</a:t>
            </a:r>
            <a:r>
              <a:rPr lang="en-US" dirty="0" err="1"/>
              <a:t>Activator.CreateInstance</a:t>
            </a:r>
            <a:r>
              <a:rPr lang="en-US" dirty="0"/>
              <a:t>(</a:t>
            </a:r>
            <a:r>
              <a:rPr lang="en-US" dirty="0" err="1"/>
              <a:t>typeof</a:t>
            </a:r>
            <a:r>
              <a:rPr lang="en-US" dirty="0"/>
              <a:t>(S&lt;,&gt;).</a:t>
            </a:r>
            <a:r>
              <a:rPr lang="en-US" dirty="0" err="1"/>
              <a:t>MakeGenericType</a:t>
            </a:r>
            <a:r>
              <a:rPr lang="en-US" dirty="0"/>
              <a:t>(</a:t>
            </a:r>
            <a:r>
              <a:rPr lang="en-US" dirty="0" err="1"/>
              <a:t>typeof</a:t>
            </a:r>
            <a:r>
              <a:rPr lang="en-US" dirty="0"/>
              <a:t>(</a:t>
            </a:r>
            <a:r>
              <a:rPr lang="en-US" dirty="0" err="1"/>
              <a:t>TMain</a:t>
            </a:r>
            <a:r>
              <a:rPr lang="en-US" dirty="0"/>
              <a:t>), </a:t>
            </a:r>
            <a:r>
              <a:rPr lang="en-US" dirty="0" err="1"/>
              <a:t>expressionUnboxed.Type</a:t>
            </a:r>
            <a:r>
              <a:rPr lang="en-US" dirty="0"/>
              <a:t>));</a:t>
            </a:r>
          </a:p>
          <a:p>
            <a:pPr marL="0" indent="0">
              <a:buNone/>
            </a:pPr>
            <a:r>
              <a:rPr lang="en-US" dirty="0"/>
              <a:t>return </a:t>
            </a:r>
            <a:r>
              <a:rPr lang="en-US" dirty="0" err="1"/>
              <a:t>sInstance.Create</a:t>
            </a:r>
            <a:r>
              <a:rPr lang="en-US" dirty="0"/>
              <a:t>(</a:t>
            </a:r>
            <a:r>
              <a:rPr lang="en-US" dirty="0" err="1"/>
              <a:t>expressionUnboxed</a:t>
            </a:r>
            <a:r>
              <a:rPr lang="en-US" dirty="0"/>
              <a:t>, </a:t>
            </a:r>
            <a:r>
              <a:rPr lang="en-US" dirty="0" err="1"/>
              <a:t>expressionBoxed.Parameters</a:t>
            </a:r>
            <a:r>
              <a:rPr lang="en-US" dirty="0"/>
              <a:t>[0]);</a:t>
            </a:r>
          </a:p>
          <a:p>
            <a:pPr marL="0" indent="0">
              <a:buNone/>
            </a:pPr>
            <a:r>
              <a:rPr lang="en-US" dirty="0"/>
              <a:t>//return </a:t>
            </a:r>
            <a:r>
              <a:rPr lang="en-US" dirty="0" err="1"/>
              <a:t>Expression.Lambda</a:t>
            </a:r>
            <a:r>
              <a:rPr lang="en-US" dirty="0"/>
              <a:t>&lt;</a:t>
            </a:r>
            <a:r>
              <a:rPr lang="en-US" dirty="0" err="1"/>
              <a:t>Func</a:t>
            </a:r>
            <a:r>
              <a:rPr lang="en-US" dirty="0"/>
              <a:t>&lt;</a:t>
            </a:r>
            <a:r>
              <a:rPr lang="en-US" dirty="0" err="1"/>
              <a:t>TMain</a:t>
            </a:r>
            <a:r>
              <a:rPr lang="en-US" dirty="0"/>
              <a:t>&gt;&gt; (</a:t>
            </a:r>
            <a:r>
              <a:rPr lang="en-US" dirty="0" err="1"/>
              <a:t>expressionUnboxed</a:t>
            </a:r>
            <a:r>
              <a:rPr lang="en-US" dirty="0"/>
              <a:t>, </a:t>
            </a:r>
            <a:r>
              <a:rPr lang="en-US" dirty="0" err="1"/>
              <a:t>expressionBoxed.Parameters</a:t>
            </a:r>
            <a:r>
              <a:rPr lang="en-US" dirty="0"/>
              <a:t>[0]);</a:t>
            </a:r>
          </a:p>
          <a:p>
            <a:pPr marL="0" indent="0">
              <a:buNone/>
            </a:pPr>
            <a:r>
              <a:rPr lang="en-US" dirty="0"/>
              <a:t>}</a:t>
            </a:r>
          </a:p>
        </p:txBody>
      </p:sp>
    </p:spTree>
    <p:extLst>
      <p:ext uri="{BB962C8B-B14F-4D97-AF65-F5344CB8AC3E}">
        <p14:creationId xmlns:p14="http://schemas.microsoft.com/office/powerpoint/2010/main" val="978921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317FC-90E5-9912-F9F5-13458464F5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CFF814-15DA-3CE5-7484-C8622023CEC6}"/>
              </a:ext>
            </a:extLst>
          </p:cNvPr>
          <p:cNvSpPr>
            <a:spLocks noGrp="1"/>
          </p:cNvSpPr>
          <p:nvPr>
            <p:ph idx="1"/>
          </p:nvPr>
        </p:nvSpPr>
        <p:spPr/>
        <p:txBody>
          <a:bodyPr>
            <a:normAutofit fontScale="32500" lnSpcReduction="20000"/>
          </a:bodyPr>
          <a:lstStyle/>
          <a:p>
            <a:pPr marL="0" indent="0">
              <a:buNone/>
            </a:pPr>
            <a:r>
              <a:rPr lang="en-US" dirty="0"/>
              <a:t>Assembly? </a:t>
            </a:r>
            <a:r>
              <a:rPr lang="en-US" dirty="0" err="1"/>
              <a:t>CompileAssembly</a:t>
            </a:r>
            <a:r>
              <a:rPr lang="en-US" dirty="0"/>
              <a:t>(string </a:t>
            </a:r>
            <a:r>
              <a:rPr lang="en-US" dirty="0" err="1"/>
              <a:t>codeToCompile</a:t>
            </a:r>
            <a:r>
              <a:rPr lang="en-US" dirty="0"/>
              <a:t>, string </a:t>
            </a:r>
            <a:r>
              <a:rPr lang="en-US" dirty="0" err="1"/>
              <a:t>assemblyName</a:t>
            </a:r>
            <a:r>
              <a:rPr lang="en-US" dirty="0"/>
              <a:t>) { var </a:t>
            </a:r>
            <a:r>
              <a:rPr lang="en-US" dirty="0" err="1"/>
              <a:t>parseOptions</a:t>
            </a:r>
            <a:r>
              <a:rPr lang="en-US" dirty="0"/>
              <a:t> = </a:t>
            </a:r>
            <a:r>
              <a:rPr lang="en-US" dirty="0" err="1"/>
              <a:t>CSharpParseOptions.Default.WithLanguageVersion</a:t>
            </a:r>
            <a:r>
              <a:rPr lang="en-US" dirty="0"/>
              <a:t>(LanguageVersion.CSharp8); var </a:t>
            </a:r>
            <a:r>
              <a:rPr lang="en-US" dirty="0" err="1"/>
              <a:t>parsedSyntaxTree</a:t>
            </a:r>
            <a:r>
              <a:rPr lang="en-US" dirty="0"/>
              <a:t> = </a:t>
            </a:r>
            <a:r>
              <a:rPr lang="en-US" dirty="0" err="1"/>
              <a:t>SyntaxFactory.ParseSyntaxTree</a:t>
            </a:r>
            <a:r>
              <a:rPr lang="en-US" dirty="0"/>
              <a:t>(</a:t>
            </a:r>
            <a:r>
              <a:rPr lang="en-US" dirty="0" err="1"/>
              <a:t>codeToCompile</a:t>
            </a:r>
            <a:r>
              <a:rPr lang="en-US" dirty="0"/>
              <a:t>, </a:t>
            </a:r>
            <a:r>
              <a:rPr lang="en-US" dirty="0" err="1"/>
              <a:t>parseOptions</a:t>
            </a:r>
            <a:r>
              <a:rPr lang="en-US" dirty="0"/>
              <a:t>);</a:t>
            </a:r>
          </a:p>
          <a:p>
            <a:pPr marL="0" indent="0">
              <a:buNone/>
            </a:pPr>
            <a:r>
              <a:rPr lang="en-US" dirty="0"/>
              <a:t>    var </a:t>
            </a:r>
            <a:r>
              <a:rPr lang="en-US" dirty="0" err="1"/>
              <a:t>compilationOptions</a:t>
            </a:r>
            <a:r>
              <a:rPr lang="en-US" dirty="0"/>
              <a:t> = new </a:t>
            </a:r>
            <a:r>
              <a:rPr lang="en-US" dirty="0" err="1"/>
              <a:t>CSharpCompilationOptions</a:t>
            </a:r>
            <a:r>
              <a:rPr lang="en-US" dirty="0"/>
              <a:t>(</a:t>
            </a:r>
            <a:r>
              <a:rPr lang="en-US" dirty="0" err="1"/>
              <a:t>OutputKind.DynamicallyLinkedLibrary</a:t>
            </a:r>
            <a:r>
              <a:rPr lang="en-US" dirty="0"/>
              <a:t>)</a:t>
            </a:r>
          </a:p>
          <a:p>
            <a:pPr marL="0" indent="0">
              <a:buNone/>
            </a:pPr>
            <a:r>
              <a:rPr lang="en-US" dirty="0"/>
              <a:t>        .</a:t>
            </a:r>
            <a:r>
              <a:rPr lang="en-US" dirty="0" err="1"/>
              <a:t>WithOverflowChecks</a:t>
            </a:r>
            <a:r>
              <a:rPr lang="en-US" dirty="0"/>
              <a:t>(false)</a:t>
            </a:r>
          </a:p>
          <a:p>
            <a:pPr marL="0" indent="0">
              <a:buNone/>
            </a:pPr>
            <a:r>
              <a:rPr lang="en-US" dirty="0"/>
              <a:t>        .</a:t>
            </a:r>
            <a:r>
              <a:rPr lang="en-US" dirty="0" err="1"/>
              <a:t>WithOptimizationLevel</a:t>
            </a:r>
            <a:r>
              <a:rPr lang="en-US" dirty="0"/>
              <a:t>(</a:t>
            </a:r>
            <a:r>
              <a:rPr lang="en-US" dirty="0" err="1"/>
              <a:t>OptimizationLevel.Release</a:t>
            </a:r>
            <a:r>
              <a:rPr lang="en-US" dirty="0"/>
              <a:t>);</a:t>
            </a:r>
          </a:p>
          <a:p>
            <a:pPr marL="0" indent="0">
              <a:buNone/>
            </a:pPr>
            <a:r>
              <a:rPr lang="en-US" dirty="0"/>
              <a:t>    var references = </a:t>
            </a:r>
            <a:r>
              <a:rPr lang="en-US" dirty="0" err="1"/>
              <a:t>GetReferences</a:t>
            </a:r>
            <a:r>
              <a:rPr lang="en-US" dirty="0"/>
              <a:t>();</a:t>
            </a:r>
          </a:p>
          <a:p>
            <a:pPr marL="0" indent="0">
              <a:buNone/>
            </a:pPr>
            <a:r>
              <a:rPr lang="en-US" dirty="0"/>
              <a:t>    var compilation = </a:t>
            </a:r>
            <a:r>
              <a:rPr lang="en-US" dirty="0" err="1"/>
              <a:t>CSharpCompilation.Create</a:t>
            </a:r>
            <a:r>
              <a:rPr lang="en-US" dirty="0"/>
              <a:t>(</a:t>
            </a:r>
            <a:r>
              <a:rPr lang="en-US" dirty="0" err="1"/>
              <a:t>assemblyName</a:t>
            </a:r>
            <a:r>
              <a:rPr lang="en-US" dirty="0"/>
              <a:t>, new[] {</a:t>
            </a:r>
            <a:r>
              <a:rPr lang="en-US" dirty="0" err="1"/>
              <a:t>parsedSyntaxTree</a:t>
            </a:r>
            <a:r>
              <a:rPr lang="en-US" dirty="0"/>
              <a:t>}, references, </a:t>
            </a:r>
            <a:r>
              <a:rPr lang="en-US" dirty="0" err="1"/>
              <a:t>compilationOptions</a:t>
            </a:r>
            <a:r>
              <a:rPr lang="en-US" dirty="0"/>
              <a:t>);</a:t>
            </a:r>
          </a:p>
          <a:p>
            <a:pPr marL="0" indent="0">
              <a:buNone/>
            </a:pPr>
            <a:r>
              <a:rPr lang="en-US" dirty="0"/>
              <a:t>    using var </a:t>
            </a:r>
            <a:r>
              <a:rPr lang="en-US" dirty="0" err="1"/>
              <a:t>ms</a:t>
            </a:r>
            <a:r>
              <a:rPr lang="en-US" dirty="0"/>
              <a:t> = new </a:t>
            </a:r>
            <a:r>
              <a:rPr lang="en-US" dirty="0" err="1"/>
              <a:t>MemoryStream</a:t>
            </a:r>
            <a:r>
              <a:rPr lang="en-US" dirty="0"/>
              <a:t>();</a:t>
            </a:r>
          </a:p>
          <a:p>
            <a:pPr marL="0" indent="0">
              <a:buNone/>
            </a:pPr>
            <a:r>
              <a:rPr lang="en-US" dirty="0"/>
              <a:t>    var result = </a:t>
            </a:r>
            <a:r>
              <a:rPr lang="en-US" dirty="0" err="1"/>
              <a:t>compilation.Emit</a:t>
            </a:r>
            <a:r>
              <a:rPr lang="en-US" dirty="0"/>
              <a:t>(</a:t>
            </a:r>
            <a:r>
              <a:rPr lang="en-US" dirty="0" err="1"/>
              <a:t>ms</a:t>
            </a:r>
            <a:r>
              <a:rPr lang="en-US" dirty="0"/>
              <a:t>);</a:t>
            </a:r>
          </a:p>
          <a:p>
            <a:pPr marL="0" indent="0">
              <a:buNone/>
            </a:pPr>
            <a:r>
              <a:rPr lang="en-US" dirty="0"/>
              <a:t>    if (!</a:t>
            </a:r>
            <a:r>
              <a:rPr lang="en-US" dirty="0" err="1"/>
              <a:t>result.Success</a:t>
            </a:r>
            <a:r>
              <a:rPr lang="en-US" dirty="0"/>
              <a:t>)</a:t>
            </a:r>
          </a:p>
          <a:p>
            <a:pPr marL="0" indent="0">
              <a:buNone/>
            </a:pPr>
            <a:r>
              <a:rPr lang="en-US" dirty="0"/>
              <a:t>    {</a:t>
            </a:r>
          </a:p>
          <a:p>
            <a:pPr marL="0" indent="0">
              <a:buNone/>
            </a:pPr>
            <a:r>
              <a:rPr lang="en-US" dirty="0"/>
              <a:t>        </a:t>
            </a:r>
            <a:r>
              <a:rPr lang="en-US" dirty="0" err="1"/>
              <a:t>Errors.AddRange</a:t>
            </a:r>
            <a:r>
              <a:rPr lang="en-US" dirty="0"/>
              <a:t>(</a:t>
            </a:r>
            <a:r>
              <a:rPr lang="en-US" dirty="0" err="1"/>
              <a:t>result.Diagnostics.Where</a:t>
            </a:r>
            <a:r>
              <a:rPr lang="en-US" dirty="0"/>
              <a:t>(x =&gt; </a:t>
            </a:r>
            <a:r>
              <a:rPr lang="en-US" dirty="0" err="1"/>
              <a:t>x.Severity</a:t>
            </a:r>
            <a:r>
              <a:rPr lang="en-US" dirty="0"/>
              <a:t> == </a:t>
            </a:r>
            <a:r>
              <a:rPr lang="en-US" dirty="0" err="1"/>
              <a:t>DiagnosticSeverity.Error</a:t>
            </a:r>
            <a:r>
              <a:rPr lang="en-US" dirty="0"/>
              <a:t>).Select(x =&gt; </a:t>
            </a:r>
            <a:r>
              <a:rPr lang="en-US" dirty="0" err="1"/>
              <a:t>x.ToString</a:t>
            </a:r>
            <a:r>
              <a:rPr lang="en-US" dirty="0"/>
              <a:t>()).</a:t>
            </a:r>
            <a:r>
              <a:rPr lang="en-US" dirty="0" err="1"/>
              <a:t>ToList</a:t>
            </a:r>
            <a:r>
              <a:rPr lang="en-US" dirty="0"/>
              <a:t>());</a:t>
            </a:r>
          </a:p>
          <a:p>
            <a:pPr marL="0" indent="0">
              <a:buNone/>
            </a:pPr>
            <a:r>
              <a:rPr lang="en-US" dirty="0"/>
              <a:t>        return default;</a:t>
            </a:r>
          </a:p>
          <a:p>
            <a:pPr marL="0" indent="0">
              <a:buNone/>
            </a:pPr>
            <a:r>
              <a:rPr lang="en-US" dirty="0"/>
              <a:t>    }</a:t>
            </a:r>
          </a:p>
          <a:p>
            <a:pPr marL="0" indent="0">
              <a:buNone/>
            </a:pPr>
            <a:r>
              <a:rPr lang="en-US" dirty="0"/>
              <a:t>    </a:t>
            </a:r>
            <a:r>
              <a:rPr lang="en-US" dirty="0" err="1"/>
              <a:t>ms.Seek</a:t>
            </a:r>
            <a:r>
              <a:rPr lang="en-US" dirty="0"/>
              <a:t>(0, </a:t>
            </a:r>
            <a:r>
              <a:rPr lang="en-US" dirty="0" err="1"/>
              <a:t>SeekOrigin.Begin</a:t>
            </a:r>
            <a:r>
              <a:rPr lang="en-US" dirty="0"/>
              <a:t>);</a:t>
            </a:r>
          </a:p>
          <a:p>
            <a:pPr marL="0" indent="0">
              <a:buNone/>
            </a:pPr>
            <a:r>
              <a:rPr lang="en-US" dirty="0"/>
              <a:t>    var assembly = _</a:t>
            </a:r>
            <a:r>
              <a:rPr lang="en-US" dirty="0" err="1"/>
              <a:t>assemblyLoadContext.Value.LoadFromStream</a:t>
            </a:r>
            <a:r>
              <a:rPr lang="en-US" dirty="0"/>
              <a:t>(</a:t>
            </a:r>
            <a:r>
              <a:rPr lang="en-US" dirty="0" err="1"/>
              <a:t>ms</a:t>
            </a:r>
            <a:r>
              <a:rPr lang="en-US" dirty="0"/>
              <a:t>);</a:t>
            </a:r>
          </a:p>
          <a:p>
            <a:pPr marL="0" indent="0">
              <a:buNone/>
            </a:pPr>
            <a:r>
              <a:rPr lang="en-US" dirty="0"/>
              <a:t>    </a:t>
            </a:r>
            <a:r>
              <a:rPr lang="en-US" dirty="0" err="1"/>
              <a:t>ExpressionWrapperType</a:t>
            </a:r>
            <a:r>
              <a:rPr lang="en-US" dirty="0"/>
              <a:t> = </a:t>
            </a:r>
            <a:r>
              <a:rPr lang="en-US" dirty="0" err="1"/>
              <a:t>assembly.GetType</a:t>
            </a:r>
            <a:r>
              <a:rPr lang="en-US" dirty="0"/>
              <a:t>($"{</a:t>
            </a:r>
            <a:r>
              <a:rPr lang="en-US" dirty="0" err="1"/>
              <a:t>assemblyName</a:t>
            </a:r>
            <a:r>
              <a:rPr lang="en-US" dirty="0"/>
              <a:t>}.{</a:t>
            </a:r>
            <a:r>
              <a:rPr lang="en-US" dirty="0" err="1"/>
              <a:t>ExpressionWrapper</a:t>
            </a:r>
            <a:r>
              <a:rPr lang="en-US" dirty="0"/>
              <a:t>}");</a:t>
            </a:r>
          </a:p>
          <a:p>
            <a:pPr marL="0" indent="0">
              <a:buNone/>
            </a:pPr>
            <a:r>
              <a:rPr lang="en-US" dirty="0"/>
              <a:t>    </a:t>
            </a:r>
            <a:r>
              <a:rPr lang="en-US" dirty="0" err="1"/>
              <a:t>FilterWrapperType</a:t>
            </a:r>
            <a:r>
              <a:rPr lang="en-US" dirty="0"/>
              <a:t> = </a:t>
            </a:r>
            <a:r>
              <a:rPr lang="en-US" dirty="0" err="1"/>
              <a:t>assembly.GetType</a:t>
            </a:r>
            <a:r>
              <a:rPr lang="en-US" dirty="0"/>
              <a:t>($"{</a:t>
            </a:r>
            <a:r>
              <a:rPr lang="en-US" dirty="0" err="1"/>
              <a:t>assemblyName</a:t>
            </a:r>
            <a:r>
              <a:rPr lang="en-US" dirty="0"/>
              <a:t>}.{</a:t>
            </a:r>
            <a:r>
              <a:rPr lang="en-US" dirty="0" err="1"/>
              <a:t>FilterWrapper</a:t>
            </a:r>
            <a:r>
              <a:rPr lang="en-US" dirty="0"/>
              <a:t>}");</a:t>
            </a:r>
          </a:p>
          <a:p>
            <a:pPr marL="0" indent="0">
              <a:buNone/>
            </a:pPr>
            <a:r>
              <a:rPr lang="en-US" dirty="0"/>
              <a:t>    return assembly;</a:t>
            </a:r>
          </a:p>
          <a:p>
            <a:pPr marL="0" indent="0">
              <a:buNone/>
            </a:pPr>
            <a:r>
              <a:rPr lang="en-US" dirty="0"/>
              <a:t>}</a:t>
            </a:r>
          </a:p>
        </p:txBody>
      </p:sp>
    </p:spTree>
    <p:extLst>
      <p:ext uri="{BB962C8B-B14F-4D97-AF65-F5344CB8AC3E}">
        <p14:creationId xmlns:p14="http://schemas.microsoft.com/office/powerpoint/2010/main" val="1514549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1DCDF-7674-7C55-665F-C8BDC0AACD8A}"/>
              </a:ext>
            </a:extLst>
          </p:cNvPr>
          <p:cNvSpPr>
            <a:spLocks noGrp="1"/>
          </p:cNvSpPr>
          <p:nvPr>
            <p:ph type="title"/>
          </p:nvPr>
        </p:nvSpPr>
        <p:spPr/>
        <p:txBody>
          <a:bodyPr/>
          <a:lstStyle/>
          <a:p>
            <a:r>
              <a:rPr lang="ru-RU" b="0" i="0" dirty="0">
                <a:effectLst/>
                <a:latin typeface="-apple-system"/>
              </a:rPr>
              <a:t>Как будут выглядеть ошибки? </a:t>
            </a:r>
            <a:endParaRPr lang="en-US" dirty="0"/>
          </a:p>
        </p:txBody>
      </p:sp>
      <p:sp>
        <p:nvSpPr>
          <p:cNvPr id="3" name="Content Placeholder 2">
            <a:extLst>
              <a:ext uri="{FF2B5EF4-FFF2-40B4-BE49-F238E27FC236}">
                <a16:creationId xmlns:a16="http://schemas.microsoft.com/office/drawing/2014/main" id="{2ABF7C37-E9FE-2978-9035-8E8905E4EFC7}"/>
              </a:ext>
            </a:extLst>
          </p:cNvPr>
          <p:cNvSpPr>
            <a:spLocks noGrp="1"/>
          </p:cNvSpPr>
          <p:nvPr>
            <p:ph idx="1"/>
          </p:nvPr>
        </p:nvSpPr>
        <p:spPr/>
        <p:txBody>
          <a:bodyPr/>
          <a:lstStyle/>
          <a:p>
            <a:r>
              <a:rPr lang="en-US" dirty="0"/>
              <a:t>Looks of errors</a:t>
            </a:r>
          </a:p>
        </p:txBody>
      </p:sp>
    </p:spTree>
    <p:extLst>
      <p:ext uri="{BB962C8B-B14F-4D97-AF65-F5344CB8AC3E}">
        <p14:creationId xmlns:p14="http://schemas.microsoft.com/office/powerpoint/2010/main" val="2207988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7E6DC-F3A6-1916-4A9C-00538E18AD58}"/>
              </a:ext>
            </a:extLst>
          </p:cNvPr>
          <p:cNvSpPr>
            <a:spLocks noGrp="1"/>
          </p:cNvSpPr>
          <p:nvPr>
            <p:ph type="title"/>
          </p:nvPr>
        </p:nvSpPr>
        <p:spPr/>
        <p:txBody>
          <a:bodyPr/>
          <a:lstStyle/>
          <a:p>
            <a:r>
              <a:rPr lang="ru-RU" b="0" i="0" dirty="0">
                <a:effectLst/>
                <a:latin typeface="-apple-system"/>
              </a:rPr>
              <a:t>Как можно отладить? </a:t>
            </a:r>
            <a:endParaRPr lang="en-US" dirty="0"/>
          </a:p>
        </p:txBody>
      </p:sp>
      <p:sp>
        <p:nvSpPr>
          <p:cNvPr id="3" name="Content Placeholder 2">
            <a:extLst>
              <a:ext uri="{FF2B5EF4-FFF2-40B4-BE49-F238E27FC236}">
                <a16:creationId xmlns:a16="http://schemas.microsoft.com/office/drawing/2014/main" id="{774C61D7-E29E-856A-810B-FBAF84C1A735}"/>
              </a:ext>
            </a:extLst>
          </p:cNvPr>
          <p:cNvSpPr>
            <a:spLocks noGrp="1"/>
          </p:cNvSpPr>
          <p:nvPr>
            <p:ph idx="1"/>
          </p:nvPr>
        </p:nvSpPr>
        <p:spPr/>
        <p:txBody>
          <a:bodyPr/>
          <a:lstStyle/>
          <a:p>
            <a:pPr marL="0" indent="0">
              <a:buNone/>
            </a:pPr>
            <a:r>
              <a:rPr lang="ru-RU" b="0" i="0" dirty="0">
                <a:effectLst/>
                <a:latin typeface="-apple-system"/>
              </a:rPr>
              <a:t>Например так. Можно вставить заменённый код прямо в проект. Что неудобно.</a:t>
            </a:r>
            <a:endParaRPr lang="en-US" dirty="0"/>
          </a:p>
        </p:txBody>
      </p:sp>
    </p:spTree>
    <p:extLst>
      <p:ext uri="{BB962C8B-B14F-4D97-AF65-F5344CB8AC3E}">
        <p14:creationId xmlns:p14="http://schemas.microsoft.com/office/powerpoint/2010/main" val="1556945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FE9FE-B9A1-080D-2ACA-81C53B02BB95}"/>
              </a:ext>
            </a:extLst>
          </p:cNvPr>
          <p:cNvSpPr>
            <a:spLocks noGrp="1"/>
          </p:cNvSpPr>
          <p:nvPr>
            <p:ph type="title"/>
          </p:nvPr>
        </p:nvSpPr>
        <p:spPr/>
        <p:txBody>
          <a:bodyPr/>
          <a:lstStyle/>
          <a:p>
            <a:r>
              <a:rPr lang="ru-RU" b="0" i="0" dirty="0">
                <a:effectLst/>
                <a:latin typeface="-apple-system"/>
              </a:rPr>
              <a:t>А что ещё?</a:t>
            </a:r>
            <a:endParaRPr lang="en-US" dirty="0"/>
          </a:p>
        </p:txBody>
      </p:sp>
      <p:sp>
        <p:nvSpPr>
          <p:cNvPr id="3" name="Content Placeholder 2">
            <a:extLst>
              <a:ext uri="{FF2B5EF4-FFF2-40B4-BE49-F238E27FC236}">
                <a16:creationId xmlns:a16="http://schemas.microsoft.com/office/drawing/2014/main" id="{EB49305F-2458-5374-54DF-448CC1974203}"/>
              </a:ext>
            </a:extLst>
          </p:cNvPr>
          <p:cNvSpPr>
            <a:spLocks noGrp="1"/>
          </p:cNvSpPr>
          <p:nvPr>
            <p:ph idx="1"/>
          </p:nvPr>
        </p:nvSpPr>
        <p:spPr/>
        <p:txBody>
          <a:bodyPr/>
          <a:lstStyle/>
          <a:p>
            <a:pPr marL="0" indent="0">
              <a:buNone/>
            </a:pPr>
            <a:r>
              <a:rPr lang="ru-RU" b="0" i="0" dirty="0">
                <a:effectLst/>
                <a:latin typeface="-apple-system"/>
              </a:rPr>
              <a:t>Ещё можно использовать </a:t>
            </a:r>
            <a:r>
              <a:rPr lang="ru-RU" b="0" i="0" dirty="0" err="1">
                <a:effectLst/>
                <a:latin typeface="-apple-system"/>
              </a:rPr>
              <a:t>сорсгенерацию</a:t>
            </a:r>
            <a:endParaRPr lang="en-US" dirty="0"/>
          </a:p>
        </p:txBody>
      </p:sp>
    </p:spTree>
    <p:extLst>
      <p:ext uri="{BB962C8B-B14F-4D97-AF65-F5344CB8AC3E}">
        <p14:creationId xmlns:p14="http://schemas.microsoft.com/office/powerpoint/2010/main" val="3962909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976A5-DA0A-FA1C-2AE0-739794F85E4A}"/>
              </a:ext>
            </a:extLst>
          </p:cNvPr>
          <p:cNvSpPr>
            <a:spLocks noGrp="1"/>
          </p:cNvSpPr>
          <p:nvPr>
            <p:ph type="ctrTitle"/>
          </p:nvPr>
        </p:nvSpPr>
        <p:spPr/>
        <p:txBody>
          <a:bodyPr>
            <a:normAutofit fontScale="90000"/>
          </a:bodyPr>
          <a:lstStyle/>
          <a:p>
            <a:r>
              <a:rPr lang="ru-RU" b="1" i="0" dirty="0">
                <a:effectLst/>
                <a:latin typeface="-apple-system"/>
              </a:rPr>
              <a:t>Инструменты преобразования бизнес выражений к SQL запросам</a:t>
            </a:r>
            <a:endParaRPr lang="en-US" dirty="0"/>
          </a:p>
        </p:txBody>
      </p:sp>
      <p:sp>
        <p:nvSpPr>
          <p:cNvPr id="3" name="Subtitle 2">
            <a:extLst>
              <a:ext uri="{FF2B5EF4-FFF2-40B4-BE49-F238E27FC236}">
                <a16:creationId xmlns:a16="http://schemas.microsoft.com/office/drawing/2014/main" id="{E1294AD8-DC1C-723D-21F2-16B3D92C4D8F}"/>
              </a:ext>
            </a:extLst>
          </p:cNvPr>
          <p:cNvSpPr>
            <a:spLocks noGrp="1"/>
          </p:cNvSpPr>
          <p:nvPr>
            <p:ph type="subTitle" idx="1"/>
          </p:nvPr>
        </p:nvSpPr>
        <p:spPr/>
        <p:txBody>
          <a:bodyPr/>
          <a:lstStyle/>
          <a:p>
            <a:r>
              <a:rPr lang="ru-RU" dirty="0"/>
              <a:t>_</a:t>
            </a:r>
          </a:p>
        </p:txBody>
      </p:sp>
    </p:spTree>
    <p:extLst>
      <p:ext uri="{BB962C8B-B14F-4D97-AF65-F5344CB8AC3E}">
        <p14:creationId xmlns:p14="http://schemas.microsoft.com/office/powerpoint/2010/main" val="3775655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6CFBA-53CF-433B-141A-9BF39A5CD4B5}"/>
              </a:ext>
            </a:extLst>
          </p:cNvPr>
          <p:cNvSpPr>
            <a:spLocks noGrp="1"/>
          </p:cNvSpPr>
          <p:nvPr>
            <p:ph type="title"/>
          </p:nvPr>
        </p:nvSpPr>
        <p:spPr/>
        <p:txBody>
          <a:bodyPr/>
          <a:lstStyle/>
          <a:p>
            <a:r>
              <a:rPr lang="ru-RU" b="0" i="0" dirty="0" err="1">
                <a:effectLst/>
                <a:latin typeface="-apple-system"/>
              </a:rPr>
              <a:t>Загружение</a:t>
            </a:r>
            <a:r>
              <a:rPr lang="ru-RU" b="0" i="0" dirty="0">
                <a:effectLst/>
                <a:latin typeface="-apple-system"/>
              </a:rPr>
              <a:t> сборку в память</a:t>
            </a:r>
            <a:endParaRPr lang="en-US" dirty="0"/>
          </a:p>
        </p:txBody>
      </p:sp>
      <p:sp>
        <p:nvSpPr>
          <p:cNvPr id="3" name="Content Placeholder 2">
            <a:extLst>
              <a:ext uri="{FF2B5EF4-FFF2-40B4-BE49-F238E27FC236}">
                <a16:creationId xmlns:a16="http://schemas.microsoft.com/office/drawing/2014/main" id="{42C6265F-401D-9CEE-8F35-80F82E895F8A}"/>
              </a:ext>
            </a:extLst>
          </p:cNvPr>
          <p:cNvSpPr>
            <a:spLocks noGrp="1"/>
          </p:cNvSpPr>
          <p:nvPr>
            <p:ph idx="1"/>
          </p:nvPr>
        </p:nvSpPr>
        <p:spPr/>
        <p:txBody>
          <a:bodyPr>
            <a:normAutofit fontScale="92500"/>
          </a:bodyPr>
          <a:lstStyle/>
          <a:p>
            <a:r>
              <a:rPr lang="en-US" dirty="0"/>
              <a:t>Type </a:t>
            </a:r>
            <a:r>
              <a:rPr lang="en-US" dirty="0" err="1"/>
              <a:t>type</a:t>
            </a:r>
            <a:r>
              <a:rPr lang="en-US" dirty="0"/>
              <a:t> = </a:t>
            </a:r>
            <a:r>
              <a:rPr lang="en-US" dirty="0" err="1"/>
              <a:t>assembly.GetTypes</a:t>
            </a:r>
            <a:r>
              <a:rPr lang="en-US" dirty="0"/>
              <a:t>().</a:t>
            </a:r>
            <a:r>
              <a:rPr lang="en-US" dirty="0" err="1"/>
              <a:t>FirstOrDefault</a:t>
            </a:r>
            <a:r>
              <a:rPr lang="en-US" dirty="0"/>
              <a:t>(x =&gt; </a:t>
            </a:r>
            <a:r>
              <a:rPr lang="en-US" dirty="0" err="1"/>
              <a:t>x.IsSubclassOf</a:t>
            </a:r>
            <a:r>
              <a:rPr lang="en-US" dirty="0"/>
              <a:t>(</a:t>
            </a:r>
            <a:r>
              <a:rPr lang="en-US" dirty="0" err="1"/>
              <a:t>typeof</a:t>
            </a:r>
            <a:r>
              <a:rPr lang="en-US" dirty="0"/>
              <a:t>(</a:t>
            </a:r>
            <a:r>
              <a:rPr lang="en-US" dirty="0" err="1"/>
              <a:t>FactoryBase</a:t>
            </a:r>
            <a:r>
              <a:rPr lang="en-US" dirty="0"/>
              <a:t>))); </a:t>
            </a:r>
            <a:r>
              <a:rPr lang="en-US" dirty="0" err="1"/>
              <a:t>expressionScope</a:t>
            </a:r>
            <a:r>
              <a:rPr lang="en-US" dirty="0"/>
              <a:t>._</a:t>
            </a:r>
            <a:r>
              <a:rPr lang="en-US" dirty="0" err="1"/>
              <a:t>factoryBase</a:t>
            </a:r>
            <a:r>
              <a:rPr lang="en-US" dirty="0"/>
              <a:t> = (</a:t>
            </a:r>
            <a:r>
              <a:rPr lang="en-US" dirty="0" err="1"/>
              <a:t>FactoryBase</a:t>
            </a:r>
            <a:r>
              <a:rPr lang="en-US" dirty="0"/>
              <a:t>) </a:t>
            </a:r>
            <a:r>
              <a:rPr lang="en-US" dirty="0" err="1"/>
              <a:t>Activator.CreateInstance</a:t>
            </a:r>
            <a:r>
              <a:rPr lang="en-US" dirty="0"/>
              <a:t>(type);</a:t>
            </a:r>
          </a:p>
          <a:p>
            <a:r>
              <a:rPr lang="en-US" dirty="0"/>
              <a:t>const string? </a:t>
            </a:r>
            <a:r>
              <a:rPr lang="en-US" dirty="0" err="1"/>
              <a:t>fakeConnectionString</a:t>
            </a:r>
            <a:r>
              <a:rPr lang="en-US" dirty="0"/>
              <a:t> = "Host=;Database=;Username=;Password=);"; var options = new </a:t>
            </a:r>
            <a:r>
              <a:rPr lang="en-US" dirty="0" err="1"/>
              <a:t>DbContextOptionsBuilder</a:t>
            </a:r>
            <a:r>
              <a:rPr lang="en-US" dirty="0"/>
              <a:t>() .</a:t>
            </a:r>
            <a:r>
              <a:rPr lang="en-US" dirty="0" err="1"/>
              <a:t>UseNpgsql</a:t>
            </a:r>
            <a:r>
              <a:rPr lang="en-US" dirty="0"/>
              <a:t>(</a:t>
            </a:r>
            <a:r>
              <a:rPr lang="en-US" dirty="0" err="1"/>
              <a:t>fakeConnectionString</a:t>
            </a:r>
            <a:r>
              <a:rPr lang="en-US" dirty="0"/>
              <a:t>) .Options;</a:t>
            </a:r>
          </a:p>
          <a:p>
            <a:r>
              <a:rPr lang="en-US" dirty="0"/>
              <a:t>var </a:t>
            </a:r>
            <a:r>
              <a:rPr lang="en-US" dirty="0" err="1"/>
              <a:t>dbContextClassName</a:t>
            </a:r>
            <a:r>
              <a:rPr lang="en-US" dirty="0"/>
              <a:t> = </a:t>
            </a:r>
            <a:r>
              <a:rPr lang="en-US" dirty="0" err="1"/>
              <a:t>CodeGenerator.GetDbContextClassName</a:t>
            </a:r>
            <a:r>
              <a:rPr lang="en-US" dirty="0"/>
              <a:t>(_</a:t>
            </a:r>
            <a:r>
              <a:rPr lang="en-US" dirty="0" err="1"/>
              <a:t>dataManager.TheVersion</a:t>
            </a:r>
            <a:r>
              <a:rPr lang="en-US" dirty="0"/>
              <a:t>); var type = </a:t>
            </a:r>
            <a:r>
              <a:rPr lang="en-US" dirty="0" err="1"/>
              <a:t>Factory.GetType</a:t>
            </a:r>
            <a:r>
              <a:rPr lang="en-US" dirty="0"/>
              <a:t>(); Type </a:t>
            </a:r>
            <a:r>
              <a:rPr lang="en-US" dirty="0" err="1"/>
              <a:t>dbContextType</a:t>
            </a:r>
            <a:r>
              <a:rPr lang="en-US" dirty="0"/>
              <a:t> = </a:t>
            </a:r>
            <a:r>
              <a:rPr lang="en-US" dirty="0" err="1"/>
              <a:t>type.Assembly.GetType</a:t>
            </a:r>
            <a:r>
              <a:rPr lang="en-US" dirty="0"/>
              <a:t>($"{</a:t>
            </a:r>
            <a:r>
              <a:rPr lang="en-US" dirty="0" err="1"/>
              <a:t>type.Namespace</a:t>
            </a:r>
            <a:r>
              <a:rPr lang="en-US" dirty="0"/>
              <a:t>}.{</a:t>
            </a:r>
            <a:r>
              <a:rPr lang="en-US" dirty="0" err="1"/>
              <a:t>dbContextClassName</a:t>
            </a:r>
            <a:r>
              <a:rPr lang="en-US" dirty="0"/>
              <a:t>}"); </a:t>
            </a:r>
            <a:r>
              <a:rPr lang="en-US" dirty="0" err="1"/>
              <a:t>Ctx</a:t>
            </a:r>
            <a:r>
              <a:rPr lang="en-US" dirty="0"/>
              <a:t> = (</a:t>
            </a:r>
            <a:r>
              <a:rPr lang="en-US" dirty="0" err="1"/>
              <a:t>DbContext</a:t>
            </a:r>
            <a:r>
              <a:rPr lang="en-US" dirty="0"/>
              <a:t>) </a:t>
            </a:r>
            <a:r>
              <a:rPr lang="en-US" dirty="0" err="1"/>
              <a:t>Activator.CreateInstance</a:t>
            </a:r>
            <a:r>
              <a:rPr lang="en-US" dirty="0"/>
              <a:t>(</a:t>
            </a:r>
            <a:r>
              <a:rPr lang="en-US" dirty="0" err="1"/>
              <a:t>dbContextType</a:t>
            </a:r>
            <a:r>
              <a:rPr lang="en-US" dirty="0"/>
              <a:t>, (object) options);</a:t>
            </a:r>
          </a:p>
        </p:txBody>
      </p:sp>
    </p:spTree>
    <p:extLst>
      <p:ext uri="{BB962C8B-B14F-4D97-AF65-F5344CB8AC3E}">
        <p14:creationId xmlns:p14="http://schemas.microsoft.com/office/powerpoint/2010/main" val="2800432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C25B2-A599-9620-EB08-99E37E89689E}"/>
              </a:ext>
            </a:extLst>
          </p:cNvPr>
          <p:cNvSpPr>
            <a:spLocks noGrp="1"/>
          </p:cNvSpPr>
          <p:nvPr>
            <p:ph type="title"/>
          </p:nvPr>
        </p:nvSpPr>
        <p:spPr/>
        <p:txBody>
          <a:bodyPr/>
          <a:lstStyle/>
          <a:p>
            <a:r>
              <a:rPr lang="ru-RU" dirty="0"/>
              <a:t>Теперь попробуем получить SQL</a:t>
            </a:r>
            <a:endParaRPr lang="en-US" dirty="0"/>
          </a:p>
        </p:txBody>
      </p:sp>
      <p:sp>
        <p:nvSpPr>
          <p:cNvPr id="3" name="Content Placeholder 2">
            <a:extLst>
              <a:ext uri="{FF2B5EF4-FFF2-40B4-BE49-F238E27FC236}">
                <a16:creationId xmlns:a16="http://schemas.microsoft.com/office/drawing/2014/main" id="{838C0096-ADB6-CA3C-947E-40F2A7F350E3}"/>
              </a:ext>
            </a:extLst>
          </p:cNvPr>
          <p:cNvSpPr>
            <a:spLocks noGrp="1"/>
          </p:cNvSpPr>
          <p:nvPr>
            <p:ph idx="1"/>
          </p:nvPr>
        </p:nvSpPr>
        <p:spPr/>
        <p:txBody>
          <a:bodyPr/>
          <a:lstStyle/>
          <a:p>
            <a:pPr marL="0" indent="0">
              <a:buNone/>
            </a:pPr>
            <a:r>
              <a:rPr lang="ru-RU" dirty="0"/>
              <a:t>Для этого нужно пересобрать выражение</a:t>
            </a:r>
            <a:r>
              <a:rPr lang="en-US" dirty="0"/>
              <a:t> – </a:t>
            </a:r>
            <a:r>
              <a:rPr lang="ru-RU" dirty="0"/>
              <a:t>иначе у </a:t>
            </a:r>
            <a:r>
              <a:rPr lang="en-US" dirty="0"/>
              <a:t>EF </a:t>
            </a:r>
            <a:r>
              <a:rPr lang="ru-RU" dirty="0"/>
              <a:t>возникнут проблемы при конвертации выражений в </a:t>
            </a:r>
            <a:r>
              <a:rPr lang="en-US" dirty="0"/>
              <a:t>Expression</a:t>
            </a:r>
          </a:p>
        </p:txBody>
      </p:sp>
    </p:spTree>
    <p:extLst>
      <p:ext uri="{BB962C8B-B14F-4D97-AF65-F5344CB8AC3E}">
        <p14:creationId xmlns:p14="http://schemas.microsoft.com/office/powerpoint/2010/main" val="2704382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6B37-CB24-7983-87DF-03431567986D}"/>
              </a:ext>
            </a:extLst>
          </p:cNvPr>
          <p:cNvSpPr>
            <a:spLocks noGrp="1"/>
          </p:cNvSpPr>
          <p:nvPr>
            <p:ph type="title"/>
          </p:nvPr>
        </p:nvSpPr>
        <p:spPr/>
        <p:txBody>
          <a:bodyPr/>
          <a:lstStyle/>
          <a:p>
            <a:r>
              <a:rPr lang="ru-RU" dirty="0"/>
              <a:t>Используем </a:t>
            </a:r>
            <a:r>
              <a:rPr lang="ru-RU" dirty="0" err="1"/>
              <a:t>Visitor</a:t>
            </a:r>
            <a:r>
              <a:rPr lang="ru-RU" dirty="0"/>
              <a:t> для замены некоторых частей выражений</a:t>
            </a:r>
            <a:endParaRPr lang="en-US" dirty="0"/>
          </a:p>
        </p:txBody>
      </p:sp>
      <p:sp>
        <p:nvSpPr>
          <p:cNvPr id="3" name="Content Placeholder 2">
            <a:extLst>
              <a:ext uri="{FF2B5EF4-FFF2-40B4-BE49-F238E27FC236}">
                <a16:creationId xmlns:a16="http://schemas.microsoft.com/office/drawing/2014/main" id="{B84D9855-81CF-70CC-7D84-B60D220FF35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44488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C0451-82B7-B751-CEB5-446324A52BE2}"/>
              </a:ext>
            </a:extLst>
          </p:cNvPr>
          <p:cNvSpPr>
            <a:spLocks noGrp="1"/>
          </p:cNvSpPr>
          <p:nvPr>
            <p:ph type="title"/>
          </p:nvPr>
        </p:nvSpPr>
        <p:spPr/>
        <p:txBody>
          <a:bodyPr/>
          <a:lstStyle/>
          <a:p>
            <a:r>
              <a:rPr lang="ru-RU" dirty="0"/>
              <a:t>Компилируем новое выражение и сформировать SQL при помощи </a:t>
            </a:r>
            <a:r>
              <a:rPr lang="ru-RU" dirty="0" err="1"/>
              <a:t>QueryString</a:t>
            </a:r>
            <a:endParaRPr lang="en-US" dirty="0"/>
          </a:p>
        </p:txBody>
      </p:sp>
      <p:sp>
        <p:nvSpPr>
          <p:cNvPr id="3" name="Content Placeholder 2">
            <a:extLst>
              <a:ext uri="{FF2B5EF4-FFF2-40B4-BE49-F238E27FC236}">
                <a16:creationId xmlns:a16="http://schemas.microsoft.com/office/drawing/2014/main" id="{CF5F2C32-E32F-E179-261C-146319AF5A55}"/>
              </a:ext>
            </a:extLst>
          </p:cNvPr>
          <p:cNvSpPr>
            <a:spLocks noGrp="1"/>
          </p:cNvSpPr>
          <p:nvPr>
            <p:ph idx="1"/>
          </p:nvPr>
        </p:nvSpPr>
        <p:spPr/>
        <p:txBody>
          <a:bodyPr/>
          <a:lstStyle/>
          <a:p>
            <a:r>
              <a:rPr lang="en-US" dirty="0"/>
              <a:t>var </a:t>
            </a:r>
            <a:r>
              <a:rPr lang="en-US" dirty="0" err="1"/>
              <a:t>sql</a:t>
            </a:r>
            <a:r>
              <a:rPr lang="en-US" dirty="0"/>
              <a:t> = query</a:t>
            </a:r>
          </a:p>
          <a:p>
            <a:r>
              <a:rPr lang="en-US" dirty="0"/>
              <a:t>            .Where(_ =&gt; </a:t>
            </a:r>
            <a:r>
              <a:rPr lang="en-US" dirty="0" err="1"/>
              <a:t>ctx.Set</a:t>
            </a:r>
            <a:r>
              <a:rPr lang="en-US" dirty="0"/>
              <a:t>&lt;</a:t>
            </a:r>
            <a:r>
              <a:rPr lang="en-US" dirty="0" err="1"/>
              <a:t>UnknownTableRecord</a:t>
            </a:r>
            <a:r>
              <a:rPr lang="en-US" dirty="0"/>
              <a:t>&gt;().Any(y =&gt; </a:t>
            </a:r>
            <a:r>
              <a:rPr lang="en-US" dirty="0" err="1"/>
              <a:t>y.Id</a:t>
            </a:r>
            <a:r>
              <a:rPr lang="en-US" dirty="0"/>
              <a:t> == </a:t>
            </a:r>
            <a:r>
              <a:rPr lang="en-US" dirty="0" err="1"/>
              <a:t>y.Id</a:t>
            </a:r>
            <a:r>
              <a:rPr lang="en-US" dirty="0"/>
              <a:t>))</a:t>
            </a:r>
          </a:p>
          <a:p>
            <a:r>
              <a:rPr lang="en-US" dirty="0"/>
              <a:t>            .</a:t>
            </a:r>
            <a:r>
              <a:rPr lang="en-US" dirty="0" err="1"/>
              <a:t>ToQueryString</a:t>
            </a:r>
            <a:r>
              <a:rPr lang="en-US" dirty="0"/>
              <a:t>()</a:t>
            </a:r>
          </a:p>
        </p:txBody>
      </p:sp>
    </p:spTree>
    <p:extLst>
      <p:ext uri="{BB962C8B-B14F-4D97-AF65-F5344CB8AC3E}">
        <p14:creationId xmlns:p14="http://schemas.microsoft.com/office/powerpoint/2010/main" val="1462632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C97CB-3381-87B6-9EEE-214511FF6873}"/>
              </a:ext>
            </a:extLst>
          </p:cNvPr>
          <p:cNvSpPr>
            <a:spLocks noGrp="1"/>
          </p:cNvSpPr>
          <p:nvPr>
            <p:ph type="title"/>
          </p:nvPr>
        </p:nvSpPr>
        <p:spPr/>
        <p:txBody>
          <a:bodyPr>
            <a:normAutofit fontScale="90000"/>
          </a:bodyPr>
          <a:lstStyle/>
          <a:p>
            <a:r>
              <a:rPr lang="ru-RU" dirty="0"/>
              <a:t>Немного про добавление </a:t>
            </a:r>
            <a:r>
              <a:rPr lang="ru-RU" dirty="0" err="1"/>
              <a:t>кастомных</a:t>
            </a:r>
            <a:r>
              <a:rPr lang="ru-RU" dirty="0"/>
              <a:t> выражений в EF (скорее всего будет в другом докладе)</a:t>
            </a:r>
            <a:endParaRPr lang="en-US" dirty="0"/>
          </a:p>
        </p:txBody>
      </p:sp>
      <p:sp>
        <p:nvSpPr>
          <p:cNvPr id="3" name="Content Placeholder 2">
            <a:extLst>
              <a:ext uri="{FF2B5EF4-FFF2-40B4-BE49-F238E27FC236}">
                <a16:creationId xmlns:a16="http://schemas.microsoft.com/office/drawing/2014/main" id="{F519BD25-9A9D-CFFC-8C24-048BF95E9982}"/>
              </a:ext>
            </a:extLst>
          </p:cNvPr>
          <p:cNvSpPr>
            <a:spLocks noGrp="1"/>
          </p:cNvSpPr>
          <p:nvPr>
            <p:ph idx="1"/>
          </p:nvPr>
        </p:nvSpPr>
        <p:spPr/>
        <p:txBody>
          <a:bodyPr>
            <a:normAutofit fontScale="55000" lnSpcReduction="20000"/>
          </a:bodyPr>
          <a:lstStyle/>
          <a:p>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CustomFunctionRewriter</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ExpressionVisitor</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static</a:t>
            </a:r>
            <a:r>
              <a:rPr lang="en-US" sz="1800" dirty="0">
                <a:solidFill>
                  <a:srgbClr val="000000"/>
                </a:solidFill>
                <a:latin typeface="Cascadia Mono" panose="020B0609020000020004" pitchFamily="49" charset="0"/>
              </a:rPr>
              <a:t> </a:t>
            </a:r>
            <a:r>
              <a:rPr lang="en-US" sz="1800" dirty="0" err="1">
                <a:solidFill>
                  <a:srgbClr val="0000FF"/>
                </a:solidFill>
                <a:latin typeface="Cascadia Mono" panose="020B0609020000020004" pitchFamily="49" charset="0"/>
              </a:rPr>
              <a:t>readonly</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MethodInfo</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AnyNull</a:t>
            </a:r>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err="1">
                <a:solidFill>
                  <a:srgbClr val="0000FF"/>
                </a:solidFill>
                <a:latin typeface="Cascadia Mono" panose="020B0609020000020004" pitchFamily="49" charset="0"/>
              </a:rPr>
              <a:t>typeof</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CustomFunctionExtensions</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GetMethod</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nameof</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CustomFunctionExtensions.any_null</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BindingFlags.Static</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BindingFlags.Public</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static</a:t>
            </a:r>
            <a:r>
              <a:rPr lang="en-US" sz="1800" dirty="0">
                <a:solidFill>
                  <a:srgbClr val="000000"/>
                </a:solidFill>
                <a:latin typeface="Cascadia Mono" panose="020B0609020000020004" pitchFamily="49" charset="0"/>
              </a:rPr>
              <a:t> </a:t>
            </a:r>
            <a:r>
              <a:rPr lang="en-US" sz="1800" dirty="0" err="1">
                <a:solidFill>
                  <a:srgbClr val="0000FF"/>
                </a:solidFill>
                <a:latin typeface="Cascadia Mono" panose="020B0609020000020004" pitchFamily="49" charset="0"/>
              </a:rPr>
              <a:t>readonly</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MethodInfo</a:t>
            </a:r>
            <a:r>
              <a:rPr lang="en-US" sz="1800" dirty="0">
                <a:solidFill>
                  <a:srgbClr val="000000"/>
                </a:solidFill>
                <a:latin typeface="Cascadia Mono" panose="020B0609020000020004" pitchFamily="49" charset="0"/>
              </a:rPr>
              <a:t>? Eq =</a:t>
            </a:r>
          </a:p>
          <a:p>
            <a:r>
              <a:rPr lang="en-US" sz="1800" dirty="0">
                <a:solidFill>
                  <a:srgbClr val="000000"/>
                </a:solidFill>
                <a:latin typeface="Cascadia Mono" panose="020B0609020000020004" pitchFamily="49" charset="0"/>
              </a:rPr>
              <a:t>        </a:t>
            </a:r>
            <a:r>
              <a:rPr lang="en-US" sz="1800" dirty="0" err="1">
                <a:solidFill>
                  <a:srgbClr val="0000FF"/>
                </a:solidFill>
                <a:latin typeface="Cascadia Mono" panose="020B0609020000020004" pitchFamily="49" charset="0"/>
              </a:rPr>
              <a:t>typeof</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CustomFunctionExtensions</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GetMethod</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nameof</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CustomFunctionExtensions.eq</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BindingFlags.Static</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BindingFlags.Public</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static</a:t>
            </a:r>
            <a:r>
              <a:rPr lang="en-US" sz="1800" dirty="0">
                <a:solidFill>
                  <a:srgbClr val="000000"/>
                </a:solidFill>
                <a:latin typeface="Cascadia Mono" panose="020B0609020000020004" pitchFamily="49" charset="0"/>
              </a:rPr>
              <a:t> </a:t>
            </a:r>
            <a:r>
              <a:rPr lang="en-US" sz="1800" dirty="0" err="1">
                <a:solidFill>
                  <a:srgbClr val="0000FF"/>
                </a:solidFill>
                <a:latin typeface="Cascadia Mono" panose="020B0609020000020004" pitchFamily="49" charset="0"/>
              </a:rPr>
              <a:t>readonly</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MethodInfo</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NotEq</a:t>
            </a:r>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err="1">
                <a:solidFill>
                  <a:srgbClr val="0000FF"/>
                </a:solidFill>
                <a:latin typeface="Cascadia Mono" panose="020B0609020000020004" pitchFamily="49" charset="0"/>
              </a:rPr>
              <a:t>typeof</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CustomFunctionExtensions</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GetMethod</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nameof</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CustomFunctionExtensions.not_eq</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BindingFlags.Static</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BindingFlags.Public</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static</a:t>
            </a:r>
            <a:r>
              <a:rPr lang="en-US" sz="1800" dirty="0">
                <a:solidFill>
                  <a:srgbClr val="000000"/>
                </a:solidFill>
                <a:latin typeface="Cascadia Mono" panose="020B0609020000020004" pitchFamily="49" charset="0"/>
              </a:rPr>
              <a:t> </a:t>
            </a:r>
            <a:r>
              <a:rPr lang="en-US" sz="1800" dirty="0" err="1">
                <a:solidFill>
                  <a:srgbClr val="0000FF"/>
                </a:solidFill>
                <a:latin typeface="Cascadia Mono" panose="020B0609020000020004" pitchFamily="49" charset="0"/>
              </a:rPr>
              <a:t>readonly</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MethodInfo</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DateOrNull</a:t>
            </a:r>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err="1">
                <a:solidFill>
                  <a:srgbClr val="0000FF"/>
                </a:solidFill>
                <a:latin typeface="Cascadia Mono" panose="020B0609020000020004" pitchFamily="49" charset="0"/>
              </a:rPr>
              <a:t>typeof</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CustomFunctionExtensions</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GetMethod</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nameof</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CustomFunctionExtensions.date_or_null</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BindingFlags.Static</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BindingFlags.Public</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static</a:t>
            </a:r>
            <a:r>
              <a:rPr lang="en-US" sz="1800" dirty="0">
                <a:solidFill>
                  <a:srgbClr val="000000"/>
                </a:solidFill>
                <a:latin typeface="Cascadia Mono" panose="020B0609020000020004" pitchFamily="49" charset="0"/>
              </a:rPr>
              <a:t> </a:t>
            </a:r>
            <a:r>
              <a:rPr lang="en-US" sz="1800" dirty="0" err="1">
                <a:solidFill>
                  <a:srgbClr val="0000FF"/>
                </a:solidFill>
                <a:latin typeface="Cascadia Mono" panose="020B0609020000020004" pitchFamily="49" charset="0"/>
              </a:rPr>
              <a:t>readonly</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MethodInfo</a:t>
            </a:r>
            <a:r>
              <a:rPr lang="en-US" sz="1800" dirty="0">
                <a:solidFill>
                  <a:srgbClr val="000000"/>
                </a:solidFill>
                <a:latin typeface="Cascadia Mono" panose="020B0609020000020004" pitchFamily="49" charset="0"/>
              </a:rPr>
              <a:t>? Today =</a:t>
            </a:r>
          </a:p>
          <a:p>
            <a:r>
              <a:rPr lang="en-US" sz="1800" dirty="0">
                <a:solidFill>
                  <a:srgbClr val="000000"/>
                </a:solidFill>
                <a:latin typeface="Cascadia Mono" panose="020B0609020000020004" pitchFamily="49" charset="0"/>
              </a:rPr>
              <a:t>        </a:t>
            </a:r>
            <a:r>
              <a:rPr lang="en-US" sz="1800" dirty="0" err="1">
                <a:solidFill>
                  <a:srgbClr val="0000FF"/>
                </a:solidFill>
                <a:latin typeface="Cascadia Mono" panose="020B0609020000020004" pitchFamily="49" charset="0"/>
              </a:rPr>
              <a:t>typeof</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CustomFunctionExtensions</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GetMethod</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nameof</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CustomFunctionExtensions.today</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BindingFlags.Static</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BindingFlags.Public</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endParaRPr lang="en-US" dirty="0"/>
          </a:p>
        </p:txBody>
      </p:sp>
    </p:spTree>
    <p:extLst>
      <p:ext uri="{BB962C8B-B14F-4D97-AF65-F5344CB8AC3E}">
        <p14:creationId xmlns:p14="http://schemas.microsoft.com/office/powerpoint/2010/main" val="289923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C40EB-36B8-ABFB-BBF0-7B54DD61EF03}"/>
              </a:ext>
            </a:extLst>
          </p:cNvPr>
          <p:cNvSpPr>
            <a:spLocks noGrp="1"/>
          </p:cNvSpPr>
          <p:nvPr>
            <p:ph type="title"/>
          </p:nvPr>
        </p:nvSpPr>
        <p:spPr/>
        <p:txBody>
          <a:bodyPr/>
          <a:lstStyle/>
          <a:p>
            <a:r>
              <a:rPr lang="ru-RU" dirty="0" err="1"/>
              <a:t>кастомных</a:t>
            </a:r>
            <a:r>
              <a:rPr lang="ru-RU" dirty="0"/>
              <a:t> выражений в EF</a:t>
            </a:r>
            <a:endParaRPr lang="en-US" dirty="0"/>
          </a:p>
        </p:txBody>
      </p:sp>
      <p:sp>
        <p:nvSpPr>
          <p:cNvPr id="3" name="Content Placeholder 2">
            <a:extLst>
              <a:ext uri="{FF2B5EF4-FFF2-40B4-BE49-F238E27FC236}">
                <a16:creationId xmlns:a16="http://schemas.microsoft.com/office/drawing/2014/main" id="{06AC632A-88A5-2E2B-A06C-38B09E99D560}"/>
              </a:ext>
            </a:extLst>
          </p:cNvPr>
          <p:cNvSpPr>
            <a:spLocks noGrp="1"/>
          </p:cNvSpPr>
          <p:nvPr>
            <p:ph idx="1"/>
          </p:nvPr>
        </p:nvSpPr>
        <p:spPr/>
        <p:txBody>
          <a:bodyPr>
            <a:normAutofit fontScale="32500" lnSpcReduction="20000"/>
          </a:bodyPr>
          <a:lstStyle/>
          <a:p>
            <a:r>
              <a:rPr lang="en-US" sz="2800" dirty="0">
                <a:solidFill>
                  <a:srgbClr val="0000FF"/>
                </a:solidFill>
                <a:latin typeface="Cascadia Mono" panose="020B0609020000020004" pitchFamily="49" charset="0"/>
              </a:rPr>
              <a:t>protected</a:t>
            </a:r>
            <a:r>
              <a:rPr lang="en-US" sz="2800" dirty="0">
                <a:solidFill>
                  <a:srgbClr val="000000"/>
                </a:solidFill>
                <a:latin typeface="Cascadia Mono" panose="020B0609020000020004" pitchFamily="49" charset="0"/>
              </a:rPr>
              <a:t> </a:t>
            </a:r>
            <a:r>
              <a:rPr lang="en-US" sz="2800" dirty="0">
                <a:solidFill>
                  <a:srgbClr val="0000FF"/>
                </a:solidFill>
                <a:latin typeface="Cascadia Mono" panose="020B0609020000020004" pitchFamily="49" charset="0"/>
              </a:rPr>
              <a:t>override</a:t>
            </a:r>
            <a:r>
              <a:rPr lang="en-US" sz="2800" dirty="0">
                <a:solidFill>
                  <a:srgbClr val="000000"/>
                </a:solidFill>
                <a:latin typeface="Cascadia Mono" panose="020B0609020000020004" pitchFamily="49" charset="0"/>
              </a:rPr>
              <a:t> Expression </a:t>
            </a:r>
            <a:r>
              <a:rPr lang="en-US" sz="2800" dirty="0" err="1">
                <a:solidFill>
                  <a:srgbClr val="000000"/>
                </a:solidFill>
                <a:latin typeface="Cascadia Mono" panose="020B0609020000020004" pitchFamily="49" charset="0"/>
              </a:rPr>
              <a:t>VisitMethodCall</a:t>
            </a:r>
            <a:r>
              <a:rPr lang="en-US" sz="2800" dirty="0">
                <a:solidFill>
                  <a:srgbClr val="000000"/>
                </a:solidFill>
                <a:latin typeface="Cascadia Mono" panose="020B0609020000020004" pitchFamily="49" charset="0"/>
              </a:rPr>
              <a:t>(</a:t>
            </a:r>
            <a:r>
              <a:rPr lang="en-US" sz="2800" dirty="0" err="1">
                <a:solidFill>
                  <a:srgbClr val="000000"/>
                </a:solidFill>
                <a:latin typeface="Cascadia Mono" panose="020B0609020000020004" pitchFamily="49" charset="0"/>
              </a:rPr>
              <a:t>MethodCallExpression</a:t>
            </a:r>
            <a:r>
              <a:rPr lang="en-US" sz="2800" dirty="0">
                <a:solidFill>
                  <a:srgbClr val="000000"/>
                </a:solidFill>
                <a:latin typeface="Cascadia Mono" panose="020B0609020000020004" pitchFamily="49" charset="0"/>
              </a:rPr>
              <a:t> node)</a:t>
            </a:r>
          </a:p>
          <a:p>
            <a:r>
              <a:rPr lang="en-US" sz="2800" dirty="0">
                <a:solidFill>
                  <a:srgbClr val="000000"/>
                </a:solidFill>
                <a:latin typeface="Cascadia Mono" panose="020B0609020000020004" pitchFamily="49" charset="0"/>
              </a:rPr>
              <a:t>    {</a:t>
            </a:r>
          </a:p>
          <a:p>
            <a:r>
              <a:rPr lang="en-US" sz="2800" dirty="0">
                <a:solidFill>
                  <a:srgbClr val="000000"/>
                </a:solidFill>
                <a:latin typeface="Cascadia Mono" panose="020B0609020000020004" pitchFamily="49" charset="0"/>
              </a:rPr>
              <a:t>        </a:t>
            </a:r>
            <a:r>
              <a:rPr lang="en-US" sz="2800" dirty="0">
                <a:solidFill>
                  <a:srgbClr val="0000FF"/>
                </a:solidFill>
                <a:latin typeface="Cascadia Mono" panose="020B0609020000020004" pitchFamily="49" charset="0"/>
              </a:rPr>
              <a:t>if</a:t>
            </a:r>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node.Method</a:t>
            </a:r>
            <a:r>
              <a:rPr lang="en-US" sz="2800" dirty="0">
                <a:solidFill>
                  <a:srgbClr val="000000"/>
                </a:solidFill>
                <a:latin typeface="Cascadia Mono" panose="020B0609020000020004" pitchFamily="49" charset="0"/>
              </a:rPr>
              <a:t> == </a:t>
            </a:r>
            <a:r>
              <a:rPr lang="en-US" sz="2800" dirty="0" err="1">
                <a:solidFill>
                  <a:srgbClr val="000000"/>
                </a:solidFill>
                <a:latin typeface="Cascadia Mono" panose="020B0609020000020004" pitchFamily="49" charset="0"/>
              </a:rPr>
              <a:t>AnyNull</a:t>
            </a:r>
            <a:r>
              <a:rPr lang="en-US" sz="2800" dirty="0">
                <a:solidFill>
                  <a:srgbClr val="000000"/>
                </a:solidFill>
                <a:latin typeface="Cascadia Mono" panose="020B0609020000020004" pitchFamily="49" charset="0"/>
              </a:rPr>
              <a:t>)</a:t>
            </a:r>
          </a:p>
          <a:p>
            <a:r>
              <a:rPr lang="en-US" sz="2800" dirty="0">
                <a:solidFill>
                  <a:srgbClr val="000000"/>
                </a:solidFill>
                <a:latin typeface="Cascadia Mono" panose="020B0609020000020004" pitchFamily="49" charset="0"/>
              </a:rPr>
              <a:t>        {</a:t>
            </a:r>
          </a:p>
          <a:p>
            <a:r>
              <a:rPr lang="en-US" sz="2800" dirty="0">
                <a:solidFill>
                  <a:srgbClr val="000000"/>
                </a:solidFill>
                <a:latin typeface="Cascadia Mono" panose="020B0609020000020004" pitchFamily="49" charset="0"/>
              </a:rPr>
              <a:t>            </a:t>
            </a:r>
            <a:r>
              <a:rPr lang="en-US" sz="2800" dirty="0">
                <a:solidFill>
                  <a:srgbClr val="0000FF"/>
                </a:solidFill>
                <a:latin typeface="Cascadia Mono" panose="020B0609020000020004" pitchFamily="49" charset="0"/>
              </a:rPr>
              <a:t>if</a:t>
            </a:r>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node.Arguments</a:t>
            </a:r>
            <a:r>
              <a:rPr lang="en-US" sz="2800" dirty="0">
                <a:solidFill>
                  <a:srgbClr val="000000"/>
                </a:solidFill>
                <a:latin typeface="Cascadia Mono" panose="020B0609020000020004" pitchFamily="49" charset="0"/>
              </a:rPr>
              <a:t>[0] </a:t>
            </a:r>
            <a:r>
              <a:rPr lang="en-US" sz="2800" dirty="0">
                <a:solidFill>
                  <a:srgbClr val="0000FF"/>
                </a:solidFill>
                <a:latin typeface="Cascadia Mono" panose="020B0609020000020004" pitchFamily="49" charset="0"/>
              </a:rPr>
              <a:t>is</a:t>
            </a:r>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NewArrayExpression</a:t>
            </a:r>
            <a:r>
              <a:rPr lang="en-US" sz="2800" dirty="0">
                <a:solidFill>
                  <a:srgbClr val="000000"/>
                </a:solidFill>
                <a:latin typeface="Cascadia Mono" panose="020B0609020000020004" pitchFamily="49" charset="0"/>
              </a:rPr>
              <a:t> array)) </a:t>
            </a:r>
            <a:r>
              <a:rPr lang="en-US" sz="2800" dirty="0">
                <a:solidFill>
                  <a:srgbClr val="0000FF"/>
                </a:solidFill>
                <a:latin typeface="Cascadia Mono" panose="020B0609020000020004" pitchFamily="49" charset="0"/>
              </a:rPr>
              <a:t>throw</a:t>
            </a:r>
            <a:r>
              <a:rPr lang="en-US" sz="2800" dirty="0">
                <a:solidFill>
                  <a:srgbClr val="000000"/>
                </a:solidFill>
                <a:latin typeface="Cascadia Mono" panose="020B0609020000020004" pitchFamily="49" charset="0"/>
              </a:rPr>
              <a:t> </a:t>
            </a:r>
            <a:r>
              <a:rPr lang="en-US" sz="2800" dirty="0">
                <a:solidFill>
                  <a:srgbClr val="0000FF"/>
                </a:solidFill>
                <a:latin typeface="Cascadia Mono" panose="020B0609020000020004" pitchFamily="49" charset="0"/>
              </a:rPr>
              <a:t>new</a:t>
            </a:r>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NotImplementedException</a:t>
            </a:r>
            <a:r>
              <a:rPr lang="en-US" sz="2800" dirty="0">
                <a:solidFill>
                  <a:srgbClr val="000000"/>
                </a:solidFill>
                <a:latin typeface="Cascadia Mono" panose="020B0609020000020004" pitchFamily="49" charset="0"/>
              </a:rPr>
              <a:t>();</a:t>
            </a:r>
          </a:p>
          <a:p>
            <a:endParaRPr lang="en-US" sz="2800" dirty="0">
              <a:solidFill>
                <a:srgbClr val="000000"/>
              </a:solidFill>
              <a:latin typeface="Cascadia Mono" panose="020B0609020000020004" pitchFamily="49" charset="0"/>
            </a:endParaRPr>
          </a:p>
          <a:p>
            <a:r>
              <a:rPr lang="en-US" sz="2800" dirty="0">
                <a:solidFill>
                  <a:srgbClr val="000000"/>
                </a:solidFill>
                <a:latin typeface="Cascadia Mono" panose="020B0609020000020004" pitchFamily="49" charset="0"/>
              </a:rPr>
              <a:t>            Expression? result = </a:t>
            </a:r>
            <a:r>
              <a:rPr lang="en-US" sz="2800" dirty="0">
                <a:solidFill>
                  <a:srgbClr val="0000FF"/>
                </a:solidFill>
                <a:latin typeface="Cascadia Mono" panose="020B0609020000020004" pitchFamily="49" charset="0"/>
              </a:rPr>
              <a:t>null</a:t>
            </a:r>
            <a:r>
              <a:rPr lang="en-US" sz="2800" dirty="0">
                <a:solidFill>
                  <a:srgbClr val="000000"/>
                </a:solidFill>
                <a:latin typeface="Cascadia Mono" panose="020B0609020000020004" pitchFamily="49" charset="0"/>
              </a:rPr>
              <a:t>;</a:t>
            </a:r>
          </a:p>
          <a:p>
            <a:r>
              <a:rPr lang="en-US" sz="2800" dirty="0">
                <a:solidFill>
                  <a:srgbClr val="000000"/>
                </a:solidFill>
                <a:latin typeface="Cascadia Mono" panose="020B0609020000020004" pitchFamily="49" charset="0"/>
              </a:rPr>
              <a:t>            </a:t>
            </a:r>
            <a:r>
              <a:rPr lang="en-US" sz="2800" dirty="0">
                <a:solidFill>
                  <a:srgbClr val="0000FF"/>
                </a:solidFill>
                <a:latin typeface="Cascadia Mono" panose="020B0609020000020004" pitchFamily="49" charset="0"/>
              </a:rPr>
              <a:t>foreach</a:t>
            </a:r>
            <a:r>
              <a:rPr lang="en-US" sz="2800" dirty="0">
                <a:solidFill>
                  <a:srgbClr val="000000"/>
                </a:solidFill>
                <a:latin typeface="Cascadia Mono" panose="020B0609020000020004" pitchFamily="49" charset="0"/>
              </a:rPr>
              <a:t> (var expression </a:t>
            </a:r>
            <a:r>
              <a:rPr lang="en-US" sz="2800" dirty="0">
                <a:solidFill>
                  <a:srgbClr val="0000FF"/>
                </a:solidFill>
                <a:latin typeface="Cascadia Mono" panose="020B0609020000020004" pitchFamily="49" charset="0"/>
              </a:rPr>
              <a:t>in</a:t>
            </a:r>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array.Expressions</a:t>
            </a:r>
            <a:r>
              <a:rPr lang="en-US" sz="2800" dirty="0">
                <a:solidFill>
                  <a:srgbClr val="000000"/>
                </a:solidFill>
                <a:latin typeface="Cascadia Mono" panose="020B0609020000020004" pitchFamily="49" charset="0"/>
              </a:rPr>
              <a:t>)</a:t>
            </a:r>
          </a:p>
          <a:p>
            <a:r>
              <a:rPr lang="en-US" sz="2800" dirty="0">
                <a:solidFill>
                  <a:srgbClr val="000000"/>
                </a:solidFill>
                <a:latin typeface="Cascadia Mono" panose="020B0609020000020004" pitchFamily="49" charset="0"/>
              </a:rPr>
              <a:t>            {</a:t>
            </a:r>
          </a:p>
          <a:p>
            <a:r>
              <a:rPr lang="en-US" sz="2800" dirty="0">
                <a:solidFill>
                  <a:srgbClr val="000000"/>
                </a:solidFill>
                <a:latin typeface="Cascadia Mono" panose="020B0609020000020004" pitchFamily="49" charset="0"/>
              </a:rPr>
              <a:t>                Expression&lt;</a:t>
            </a:r>
            <a:r>
              <a:rPr lang="en-US" sz="2800" dirty="0" err="1">
                <a:solidFill>
                  <a:srgbClr val="000000"/>
                </a:solidFill>
                <a:latin typeface="Cascadia Mono" panose="020B0609020000020004" pitchFamily="49" charset="0"/>
              </a:rPr>
              <a:t>Func</a:t>
            </a:r>
            <a:r>
              <a:rPr lang="en-US" sz="2800" dirty="0">
                <a:solidFill>
                  <a:srgbClr val="000000"/>
                </a:solidFill>
                <a:latin typeface="Cascadia Mono" panose="020B0609020000020004" pitchFamily="49" charset="0"/>
              </a:rPr>
              <a:t>&lt;</a:t>
            </a:r>
            <a:r>
              <a:rPr lang="en-US" sz="2800" dirty="0">
                <a:solidFill>
                  <a:srgbClr val="0000FF"/>
                </a:solidFill>
                <a:latin typeface="Cascadia Mono" panose="020B0609020000020004" pitchFamily="49" charset="0"/>
              </a:rPr>
              <a:t>object</a:t>
            </a:r>
            <a:r>
              <a:rPr lang="en-US" sz="2800" dirty="0">
                <a:solidFill>
                  <a:srgbClr val="000000"/>
                </a:solidFill>
                <a:latin typeface="Cascadia Mono" panose="020B0609020000020004" pitchFamily="49" charset="0"/>
              </a:rPr>
              <a:t>?, </a:t>
            </a:r>
            <a:r>
              <a:rPr lang="en-US" sz="2800" dirty="0">
                <a:solidFill>
                  <a:srgbClr val="0000FF"/>
                </a:solidFill>
                <a:latin typeface="Cascadia Mono" panose="020B0609020000020004" pitchFamily="49" charset="0"/>
              </a:rPr>
              <a:t>bool</a:t>
            </a:r>
            <a:r>
              <a:rPr lang="en-US" sz="2800" dirty="0">
                <a:solidFill>
                  <a:srgbClr val="000000"/>
                </a:solidFill>
                <a:latin typeface="Cascadia Mono" panose="020B0609020000020004" pitchFamily="49" charset="0"/>
              </a:rPr>
              <a:t>&gt;&gt; donor = x =&gt; x == </a:t>
            </a:r>
            <a:r>
              <a:rPr lang="en-US" sz="2800" dirty="0">
                <a:solidFill>
                  <a:srgbClr val="0000FF"/>
                </a:solidFill>
                <a:latin typeface="Cascadia Mono" panose="020B0609020000020004" pitchFamily="49" charset="0"/>
              </a:rPr>
              <a:t>null</a:t>
            </a:r>
            <a:r>
              <a:rPr lang="en-US" sz="2800" dirty="0">
                <a:solidFill>
                  <a:srgbClr val="000000"/>
                </a:solidFill>
                <a:latin typeface="Cascadia Mono" panose="020B0609020000020004" pitchFamily="49" charset="0"/>
              </a:rPr>
              <a:t>;</a:t>
            </a:r>
          </a:p>
          <a:p>
            <a:r>
              <a:rPr lang="en-US" sz="2800" dirty="0">
                <a:solidFill>
                  <a:srgbClr val="000000"/>
                </a:solidFill>
                <a:latin typeface="Cascadia Mono" panose="020B0609020000020004" pitchFamily="49" charset="0"/>
              </a:rPr>
              <a:t>                </a:t>
            </a:r>
            <a:r>
              <a:rPr lang="en-US" sz="2800" dirty="0">
                <a:solidFill>
                  <a:srgbClr val="0000FF"/>
                </a:solidFill>
                <a:latin typeface="Cascadia Mono" panose="020B0609020000020004" pitchFamily="49" charset="0"/>
              </a:rPr>
              <a:t>var</a:t>
            </a:r>
            <a:r>
              <a:rPr lang="en-US" sz="2800" dirty="0">
                <a:solidFill>
                  <a:srgbClr val="000000"/>
                </a:solidFill>
                <a:latin typeface="Cascadia Mono" panose="020B0609020000020004" pitchFamily="49" charset="0"/>
              </a:rPr>
              <a:t> right = (</a:t>
            </a:r>
            <a:r>
              <a:rPr lang="en-US" sz="2800" dirty="0" err="1">
                <a:solidFill>
                  <a:srgbClr val="000000"/>
                </a:solidFill>
                <a:latin typeface="Cascadia Mono" panose="020B0609020000020004" pitchFamily="49" charset="0"/>
              </a:rPr>
              <a:t>BinaryExpression</a:t>
            </a:r>
            <a:r>
              <a:rPr lang="en-US" sz="2800" dirty="0">
                <a:solidFill>
                  <a:srgbClr val="000000"/>
                </a:solidFill>
                <a:latin typeface="Cascadia Mono" panose="020B0609020000020004" pitchFamily="49" charset="0"/>
              </a:rPr>
              <a:t>)</a:t>
            </a:r>
            <a:r>
              <a:rPr lang="en-US" sz="2800" dirty="0" err="1">
                <a:solidFill>
                  <a:srgbClr val="000000"/>
                </a:solidFill>
                <a:latin typeface="Cascadia Mono" panose="020B0609020000020004" pitchFamily="49" charset="0"/>
              </a:rPr>
              <a:t>donor.Body.Replace</a:t>
            </a:r>
            <a:r>
              <a:rPr lang="en-US" sz="2800" dirty="0">
                <a:solidFill>
                  <a:srgbClr val="000000"/>
                </a:solidFill>
                <a:latin typeface="Cascadia Mono" panose="020B0609020000020004" pitchFamily="49" charset="0"/>
              </a:rPr>
              <a:t>(</a:t>
            </a:r>
            <a:r>
              <a:rPr lang="en-US" sz="2800" dirty="0" err="1">
                <a:solidFill>
                  <a:srgbClr val="000000"/>
                </a:solidFill>
                <a:latin typeface="Cascadia Mono" panose="020B0609020000020004" pitchFamily="49" charset="0"/>
              </a:rPr>
              <a:t>donor.Parameters</a:t>
            </a:r>
            <a:r>
              <a:rPr lang="en-US" sz="2800" dirty="0">
                <a:solidFill>
                  <a:srgbClr val="000000"/>
                </a:solidFill>
                <a:latin typeface="Cascadia Mono" panose="020B0609020000020004" pitchFamily="49" charset="0"/>
              </a:rPr>
              <a:t>[0], Visit(expression)!);</a:t>
            </a:r>
          </a:p>
          <a:p>
            <a:endParaRPr lang="en-US" sz="2800" dirty="0">
              <a:solidFill>
                <a:srgbClr val="000000"/>
              </a:solidFill>
              <a:latin typeface="Cascadia Mono" panose="020B0609020000020004" pitchFamily="49" charset="0"/>
            </a:endParaRPr>
          </a:p>
          <a:p>
            <a:r>
              <a:rPr lang="en-US" sz="2800" dirty="0">
                <a:solidFill>
                  <a:srgbClr val="000000"/>
                </a:solidFill>
                <a:latin typeface="Cascadia Mono" panose="020B0609020000020004" pitchFamily="49" charset="0"/>
              </a:rPr>
              <a:t>                result = result </a:t>
            </a:r>
            <a:r>
              <a:rPr lang="en-US" sz="2800" dirty="0">
                <a:solidFill>
                  <a:srgbClr val="0000FF"/>
                </a:solidFill>
                <a:latin typeface="Cascadia Mono" panose="020B0609020000020004" pitchFamily="49" charset="0"/>
              </a:rPr>
              <a:t>is</a:t>
            </a:r>
            <a:r>
              <a:rPr lang="en-US" sz="2800" dirty="0">
                <a:solidFill>
                  <a:srgbClr val="000000"/>
                </a:solidFill>
                <a:latin typeface="Cascadia Mono" panose="020B0609020000020004" pitchFamily="49" charset="0"/>
              </a:rPr>
              <a:t> { } left</a:t>
            </a:r>
          </a:p>
          <a:p>
            <a:r>
              <a:rPr lang="en-US" sz="2800" dirty="0">
                <a:solidFill>
                  <a:srgbClr val="000000"/>
                </a:solidFill>
                <a:latin typeface="Cascadia Mono" panose="020B0609020000020004" pitchFamily="49" charset="0"/>
              </a:rPr>
              <a:t>                    ? </a:t>
            </a:r>
            <a:r>
              <a:rPr lang="en-US" sz="2800" dirty="0" err="1">
                <a:solidFill>
                  <a:srgbClr val="000000"/>
                </a:solidFill>
                <a:latin typeface="Cascadia Mono" panose="020B0609020000020004" pitchFamily="49" charset="0"/>
              </a:rPr>
              <a:t>Expression.OrElse</a:t>
            </a:r>
            <a:r>
              <a:rPr lang="en-US" sz="2800" dirty="0">
                <a:solidFill>
                  <a:srgbClr val="000000"/>
                </a:solidFill>
                <a:latin typeface="Cascadia Mono" panose="020B0609020000020004" pitchFamily="49" charset="0"/>
              </a:rPr>
              <a:t>(left, right)</a:t>
            </a:r>
          </a:p>
          <a:p>
            <a:r>
              <a:rPr lang="en-US" sz="2800" dirty="0">
                <a:solidFill>
                  <a:srgbClr val="000000"/>
                </a:solidFill>
                <a:latin typeface="Cascadia Mono" panose="020B0609020000020004" pitchFamily="49" charset="0"/>
              </a:rPr>
              <a:t>                    : right;</a:t>
            </a:r>
          </a:p>
          <a:p>
            <a:r>
              <a:rPr lang="en-US" sz="2800" dirty="0">
                <a:solidFill>
                  <a:srgbClr val="000000"/>
                </a:solidFill>
                <a:latin typeface="Cascadia Mono" panose="020B0609020000020004" pitchFamily="49" charset="0"/>
              </a:rPr>
              <a:t>            }</a:t>
            </a:r>
          </a:p>
          <a:p>
            <a:endParaRPr lang="en-US" sz="2800" dirty="0">
              <a:solidFill>
                <a:srgbClr val="000000"/>
              </a:solidFill>
              <a:latin typeface="Cascadia Mono" panose="020B0609020000020004" pitchFamily="49" charset="0"/>
            </a:endParaRPr>
          </a:p>
          <a:p>
            <a:r>
              <a:rPr lang="en-US" sz="2800" dirty="0">
                <a:solidFill>
                  <a:srgbClr val="000000"/>
                </a:solidFill>
                <a:latin typeface="Cascadia Mono" panose="020B0609020000020004" pitchFamily="49" charset="0"/>
              </a:rPr>
              <a:t>            </a:t>
            </a:r>
            <a:r>
              <a:rPr lang="en-US" sz="2800" dirty="0">
                <a:solidFill>
                  <a:srgbClr val="0000FF"/>
                </a:solidFill>
                <a:latin typeface="Cascadia Mono" panose="020B0609020000020004" pitchFamily="49" charset="0"/>
              </a:rPr>
              <a:t>return</a:t>
            </a:r>
            <a:r>
              <a:rPr lang="en-US" sz="2800" dirty="0">
                <a:solidFill>
                  <a:srgbClr val="000000"/>
                </a:solidFill>
                <a:latin typeface="Cascadia Mono" panose="020B0609020000020004" pitchFamily="49" charset="0"/>
              </a:rPr>
              <a:t> result!;</a:t>
            </a:r>
          </a:p>
          <a:p>
            <a:r>
              <a:rPr lang="en-US" sz="2800" dirty="0">
                <a:solidFill>
                  <a:srgbClr val="000000"/>
                </a:solidFill>
                <a:latin typeface="Cascadia Mono" panose="020B0609020000020004" pitchFamily="49" charset="0"/>
              </a:rPr>
              <a:t>        }        </a:t>
            </a:r>
            <a:endParaRPr lang="en-US" dirty="0"/>
          </a:p>
        </p:txBody>
      </p:sp>
    </p:spTree>
    <p:extLst>
      <p:ext uri="{BB962C8B-B14F-4D97-AF65-F5344CB8AC3E}">
        <p14:creationId xmlns:p14="http://schemas.microsoft.com/office/powerpoint/2010/main" val="1569027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9B430-999F-F139-4E2A-51ED9D0F8936}"/>
              </a:ext>
            </a:extLst>
          </p:cNvPr>
          <p:cNvSpPr>
            <a:spLocks noGrp="1"/>
          </p:cNvSpPr>
          <p:nvPr>
            <p:ph type="title"/>
          </p:nvPr>
        </p:nvSpPr>
        <p:spPr/>
        <p:txBody>
          <a:bodyPr/>
          <a:lstStyle/>
          <a:p>
            <a:r>
              <a:rPr lang="ru-RU" dirty="0" err="1"/>
              <a:t>кастомных</a:t>
            </a:r>
            <a:r>
              <a:rPr lang="ru-RU" dirty="0"/>
              <a:t> выражений в EF</a:t>
            </a:r>
            <a:endParaRPr lang="en-US" dirty="0"/>
          </a:p>
        </p:txBody>
      </p:sp>
      <p:sp>
        <p:nvSpPr>
          <p:cNvPr id="3" name="Content Placeholder 2">
            <a:extLst>
              <a:ext uri="{FF2B5EF4-FFF2-40B4-BE49-F238E27FC236}">
                <a16:creationId xmlns:a16="http://schemas.microsoft.com/office/drawing/2014/main" id="{36C32F77-8F45-35CC-C7E6-FE215842CF50}"/>
              </a:ext>
            </a:extLst>
          </p:cNvPr>
          <p:cNvSpPr>
            <a:spLocks noGrp="1"/>
          </p:cNvSpPr>
          <p:nvPr>
            <p:ph idx="1"/>
          </p:nvPr>
        </p:nvSpPr>
        <p:spPr/>
        <p:txBody>
          <a:bodyPr>
            <a:normAutofit lnSpcReduction="10000"/>
          </a:bodyPr>
          <a:lstStyle/>
          <a:p>
            <a:pPr marL="0" indent="0">
              <a:buNone/>
            </a:pPr>
            <a:r>
              <a:rPr lang="en-US" dirty="0"/>
              <a:t>if (</a:t>
            </a:r>
            <a:r>
              <a:rPr lang="en-US" dirty="0" err="1"/>
              <a:t>node.Method</a:t>
            </a:r>
            <a:r>
              <a:rPr lang="en-US" dirty="0"/>
              <a:t> == Eq)</a:t>
            </a:r>
          </a:p>
          <a:p>
            <a:pPr marL="0" indent="0">
              <a:buNone/>
            </a:pPr>
            <a:r>
              <a:rPr lang="en-US" dirty="0"/>
              <a:t>{</a:t>
            </a:r>
          </a:p>
          <a:p>
            <a:pPr marL="0" indent="0">
              <a:buNone/>
            </a:pPr>
            <a:r>
              <a:rPr lang="en-US" dirty="0"/>
              <a:t>            Expression&lt;</a:t>
            </a:r>
            <a:r>
              <a:rPr lang="en-US" dirty="0" err="1"/>
              <a:t>Func</a:t>
            </a:r>
            <a:r>
              <a:rPr lang="en-US" dirty="0"/>
              <a:t>&lt;object?, object?, bool&gt;&gt; e = (x1, x2) =&gt; x1 != null &amp;&amp; x2 != null &amp;&amp; x1 == x2;</a:t>
            </a:r>
          </a:p>
          <a:p>
            <a:endParaRPr lang="en-US" dirty="0"/>
          </a:p>
          <a:p>
            <a:pPr marL="0" indent="0">
              <a:buNone/>
            </a:pPr>
            <a:r>
              <a:rPr lang="en-US" dirty="0"/>
              <a:t>            return </a:t>
            </a:r>
            <a:r>
              <a:rPr lang="en-US" dirty="0" err="1"/>
              <a:t>e.Body</a:t>
            </a:r>
            <a:endParaRPr lang="en-US" dirty="0"/>
          </a:p>
          <a:p>
            <a:pPr marL="0" indent="0">
              <a:buNone/>
            </a:pPr>
            <a:r>
              <a:rPr lang="en-US" dirty="0"/>
              <a:t>                .Replace(</a:t>
            </a:r>
            <a:r>
              <a:rPr lang="en-US" dirty="0" err="1"/>
              <a:t>e.Parameters</a:t>
            </a:r>
            <a:r>
              <a:rPr lang="en-US" dirty="0"/>
              <a:t>[0], Visit(</a:t>
            </a:r>
            <a:r>
              <a:rPr lang="en-US" dirty="0" err="1"/>
              <a:t>node.Arguments</a:t>
            </a:r>
            <a:r>
              <a:rPr lang="en-US" dirty="0"/>
              <a:t>[0])!)</a:t>
            </a:r>
          </a:p>
          <a:p>
            <a:pPr marL="0" indent="0">
              <a:buNone/>
            </a:pPr>
            <a:r>
              <a:rPr lang="en-US" dirty="0"/>
              <a:t>                .Replace(</a:t>
            </a:r>
            <a:r>
              <a:rPr lang="en-US" dirty="0" err="1"/>
              <a:t>e.Parameters</a:t>
            </a:r>
            <a:r>
              <a:rPr lang="en-US" dirty="0"/>
              <a:t>[1], Visit(</a:t>
            </a:r>
            <a:r>
              <a:rPr lang="en-US" dirty="0" err="1"/>
              <a:t>node.Arguments</a:t>
            </a:r>
            <a:r>
              <a:rPr lang="en-US" dirty="0"/>
              <a:t>[1])!);</a:t>
            </a:r>
          </a:p>
          <a:p>
            <a:pPr marL="0" indent="0">
              <a:buNone/>
            </a:pPr>
            <a:r>
              <a:rPr lang="en-US" dirty="0"/>
              <a:t>}</a:t>
            </a:r>
          </a:p>
          <a:p>
            <a:endParaRPr lang="en-US" dirty="0"/>
          </a:p>
          <a:p>
            <a:endParaRPr lang="en-US" dirty="0"/>
          </a:p>
        </p:txBody>
      </p:sp>
    </p:spTree>
    <p:extLst>
      <p:ext uri="{BB962C8B-B14F-4D97-AF65-F5344CB8AC3E}">
        <p14:creationId xmlns:p14="http://schemas.microsoft.com/office/powerpoint/2010/main" val="2754855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D445D-F740-C2B7-B990-06A1487A71C3}"/>
              </a:ext>
            </a:extLst>
          </p:cNvPr>
          <p:cNvSpPr>
            <a:spLocks noGrp="1"/>
          </p:cNvSpPr>
          <p:nvPr>
            <p:ph type="title"/>
          </p:nvPr>
        </p:nvSpPr>
        <p:spPr/>
        <p:txBody>
          <a:bodyPr/>
          <a:lstStyle/>
          <a:p>
            <a:r>
              <a:rPr lang="ru-RU" dirty="0"/>
              <a:t>Выгружаем сбору из памяти</a:t>
            </a:r>
            <a:endParaRPr lang="en-US" dirty="0"/>
          </a:p>
        </p:txBody>
      </p:sp>
      <p:sp>
        <p:nvSpPr>
          <p:cNvPr id="3" name="Content Placeholder 2">
            <a:extLst>
              <a:ext uri="{FF2B5EF4-FFF2-40B4-BE49-F238E27FC236}">
                <a16:creationId xmlns:a16="http://schemas.microsoft.com/office/drawing/2014/main" id="{53A0FD37-7D21-955F-AF0D-762360552118}"/>
              </a:ext>
            </a:extLst>
          </p:cNvPr>
          <p:cNvSpPr>
            <a:spLocks noGrp="1"/>
          </p:cNvSpPr>
          <p:nvPr>
            <p:ph idx="1"/>
          </p:nvPr>
        </p:nvSpPr>
        <p:spPr/>
        <p:txBody>
          <a:bodyPr>
            <a:normAutofit/>
          </a:bodyPr>
          <a:lstStyle/>
          <a:p>
            <a:r>
              <a:rPr lang="en-US" sz="1800" dirty="0" err="1">
                <a:solidFill>
                  <a:srgbClr val="000000"/>
                </a:solidFill>
                <a:latin typeface="Cascadia Mono" panose="020B0609020000020004" pitchFamily="49" charset="0"/>
              </a:rPr>
              <a:t>AssemblyLoadContext</a:t>
            </a:r>
            <a:r>
              <a:rPr lang="en-US" sz="1800" dirty="0">
                <a:solidFill>
                  <a:srgbClr val="000000"/>
                </a:solidFill>
                <a:latin typeface="Cascadia Mono" panose="020B0609020000020004" pitchFamily="49" charset="0"/>
              </a:rPr>
              <a:t> _</a:t>
            </a:r>
            <a:r>
              <a:rPr lang="en-US" sz="1800" dirty="0" err="1">
                <a:solidFill>
                  <a:srgbClr val="000000"/>
                </a:solidFill>
                <a:latin typeface="Cascadia Mono" panose="020B0609020000020004" pitchFamily="49" charset="0"/>
              </a:rPr>
              <a:t>assemblyLoadContext</a:t>
            </a:r>
            <a:r>
              <a:rPr lang="en-US" sz="1800" dirty="0">
                <a:solidFill>
                  <a:srgbClr val="000000"/>
                </a:solidFill>
                <a:latin typeface="Cascadia Mono" panose="020B0609020000020004" pitchFamily="49" charset="0"/>
              </a:rPr>
              <a:t>;</a:t>
            </a:r>
          </a:p>
          <a:p>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assembly = _</a:t>
            </a:r>
            <a:r>
              <a:rPr lang="en-US" sz="1800" dirty="0" err="1">
                <a:solidFill>
                  <a:srgbClr val="000000"/>
                </a:solidFill>
                <a:latin typeface="Cascadia Mono" panose="020B0609020000020004" pitchFamily="49" charset="0"/>
              </a:rPr>
              <a:t>assemblyLoadContext.LoadFromStream</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ms</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_</a:t>
            </a:r>
            <a:r>
              <a:rPr lang="en-US" sz="1800" dirty="0" err="1">
                <a:solidFill>
                  <a:srgbClr val="000000"/>
                </a:solidFill>
                <a:latin typeface="Cascadia Mono" panose="020B0609020000020004" pitchFamily="49" charset="0"/>
              </a:rPr>
              <a:t>assemblyLoadContext.Unload</a:t>
            </a:r>
            <a:r>
              <a:rPr lang="en-US" sz="1800"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1245763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6982D-5452-6DF2-D0EF-EED6D37E7128}"/>
              </a:ext>
            </a:extLst>
          </p:cNvPr>
          <p:cNvSpPr>
            <a:spLocks noGrp="1"/>
          </p:cNvSpPr>
          <p:nvPr>
            <p:ph type="title"/>
          </p:nvPr>
        </p:nvSpPr>
        <p:spPr>
          <a:xfrm>
            <a:off x="838200" y="365125"/>
            <a:ext cx="10515600" cy="2409337"/>
          </a:xfrm>
        </p:spPr>
        <p:txBody>
          <a:bodyPr>
            <a:normAutofit fontScale="90000"/>
          </a:bodyPr>
          <a:lstStyle/>
          <a:p>
            <a:r>
              <a:rPr lang="ru-RU" dirty="0"/>
              <a:t>Теперь у нас есть SQL и думаем как его тестировать. Например, можно использовать сравнением строк. Чем плохо? Очень зависит от изменений в EF</a:t>
            </a:r>
            <a:endParaRPr lang="en-US" dirty="0"/>
          </a:p>
        </p:txBody>
      </p:sp>
      <p:sp>
        <p:nvSpPr>
          <p:cNvPr id="3" name="Content Placeholder 2">
            <a:extLst>
              <a:ext uri="{FF2B5EF4-FFF2-40B4-BE49-F238E27FC236}">
                <a16:creationId xmlns:a16="http://schemas.microsoft.com/office/drawing/2014/main" id="{743CB1ED-B3A3-1A57-714E-A21F1D80D272}"/>
              </a:ext>
            </a:extLst>
          </p:cNvPr>
          <p:cNvSpPr>
            <a:spLocks noGrp="1"/>
          </p:cNvSpPr>
          <p:nvPr>
            <p:ph idx="1"/>
          </p:nvPr>
        </p:nvSpPr>
        <p:spPr>
          <a:xfrm>
            <a:off x="838200" y="2860431"/>
            <a:ext cx="10515600" cy="3316532"/>
          </a:xfrm>
        </p:spPr>
        <p:txBody>
          <a:bodyPr/>
          <a:lstStyle/>
          <a:p>
            <a:endParaRPr lang="en-US" dirty="0"/>
          </a:p>
        </p:txBody>
      </p:sp>
    </p:spTree>
    <p:extLst>
      <p:ext uri="{BB962C8B-B14F-4D97-AF65-F5344CB8AC3E}">
        <p14:creationId xmlns:p14="http://schemas.microsoft.com/office/powerpoint/2010/main" val="918403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BF77C-E812-2E80-500F-2956D2DD775F}"/>
              </a:ext>
            </a:extLst>
          </p:cNvPr>
          <p:cNvSpPr>
            <a:spLocks noGrp="1"/>
          </p:cNvSpPr>
          <p:nvPr>
            <p:ph type="title"/>
          </p:nvPr>
        </p:nvSpPr>
        <p:spPr>
          <a:xfrm>
            <a:off x="838200" y="365125"/>
            <a:ext cx="10515600" cy="3190875"/>
          </a:xfrm>
        </p:spPr>
        <p:txBody>
          <a:bodyPr>
            <a:normAutofit/>
          </a:bodyPr>
          <a:lstStyle/>
          <a:p>
            <a:r>
              <a:rPr lang="ru-RU" dirty="0"/>
              <a:t>Можно тестировать сразу на данных. Хорошо т.к. не зависит от изменений EF, но получается не чистый модульный тест. "Про то, как эффективно протестировать, можно узнать в другом докладе"</a:t>
            </a:r>
            <a:endParaRPr lang="en-US" dirty="0"/>
          </a:p>
        </p:txBody>
      </p:sp>
      <p:sp>
        <p:nvSpPr>
          <p:cNvPr id="3" name="Content Placeholder 2">
            <a:extLst>
              <a:ext uri="{FF2B5EF4-FFF2-40B4-BE49-F238E27FC236}">
                <a16:creationId xmlns:a16="http://schemas.microsoft.com/office/drawing/2014/main" id="{1D62B10A-6EA4-A19B-4167-FAB04E514E78}"/>
              </a:ext>
            </a:extLst>
          </p:cNvPr>
          <p:cNvSpPr>
            <a:spLocks noGrp="1"/>
          </p:cNvSpPr>
          <p:nvPr>
            <p:ph idx="1"/>
          </p:nvPr>
        </p:nvSpPr>
        <p:spPr>
          <a:xfrm>
            <a:off x="838200" y="4071815"/>
            <a:ext cx="10515600" cy="2105148"/>
          </a:xfrm>
        </p:spPr>
        <p:txBody>
          <a:bodyPr/>
          <a:lstStyle/>
          <a:p>
            <a:endParaRPr lang="en-US" dirty="0"/>
          </a:p>
        </p:txBody>
      </p:sp>
    </p:spTree>
    <p:extLst>
      <p:ext uri="{BB962C8B-B14F-4D97-AF65-F5344CB8AC3E}">
        <p14:creationId xmlns:p14="http://schemas.microsoft.com/office/powerpoint/2010/main" val="2353125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066EE-9CB3-0743-4905-67B99AACCDFB}"/>
              </a:ext>
            </a:extLst>
          </p:cNvPr>
          <p:cNvSpPr>
            <a:spLocks noGrp="1"/>
          </p:cNvSpPr>
          <p:nvPr>
            <p:ph type="title"/>
          </p:nvPr>
        </p:nvSpPr>
        <p:spPr/>
        <p:txBody>
          <a:bodyPr/>
          <a:lstStyle/>
          <a:p>
            <a:r>
              <a:rPr lang="ru-RU" b="0" i="0" dirty="0">
                <a:solidFill>
                  <a:srgbClr val="C9D1D9"/>
                </a:solidFill>
                <a:effectLst/>
                <a:latin typeface="-apple-system"/>
              </a:rPr>
              <a:t> </a:t>
            </a:r>
            <a:r>
              <a:rPr lang="ru-RU" b="0" i="0" dirty="0">
                <a:effectLst/>
                <a:latin typeface="-apple-system"/>
              </a:rPr>
              <a:t>Задача</a:t>
            </a:r>
            <a:r>
              <a:rPr lang="ru-RU" b="0" i="0" dirty="0">
                <a:solidFill>
                  <a:srgbClr val="C9D1D9"/>
                </a:solidFill>
                <a:effectLst/>
                <a:latin typeface="-apple-system"/>
              </a:rPr>
              <a:t> </a:t>
            </a:r>
            <a:endParaRPr lang="en-US" dirty="0"/>
          </a:p>
        </p:txBody>
      </p:sp>
      <p:sp>
        <p:nvSpPr>
          <p:cNvPr id="3" name="Content Placeholder 2">
            <a:extLst>
              <a:ext uri="{FF2B5EF4-FFF2-40B4-BE49-F238E27FC236}">
                <a16:creationId xmlns:a16="http://schemas.microsoft.com/office/drawing/2014/main" id="{0A89542D-40AA-A4B2-E75D-6CC73C5ADBB6}"/>
              </a:ext>
            </a:extLst>
          </p:cNvPr>
          <p:cNvSpPr>
            <a:spLocks noGrp="1"/>
          </p:cNvSpPr>
          <p:nvPr>
            <p:ph idx="1"/>
          </p:nvPr>
        </p:nvSpPr>
        <p:spPr/>
        <p:txBody>
          <a:bodyPr>
            <a:normAutofit/>
          </a:bodyPr>
          <a:lstStyle/>
          <a:p>
            <a:r>
              <a:rPr lang="ru-RU" dirty="0">
                <a:latin typeface="-apple-system"/>
              </a:rPr>
              <a:t>Е</a:t>
            </a:r>
            <a:r>
              <a:rPr lang="ru-RU" b="0" i="0" dirty="0">
                <a:effectLst/>
                <a:latin typeface="-apple-system"/>
              </a:rPr>
              <a:t>сть схема данных и ее наполнение. Мы хотим предоставить пользователю возможность составлять выражения в своём синтаксисе так, чтобы они вычислялись в базе данных</a:t>
            </a:r>
            <a:r>
              <a:rPr lang="en-US" dirty="0">
                <a:latin typeface="-apple-system"/>
              </a:rPr>
              <a:t>.</a:t>
            </a:r>
          </a:p>
          <a:p>
            <a:endParaRPr lang="en-US" dirty="0">
              <a:latin typeface="-apple-system"/>
            </a:endParaRPr>
          </a:p>
          <a:p>
            <a:endParaRPr lang="en-US" dirty="0">
              <a:latin typeface="-apple-system"/>
            </a:endParaRPr>
          </a:p>
          <a:p>
            <a:endParaRPr lang="en-US" dirty="0">
              <a:latin typeface="-apple-system"/>
            </a:endParaRPr>
          </a:p>
          <a:p>
            <a:endParaRPr lang="ru-RU" dirty="0">
              <a:latin typeface="-apple-system"/>
            </a:endParaRPr>
          </a:p>
          <a:p>
            <a:r>
              <a:rPr lang="en-US" dirty="0">
                <a:latin typeface="-apple-system"/>
              </a:rPr>
              <a:t>col(</a:t>
            </a:r>
            <a:r>
              <a:rPr lang="en-US" dirty="0" err="1">
                <a:latin typeface="-apple-system"/>
              </a:rPr>
              <a:t>startPlan</a:t>
            </a:r>
            <a:r>
              <a:rPr lang="en-US" dirty="0">
                <a:latin typeface="-apple-system"/>
              </a:rPr>
              <a:t>) &lt; col(</a:t>
            </a:r>
            <a:r>
              <a:rPr lang="en-US" dirty="0" err="1">
                <a:latin typeface="-apple-system"/>
              </a:rPr>
              <a:t>endPlan</a:t>
            </a:r>
            <a:r>
              <a:rPr lang="en-US" dirty="0">
                <a:latin typeface="-apple-system"/>
              </a:rPr>
              <a:t>) </a:t>
            </a:r>
            <a:r>
              <a:rPr lang="ru-RU" dirty="0">
                <a:latin typeface="-apple-system"/>
              </a:rPr>
              <a:t>или </a:t>
            </a:r>
            <a:r>
              <a:rPr lang="en-US" dirty="0">
                <a:latin typeface="-apple-system"/>
              </a:rPr>
              <a:t>col(</a:t>
            </a:r>
            <a:r>
              <a:rPr lang="en-US" dirty="0" err="1">
                <a:latin typeface="-apple-system"/>
              </a:rPr>
              <a:t>startFact</a:t>
            </a:r>
            <a:r>
              <a:rPr lang="en-US" dirty="0">
                <a:latin typeface="-apple-system"/>
              </a:rPr>
              <a:t>) + col(duration) &lt; col(</a:t>
            </a:r>
            <a:r>
              <a:rPr lang="en-US" dirty="0" err="1">
                <a:latin typeface="-apple-system"/>
              </a:rPr>
              <a:t>endPlan</a:t>
            </a:r>
            <a:r>
              <a:rPr lang="en-US" dirty="0">
                <a:latin typeface="-apple-system"/>
              </a:rPr>
              <a:t>)</a:t>
            </a:r>
            <a:endParaRPr lang="en-US" dirty="0"/>
          </a:p>
        </p:txBody>
      </p:sp>
      <p:graphicFrame>
        <p:nvGraphicFramePr>
          <p:cNvPr id="4" name="Table 4">
            <a:extLst>
              <a:ext uri="{FF2B5EF4-FFF2-40B4-BE49-F238E27FC236}">
                <a16:creationId xmlns:a16="http://schemas.microsoft.com/office/drawing/2014/main" id="{49094EB8-5F68-FA0E-88C8-3417E1A0E8DD}"/>
              </a:ext>
            </a:extLst>
          </p:cNvPr>
          <p:cNvGraphicFramePr>
            <a:graphicFrameLocks noGrp="1"/>
          </p:cNvGraphicFramePr>
          <p:nvPr>
            <p:extLst>
              <p:ext uri="{D42A27DB-BD31-4B8C-83A1-F6EECF244321}">
                <p14:modId xmlns:p14="http://schemas.microsoft.com/office/powerpoint/2010/main" val="913947029"/>
              </p:ext>
            </p:extLst>
          </p:nvPr>
        </p:nvGraphicFramePr>
        <p:xfrm>
          <a:off x="1148860" y="3204309"/>
          <a:ext cx="9362832" cy="1478280"/>
        </p:xfrm>
        <a:graphic>
          <a:graphicData uri="http://schemas.openxmlformats.org/drawingml/2006/table">
            <a:tbl>
              <a:tblPr firstRow="1" bandRow="1">
                <a:tableStyleId>{5C22544A-7EE6-4342-B048-85BDC9FD1C3A}</a:tableStyleId>
              </a:tblPr>
              <a:tblGrid>
                <a:gridCol w="1560472">
                  <a:extLst>
                    <a:ext uri="{9D8B030D-6E8A-4147-A177-3AD203B41FA5}">
                      <a16:colId xmlns:a16="http://schemas.microsoft.com/office/drawing/2014/main" val="4193781102"/>
                    </a:ext>
                  </a:extLst>
                </a:gridCol>
                <a:gridCol w="1560472">
                  <a:extLst>
                    <a:ext uri="{9D8B030D-6E8A-4147-A177-3AD203B41FA5}">
                      <a16:colId xmlns:a16="http://schemas.microsoft.com/office/drawing/2014/main" val="3659545867"/>
                    </a:ext>
                  </a:extLst>
                </a:gridCol>
                <a:gridCol w="1560472">
                  <a:extLst>
                    <a:ext uri="{9D8B030D-6E8A-4147-A177-3AD203B41FA5}">
                      <a16:colId xmlns:a16="http://schemas.microsoft.com/office/drawing/2014/main" val="2364439038"/>
                    </a:ext>
                  </a:extLst>
                </a:gridCol>
                <a:gridCol w="1560472">
                  <a:extLst>
                    <a:ext uri="{9D8B030D-6E8A-4147-A177-3AD203B41FA5}">
                      <a16:colId xmlns:a16="http://schemas.microsoft.com/office/drawing/2014/main" val="2797316012"/>
                    </a:ext>
                  </a:extLst>
                </a:gridCol>
                <a:gridCol w="1560472">
                  <a:extLst>
                    <a:ext uri="{9D8B030D-6E8A-4147-A177-3AD203B41FA5}">
                      <a16:colId xmlns:a16="http://schemas.microsoft.com/office/drawing/2014/main" val="3135404697"/>
                    </a:ext>
                  </a:extLst>
                </a:gridCol>
                <a:gridCol w="1560472">
                  <a:extLst>
                    <a:ext uri="{9D8B030D-6E8A-4147-A177-3AD203B41FA5}">
                      <a16:colId xmlns:a16="http://schemas.microsoft.com/office/drawing/2014/main" val="606209233"/>
                    </a:ext>
                  </a:extLst>
                </a:gridCol>
              </a:tblGrid>
              <a:tr h="246445">
                <a:tc>
                  <a:txBody>
                    <a:bodyPr/>
                    <a:lstStyle/>
                    <a:p>
                      <a:r>
                        <a:rPr lang="en-US" dirty="0"/>
                        <a:t>Name</a:t>
                      </a:r>
                    </a:p>
                  </a:txBody>
                  <a:tcPr/>
                </a:tc>
                <a:tc>
                  <a:txBody>
                    <a:bodyPr/>
                    <a:lstStyle/>
                    <a:p>
                      <a:r>
                        <a:rPr lang="en-US" dirty="0" err="1">
                          <a:latin typeface="-apple-system"/>
                        </a:rPr>
                        <a:t>startPlan</a:t>
                      </a:r>
                      <a:endParaRPr lang="en-US" dirty="0"/>
                    </a:p>
                  </a:txBody>
                  <a:tcPr/>
                </a:tc>
                <a:tc>
                  <a:txBody>
                    <a:bodyPr/>
                    <a:lstStyle/>
                    <a:p>
                      <a:r>
                        <a:rPr lang="en-US" dirty="0" err="1">
                          <a:latin typeface="-apple-system"/>
                        </a:rPr>
                        <a:t>endPlan</a:t>
                      </a:r>
                      <a:endParaRPr lang="en-US" dirty="0"/>
                    </a:p>
                  </a:txBody>
                  <a:tcPr/>
                </a:tc>
                <a:tc>
                  <a:txBody>
                    <a:bodyPr/>
                    <a:lstStyle/>
                    <a:p>
                      <a:r>
                        <a:rPr lang="en-US" dirty="0" err="1">
                          <a:latin typeface="-apple-system"/>
                        </a:rPr>
                        <a:t>startFact</a:t>
                      </a:r>
                      <a:endParaRPr lang="en-US" dirty="0"/>
                    </a:p>
                  </a:txBody>
                  <a:tcPr/>
                </a:tc>
                <a:tc>
                  <a:txBody>
                    <a:bodyPr/>
                    <a:lstStyle/>
                    <a:p>
                      <a:r>
                        <a:rPr lang="en-US" dirty="0" err="1">
                          <a:latin typeface="-apple-system"/>
                        </a:rPr>
                        <a:t>endFact</a:t>
                      </a:r>
                      <a:endParaRPr lang="en-US" dirty="0"/>
                    </a:p>
                  </a:txBody>
                  <a:tcPr/>
                </a:tc>
                <a:tc>
                  <a:txBody>
                    <a:bodyPr/>
                    <a:lstStyle/>
                    <a:p>
                      <a:r>
                        <a:rPr lang="en-US" dirty="0" err="1">
                          <a:latin typeface="-apple-system"/>
                        </a:rPr>
                        <a:t>durationFact</a:t>
                      </a:r>
                      <a:endParaRPr lang="en-US" dirty="0"/>
                    </a:p>
                  </a:txBody>
                  <a:tcPr/>
                </a:tc>
                <a:extLst>
                  <a:ext uri="{0D108BD9-81ED-4DB2-BD59-A6C34878D82A}">
                    <a16:rowId xmlns:a16="http://schemas.microsoft.com/office/drawing/2014/main" val="4163756277"/>
                  </a:ext>
                </a:extLst>
              </a:tr>
              <a:tr h="370840">
                <a:tc>
                  <a:txBody>
                    <a:bodyPr/>
                    <a:lstStyle/>
                    <a:p>
                      <a:r>
                        <a:rPr lang="en-US" dirty="0"/>
                        <a:t>Some 1</a:t>
                      </a:r>
                    </a:p>
                  </a:txBody>
                  <a:tcPr/>
                </a:tc>
                <a:tc>
                  <a:txBody>
                    <a:bodyPr/>
                    <a:lstStyle/>
                    <a:p>
                      <a:r>
                        <a:rPr lang="en-US" dirty="0"/>
                        <a:t>2020.12.07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2020.12.09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2020.12.08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2020.12.10</a:t>
                      </a:r>
                    </a:p>
                  </a:txBody>
                  <a:tcPr/>
                </a:tc>
                <a:tc>
                  <a:txBody>
                    <a:bodyPr/>
                    <a:lstStyle/>
                    <a:p>
                      <a:r>
                        <a:rPr lang="en-US" dirty="0"/>
                        <a:t>2</a:t>
                      </a:r>
                    </a:p>
                  </a:txBody>
                  <a:tcPr/>
                </a:tc>
                <a:extLst>
                  <a:ext uri="{0D108BD9-81ED-4DB2-BD59-A6C34878D82A}">
                    <a16:rowId xmlns:a16="http://schemas.microsoft.com/office/drawing/2014/main" val="1047190598"/>
                  </a:ext>
                </a:extLst>
              </a:tr>
              <a:tr h="370840">
                <a:tc>
                  <a:txBody>
                    <a:bodyPr/>
                    <a:lstStyle/>
                    <a:p>
                      <a:r>
                        <a:rPr lang="en-US" dirty="0"/>
                        <a:t>Another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2021.01.02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2020.01.14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2021.01.07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2020.01.19</a:t>
                      </a:r>
                    </a:p>
                  </a:txBody>
                  <a:tcPr/>
                </a:tc>
                <a:tc>
                  <a:txBody>
                    <a:bodyPr/>
                    <a:lstStyle/>
                    <a:p>
                      <a:r>
                        <a:rPr lang="en-US" dirty="0"/>
                        <a:t>12</a:t>
                      </a:r>
                    </a:p>
                  </a:txBody>
                  <a:tcPr/>
                </a:tc>
                <a:extLst>
                  <a:ext uri="{0D108BD9-81ED-4DB2-BD59-A6C34878D82A}">
                    <a16:rowId xmlns:a16="http://schemas.microsoft.com/office/drawing/2014/main" val="306256415"/>
                  </a:ext>
                </a:extLst>
              </a:tr>
              <a:tr h="370840">
                <a:tc>
                  <a:txBody>
                    <a:bodyPr/>
                    <a:lstStyle/>
                    <a:p>
                      <a:r>
                        <a:rPr lang="en-US" dirty="0"/>
                        <a:t>And yet new 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2022.06.03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2022.07.07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2022.06.03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2022.07.07</a:t>
                      </a:r>
                    </a:p>
                  </a:txBody>
                  <a:tcPr/>
                </a:tc>
                <a:tc>
                  <a:txBody>
                    <a:bodyPr/>
                    <a:lstStyle/>
                    <a:p>
                      <a:r>
                        <a:rPr lang="en-US" dirty="0"/>
                        <a:t>33</a:t>
                      </a:r>
                    </a:p>
                  </a:txBody>
                  <a:tcPr/>
                </a:tc>
                <a:extLst>
                  <a:ext uri="{0D108BD9-81ED-4DB2-BD59-A6C34878D82A}">
                    <a16:rowId xmlns:a16="http://schemas.microsoft.com/office/drawing/2014/main" val="3032599136"/>
                  </a:ext>
                </a:extLst>
              </a:tr>
            </a:tbl>
          </a:graphicData>
        </a:graphic>
      </p:graphicFrame>
    </p:spTree>
    <p:extLst>
      <p:ext uri="{BB962C8B-B14F-4D97-AF65-F5344CB8AC3E}">
        <p14:creationId xmlns:p14="http://schemas.microsoft.com/office/powerpoint/2010/main" val="1305724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0D969-2523-B2E6-D341-50DD324EBABD}"/>
              </a:ext>
            </a:extLst>
          </p:cNvPr>
          <p:cNvSpPr>
            <a:spLocks noGrp="1"/>
          </p:cNvSpPr>
          <p:nvPr>
            <p:ph type="title"/>
          </p:nvPr>
        </p:nvSpPr>
        <p:spPr/>
        <p:txBody>
          <a:bodyPr/>
          <a:lstStyle/>
          <a:p>
            <a:r>
              <a:rPr lang="ru-RU" dirty="0"/>
              <a:t>Утечки</a:t>
            </a:r>
            <a:endParaRPr lang="en-US" dirty="0"/>
          </a:p>
        </p:txBody>
      </p:sp>
      <p:sp>
        <p:nvSpPr>
          <p:cNvPr id="3" name="Content Placeholder 2">
            <a:extLst>
              <a:ext uri="{FF2B5EF4-FFF2-40B4-BE49-F238E27FC236}">
                <a16:creationId xmlns:a16="http://schemas.microsoft.com/office/drawing/2014/main" id="{30562315-8C83-81F7-6600-53DA8090F434}"/>
              </a:ext>
            </a:extLst>
          </p:cNvPr>
          <p:cNvSpPr>
            <a:spLocks noGrp="1"/>
          </p:cNvSpPr>
          <p:nvPr>
            <p:ph idx="1"/>
          </p:nvPr>
        </p:nvSpPr>
        <p:spPr/>
        <p:txBody>
          <a:bodyPr>
            <a:normAutofit fontScale="85000" lnSpcReduction="20000"/>
          </a:bodyPr>
          <a:lstStyle/>
          <a:p>
            <a:r>
              <a:rPr lang="ru-RU" dirty="0"/>
              <a:t>При генерации </a:t>
            </a:r>
            <a:r>
              <a:rPr lang="en-US" dirty="0"/>
              <a:t>expression </a:t>
            </a:r>
            <a:r>
              <a:rPr lang="ru-RU" dirty="0"/>
              <a:t>возможно получить утечки в самом неожиданном месте. Например, по результатам</a:t>
            </a:r>
          </a:p>
          <a:p>
            <a:r>
              <a:rPr lang="en-US" dirty="0"/>
              <a:t>var options = </a:t>
            </a:r>
            <a:r>
              <a:rPr lang="en-US" dirty="0" err="1"/>
              <a:t>ScriptOptions.Default</a:t>
            </a:r>
            <a:endParaRPr lang="en-US" dirty="0"/>
          </a:p>
          <a:p>
            <a:r>
              <a:rPr lang="en-US" dirty="0"/>
              <a:t>             .</a:t>
            </a:r>
            <a:r>
              <a:rPr lang="en-US" dirty="0" err="1"/>
              <a:t>WithReferences</a:t>
            </a:r>
            <a:r>
              <a:rPr lang="en-US" dirty="0"/>
              <a:t>(</a:t>
            </a:r>
            <a:r>
              <a:rPr lang="en-US" dirty="0" err="1"/>
              <a:t>GetType</a:t>
            </a:r>
            <a:r>
              <a:rPr lang="en-US" dirty="0"/>
              <a:t>().Assembly)</a:t>
            </a:r>
          </a:p>
          <a:p>
            <a:r>
              <a:rPr lang="en-US" dirty="0"/>
              <a:t>             .</a:t>
            </a:r>
            <a:r>
              <a:rPr lang="en-US" dirty="0" err="1"/>
              <a:t>WithImports</a:t>
            </a:r>
            <a:r>
              <a:rPr lang="en-US" dirty="0"/>
              <a:t>(</a:t>
            </a:r>
          </a:p>
          <a:p>
            <a:r>
              <a:rPr lang="en-US" dirty="0"/>
              <a:t>                 "System",</a:t>
            </a:r>
          </a:p>
          <a:p>
            <a:r>
              <a:rPr lang="en-US" dirty="0"/>
              <a:t>                 "</a:t>
            </a:r>
            <a:r>
              <a:rPr lang="en-US" dirty="0" err="1"/>
              <a:t>System.Linq</a:t>
            </a:r>
            <a:r>
              <a:rPr lang="en-US" dirty="0"/>
              <a:t>",</a:t>
            </a:r>
          </a:p>
          <a:p>
            <a:r>
              <a:rPr lang="en-US" dirty="0"/>
              <a:t>                 "</a:t>
            </a:r>
            <a:r>
              <a:rPr lang="en-US" dirty="0" err="1"/>
              <a:t>System.Linq.Expressions</a:t>
            </a:r>
            <a:r>
              <a:rPr lang="en-US" dirty="0"/>
              <a:t>",</a:t>
            </a:r>
          </a:p>
          <a:p>
            <a:r>
              <a:rPr lang="en-US" dirty="0"/>
              <a:t>                 "</a:t>
            </a:r>
            <a:r>
              <a:rPr lang="en-US" dirty="0" err="1"/>
              <a:t>ASE.MD.UnifiedSchedule.QueryingCore</a:t>
            </a:r>
            <a:r>
              <a:rPr lang="en-US" dirty="0"/>
              <a:t>",</a:t>
            </a:r>
          </a:p>
          <a:p>
            <a:r>
              <a:rPr lang="en-US" dirty="0"/>
              <a:t>                 "ASE.MD.UnifiedSchedule.QueryingCore.Core.CustomFunctionExtensions",</a:t>
            </a:r>
          </a:p>
          <a:p>
            <a:r>
              <a:rPr lang="en-US" dirty="0"/>
              <a:t>                 </a:t>
            </a:r>
            <a:r>
              <a:rPr lang="en-US" dirty="0" err="1"/>
              <a:t>GetType</a:t>
            </a:r>
            <a:r>
              <a:rPr lang="en-US" dirty="0"/>
              <a:t>().Namespace);</a:t>
            </a:r>
          </a:p>
          <a:p>
            <a:endParaRPr lang="en-US" dirty="0"/>
          </a:p>
        </p:txBody>
      </p:sp>
    </p:spTree>
    <p:extLst>
      <p:ext uri="{BB962C8B-B14F-4D97-AF65-F5344CB8AC3E}">
        <p14:creationId xmlns:p14="http://schemas.microsoft.com/office/powerpoint/2010/main" val="10950558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F4C02-B7BF-F22C-A2E1-B2F9FE38D3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F724C3-AEEA-9E5E-929A-3845A116BEFA}"/>
              </a:ext>
            </a:extLst>
          </p:cNvPr>
          <p:cNvSpPr>
            <a:spLocks noGrp="1"/>
          </p:cNvSpPr>
          <p:nvPr>
            <p:ph idx="1"/>
          </p:nvPr>
        </p:nvSpPr>
        <p:spPr/>
        <p:txBody>
          <a:bodyPr>
            <a:normAutofit fontScale="47500" lnSpcReduction="20000"/>
          </a:bodyPr>
          <a:lstStyle/>
          <a:p>
            <a:r>
              <a:rPr lang="en-US" dirty="0"/>
              <a:t>var options = </a:t>
            </a:r>
            <a:r>
              <a:rPr lang="en-US" dirty="0" err="1"/>
              <a:t>ScriptOptions.Default</a:t>
            </a:r>
            <a:endParaRPr lang="en-US" dirty="0"/>
          </a:p>
          <a:p>
            <a:r>
              <a:rPr lang="en-US" dirty="0"/>
              <a:t>            .</a:t>
            </a:r>
            <a:r>
              <a:rPr lang="en-US" dirty="0" err="1"/>
              <a:t>WithReferences</a:t>
            </a:r>
            <a:r>
              <a:rPr lang="en-US" dirty="0"/>
              <a:t>(_</a:t>
            </a:r>
            <a:r>
              <a:rPr lang="en-US" dirty="0" err="1"/>
              <a:t>factory.GetType</a:t>
            </a:r>
            <a:r>
              <a:rPr lang="en-US" dirty="0"/>
              <a:t>().Assembly)</a:t>
            </a:r>
          </a:p>
          <a:p>
            <a:r>
              <a:rPr lang="en-US" dirty="0"/>
              <a:t>            .</a:t>
            </a:r>
            <a:r>
              <a:rPr lang="en-US" dirty="0" err="1"/>
              <a:t>WithImports</a:t>
            </a:r>
            <a:r>
              <a:rPr lang="en-US" dirty="0"/>
              <a:t>(new[]</a:t>
            </a:r>
          </a:p>
          <a:p>
            <a:r>
              <a:rPr lang="en-US" dirty="0"/>
              <a:t>            {</a:t>
            </a:r>
          </a:p>
          <a:p>
            <a:r>
              <a:rPr lang="en-US" dirty="0"/>
              <a:t>                "System",</a:t>
            </a:r>
          </a:p>
          <a:p>
            <a:r>
              <a:rPr lang="en-US" dirty="0"/>
              <a:t>                "</a:t>
            </a:r>
            <a:r>
              <a:rPr lang="en-US" dirty="0" err="1"/>
              <a:t>System.Linq</a:t>
            </a:r>
            <a:r>
              <a:rPr lang="en-US" dirty="0"/>
              <a:t>",</a:t>
            </a:r>
          </a:p>
          <a:p>
            <a:r>
              <a:rPr lang="en-US" dirty="0"/>
              <a:t>                "</a:t>
            </a:r>
            <a:r>
              <a:rPr lang="en-US" dirty="0" err="1"/>
              <a:t>System.Linq.Expressions</a:t>
            </a:r>
            <a:r>
              <a:rPr lang="en-US" dirty="0"/>
              <a:t>",</a:t>
            </a:r>
          </a:p>
          <a:p>
            <a:r>
              <a:rPr lang="en-US" dirty="0"/>
              <a:t>                "ASE.MD.UnifiedSchedule.QueryingCore.Core.ModelBuilderExtensions",</a:t>
            </a:r>
          </a:p>
          <a:p>
            <a:r>
              <a:rPr lang="en-US" dirty="0"/>
              <a:t>                "ASE.MD.UnifiedSchedule.QueryingCore.Core.CustomFunctionExtensions", _</a:t>
            </a:r>
            <a:r>
              <a:rPr lang="en-US" dirty="0" err="1"/>
              <a:t>factory.GetType</a:t>
            </a:r>
            <a:r>
              <a:rPr lang="en-US" dirty="0"/>
              <a:t>().Namespace</a:t>
            </a:r>
          </a:p>
          <a:p>
            <a:r>
              <a:rPr lang="en-US" dirty="0"/>
              <a:t>            });</a:t>
            </a:r>
          </a:p>
          <a:p>
            <a:endParaRPr lang="en-US" dirty="0"/>
          </a:p>
          <a:p>
            <a:r>
              <a:rPr lang="en-US" dirty="0"/>
              <a:t>            var result = await </a:t>
            </a:r>
            <a:r>
              <a:rPr lang="en-US" dirty="0" err="1"/>
              <a:t>CSharpScript.EvaluateAsync</a:t>
            </a:r>
            <a:r>
              <a:rPr lang="en-US" dirty="0"/>
              <a:t>&lt;Expression&lt;</a:t>
            </a:r>
            <a:r>
              <a:rPr lang="en-US" dirty="0" err="1"/>
              <a:t>Func</a:t>
            </a:r>
            <a:r>
              <a:rPr lang="en-US" dirty="0"/>
              <a:t>&lt;</a:t>
            </a:r>
            <a:r>
              <a:rPr lang="en-US" dirty="0" err="1"/>
              <a:t>TMain</a:t>
            </a:r>
            <a:r>
              <a:rPr lang="en-US" dirty="0"/>
              <a:t>, object&gt;&gt;&gt;(</a:t>
            </a:r>
          </a:p>
          <a:p>
            <a:r>
              <a:rPr lang="en-US" dirty="0"/>
              <a:t>                code: expression,</a:t>
            </a:r>
          </a:p>
          <a:p>
            <a:r>
              <a:rPr lang="en-US" dirty="0"/>
              <a:t>                options: options,</a:t>
            </a:r>
          </a:p>
          <a:p>
            <a:r>
              <a:rPr lang="en-US" dirty="0"/>
              <a:t>                </a:t>
            </a:r>
            <a:r>
              <a:rPr lang="en-US" dirty="0" err="1"/>
              <a:t>globals</a:t>
            </a:r>
            <a:r>
              <a:rPr lang="en-US" dirty="0"/>
              <a:t>: </a:t>
            </a:r>
            <a:r>
              <a:rPr lang="en-US" dirty="0" err="1"/>
              <a:t>ctx</a:t>
            </a:r>
            <a:r>
              <a:rPr lang="en-US" dirty="0"/>
              <a:t>,</a:t>
            </a:r>
          </a:p>
          <a:p>
            <a:r>
              <a:rPr lang="en-US" dirty="0"/>
              <a:t>                </a:t>
            </a:r>
            <a:r>
              <a:rPr lang="en-US" dirty="0" err="1"/>
              <a:t>cancellationToken</a:t>
            </a:r>
            <a:r>
              <a:rPr lang="en-US" dirty="0"/>
              <a:t>: </a:t>
            </a:r>
            <a:r>
              <a:rPr lang="en-US" dirty="0" err="1"/>
              <a:t>cancellationToken</a:t>
            </a:r>
            <a:r>
              <a:rPr lang="en-US" dirty="0"/>
              <a:t>);</a:t>
            </a:r>
          </a:p>
        </p:txBody>
      </p:sp>
    </p:spTree>
    <p:extLst>
      <p:ext uri="{BB962C8B-B14F-4D97-AF65-F5344CB8AC3E}">
        <p14:creationId xmlns:p14="http://schemas.microsoft.com/office/powerpoint/2010/main" val="41056925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C314-4E5F-64DB-9186-7639E4D5B0E5}"/>
              </a:ext>
            </a:extLst>
          </p:cNvPr>
          <p:cNvSpPr>
            <a:spLocks noGrp="1"/>
          </p:cNvSpPr>
          <p:nvPr>
            <p:ph type="title"/>
          </p:nvPr>
        </p:nvSpPr>
        <p:spPr/>
        <p:txBody>
          <a:bodyPr/>
          <a:lstStyle/>
          <a:p>
            <a:r>
              <a:rPr lang="en-US" b="0" i="0" u="sng" dirty="0">
                <a:effectLst/>
                <a:latin typeface="-apple-system"/>
                <a:hlinkClick r:id="rId2"/>
              </a:rPr>
              <a:t>dotnet/roslyn#41722</a:t>
            </a:r>
            <a:endParaRPr lang="en-US" dirty="0"/>
          </a:p>
        </p:txBody>
      </p:sp>
      <p:sp>
        <p:nvSpPr>
          <p:cNvPr id="3" name="Content Placeholder 2">
            <a:extLst>
              <a:ext uri="{FF2B5EF4-FFF2-40B4-BE49-F238E27FC236}">
                <a16:creationId xmlns:a16="http://schemas.microsoft.com/office/drawing/2014/main" id="{EEBD46F0-1D94-F8E8-2B7C-415EB4487C44}"/>
              </a:ext>
            </a:extLst>
          </p:cNvPr>
          <p:cNvSpPr>
            <a:spLocks noGrp="1"/>
          </p:cNvSpPr>
          <p:nvPr>
            <p:ph idx="1"/>
          </p:nvPr>
        </p:nvSpPr>
        <p:spPr/>
        <p:txBody>
          <a:bodyPr>
            <a:normAutofit fontScale="70000" lnSpcReduction="20000"/>
          </a:bodyPr>
          <a:lstStyle/>
          <a:p>
            <a:pPr algn="l"/>
            <a:r>
              <a:rPr lang="en-US" b="0" i="0" dirty="0">
                <a:effectLst/>
                <a:latin typeface="-apple-system"/>
              </a:rPr>
              <a:t>Every </a:t>
            </a:r>
            <a:r>
              <a:rPr lang="en-US" b="0" i="0" dirty="0" err="1">
                <a:effectLst/>
                <a:latin typeface="-apple-system"/>
              </a:rPr>
              <a:t>CSharpScript.EvaluateAsync</a:t>
            </a:r>
            <a:r>
              <a:rPr lang="en-US" b="0" i="0" dirty="0">
                <a:effectLst/>
                <a:latin typeface="-apple-system"/>
              </a:rPr>
              <a:t>() call generates a new assembly that does not get unloaded #41722 Open </a:t>
            </a:r>
            <a:r>
              <a:rPr lang="en-US" b="0" i="0" dirty="0" err="1">
                <a:effectLst/>
                <a:latin typeface="-apple-system"/>
              </a:rPr>
              <a:t>zeroskyx</a:t>
            </a:r>
            <a:r>
              <a:rPr lang="en-US" b="0" i="0" dirty="0">
                <a:effectLst/>
                <a:latin typeface="-apple-system"/>
              </a:rPr>
              <a:t> opened this issue on Feb 15, 2020 · 13 comments Open Every </a:t>
            </a:r>
            <a:r>
              <a:rPr lang="en-US" b="0" i="0" dirty="0" err="1">
                <a:effectLst/>
                <a:latin typeface="-apple-system"/>
              </a:rPr>
              <a:t>CSharpScript.EvaluateAsync</a:t>
            </a:r>
            <a:r>
              <a:rPr lang="en-US" b="0" i="0" dirty="0">
                <a:effectLst/>
                <a:latin typeface="-apple-system"/>
              </a:rPr>
              <a:t>() call generates a new assembly that does not get unloaded #41722 </a:t>
            </a:r>
            <a:r>
              <a:rPr lang="en-US" b="0" i="0" dirty="0" err="1">
                <a:effectLst/>
                <a:latin typeface="-apple-system"/>
              </a:rPr>
              <a:t>zeroskyx</a:t>
            </a:r>
            <a:r>
              <a:rPr lang="en-US" b="0" i="0" dirty="0">
                <a:effectLst/>
                <a:latin typeface="-apple-system"/>
              </a:rPr>
              <a:t> opened this issue on Feb 15, 2020 · 13 comments </a:t>
            </a:r>
            <a:r>
              <a:rPr lang="en-US" b="0" i="0" dirty="0" err="1">
                <a:effectLst/>
                <a:latin typeface="-apple-system"/>
              </a:rPr>
              <a:t>Comments</a:t>
            </a:r>
            <a:r>
              <a:rPr lang="en-US" b="0" i="0" dirty="0">
                <a:effectLst/>
                <a:latin typeface="-apple-system"/>
              </a:rPr>
              <a:t> @zeroskyx </a:t>
            </a:r>
            <a:r>
              <a:rPr lang="en-US" b="0" i="0" dirty="0" err="1">
                <a:effectLst/>
                <a:latin typeface="-apple-system"/>
              </a:rPr>
              <a:t>zeroskyx</a:t>
            </a:r>
            <a:r>
              <a:rPr lang="en-US" b="0" i="0" dirty="0">
                <a:effectLst/>
                <a:latin typeface="-apple-system"/>
              </a:rPr>
              <a:t> commented on Feb 15, 2020 Using the following code:</a:t>
            </a:r>
          </a:p>
          <a:p>
            <a:pPr algn="l"/>
            <a:r>
              <a:rPr lang="en-US" b="0" i="0" dirty="0">
                <a:effectLst/>
                <a:latin typeface="-apple-system"/>
              </a:rPr>
              <a:t>while(true) { await Microsoft.CodeAnalysis.CSharp.Scripting.CSharpScript.EvaluateAsync("4 + 8"); </a:t>
            </a:r>
            <a:r>
              <a:rPr lang="en-US" b="0" i="0" dirty="0" err="1">
                <a:effectLst/>
                <a:latin typeface="-apple-system"/>
              </a:rPr>
              <a:t>System.Console.WriteLine</a:t>
            </a:r>
            <a:r>
              <a:rPr lang="en-US" b="0" i="0" dirty="0">
                <a:effectLst/>
                <a:latin typeface="-apple-system"/>
              </a:rPr>
              <a:t>($"Loaded assemblies: {System </a:t>
            </a:r>
            <a:r>
              <a:rPr lang="en-US" b="0" i="0" dirty="0" err="1">
                <a:effectLst/>
                <a:latin typeface="-apple-system"/>
              </a:rPr>
              <a:t>AppDomain.CurrentDomain.GetAssemblies</a:t>
            </a:r>
            <a:r>
              <a:rPr lang="en-US" b="0" i="0" dirty="0">
                <a:effectLst/>
                <a:latin typeface="-apple-system"/>
              </a:rPr>
              <a:t>().Count()}"); } Output:</a:t>
            </a:r>
          </a:p>
          <a:p>
            <a:pPr algn="l"/>
            <a:r>
              <a:rPr lang="en-US" b="0" i="0" dirty="0">
                <a:effectLst/>
                <a:latin typeface="-apple-system"/>
              </a:rPr>
              <a:t>Loaded assemblies: 49 Loaded assemblies: 50 Loaded assemblies: 51 Loaded assemblies: 52 Loaded assemblies: 53 Loaded assemblies: 54 ... The scripting API generates a new assembly for every call that does not get unloaded, resulting in an ever-increasing number of loaded assemblies and thus in an increasing amount of memory consumption.</a:t>
            </a:r>
          </a:p>
          <a:p>
            <a:pPr algn="l"/>
            <a:r>
              <a:rPr lang="en-US" b="0" i="0" dirty="0">
                <a:effectLst/>
                <a:latin typeface="-apple-system"/>
              </a:rPr>
              <a:t>There does not appear to be a way to unload the generated assemblies since they are not collectible (How to use and debug assembly </a:t>
            </a:r>
            <a:r>
              <a:rPr lang="en-US" b="0" i="0" dirty="0" err="1">
                <a:effectLst/>
                <a:latin typeface="-apple-system"/>
              </a:rPr>
              <a:t>unloadability</a:t>
            </a:r>
            <a:r>
              <a:rPr lang="en-US" b="0" i="0" dirty="0">
                <a:effectLst/>
                <a:latin typeface="-apple-system"/>
              </a:rPr>
              <a:t> in .NET Core).</a:t>
            </a:r>
          </a:p>
          <a:p>
            <a:pPr algn="l"/>
            <a:r>
              <a:rPr lang="en-US" b="0" i="0" dirty="0">
                <a:effectLst/>
                <a:latin typeface="-apple-system"/>
              </a:rPr>
              <a:t>How can we unload these generated assemblies?</a:t>
            </a:r>
          </a:p>
          <a:p>
            <a:endParaRPr lang="en-US" dirty="0"/>
          </a:p>
        </p:txBody>
      </p:sp>
    </p:spTree>
    <p:extLst>
      <p:ext uri="{BB962C8B-B14F-4D97-AF65-F5344CB8AC3E}">
        <p14:creationId xmlns:p14="http://schemas.microsoft.com/office/powerpoint/2010/main" val="9299011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8891E-079F-F2F5-2660-F6615BC8E977}"/>
              </a:ext>
            </a:extLst>
          </p:cNvPr>
          <p:cNvSpPr>
            <a:spLocks noGrp="1"/>
          </p:cNvSpPr>
          <p:nvPr>
            <p:ph type="title"/>
          </p:nvPr>
        </p:nvSpPr>
        <p:spPr/>
        <p:txBody>
          <a:bodyPr/>
          <a:lstStyle/>
          <a:p>
            <a:r>
              <a:rPr lang="en-US" b="0" i="0" u="none" strike="noStrike" dirty="0">
                <a:solidFill>
                  <a:srgbClr val="C9D1D9"/>
                </a:solidFill>
                <a:effectLst/>
                <a:latin typeface="-apple-system"/>
                <a:hlinkClick r:id="rId2"/>
              </a:rPr>
              <a:t>dotnet/roslyn#22219</a:t>
            </a:r>
            <a:r>
              <a:rPr lang="en-US" b="0" i="0" dirty="0">
                <a:solidFill>
                  <a:srgbClr val="C9D1D9"/>
                </a:solidFill>
                <a:effectLst/>
                <a:latin typeface="-apple-system"/>
              </a:rPr>
              <a:t> Version Used: 2.3.0.0</a:t>
            </a:r>
            <a:br>
              <a:rPr lang="en-US" b="0" i="0" dirty="0">
                <a:solidFill>
                  <a:srgbClr val="C9D1D9"/>
                </a:solidFill>
                <a:effectLst/>
                <a:latin typeface="-apple-system"/>
              </a:rPr>
            </a:br>
            <a:endParaRPr lang="en-US" dirty="0"/>
          </a:p>
        </p:txBody>
      </p:sp>
      <p:sp>
        <p:nvSpPr>
          <p:cNvPr id="3" name="Content Placeholder 2">
            <a:extLst>
              <a:ext uri="{FF2B5EF4-FFF2-40B4-BE49-F238E27FC236}">
                <a16:creationId xmlns:a16="http://schemas.microsoft.com/office/drawing/2014/main" id="{9F9CD18E-7511-F27D-362B-3A03748663C1}"/>
              </a:ext>
            </a:extLst>
          </p:cNvPr>
          <p:cNvSpPr>
            <a:spLocks noGrp="1"/>
          </p:cNvSpPr>
          <p:nvPr>
            <p:ph idx="1"/>
          </p:nvPr>
        </p:nvSpPr>
        <p:spPr/>
        <p:txBody>
          <a:bodyPr>
            <a:normAutofit lnSpcReduction="10000"/>
          </a:bodyPr>
          <a:lstStyle/>
          <a:p>
            <a:pPr algn="l"/>
            <a:r>
              <a:rPr lang="en-US" b="0" i="0" dirty="0">
                <a:effectLst/>
                <a:latin typeface="-apple-system"/>
              </a:rPr>
              <a:t>I have an application that creates and pre-compiles a number of scripts. For me though, it seems that ~39 scripts is the limit where compilation will fail with an OOM exception.</a:t>
            </a:r>
          </a:p>
          <a:p>
            <a:pPr algn="l"/>
            <a:r>
              <a:rPr lang="en-US" b="0" i="0" dirty="0">
                <a:effectLst/>
                <a:latin typeface="-apple-system"/>
              </a:rPr>
              <a:t>var script = </a:t>
            </a:r>
            <a:r>
              <a:rPr lang="en-US" b="0" i="0" dirty="0" err="1">
                <a:effectLst/>
                <a:latin typeface="-apple-system"/>
              </a:rPr>
              <a:t>CSharpScript.Create</a:t>
            </a:r>
            <a:r>
              <a:rPr lang="en-US" b="0" i="0" dirty="0">
                <a:effectLst/>
                <a:latin typeface="-apple-system"/>
              </a:rPr>
              <a:t>(text, </a:t>
            </a:r>
            <a:r>
              <a:rPr lang="en-US" b="0" i="0" dirty="0" err="1">
                <a:effectLst/>
                <a:latin typeface="-apple-system"/>
              </a:rPr>
              <a:t>scriptOptions</a:t>
            </a:r>
            <a:r>
              <a:rPr lang="en-US" b="0" i="0" dirty="0">
                <a:effectLst/>
                <a:latin typeface="-apple-system"/>
              </a:rPr>
              <a:t>); </a:t>
            </a:r>
            <a:r>
              <a:rPr lang="en-US" b="0" i="0" dirty="0" err="1">
                <a:effectLst/>
                <a:latin typeface="-apple-system"/>
              </a:rPr>
              <a:t>script.Compile</a:t>
            </a:r>
            <a:r>
              <a:rPr lang="en-US" b="0" i="0" dirty="0">
                <a:effectLst/>
                <a:latin typeface="-apple-system"/>
              </a:rPr>
              <a:t>(); My </a:t>
            </a:r>
            <a:r>
              <a:rPr lang="en-US" b="0" i="0" dirty="0" err="1">
                <a:effectLst/>
                <a:latin typeface="-apple-system"/>
              </a:rPr>
              <a:t>scriptOptions</a:t>
            </a:r>
            <a:r>
              <a:rPr lang="en-US" b="0" i="0" dirty="0">
                <a:effectLst/>
                <a:latin typeface="-apple-system"/>
              </a:rPr>
              <a:t> contains 1 assembly reference and 2 imports. Each script compilation consumes roughly over 50mb.</a:t>
            </a:r>
          </a:p>
          <a:p>
            <a:pPr algn="l"/>
            <a:r>
              <a:rPr lang="en-US" b="0" i="0" dirty="0">
                <a:effectLst/>
                <a:latin typeface="-apple-system"/>
              </a:rPr>
              <a:t>Releasing the references to these scripts allows the </a:t>
            </a:r>
            <a:r>
              <a:rPr lang="en-US" b="0" i="0" dirty="0" err="1">
                <a:effectLst/>
                <a:latin typeface="-apple-system"/>
              </a:rPr>
              <a:t>gc</a:t>
            </a:r>
            <a:r>
              <a:rPr lang="en-US" b="0" i="0" dirty="0">
                <a:effectLst/>
                <a:latin typeface="-apple-system"/>
              </a:rPr>
              <a:t> to free up memory and not get an OOM ex meaning each script reference seems to consume roughly the same amount of memory as the entire main application without scripts. This seems slightly excessive.</a:t>
            </a:r>
          </a:p>
          <a:p>
            <a:pPr algn="l"/>
            <a:r>
              <a:rPr lang="en-US" b="0" i="0" dirty="0">
                <a:effectLst/>
                <a:latin typeface="-apple-system"/>
              </a:rPr>
              <a:t>I will help with any details needed. All help is welcome</a:t>
            </a:r>
            <a:r>
              <a:rPr lang="en-US" b="0" i="0" dirty="0">
                <a:solidFill>
                  <a:srgbClr val="C9D1D9"/>
                </a:solidFill>
                <a:effectLst/>
                <a:latin typeface="-apple-system"/>
              </a:rPr>
              <a:t>.</a:t>
            </a:r>
          </a:p>
          <a:p>
            <a:endParaRPr lang="en-US" dirty="0"/>
          </a:p>
        </p:txBody>
      </p:sp>
    </p:spTree>
    <p:extLst>
      <p:ext uri="{BB962C8B-B14F-4D97-AF65-F5344CB8AC3E}">
        <p14:creationId xmlns:p14="http://schemas.microsoft.com/office/powerpoint/2010/main" val="448640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C00D5-11EB-8BD0-DEDB-B2393214BF24}"/>
              </a:ext>
            </a:extLst>
          </p:cNvPr>
          <p:cNvSpPr>
            <a:spLocks noGrp="1"/>
          </p:cNvSpPr>
          <p:nvPr>
            <p:ph type="title"/>
          </p:nvPr>
        </p:nvSpPr>
        <p:spPr/>
        <p:txBody>
          <a:bodyPr/>
          <a:lstStyle/>
          <a:p>
            <a:r>
              <a:rPr lang="ru-RU" b="0" i="0" dirty="0">
                <a:effectLst/>
                <a:latin typeface="-apple-system"/>
              </a:rPr>
              <a:t>Подходы</a:t>
            </a:r>
            <a:endParaRPr lang="en-US" dirty="0"/>
          </a:p>
        </p:txBody>
      </p:sp>
      <p:sp>
        <p:nvSpPr>
          <p:cNvPr id="3" name="Content Placeholder 2">
            <a:extLst>
              <a:ext uri="{FF2B5EF4-FFF2-40B4-BE49-F238E27FC236}">
                <a16:creationId xmlns:a16="http://schemas.microsoft.com/office/drawing/2014/main" id="{B2D7F49C-CABD-3C6A-70D3-8B451FCDD4DA}"/>
              </a:ext>
            </a:extLst>
          </p:cNvPr>
          <p:cNvSpPr>
            <a:spLocks noGrp="1"/>
          </p:cNvSpPr>
          <p:nvPr>
            <p:ph idx="1"/>
          </p:nvPr>
        </p:nvSpPr>
        <p:spPr/>
        <p:txBody>
          <a:bodyPr/>
          <a:lstStyle/>
          <a:p>
            <a:r>
              <a:rPr lang="ru-RU" dirty="0"/>
              <a:t>можно ли попробовать составлять SQL самому. Сделать разбор синтаксиса и генерировать SQL. Звучит довольно сложно (сделать разбор выражения сложно само по себе).</a:t>
            </a:r>
            <a:r>
              <a:rPr lang="en-US" dirty="0"/>
              <a:t> </a:t>
            </a:r>
            <a:endParaRPr lang="ru-RU" dirty="0"/>
          </a:p>
          <a:p>
            <a:r>
              <a:rPr lang="ru-RU" dirty="0"/>
              <a:t>Плюсы</a:t>
            </a:r>
          </a:p>
          <a:p>
            <a:pPr lvl="1"/>
            <a:r>
              <a:rPr lang="ru-RU" dirty="0"/>
              <a:t>полное управление</a:t>
            </a:r>
          </a:p>
          <a:p>
            <a:pPr lvl="1"/>
            <a:r>
              <a:rPr lang="ru-RU" dirty="0"/>
              <a:t>только то, что нужно</a:t>
            </a:r>
          </a:p>
          <a:p>
            <a:r>
              <a:rPr lang="ru-RU" dirty="0"/>
              <a:t>Минусы</a:t>
            </a:r>
          </a:p>
          <a:p>
            <a:pPr lvl="1"/>
            <a:r>
              <a:rPr lang="ru-RU" dirty="0"/>
              <a:t>всю работу нужно проделать с нуля</a:t>
            </a:r>
          </a:p>
          <a:p>
            <a:pPr lvl="1"/>
            <a:r>
              <a:rPr lang="ru-RU" dirty="0"/>
              <a:t>сложно маштабировать (точнее предугадать где заложить маштабирование)</a:t>
            </a:r>
          </a:p>
          <a:p>
            <a:pPr lvl="1"/>
            <a:endParaRPr lang="ru-RU" dirty="0"/>
          </a:p>
        </p:txBody>
      </p:sp>
    </p:spTree>
    <p:extLst>
      <p:ext uri="{BB962C8B-B14F-4D97-AF65-F5344CB8AC3E}">
        <p14:creationId xmlns:p14="http://schemas.microsoft.com/office/powerpoint/2010/main" val="3810107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A7A48-B5D3-DC5C-DDC2-E13368C05D61}"/>
              </a:ext>
            </a:extLst>
          </p:cNvPr>
          <p:cNvSpPr>
            <a:spLocks noGrp="1"/>
          </p:cNvSpPr>
          <p:nvPr>
            <p:ph type="title"/>
          </p:nvPr>
        </p:nvSpPr>
        <p:spPr/>
        <p:txBody>
          <a:bodyPr/>
          <a:lstStyle/>
          <a:p>
            <a:r>
              <a:rPr lang="ru-RU" dirty="0"/>
              <a:t>Для разбора выражений можно использовать </a:t>
            </a:r>
            <a:r>
              <a:rPr lang="ru-RU" dirty="0" err="1"/>
              <a:t>Roslyn</a:t>
            </a:r>
            <a:endParaRPr lang="en-US" dirty="0"/>
          </a:p>
        </p:txBody>
      </p:sp>
      <p:sp>
        <p:nvSpPr>
          <p:cNvPr id="3" name="Content Placeholder 2">
            <a:extLst>
              <a:ext uri="{FF2B5EF4-FFF2-40B4-BE49-F238E27FC236}">
                <a16:creationId xmlns:a16="http://schemas.microsoft.com/office/drawing/2014/main" id="{475B3F69-EDAA-BE0B-30AC-A3E43117C020}"/>
              </a:ext>
            </a:extLst>
          </p:cNvPr>
          <p:cNvSpPr>
            <a:spLocks noGrp="1"/>
          </p:cNvSpPr>
          <p:nvPr>
            <p:ph idx="1"/>
          </p:nvPr>
        </p:nvSpPr>
        <p:spPr/>
        <p:txBody>
          <a:bodyPr/>
          <a:lstStyle/>
          <a:p>
            <a:r>
              <a:rPr lang="ru-RU" dirty="0"/>
              <a:t>Т.е. можем ввести </a:t>
            </a:r>
            <a:r>
              <a:rPr lang="ru-RU" dirty="0" err="1"/>
              <a:t>сурогатный</a:t>
            </a:r>
            <a:r>
              <a:rPr lang="ru-RU" dirty="0"/>
              <a:t> синтаксис, а потом его преобразовать в </a:t>
            </a:r>
            <a:r>
              <a:rPr lang="ru-RU" dirty="0" err="1"/>
              <a:t>Lambda</a:t>
            </a:r>
            <a:r>
              <a:rPr lang="ru-RU" dirty="0"/>
              <a:t>. Уже при помощи </a:t>
            </a:r>
            <a:r>
              <a:rPr lang="ru-RU" dirty="0" err="1"/>
              <a:t>Roslyn</a:t>
            </a:r>
            <a:r>
              <a:rPr lang="ru-RU" dirty="0"/>
              <a:t> создадим </a:t>
            </a:r>
            <a:r>
              <a:rPr lang="ru-RU" dirty="0" err="1"/>
              <a:t>Expression</a:t>
            </a:r>
            <a:r>
              <a:rPr lang="ru-RU" dirty="0"/>
              <a:t> из </a:t>
            </a:r>
            <a:r>
              <a:rPr lang="ru-RU" dirty="0" err="1"/>
              <a:t>Lambda</a:t>
            </a:r>
            <a:endParaRPr lang="en-US" dirty="0"/>
          </a:p>
        </p:txBody>
      </p:sp>
    </p:spTree>
    <p:extLst>
      <p:ext uri="{BB962C8B-B14F-4D97-AF65-F5344CB8AC3E}">
        <p14:creationId xmlns:p14="http://schemas.microsoft.com/office/powerpoint/2010/main" val="393105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3565F-9124-0E03-359E-A4E308F40248}"/>
              </a:ext>
            </a:extLst>
          </p:cNvPr>
          <p:cNvSpPr>
            <a:spLocks noGrp="1"/>
          </p:cNvSpPr>
          <p:nvPr>
            <p:ph type="title"/>
          </p:nvPr>
        </p:nvSpPr>
        <p:spPr/>
        <p:txBody>
          <a:bodyPr/>
          <a:lstStyle/>
          <a:p>
            <a:r>
              <a:rPr lang="en-US" dirty="0"/>
              <a:t>How to</a:t>
            </a:r>
          </a:p>
        </p:txBody>
      </p:sp>
      <p:sp>
        <p:nvSpPr>
          <p:cNvPr id="4" name="Rectangle 2">
            <a:extLst>
              <a:ext uri="{FF2B5EF4-FFF2-40B4-BE49-F238E27FC236}">
                <a16:creationId xmlns:a16="http://schemas.microsoft.com/office/drawing/2014/main" id="{236AB961-1BC2-666D-8E6F-74C563C1FC1B}"/>
              </a:ext>
            </a:extLst>
          </p:cNvPr>
          <p:cNvSpPr>
            <a:spLocks noGrp="1" noChangeArrowheads="1"/>
          </p:cNvSpPr>
          <p:nvPr>
            <p:ph idx="1"/>
          </p:nvPr>
        </p:nvSpPr>
        <p:spPr bwMode="auto">
          <a:xfrm>
            <a:off x="838200" y="2708635"/>
            <a:ext cx="865589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rgbClr val="006699"/>
                </a:solidFill>
                <a:latin typeface="Monaco"/>
              </a:rPr>
              <a:t>Example: </a:t>
            </a:r>
            <a:r>
              <a:rPr kumimoji="0" lang="en-US" altLang="en-US" sz="1600" b="1" i="0" u="none" strike="noStrike" cap="none" normalizeH="0" baseline="0" dirty="0">
                <a:ln>
                  <a:noFill/>
                </a:ln>
                <a:solidFill>
                  <a:srgbClr val="006699"/>
                </a:solidFill>
                <a:effectLst/>
                <a:latin typeface="Monaco"/>
              </a:rPr>
              <a:t>var </a:t>
            </a:r>
            <a:r>
              <a:rPr kumimoji="0" lang="en-US" altLang="en-US" sz="1600" b="1" i="0" u="none" strike="noStrike" cap="none" normalizeH="0" baseline="0" dirty="0" err="1">
                <a:ln>
                  <a:noFill/>
                </a:ln>
                <a:effectLst/>
                <a:latin typeface="Monaco"/>
              </a:rPr>
              <a:t>adultCustomers</a:t>
            </a:r>
            <a:r>
              <a:rPr kumimoji="0" lang="en-US" altLang="en-US" sz="1600" b="1" i="0" u="none" strike="noStrike" cap="none" normalizeH="0" baseline="0" dirty="0">
                <a:ln>
                  <a:noFill/>
                </a:ln>
                <a:solidFill>
                  <a:srgbClr val="006699"/>
                </a:solidFill>
                <a:effectLst/>
                <a:latin typeface="Monaco"/>
              </a:rPr>
              <a:t> = </a:t>
            </a:r>
            <a:r>
              <a:rPr kumimoji="0" lang="en-US" altLang="en-US" sz="1600" b="1" i="0" u="none" strike="noStrike" cap="none" normalizeH="0" baseline="0" dirty="0" err="1">
                <a:ln>
                  <a:noFill/>
                </a:ln>
                <a:effectLst/>
                <a:latin typeface="Monaco"/>
              </a:rPr>
              <a:t>db.Customers</a:t>
            </a:r>
            <a:endParaRPr kumimoji="0" lang="en-US" altLang="en-US" sz="1600" b="1" i="0" u="none" strike="noStrike" cap="none" normalizeH="0" baseline="0" dirty="0">
              <a:ln>
                <a:noFill/>
              </a:ln>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Monaco"/>
              </a:rPr>
              <a:t>                          .Where(c =&gt; </a:t>
            </a:r>
            <a:r>
              <a:rPr kumimoji="0" lang="en-US" altLang="en-US" sz="1600" b="1" i="0" u="none" strike="noStrike" cap="none" normalizeH="0" baseline="0" dirty="0" err="1">
                <a:ln>
                  <a:noFill/>
                </a:ln>
                <a:effectLst/>
                <a:latin typeface="Monaco"/>
              </a:rPr>
              <a:t>c.DateOfBirth</a:t>
            </a:r>
            <a:r>
              <a:rPr kumimoji="0" lang="en-US" altLang="en-US" sz="1600" b="1" i="0" u="none" strike="noStrike" cap="none" normalizeH="0" baseline="0" dirty="0">
                <a:ln>
                  <a:noFill/>
                </a:ln>
                <a:effectLst/>
                <a:latin typeface="Monaco"/>
              </a:rPr>
              <a:t> &lt; </a:t>
            </a:r>
            <a:r>
              <a:rPr kumimoji="0" lang="en-US" altLang="en-US" sz="1600" b="1" i="0" u="none" strike="noStrike" cap="none" normalizeH="0" baseline="0" dirty="0" err="1">
                <a:ln>
                  <a:noFill/>
                </a:ln>
                <a:effectLst/>
                <a:latin typeface="Monaco"/>
              </a:rPr>
              <a:t>DateTime.Now.AddYears</a:t>
            </a:r>
            <a:r>
              <a:rPr kumimoji="0" lang="en-US" altLang="en-US" sz="1600" b="1" i="0" u="none" strike="noStrike" cap="none" normalizeH="0" baseline="0" dirty="0">
                <a:ln>
                  <a:noFill/>
                </a:ln>
                <a:effectLst/>
                <a:latin typeface="Monaco"/>
              </a:rPr>
              <a:t>(-18));</a:t>
            </a:r>
            <a:endParaRPr kumimoji="0" lang="en-US" altLang="en-US" sz="1600" b="1" i="0" u="none" strike="noStrike" cap="none" normalizeH="0" baseline="0" dirty="0">
              <a:ln>
                <a:noFill/>
              </a:ln>
              <a:solidFill>
                <a:srgbClr val="006699"/>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6699"/>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6699"/>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Monaco"/>
              </a:rPr>
              <a:t>var</a:t>
            </a:r>
            <a:r>
              <a:rPr kumimoji="0" lang="en-US" altLang="en-US" sz="1600" b="0" i="0" u="none" strike="noStrike" cap="none" normalizeH="0" baseline="0" dirty="0">
                <a:ln>
                  <a:noFill/>
                </a:ln>
                <a:solidFill>
                  <a:srgbClr val="606666"/>
                </a:solidFill>
                <a:effectLst/>
                <a:latin typeface="Monaco"/>
              </a:rPr>
              <a:t> </a:t>
            </a:r>
            <a:r>
              <a:rPr kumimoji="0" lang="en-US" altLang="en-US" sz="1600" b="0" i="0" u="none" strike="noStrike" cap="none" normalizeH="0" baseline="0" dirty="0" err="1">
                <a:ln>
                  <a:noFill/>
                </a:ln>
                <a:solidFill>
                  <a:srgbClr val="000000"/>
                </a:solidFill>
                <a:effectLst/>
                <a:latin typeface="Monaco"/>
              </a:rPr>
              <a:t>filterExpression</a:t>
            </a:r>
            <a:r>
              <a:rPr kumimoji="0" lang="en-US" altLang="en-US" sz="1600" b="0" i="0" u="none" strike="noStrike" cap="none" normalizeH="0" baseline="0" dirty="0">
                <a:ln>
                  <a:noFill/>
                </a:ln>
                <a:solidFill>
                  <a:srgbClr val="000000"/>
                </a:solidFill>
                <a:effectLst/>
                <a:latin typeface="Monaco"/>
              </a:rPr>
              <a:t> = </a:t>
            </a:r>
            <a:r>
              <a:rPr kumimoji="0" lang="en-US" altLang="en-US" sz="1600" b="1" i="0" u="none" strike="noStrike" cap="none" normalizeH="0" baseline="0" dirty="0">
                <a:ln>
                  <a:noFill/>
                </a:ln>
                <a:solidFill>
                  <a:srgbClr val="006699"/>
                </a:solidFill>
                <a:effectLst/>
                <a:latin typeface="Monaco"/>
              </a:rPr>
              <a:t>await</a:t>
            </a:r>
            <a:r>
              <a:rPr kumimoji="0" lang="en-US" altLang="en-US" sz="1600" b="0" i="0" u="none" strike="noStrike" cap="none" normalizeH="0" baseline="0" dirty="0">
                <a:ln>
                  <a:noFill/>
                </a:ln>
                <a:solidFill>
                  <a:srgbClr val="606666"/>
                </a:solidFill>
                <a:effectLst/>
                <a:latin typeface="Monaco"/>
              </a:rPr>
              <a:t> </a:t>
            </a:r>
            <a:r>
              <a:rPr kumimoji="0" lang="en-US" altLang="en-US" sz="1600" b="0" i="0" u="none" strike="noStrike" cap="none" normalizeH="0" baseline="0" dirty="0" err="1">
                <a:ln>
                  <a:noFill/>
                </a:ln>
                <a:solidFill>
                  <a:srgbClr val="000000"/>
                </a:solidFill>
                <a:effectLst/>
                <a:latin typeface="Monaco"/>
              </a:rPr>
              <a:t>CSharpScript.EvaluateAsync</a:t>
            </a:r>
            <a:r>
              <a:rPr kumimoji="0" lang="en-US" altLang="en-US" sz="1600" b="0" i="0" u="none" strike="noStrike" cap="none" normalizeH="0" baseline="0" dirty="0">
                <a:ln>
                  <a:noFill/>
                </a:ln>
                <a:solidFill>
                  <a:srgbClr val="000000"/>
                </a:solidFill>
                <a:effectLst/>
                <a:latin typeface="Monaco"/>
              </a:rPr>
              <a:t>&lt;</a:t>
            </a:r>
            <a:r>
              <a:rPr kumimoji="0" lang="en-US" altLang="en-US" sz="1600" b="0" i="0" u="none" strike="noStrike" cap="none" normalizeH="0" baseline="0" dirty="0" err="1">
                <a:ln>
                  <a:noFill/>
                </a:ln>
                <a:solidFill>
                  <a:srgbClr val="000000"/>
                </a:solidFill>
                <a:effectLst/>
                <a:latin typeface="Monaco"/>
              </a:rPr>
              <a:t>Func</a:t>
            </a:r>
            <a:r>
              <a:rPr kumimoji="0" lang="en-US" altLang="en-US" sz="1600" b="0" i="0" u="none" strike="noStrike" cap="none" normalizeH="0" baseline="0" dirty="0">
                <a:ln>
                  <a:noFill/>
                </a:ln>
                <a:solidFill>
                  <a:srgbClr val="000000"/>
                </a:solidFill>
                <a:effectLst/>
                <a:latin typeface="Monaco"/>
              </a:rPr>
              <a:t>&lt;Customer, </a:t>
            </a:r>
            <a:r>
              <a:rPr kumimoji="0" lang="en-US" altLang="en-US" sz="1600" b="1" i="0" u="none" strike="noStrike" cap="none" normalizeH="0" baseline="0" dirty="0">
                <a:ln>
                  <a:noFill/>
                </a:ln>
                <a:solidFill>
                  <a:srgbClr val="006699"/>
                </a:solidFill>
                <a:effectLst/>
                <a:latin typeface="Monaco"/>
              </a:rPr>
              <a:t>bool</a:t>
            </a:r>
            <a:r>
              <a:rPr kumimoji="0" lang="en-US" altLang="en-US" sz="1600" b="0" i="0" u="none" strike="noStrike" cap="none" normalizeH="0" baseline="0" dirty="0">
                <a:ln>
                  <a:noFill/>
                </a:ln>
                <a:solidFill>
                  <a:srgbClr val="000000"/>
                </a:solidFill>
                <a:effectLst/>
                <a:latin typeface="Monaco"/>
              </a:rPr>
              <a:t>&gt;&gt;(</a:t>
            </a:r>
            <a:r>
              <a:rPr kumimoji="0" lang="en-US" altLang="en-US" sz="1600" b="0" i="0" u="none" strike="noStrike" cap="none" normalizeH="0" baseline="0" dirty="0" err="1">
                <a:ln>
                  <a:noFill/>
                </a:ln>
                <a:solidFill>
                  <a:srgbClr val="000000"/>
                </a:solidFill>
                <a:effectLst/>
                <a:latin typeface="Monaco"/>
              </a:rPr>
              <a:t>filterLambda</a:t>
            </a:r>
            <a:r>
              <a:rPr kumimoji="0" lang="en-US" altLang="en-US" sz="1600" b="0" i="0" u="none" strike="noStrike" cap="none" normalizeH="0" baseline="0" dirty="0">
                <a:ln>
                  <a:noFill/>
                </a:ln>
                <a:solidFill>
                  <a:srgbClr val="000000"/>
                </a:solidFill>
                <a:effectLst/>
                <a:latin typeface="Monaco"/>
              </a:rPr>
              <a:t>, options);</a:t>
            </a:r>
            <a:endParaRPr kumimoji="0" lang="ru-RU" altLang="en-US" sz="1600" b="0" i="0" u="none" strike="noStrike" cap="none" normalizeH="0" baseline="0" dirty="0">
              <a:ln>
                <a:noFill/>
              </a:ln>
              <a:solidFill>
                <a:srgbClr val="000000"/>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endParaRPr lang="ru-RU" altLang="en-US" sz="1600" dirty="0">
              <a:solidFill>
                <a:srgbClr val="000000"/>
              </a:solidFill>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err="1">
                <a:solidFill>
                  <a:srgbClr val="000000"/>
                </a:solidFill>
                <a:latin typeface="Monaco"/>
              </a:rPr>
              <a:t>IEnumerable</a:t>
            </a:r>
            <a:r>
              <a:rPr lang="en-US" altLang="en-US" sz="1600" dirty="0">
                <a:solidFill>
                  <a:srgbClr val="000000"/>
                </a:solidFill>
                <a:latin typeface="Monaco"/>
              </a:rPr>
              <a:t>&lt;Customer&gt; </a:t>
            </a:r>
            <a:r>
              <a:rPr lang="en-US" altLang="en-US" sz="1600" dirty="0" err="1">
                <a:solidFill>
                  <a:srgbClr val="000000"/>
                </a:solidFill>
                <a:latin typeface="Monaco"/>
              </a:rPr>
              <a:t>SearchCustomers</a:t>
            </a:r>
            <a:r>
              <a:rPr lang="en-US" altLang="en-US" sz="1600" dirty="0">
                <a:solidFill>
                  <a:srgbClr val="000000"/>
                </a:solidFill>
                <a:latin typeface="Monaco"/>
              </a:rPr>
              <a:t>(string </a:t>
            </a:r>
            <a:r>
              <a:rPr lang="en-US" altLang="en-US" sz="1600" dirty="0" err="1">
                <a:solidFill>
                  <a:srgbClr val="000000"/>
                </a:solidFill>
                <a:latin typeface="Monaco"/>
              </a:rPr>
              <a:t>filterLambda</a:t>
            </a:r>
            <a:r>
              <a:rPr lang="en-US" altLang="en-US" sz="1600" dirty="0">
                <a:solidFill>
                  <a:srgbClr val="000000"/>
                </a:solidFill>
                <a:latin typeface="Monac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Monac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Monaco"/>
              </a:rPr>
              <a:t>   return </a:t>
            </a:r>
            <a:r>
              <a:rPr lang="en-US" altLang="en-US" sz="1600" dirty="0" err="1">
                <a:solidFill>
                  <a:srgbClr val="000000"/>
                </a:solidFill>
                <a:latin typeface="Monaco"/>
              </a:rPr>
              <a:t>db.Customers.Where</a:t>
            </a:r>
            <a:r>
              <a:rPr lang="en-US" altLang="en-US" sz="1600" dirty="0">
                <a:solidFill>
                  <a:srgbClr val="000000"/>
                </a:solidFill>
                <a:latin typeface="Monaco"/>
              </a:rPr>
              <a:t>( &lt;somehow turn </a:t>
            </a:r>
            <a:r>
              <a:rPr lang="en-US" altLang="en-US" sz="1600" dirty="0" err="1">
                <a:solidFill>
                  <a:srgbClr val="000000"/>
                </a:solidFill>
                <a:latin typeface="Monaco"/>
              </a:rPr>
              <a:t>filterLambda</a:t>
            </a:r>
            <a:r>
              <a:rPr lang="en-US" altLang="en-US" sz="1600" dirty="0">
                <a:solidFill>
                  <a:srgbClr val="000000"/>
                </a:solidFill>
                <a:latin typeface="Monaco"/>
              </a:rPr>
              <a:t> into a lambda&gt;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Monaco"/>
              </a:rPr>
              <a:t>}</a:t>
            </a:r>
            <a:endParaRPr lang="ru-RU" altLang="en-US" sz="1600" dirty="0">
              <a:solidFill>
                <a:srgbClr val="000000"/>
              </a:solidFill>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441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E8D29-CE95-B262-87A9-469F3C67CD44}"/>
              </a:ext>
            </a:extLst>
          </p:cNvPr>
          <p:cNvSpPr>
            <a:spLocks noGrp="1"/>
          </p:cNvSpPr>
          <p:nvPr>
            <p:ph type="title"/>
          </p:nvPr>
        </p:nvSpPr>
        <p:spPr/>
        <p:txBody>
          <a:bodyPr/>
          <a:lstStyle/>
          <a:p>
            <a:r>
              <a:rPr lang="ru-RU" dirty="0"/>
              <a:t>Формирование </a:t>
            </a:r>
            <a:r>
              <a:rPr lang="en-US" dirty="0"/>
              <a:t>SQL</a:t>
            </a:r>
          </a:p>
        </p:txBody>
      </p:sp>
      <p:sp>
        <p:nvSpPr>
          <p:cNvPr id="3" name="Content Placeholder 2">
            <a:extLst>
              <a:ext uri="{FF2B5EF4-FFF2-40B4-BE49-F238E27FC236}">
                <a16:creationId xmlns:a16="http://schemas.microsoft.com/office/drawing/2014/main" id="{0316DBE8-52D2-03E2-FB2D-5C157B78DF6B}"/>
              </a:ext>
            </a:extLst>
          </p:cNvPr>
          <p:cNvSpPr>
            <a:spLocks noGrp="1"/>
          </p:cNvSpPr>
          <p:nvPr>
            <p:ph idx="1"/>
          </p:nvPr>
        </p:nvSpPr>
        <p:spPr/>
        <p:txBody>
          <a:bodyPr/>
          <a:lstStyle/>
          <a:p>
            <a:r>
              <a:rPr lang="ru-RU" dirty="0"/>
              <a:t>Теперь можем приступить к формированию SQL. Если мы можем формировать SQL по </a:t>
            </a:r>
            <a:r>
              <a:rPr lang="ru-RU" dirty="0" err="1"/>
              <a:t>Expression</a:t>
            </a:r>
            <a:r>
              <a:rPr lang="ru-RU" dirty="0"/>
              <a:t> - мы фактически делаем ORM. Но ORM у нас уже есть.</a:t>
            </a:r>
            <a:endParaRPr lang="en-US" dirty="0"/>
          </a:p>
        </p:txBody>
      </p:sp>
    </p:spTree>
    <p:extLst>
      <p:ext uri="{BB962C8B-B14F-4D97-AF65-F5344CB8AC3E}">
        <p14:creationId xmlns:p14="http://schemas.microsoft.com/office/powerpoint/2010/main" val="2327200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C7CAB-C858-5F88-B39E-3D88B2FFDDD1}"/>
              </a:ext>
            </a:extLst>
          </p:cNvPr>
          <p:cNvSpPr>
            <a:spLocks noGrp="1"/>
          </p:cNvSpPr>
          <p:nvPr>
            <p:ph type="title"/>
          </p:nvPr>
        </p:nvSpPr>
        <p:spPr/>
        <p:txBody>
          <a:bodyPr/>
          <a:lstStyle/>
          <a:p>
            <a:r>
              <a:rPr lang="ru-RU" dirty="0"/>
              <a:t>Используем </a:t>
            </a:r>
            <a:r>
              <a:rPr lang="en-US" dirty="0"/>
              <a:t>EF</a:t>
            </a:r>
          </a:p>
        </p:txBody>
      </p:sp>
      <p:sp>
        <p:nvSpPr>
          <p:cNvPr id="3" name="Content Placeholder 2">
            <a:extLst>
              <a:ext uri="{FF2B5EF4-FFF2-40B4-BE49-F238E27FC236}">
                <a16:creationId xmlns:a16="http://schemas.microsoft.com/office/drawing/2014/main" id="{1AE18A57-0C0E-533A-70D7-BF6D3E17757F}"/>
              </a:ext>
            </a:extLst>
          </p:cNvPr>
          <p:cNvSpPr>
            <a:spLocks noGrp="1"/>
          </p:cNvSpPr>
          <p:nvPr>
            <p:ph idx="1"/>
          </p:nvPr>
        </p:nvSpPr>
        <p:spPr/>
        <p:txBody>
          <a:bodyPr/>
          <a:lstStyle/>
          <a:p>
            <a:r>
              <a:rPr lang="ru-RU" dirty="0"/>
              <a:t>Как использовать EF для генерации? Собственно точно также, как и использовать его. Создаем </a:t>
            </a:r>
            <a:r>
              <a:rPr lang="ru-RU" dirty="0" err="1"/>
              <a:t>Record</a:t>
            </a:r>
            <a:r>
              <a:rPr lang="ru-RU" dirty="0"/>
              <a:t> с описанием схемы данных и добавляем туда наше выражение. А потом генерируем SQL при помощи </a:t>
            </a:r>
            <a:r>
              <a:rPr lang="en-US" dirty="0"/>
              <a:t>To</a:t>
            </a:r>
            <a:r>
              <a:rPr lang="ru-RU" dirty="0"/>
              <a:t>QueryString</a:t>
            </a:r>
            <a:r>
              <a:rPr lang="en-US" dirty="0"/>
              <a:t>()</a:t>
            </a:r>
          </a:p>
        </p:txBody>
      </p:sp>
    </p:spTree>
    <p:extLst>
      <p:ext uri="{BB962C8B-B14F-4D97-AF65-F5344CB8AC3E}">
        <p14:creationId xmlns:p14="http://schemas.microsoft.com/office/powerpoint/2010/main" val="3067470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FEBF8-0DA9-152C-613C-EC29ACC59BC1}"/>
              </a:ext>
            </a:extLst>
          </p:cNvPr>
          <p:cNvSpPr>
            <a:spLocks noGrp="1"/>
          </p:cNvSpPr>
          <p:nvPr>
            <p:ph type="title"/>
          </p:nvPr>
        </p:nvSpPr>
        <p:spPr/>
        <p:txBody>
          <a:bodyPr/>
          <a:lstStyle/>
          <a:p>
            <a:r>
              <a:rPr lang="en-US" dirty="0"/>
              <a:t>Get from exception</a:t>
            </a:r>
          </a:p>
        </p:txBody>
      </p:sp>
      <p:sp>
        <p:nvSpPr>
          <p:cNvPr id="3" name="Content Placeholder 2">
            <a:extLst>
              <a:ext uri="{FF2B5EF4-FFF2-40B4-BE49-F238E27FC236}">
                <a16:creationId xmlns:a16="http://schemas.microsoft.com/office/drawing/2014/main" id="{37669068-CD1E-86F4-3D23-1E69CBF88D5B}"/>
              </a:ext>
            </a:extLst>
          </p:cNvPr>
          <p:cNvSpPr>
            <a:spLocks noGrp="1"/>
          </p:cNvSpPr>
          <p:nvPr>
            <p:ph idx="1"/>
          </p:nvPr>
        </p:nvSpPr>
        <p:spPr/>
        <p:txBody>
          <a:bodyPr>
            <a:normAutofit fontScale="62500" lnSpcReduction="20000"/>
          </a:bodyPr>
          <a:lstStyle/>
          <a:p>
            <a:r>
              <a:rPr lang="ru-RU" dirty="0"/>
              <a:t>А что делать раньше? Раньше можно было получить SQL из </a:t>
            </a:r>
            <a:r>
              <a:rPr lang="ru-RU" dirty="0" err="1"/>
              <a:t>exception</a:t>
            </a:r>
            <a:endParaRPr lang="ru-RU" dirty="0"/>
          </a:p>
          <a:p>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query = </a:t>
            </a:r>
            <a:r>
              <a:rPr lang="en-US" sz="1800" dirty="0" err="1">
                <a:solidFill>
                  <a:srgbClr val="000000"/>
                </a:solidFill>
                <a:latin typeface="Cascadia Mono" panose="020B0609020000020004" pitchFamily="49" charset="0"/>
              </a:rPr>
              <a:t>ctx.Set</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TMain</a:t>
            </a:r>
            <a:r>
              <a:rPr lang="en-US" sz="1800" dirty="0">
                <a:solidFill>
                  <a:srgbClr val="000000"/>
                </a:solidFill>
                <a:latin typeface="Cascadia Mono" panose="020B0609020000020004" pitchFamily="49" charset="0"/>
              </a:rPr>
              <a:t>&gt;().Select(_</a:t>
            </a:r>
            <a:r>
              <a:rPr lang="en-US" sz="1800" dirty="0" err="1">
                <a:solidFill>
                  <a:srgbClr val="000000"/>
                </a:solidFill>
                <a:latin typeface="Cascadia Mono" panose="020B0609020000020004" pitchFamily="49" charset="0"/>
              </a:rPr>
              <a:t>factory.ReplaceSurrogates</a:t>
            </a:r>
            <a:r>
              <a:rPr lang="en-US" sz="1800" dirty="0">
                <a:solidFill>
                  <a:srgbClr val="000000"/>
                </a:solidFill>
                <a:latin typeface="Cascadia Mono" panose="020B0609020000020004" pitchFamily="49" charset="0"/>
              </a:rPr>
              <a:t>(expression, </a:t>
            </a:r>
            <a:r>
              <a:rPr lang="en-US" sz="1800" dirty="0" err="1">
                <a:solidFill>
                  <a:srgbClr val="000000"/>
                </a:solidFill>
                <a:latin typeface="Cascadia Mono" panose="020B0609020000020004" pitchFamily="49" charset="0"/>
              </a:rPr>
              <a:t>ctx</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SelectResult</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NormalizeConstants</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queryExceptionRaiser</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query.Where</a:t>
            </a:r>
            <a:r>
              <a:rPr lang="en-US" sz="1800" dirty="0">
                <a:solidFill>
                  <a:srgbClr val="000000"/>
                </a:solidFill>
                <a:latin typeface="Cascadia Mono" panose="020B0609020000020004" pitchFamily="49" charset="0"/>
              </a:rPr>
              <a:t>(x =&gt; </a:t>
            </a:r>
            <a:r>
              <a:rPr lang="en-US" sz="1800" dirty="0" err="1">
                <a:solidFill>
                  <a:srgbClr val="000000"/>
                </a:solidFill>
                <a:latin typeface="Cascadia Mono" panose="020B0609020000020004" pitchFamily="49" charset="0"/>
              </a:rPr>
              <a:t>ctx.Set</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UnknownTableRecord</a:t>
            </a:r>
            <a:r>
              <a:rPr lang="en-US" sz="1800" dirty="0">
                <a:solidFill>
                  <a:srgbClr val="000000"/>
                </a:solidFill>
                <a:latin typeface="Cascadia Mono" panose="020B0609020000020004" pitchFamily="49" charset="0"/>
              </a:rPr>
              <a:t>&gt;().Any(z =&gt; </a:t>
            </a:r>
            <a:r>
              <a:rPr lang="en-US" sz="1800" dirty="0" err="1">
                <a:solidFill>
                  <a:srgbClr val="000000"/>
                </a:solidFill>
                <a:latin typeface="Cascadia Mono" panose="020B0609020000020004" pitchFamily="49" charset="0"/>
              </a:rPr>
              <a:t>z.Id</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z.Id</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try</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queryExceptionRaiser.ToList</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catch</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Npgsql.PostgresException</a:t>
            </a:r>
            <a:r>
              <a:rPr lang="en-US" sz="1800" dirty="0">
                <a:solidFill>
                  <a:srgbClr val="000000"/>
                </a:solidFill>
                <a:latin typeface="Cascadia Mono" panose="020B0609020000020004" pitchFamily="49" charset="0"/>
              </a:rPr>
              <a:t> ex) </a:t>
            </a:r>
            <a:r>
              <a:rPr lang="en-US" sz="1800" dirty="0">
                <a:solidFill>
                  <a:srgbClr val="0000FF"/>
                </a:solidFill>
                <a:latin typeface="Cascadia Mono" panose="020B0609020000020004" pitchFamily="49" charset="0"/>
              </a:rPr>
              <a:t>when</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ex.Code</a:t>
            </a:r>
            <a:r>
              <a:rPr lang="en-US" sz="1800" dirty="0">
                <a:solidFill>
                  <a:srgbClr val="000000"/>
                </a:solidFill>
                <a:latin typeface="Cascadia Mono" panose="020B0609020000020004" pitchFamily="49" charset="0"/>
              </a:rPr>
              <a:t> == </a:t>
            </a:r>
            <a:r>
              <a:rPr lang="en-US" sz="1800" dirty="0">
                <a:solidFill>
                  <a:srgbClr val="A31515"/>
                </a:solidFill>
                <a:latin typeface="Cascadia Mono" panose="020B0609020000020004" pitchFamily="49" charset="0"/>
              </a:rPr>
              <a:t>"42P01"</a:t>
            </a: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//TODO: 42P01? Entity 5.0</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sql</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ex.Statement.SQL</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return</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sql.Substring</a:t>
            </a:r>
            <a:r>
              <a:rPr lang="en-US" sz="1800" dirty="0">
                <a:solidFill>
                  <a:srgbClr val="000000"/>
                </a:solidFill>
                <a:latin typeface="Cascadia Mono" panose="020B0609020000020004" pitchFamily="49" charset="0"/>
              </a:rPr>
              <a:t>(0, </a:t>
            </a:r>
            <a:r>
              <a:rPr lang="en-US" sz="1800" dirty="0" err="1">
                <a:solidFill>
                  <a:srgbClr val="000000"/>
                </a:solidFill>
                <a:latin typeface="Cascadia Mono" panose="020B0609020000020004" pitchFamily="49" charset="0"/>
              </a:rPr>
              <a:t>sql.LastIndexOf</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"WHERE "</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throw</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InvalidOperationException</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NotExpectedToComplete</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3285103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2601</TotalTime>
  <Words>2423</Words>
  <Application>Microsoft Office PowerPoint</Application>
  <PresentationFormat>Widescreen</PresentationFormat>
  <Paragraphs>259</Paragraphs>
  <Slides>33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-apple-system</vt:lpstr>
      <vt:lpstr>Arial</vt:lpstr>
      <vt:lpstr>Calibri</vt:lpstr>
      <vt:lpstr>Calibri Light</vt:lpstr>
      <vt:lpstr>Cascadia Mono</vt:lpstr>
      <vt:lpstr>Monaco</vt:lpstr>
      <vt:lpstr>Office Theme</vt:lpstr>
      <vt:lpstr>Обо мне</vt:lpstr>
      <vt:lpstr>Инструменты преобразования бизнес выражений к SQL запросам</vt:lpstr>
      <vt:lpstr> Задача </vt:lpstr>
      <vt:lpstr>Подходы</vt:lpstr>
      <vt:lpstr>Для разбора выражений можно использовать Roslyn</vt:lpstr>
      <vt:lpstr>How to</vt:lpstr>
      <vt:lpstr>Формирование SQL</vt:lpstr>
      <vt:lpstr>Используем EF</vt:lpstr>
      <vt:lpstr>Get from exception</vt:lpstr>
      <vt:lpstr>Пример, выражения такое и такое</vt:lpstr>
      <vt:lpstr>Normalize constants</vt:lpstr>
      <vt:lpstr>before</vt:lpstr>
      <vt:lpstr>after</vt:lpstr>
      <vt:lpstr>Как тогда будет выглядеть наш контекст: вот он</vt:lpstr>
      <vt:lpstr>Задаём выражение в виде и компилируем</vt:lpstr>
      <vt:lpstr>PowerPoint Presentation</vt:lpstr>
      <vt:lpstr>Как будут выглядеть ошибки? </vt:lpstr>
      <vt:lpstr>Как можно отладить? </vt:lpstr>
      <vt:lpstr>А что ещё?</vt:lpstr>
      <vt:lpstr>Загружение сборку в память</vt:lpstr>
      <vt:lpstr>Теперь попробуем получить SQL</vt:lpstr>
      <vt:lpstr>Используем Visitor для замены некоторых частей выражений</vt:lpstr>
      <vt:lpstr>Компилируем новое выражение и сформировать SQL при помощи QueryString</vt:lpstr>
      <vt:lpstr>Немного про добавление кастомных выражений в EF (скорее всего будет в другом докладе)</vt:lpstr>
      <vt:lpstr>кастомных выражений в EF</vt:lpstr>
      <vt:lpstr>кастомных выражений в EF</vt:lpstr>
      <vt:lpstr>Выгружаем сбору из памяти</vt:lpstr>
      <vt:lpstr>Теперь у нас есть SQL и думаем как его тестировать. Например, можно использовать сравнением строк. Чем плохо? Очень зависит от изменений в EF</vt:lpstr>
      <vt:lpstr>Можно тестировать сразу на данных. Хорошо т.к. не зависит от изменений EF, но получается не чистый модульный тест. "Про то, как эффективно протестировать, можно узнать в другом докладе"</vt:lpstr>
      <vt:lpstr>Утечки</vt:lpstr>
      <vt:lpstr>PowerPoint Presentation</vt:lpstr>
      <vt:lpstr>dotnet/roslyn#41722</vt:lpstr>
      <vt:lpstr>dotnet/roslyn#22219 Version Used: 2.3.0.0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Инструменты преобразования бизнес выражений к SQL запросам</dc:title>
  <dc:creator>Guriy Samarin</dc:creator>
  <cp:lastModifiedBy>Guriy Samarin</cp:lastModifiedBy>
  <cp:revision>3</cp:revision>
  <dcterms:created xsi:type="dcterms:W3CDTF">2022-09-21T11:16:37Z</dcterms:created>
  <dcterms:modified xsi:type="dcterms:W3CDTF">2022-09-23T08:08:25Z</dcterms:modified>
</cp:coreProperties>
</file>