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01" r:id="rId21"/>
    <p:sldId id="302" r:id="rId22"/>
    <p:sldId id="359" r:id="rId23"/>
    <p:sldId id="360" r:id="rId24"/>
    <p:sldId id="361" r:id="rId25"/>
    <p:sldId id="331" r:id="rId26"/>
    <p:sldId id="298" r:id="rId27"/>
    <p:sldId id="340" r:id="rId28"/>
    <p:sldId id="341" r:id="rId29"/>
    <p:sldId id="365" r:id="rId30"/>
    <p:sldId id="295" r:id="rId31"/>
    <p:sldId id="258" r:id="rId32"/>
    <p:sldId id="310" r:id="rId33"/>
    <p:sldId id="311" r:id="rId34"/>
    <p:sldId id="355" r:id="rId35"/>
    <p:sldId id="314" r:id="rId36"/>
    <p:sldId id="267" r:id="rId37"/>
    <p:sldId id="264" r:id="rId38"/>
    <p:sldId id="356" r:id="rId39"/>
    <p:sldId id="357" r:id="rId40"/>
    <p:sldId id="332" r:id="rId41"/>
    <p:sldId id="364" r:id="rId42"/>
    <p:sldId id="316" r:id="rId43"/>
    <p:sldId id="269" r:id="rId44"/>
    <p:sldId id="270" r:id="rId45"/>
    <p:sldId id="346" r:id="rId46"/>
    <p:sldId id="275" r:id="rId47"/>
    <p:sldId id="347" r:id="rId48"/>
    <p:sldId id="276" r:id="rId49"/>
    <p:sldId id="277" r:id="rId50"/>
    <p:sldId id="278" r:id="rId51"/>
    <p:sldId id="279" r:id="rId52"/>
    <p:sldId id="358" r:id="rId53"/>
    <p:sldId id="348" r:id="rId54"/>
    <p:sldId id="349" r:id="rId55"/>
    <p:sldId id="350" r:id="rId56"/>
    <p:sldId id="351" r:id="rId57"/>
    <p:sldId id="282" r:id="rId58"/>
    <p:sldId id="283" r:id="rId59"/>
    <p:sldId id="312" r:id="rId60"/>
    <p:sldId id="313" r:id="rId61"/>
    <p:sldId id="280" r:id="rId62"/>
    <p:sldId id="368" r:id="rId63"/>
    <p:sldId id="281" r:id="rId64"/>
    <p:sldId id="285" r:id="rId65"/>
    <p:sldId id="333" r:id="rId66"/>
    <p:sldId id="334" r:id="rId67"/>
    <p:sldId id="370" r:id="rId68"/>
    <p:sldId id="318" r:id="rId69"/>
    <p:sldId id="320" r:id="rId70"/>
    <p:sldId id="322" r:id="rId71"/>
    <p:sldId id="323" r:id="rId72"/>
    <p:sldId id="369" r:id="rId73"/>
    <p:sldId id="342" r:id="rId74"/>
    <p:sldId id="344" r:id="rId75"/>
    <p:sldId id="345" r:id="rId76"/>
    <p:sldId id="353" r:id="rId77"/>
    <p:sldId id="343" r:id="rId78"/>
    <p:sldId id="366" r:id="rId79"/>
    <p:sldId id="36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a:t>
            </a:r>
            <a:r>
              <a:rPr lang="en-US" dirty="0"/>
              <a:t> </a:t>
            </a:r>
            <a:r>
              <a:rPr lang="ru-RU" dirty="0"/>
              <a:t>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a:p>
            <a:r>
              <a:rPr lang="en-US" i="1" strike="sngStrike" dirty="0"/>
              <a:t>Teardown</a:t>
            </a:r>
            <a:r>
              <a:rPr lang="ru-RU" i="1" strike="sngStrike" dirty="0"/>
              <a:t> </a:t>
            </a:r>
            <a:r>
              <a:rPr lang="ru-RU" i="1" dirty="0"/>
              <a:t>-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highlight>
                  <a:srgbClr val="FFFF00"/>
                </a:highlight>
              </a:rPr>
              <a:t>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еще</a:t>
            </a:r>
            <a:r>
              <a:rPr lang="en-US" dirty="0"/>
              <a:t> </a:t>
            </a:r>
            <a:r>
              <a:rPr lang="en-US" dirty="0" err="1"/>
              <a:t>рекоммендации</a:t>
            </a:r>
            <a:endParaRPr lang="en-US" dirty="0"/>
          </a:p>
          <a:p>
            <a:r>
              <a:rPr lang="en-US" dirty="0"/>
              <a:t>- </a:t>
            </a:r>
            <a:r>
              <a:rPr lang="en-US" dirty="0" err="1"/>
              <a:t>смотреть</a:t>
            </a:r>
            <a:r>
              <a:rPr lang="en-US" dirty="0"/>
              <a:t> </a:t>
            </a:r>
            <a:r>
              <a:rPr lang="en-US" dirty="0" err="1"/>
              <a:t>на</a:t>
            </a:r>
            <a:r>
              <a:rPr lang="en-US" dirty="0"/>
              <a:t> SQL</a:t>
            </a:r>
          </a:p>
          <a:p>
            <a:r>
              <a:rPr lang="en-US" dirty="0"/>
              <a:t>- </a:t>
            </a:r>
            <a:r>
              <a:rPr lang="en-US" dirty="0" err="1"/>
              <a:t>делать</a:t>
            </a:r>
            <a:r>
              <a:rPr lang="en-US" dirty="0"/>
              <a:t> </a:t>
            </a:r>
            <a:r>
              <a:rPr lang="en-US" dirty="0" err="1"/>
              <a:t>команды</a:t>
            </a:r>
            <a:r>
              <a:rPr lang="en-US" dirty="0"/>
              <a:t>, </a:t>
            </a:r>
            <a:r>
              <a:rPr lang="en-US" dirty="0" err="1"/>
              <a:t>которые</a:t>
            </a:r>
            <a:r>
              <a:rPr lang="en-US" dirty="0"/>
              <a:t> </a:t>
            </a:r>
            <a:r>
              <a:rPr lang="en-US" dirty="0" err="1"/>
              <a:t>упадут</a:t>
            </a:r>
            <a:r>
              <a:rPr lang="en-US" dirty="0"/>
              <a:t>, </a:t>
            </a:r>
            <a:r>
              <a:rPr lang="en-US" dirty="0" err="1"/>
              <a:t>ежели</a:t>
            </a:r>
            <a:r>
              <a:rPr lang="en-US" dirty="0"/>
              <a:t> </a:t>
            </a:r>
            <a:r>
              <a:rPr lang="en-US" dirty="0" err="1"/>
              <a:t>база</a:t>
            </a:r>
            <a:r>
              <a:rPr lang="en-US" dirty="0"/>
              <a:t> </a:t>
            </a:r>
            <a:r>
              <a:rPr lang="en-US" dirty="0" err="1"/>
              <a:t>не</a:t>
            </a:r>
            <a:r>
              <a:rPr lang="en-US" dirty="0"/>
              <a:t> </a:t>
            </a:r>
            <a:r>
              <a:rPr lang="en-US" dirty="0" err="1"/>
              <a:t>том</a:t>
            </a:r>
            <a:r>
              <a:rPr lang="en-US" dirty="0"/>
              <a:t> </a:t>
            </a:r>
            <a:r>
              <a:rPr lang="en-US" dirty="0" err="1"/>
              <a:t>состоянии</a:t>
            </a:r>
            <a:r>
              <a:rPr lang="en-US" dirty="0"/>
              <a:t> (</a:t>
            </a:r>
            <a:r>
              <a:rPr lang="en-US" dirty="0" err="1"/>
              <a:t>например</a:t>
            </a:r>
            <a:r>
              <a:rPr lang="en-US" dirty="0"/>
              <a:t>, create or replace or create if not exists)</a:t>
            </a:r>
          </a:p>
          <a:p>
            <a:r>
              <a:rPr lang="en-US" dirty="0"/>
              <a:t>- </a:t>
            </a:r>
            <a:r>
              <a:rPr lang="en-US" dirty="0" err="1"/>
              <a:t>EnsureCreated</a:t>
            </a:r>
            <a:r>
              <a:rPr lang="en-US" dirty="0"/>
              <a:t> and Migrations don't work well together. If you're using Migrations, don't use </a:t>
            </a:r>
            <a:r>
              <a:rPr lang="en-US" dirty="0" err="1"/>
              <a:t>EnsureCreated</a:t>
            </a:r>
            <a:r>
              <a:rPr lang="en-US" dirty="0"/>
              <a:t> to initialize the schema.</a:t>
            </a:r>
          </a:p>
          <a:p>
            <a:r>
              <a:rPr lang="en-US" dirty="0"/>
              <a:t>- </a:t>
            </a:r>
            <a:r>
              <a:rPr lang="en-US" dirty="0" err="1"/>
              <a:t>не</a:t>
            </a:r>
            <a:r>
              <a:rPr lang="en-US" dirty="0"/>
              <a:t> </a:t>
            </a:r>
            <a:r>
              <a:rPr lang="en-US" dirty="0" err="1"/>
              <a:t>называйте</a:t>
            </a:r>
            <a:r>
              <a:rPr lang="en-US" dirty="0"/>
              <a:t> </a:t>
            </a:r>
            <a:r>
              <a:rPr lang="en-US" dirty="0" err="1"/>
              <a:t>базу</a:t>
            </a:r>
            <a:r>
              <a:rPr lang="en-US" dirty="0"/>
              <a:t> </a:t>
            </a:r>
            <a:r>
              <a:rPr lang="en-US" dirty="0" err="1"/>
              <a:t>postgres</a:t>
            </a:r>
            <a:r>
              <a:rPr lang="en-US" dirty="0"/>
              <a:t> (</a:t>
            </a:r>
            <a:r>
              <a:rPr lang="en-US" dirty="0" err="1"/>
              <a:t>точнее</a:t>
            </a:r>
            <a:r>
              <a:rPr lang="en-US" dirty="0"/>
              <a:t> </a:t>
            </a:r>
            <a:r>
              <a:rPr lang="en-US" dirty="0" err="1"/>
              <a:t>не</a:t>
            </a:r>
            <a:r>
              <a:rPr lang="en-US" dirty="0"/>
              <a:t> </a:t>
            </a:r>
            <a:r>
              <a:rPr lang="en-US" dirty="0" err="1"/>
              <a:t>используйте</a:t>
            </a:r>
            <a:r>
              <a:rPr lang="en-US" dirty="0"/>
              <a:t>)</a:t>
            </a:r>
          </a:p>
          <a:p>
            <a:endParaRPr lang="en-US" dirty="0"/>
          </a:p>
          <a:p>
            <a:r>
              <a:rPr lang="en-US" dirty="0" err="1"/>
              <a:t>MSTest</a:t>
            </a:r>
            <a:r>
              <a:rPr lang="en-US" dirty="0"/>
              <a:t> v2</a:t>
            </a:r>
          </a:p>
          <a:p>
            <a:r>
              <a:rPr lang="en-US" dirty="0"/>
              <a:t>https://devblogs.microsoft.com/devops/mstest-v2-in-assembly-parallel-test-execution/</a:t>
            </a:r>
          </a:p>
          <a:p>
            <a:r>
              <a:rPr lang="en-US" dirty="0"/>
              <a:t>There are 3 scopes of parallelization: (1) </a:t>
            </a:r>
            <a:r>
              <a:rPr lang="en-US" dirty="0" err="1"/>
              <a:t>ClassLevel</a:t>
            </a:r>
            <a:r>
              <a:rPr lang="en-US" dirty="0"/>
              <a:t> – each thread executes a </a:t>
            </a:r>
            <a:r>
              <a:rPr lang="en-US" dirty="0" err="1"/>
              <a:t>TestClass</a:t>
            </a:r>
            <a:r>
              <a:rPr lang="en-US" dirty="0"/>
              <a:t> worth of tests. Within the </a:t>
            </a:r>
            <a:r>
              <a:rPr lang="en-US" dirty="0" err="1"/>
              <a:t>TestClass</a:t>
            </a:r>
            <a:r>
              <a:rPr lang="en-US" dirty="0"/>
              <a:t>, the test methods execute serially. This is the default – tests within a class might have interdependency, and we don’t want to be too aggressive. (2) </a:t>
            </a:r>
            <a:r>
              <a:rPr lang="en-US" dirty="0" err="1"/>
              <a:t>MethodLevel</a:t>
            </a:r>
            <a:r>
              <a:rPr lang="en-US" dirty="0"/>
              <a:t> – each thread executes a </a:t>
            </a:r>
            <a:r>
              <a:rPr lang="en-US" dirty="0" err="1"/>
              <a:t>TestMethod</a:t>
            </a:r>
            <a:r>
              <a:rPr lang="en-US" dirty="0"/>
              <a:t>. (3) Custom – the user can provide a plugin implementing the required execution semantics. This is presently not yet supported but mentioned because – like all of </a:t>
            </a:r>
            <a:r>
              <a:rPr lang="en-US" dirty="0" err="1"/>
              <a:t>MSTest</a:t>
            </a:r>
            <a:r>
              <a:rPr lang="en-US" dirty="0"/>
              <a:t> V2 – we have designed the feature with </a:t>
            </a:r>
            <a:r>
              <a:rPr lang="en-US" dirty="0" err="1"/>
              <a:t>extensiblity</a:t>
            </a:r>
            <a:r>
              <a:rPr lang="en-US" dirty="0"/>
              <a:t> in mind.</a:t>
            </a:r>
          </a:p>
          <a:p>
            <a:endParaRPr lang="en-US" dirty="0"/>
          </a:p>
          <a:p>
            <a:r>
              <a:rPr lang="en-US" dirty="0"/>
              <a:t>The key value is required so it must be supplied. When the </a:t>
            </a:r>
            <a:r>
              <a:rPr lang="en-US" dirty="0" err="1"/>
              <a:t>HasData</a:t>
            </a:r>
            <a:r>
              <a:rPr lang="en-US" dirty="0"/>
              <a:t> method is used, EF Core will automatically generate SET IDENTITY INSERT ON for the relevant table, and the set it to OFF once the seeding has completed.</a:t>
            </a:r>
          </a:p>
          <a:p>
            <a:r>
              <a:rPr lang="en-US" dirty="0"/>
              <a:t>There is no Data Annotation equivalent to the </a:t>
            </a:r>
            <a:r>
              <a:rPr lang="en-US" dirty="0" err="1"/>
              <a:t>HasData</a:t>
            </a:r>
            <a:r>
              <a:rPr lang="en-US" dirty="0"/>
              <a:t> method.</a:t>
            </a:r>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181481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11:33:55</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11:33:55</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11:33:55</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11:33:55</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11:33:55</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11:33:55</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11:33:55</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11:33:55</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11:33:55</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11:33:55</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11:33:55</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11:33:55</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hyperlink" Target="https://lostechies.com/jimmybogard/2013/06/18/strategies-for-isolating-the-database-in-tests/" TargetMode="External"/><Relationship Id="rId2" Type="http://schemas.openxmlformats.org/officeDocument/2006/relationships/hyperlink" Target="https://github.com/jbogard/respawn"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habr.com/ru/company/jugru/blog/691664/"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manning.com/books/entity-framework-core-in-action-second-edi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0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22</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23</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Тестируем в продбазе (</a:t>
            </a:r>
            <a:r>
              <a:rPr lang="ru-RU" sz="3000" b="1" i="1" dirty="0">
                <a:latin typeface="Segoe UI" panose="020B0502040204020203" pitchFamily="34" charset="0"/>
                <a:cs typeface="Segoe UI" panose="020B0502040204020203" pitchFamily="34" charset="0"/>
              </a:rPr>
              <a:t>на другом экземпляре!</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оздавайте новую.</a:t>
            </a:r>
          </a:p>
          <a:p>
            <a:pPr lvl="1"/>
            <a:r>
              <a:rPr lang="ru-RU" sz="3000" dirty="0">
                <a:latin typeface="Segoe UI" panose="020B0502040204020203" pitchFamily="34" charset="0"/>
                <a:cs typeface="Segoe UI" panose="020B0502040204020203" pitchFamily="34" charset="0"/>
              </a:rPr>
              <a:t>Накатывайте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a:t>
            </a:r>
            <a:r>
              <a:rPr lang="ru-RU" dirty="0" err="1">
                <a:latin typeface="Segoe UI" panose="020B0502040204020203" pitchFamily="34" charset="0"/>
                <a:cs typeface="Segoe UI" panose="020B0502040204020203" pitchFamily="34" charset="0"/>
              </a:rPr>
              <a:t>внепроцессные</a:t>
            </a:r>
            <a:r>
              <a:rPr lang="ru-RU" dirty="0">
                <a:latin typeface="Segoe UI" panose="020B0502040204020203" pitchFamily="34" charset="0"/>
                <a:cs typeface="Segoe UI" panose="020B0502040204020203" pitchFamily="34" charset="0"/>
              </a:rPr>
              <a:t> зависимости,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r>
              <a:rPr lang="en-US" b="0" i="0"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базы.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их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тестов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ходе выполнения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34</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оздавайте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Накатывайте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Очищайте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47</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056" y="158615"/>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52</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a:t>
            </a:r>
            <a:r>
              <a:rPr lang="ru-RU" sz="1800" dirty="0">
                <a:solidFill>
                  <a:srgbClr val="FF0000"/>
                </a:solidFill>
                <a:latin typeface="Cascadia Mono" panose="020B0609020000020004" pitchFamily="49" charset="0"/>
              </a:rPr>
              <a:t>Забыли вызвать</a:t>
            </a:r>
            <a:r>
              <a:rPr lang="en-US" sz="1800" dirty="0">
                <a:solidFill>
                  <a:srgbClr val="FF0000"/>
                </a:solidFill>
                <a:latin typeface="Cascadia Mono" panose="020B0609020000020004" pitchFamily="49" charset="0"/>
              </a:rPr>
              <a:t>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или накатываем схему при старте.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62</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64</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65</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550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lgn="ctr">
              <a:buNone/>
            </a:pP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68</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69</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тестируйте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пишите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72</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1" i="1" dirty="0">
                <a:solidFill>
                  <a:srgbClr val="333333"/>
                </a:solidFill>
                <a:effectLst/>
                <a:latin typeface="Segoe UI" panose="020B0502040204020203" pitchFamily="34" charset="0"/>
                <a:cs typeface="Segoe UI" panose="020B0502040204020203" pitchFamily="34" charset="0"/>
              </a:rPr>
              <a:t>Unit Testing Principles, Practices, and Patterns V</a:t>
            </a:r>
            <a:r>
              <a:rPr lang="ru-RU" b="1" i="1" dirty="0">
                <a:solidFill>
                  <a:srgbClr val="333333"/>
                </a:solidFill>
                <a:effectLst/>
                <a:latin typeface="Segoe UI" panose="020B0502040204020203" pitchFamily="34" charset="0"/>
                <a:cs typeface="Segoe UI" panose="020B0502040204020203" pitchFamily="34" charset="0"/>
              </a:rPr>
              <a:t>.</a:t>
            </a:r>
            <a:r>
              <a:rPr lang="en-US" b="1" i="1" dirty="0">
                <a:solidFill>
                  <a:srgbClr val="333333"/>
                </a:solidFill>
                <a:effectLst/>
                <a:latin typeface="Segoe UI" panose="020B0502040204020203" pitchFamily="34" charset="0"/>
                <a:cs typeface="Segoe UI" panose="020B0502040204020203" pitchFamily="34" charset="0"/>
              </a:rPr>
              <a:t>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b="1" i="1"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73</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https://github.com/jbogard/respawn</a:t>
            </a:r>
            <a:endParaRPr lang="en-US" dirty="0">
              <a:hlinkClick r:id="rId3"/>
            </a:endParaRPr>
          </a:p>
          <a:p>
            <a:pPr marL="0" indent="0">
              <a:buNone/>
            </a:pPr>
            <a:r>
              <a:rPr lang="en-US" dirty="0">
                <a:hlinkClick r:id="rId3"/>
              </a:rPr>
              <a:t>https://lostechies.com/jimmybogard/2013/06/18/strategies-for-isolating-the-database-in-tests/</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650972" cy="1508105"/>
          </a:xfrm>
          <a:prstGeom prst="rect">
            <a:avLst/>
          </a:prstGeom>
          <a:noFill/>
        </p:spPr>
        <p:txBody>
          <a:bodyPr wrap="square">
            <a:spAutoFit/>
          </a:bodyPr>
          <a:lstStyle/>
          <a:p>
            <a:pPr algn="r"/>
            <a:r>
              <a:rPr lang="ru-RU" sz="2800" b="1" i="1" dirty="0">
                <a:latin typeface="Segoe UI" panose="020B0502040204020203" pitchFamily="34" charset="0"/>
                <a:cs typeface="Segoe UI" panose="020B0502040204020203" pitchFamily="34" charset="0"/>
              </a:rPr>
              <a:t>перевод</a:t>
            </a:r>
            <a:endParaRPr lang="en-US" sz="2800" b="1" i="1" dirty="0">
              <a:latin typeface="Segoe UI" panose="020B0502040204020203" pitchFamily="34" charset="0"/>
              <a:cs typeface="Segoe UI" panose="020B0502040204020203" pitchFamily="34" charset="0"/>
            </a:endParaRPr>
          </a:p>
          <a:p>
            <a:r>
              <a:rPr lang="en-US" sz="2800" dirty="0">
                <a:hlinkClick r:id="rId3"/>
              </a:rPr>
              <a:t>https://habr.com/ru/company/jugru/blog/691664/</a:t>
            </a:r>
            <a:endParaRPr lang="en-US" sz="2800" dirty="0"/>
          </a:p>
          <a:p>
            <a:endParaRPr lang="en-US" sz="3600" dirty="0"/>
          </a:p>
        </p:txBody>
      </p:sp>
      <p:sp>
        <p:nvSpPr>
          <p:cNvPr id="3" name="TextBox 2">
            <a:extLst>
              <a:ext uri="{FF2B5EF4-FFF2-40B4-BE49-F238E27FC236}">
                <a16:creationId xmlns:a16="http://schemas.microsoft.com/office/drawing/2014/main" id="{1BF9C612-73B3-A6BF-3C68-240F2E9C837D}"/>
              </a:ext>
            </a:extLst>
          </p:cNvPr>
          <p:cNvSpPr txBox="1"/>
          <p:nvPr/>
        </p:nvSpPr>
        <p:spPr>
          <a:xfrm>
            <a:off x="4318329" y="1822901"/>
            <a:ext cx="7722254" cy="1231106"/>
          </a:xfrm>
          <a:prstGeom prst="rect">
            <a:avLst/>
          </a:prstGeom>
          <a:noFill/>
        </p:spPr>
        <p:txBody>
          <a:bodyPr wrap="square" rtlCol="0">
            <a:spAutoFit/>
          </a:bodyPr>
          <a:lstStyle/>
          <a:p>
            <a:r>
              <a:rPr lang="en-US" sz="2800" dirty="0">
                <a:hlinkClick r:id="rId4"/>
              </a:rPr>
              <a:t>https://www.manning.com/books/entity-framework-core-in-action-second-edition</a:t>
            </a:r>
            <a:endParaRPr lang="en-US" sz="2800" dirty="0"/>
          </a:p>
          <a:p>
            <a:endParaRPr lang="en-US" dirty="0"/>
          </a:p>
        </p:txBody>
      </p:sp>
    </p:spTree>
    <p:extLst>
      <p:ext uri="{BB962C8B-B14F-4D97-AF65-F5344CB8AC3E}">
        <p14:creationId xmlns:p14="http://schemas.microsoft.com/office/powerpoint/2010/main" val="865721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79</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2658443272"/>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4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pic>
        <p:nvPicPr>
          <p:cNvPr id="5" name="Picture 4">
            <a:extLst>
              <a:ext uri="{FF2B5EF4-FFF2-40B4-BE49-F238E27FC236}">
                <a16:creationId xmlns:a16="http://schemas.microsoft.com/office/drawing/2014/main" id="{0CC08C88-698D-B956-0585-02A68D84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03" y="2565865"/>
            <a:ext cx="3039387" cy="3039387"/>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15120</TotalTime>
  <Words>7666</Words>
  <Application>Microsoft Office PowerPoint</Application>
  <PresentationFormat>Widescreen</PresentationFormat>
  <Paragraphs>858</Paragraphs>
  <Slides>79</Slides>
  <Notes>56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149</cp:revision>
  <dcterms:created xsi:type="dcterms:W3CDTF">2022-09-23T08:10:41Z</dcterms:created>
  <dcterms:modified xsi:type="dcterms:W3CDTF">2022-11-05T08:37:58Z</dcterms:modified>
</cp:coreProperties>
</file>