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362" r:id="rId3"/>
    <p:sldId id="257" r:id="rId4"/>
    <p:sldId id="352" r:id="rId5"/>
    <p:sldId id="354" r:id="rId6"/>
    <p:sldId id="335" r:id="rId7"/>
    <p:sldId id="329" r:id="rId8"/>
    <p:sldId id="330" r:id="rId9"/>
    <p:sldId id="363" r:id="rId10"/>
    <p:sldId id="288" r:id="rId11"/>
    <p:sldId id="336" r:id="rId12"/>
    <p:sldId id="291" r:id="rId13"/>
    <p:sldId id="292" r:id="rId14"/>
    <p:sldId id="328" r:id="rId15"/>
    <p:sldId id="294" r:id="rId16"/>
    <p:sldId id="337" r:id="rId17"/>
    <p:sldId id="338" r:id="rId18"/>
    <p:sldId id="339" r:id="rId19"/>
    <p:sldId id="296" r:id="rId20"/>
    <p:sldId id="301" r:id="rId21"/>
    <p:sldId id="302" r:id="rId22"/>
    <p:sldId id="359" r:id="rId23"/>
    <p:sldId id="360" r:id="rId24"/>
    <p:sldId id="361" r:id="rId25"/>
    <p:sldId id="331" r:id="rId26"/>
    <p:sldId id="298" r:id="rId27"/>
    <p:sldId id="340" r:id="rId28"/>
    <p:sldId id="341" r:id="rId29"/>
    <p:sldId id="365" r:id="rId30"/>
    <p:sldId id="295" r:id="rId31"/>
    <p:sldId id="258" r:id="rId32"/>
    <p:sldId id="310" r:id="rId33"/>
    <p:sldId id="311" r:id="rId34"/>
    <p:sldId id="355" r:id="rId35"/>
    <p:sldId id="314" r:id="rId36"/>
    <p:sldId id="267" r:id="rId37"/>
    <p:sldId id="264" r:id="rId38"/>
    <p:sldId id="356" r:id="rId39"/>
    <p:sldId id="357" r:id="rId40"/>
    <p:sldId id="332" r:id="rId41"/>
    <p:sldId id="364" r:id="rId42"/>
    <p:sldId id="316" r:id="rId43"/>
    <p:sldId id="269" r:id="rId44"/>
    <p:sldId id="270" r:id="rId45"/>
    <p:sldId id="346" r:id="rId46"/>
    <p:sldId id="275" r:id="rId47"/>
    <p:sldId id="347" r:id="rId48"/>
    <p:sldId id="276" r:id="rId49"/>
    <p:sldId id="277" r:id="rId50"/>
    <p:sldId id="278" r:id="rId51"/>
    <p:sldId id="279" r:id="rId52"/>
    <p:sldId id="358" r:id="rId53"/>
    <p:sldId id="348" r:id="rId54"/>
    <p:sldId id="349" r:id="rId55"/>
    <p:sldId id="350" r:id="rId56"/>
    <p:sldId id="351" r:id="rId57"/>
    <p:sldId id="282" r:id="rId58"/>
    <p:sldId id="283" r:id="rId59"/>
    <p:sldId id="312" r:id="rId60"/>
    <p:sldId id="313" r:id="rId61"/>
    <p:sldId id="280" r:id="rId62"/>
    <p:sldId id="368" r:id="rId63"/>
    <p:sldId id="281" r:id="rId64"/>
    <p:sldId id="285" r:id="rId65"/>
    <p:sldId id="333" r:id="rId66"/>
    <p:sldId id="334" r:id="rId67"/>
    <p:sldId id="370" r:id="rId68"/>
    <p:sldId id="318" r:id="rId69"/>
    <p:sldId id="320" r:id="rId70"/>
    <p:sldId id="322" r:id="rId71"/>
    <p:sldId id="323" r:id="rId72"/>
    <p:sldId id="369" r:id="rId73"/>
    <p:sldId id="342" r:id="rId74"/>
    <p:sldId id="344" r:id="rId75"/>
    <p:sldId id="345" r:id="rId76"/>
    <p:sldId id="353" r:id="rId77"/>
    <p:sldId id="343" r:id="rId78"/>
    <p:sldId id="366" r:id="rId79"/>
    <p:sldId id="36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2B91AF"/>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7504" autoAdjust="0"/>
  </p:normalViewPr>
  <p:slideViewPr>
    <p:cSldViewPr snapToGrid="0">
      <p:cViewPr varScale="1">
        <p:scale>
          <a:sx n="81" d="100"/>
          <a:sy n="81" d="100"/>
        </p:scale>
        <p:origin x="531" y="30"/>
      </p:cViewPr>
      <p:guideLst/>
    </p:cSldViewPr>
  </p:slideViewPr>
  <p:notesTextViewPr>
    <p:cViewPr>
      <p:scale>
        <a:sx n="1" d="1"/>
        <a:sy n="1" d="1"/>
      </p:scale>
      <p:origin x="0" y="-366"/>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dirty="0"/>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Было много тестов – все </a:t>
            </a:r>
            <a:r>
              <a:rPr lang="ru-RU" dirty="0" err="1"/>
              <a:t>моки</a:t>
            </a:r>
            <a:r>
              <a:rPr lang="ru-RU" dirty="0"/>
              <a:t> и </a:t>
            </a:r>
            <a:r>
              <a:rPr lang="ru-RU" dirty="0" err="1"/>
              <a:t>консольки</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проблемы</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К ним не было доверия (они ничего, кроме контракта не проверяли)</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dirty="0"/>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Разработка </a:t>
            </a:r>
            <a:r>
              <a:rPr lang="en-US" dirty="0">
                <a:latin typeface="Segoe UI" panose="020B0502040204020203" pitchFamily="34" charset="0"/>
              </a:rPr>
              <a:t>-&gt;</a:t>
            </a:r>
            <a:r>
              <a:rPr lang="ru-RU" dirty="0">
                <a:latin typeface="Segoe UI" panose="020B0502040204020203" pitchFamily="34" charset="0"/>
              </a:rPr>
              <a:t> все изменения в эталоне</a:t>
            </a:r>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dirty="0"/>
          </a:p>
        </p:txBody>
      </p:sp>
    </p:spTree>
    <p:extLst>
      <p:ext uri="{BB962C8B-B14F-4D97-AF65-F5344CB8AC3E}">
        <p14:creationId xmlns:p14="http://schemas.microsoft.com/office/powerpoint/2010/main" val="262847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ru-RU" b="0" i="0" dirty="0">
                <a:solidFill>
                  <a:srgbClr val="3C3C3C"/>
                </a:solidFill>
                <a:effectLst/>
                <a:latin typeface="Merriweather" panose="020B0604020202020204" pitchFamily="2" charset="0"/>
              </a:rPr>
              <a:t>невозможно открутить назад</a:t>
            </a:r>
          </a:p>
          <a:p>
            <a:pPr algn="l">
              <a:buFont typeface="Arial" panose="020B0604020202020204" pitchFamily="34" charset="0"/>
              <a:buNone/>
            </a:pPr>
            <a:endParaRPr lang="en-US" b="0" i="0" dirty="0">
              <a:solidFill>
                <a:srgbClr val="3C3C3C"/>
              </a:solidFill>
              <a:effectLst/>
              <a:latin typeface="Merriweather" panose="020B0604020202020204" pitchFamily="2" charset="0"/>
            </a:endParaRPr>
          </a:p>
          <a:p>
            <a:pPr algn="l">
              <a:buFont typeface="Arial" panose="020B0604020202020204" pitchFamily="34" charset="0"/>
              <a:buNone/>
            </a:pPr>
            <a:r>
              <a:rPr lang="ru-RU" b="0" i="0" dirty="0">
                <a:solidFill>
                  <a:srgbClr val="3C3C3C"/>
                </a:solidFill>
                <a:effectLst/>
                <a:latin typeface="Merriweather" panose="020B0604020202020204" pitchFamily="2" charset="0"/>
              </a:rPr>
              <a:t>кто прав - модель базы или код? </a:t>
            </a:r>
          </a:p>
          <a:p>
            <a:pPr algn="l">
              <a:buFont typeface="Arial" panose="020B0604020202020204" pitchFamily="34" charset="0"/>
              <a:buNone/>
            </a:pPr>
            <a:r>
              <a:rPr lang="ru-RU" b="0" i="0" dirty="0">
                <a:solidFill>
                  <a:srgbClr val="3C3C3C"/>
                </a:solidFill>
                <a:effectLst/>
                <a:latin typeface="Merriweather" panose="020B0604020202020204" pitchFamily="2" charset="0"/>
              </a:rPr>
              <a:t>согласование – </a:t>
            </a:r>
            <a:r>
              <a:rPr lang="ru-RU" b="0" i="0" dirty="0" err="1">
                <a:solidFill>
                  <a:srgbClr val="3C3C3C"/>
                </a:solidFill>
                <a:effectLst/>
                <a:latin typeface="Merriweather" panose="020B0604020202020204" pitchFamily="2" charset="0"/>
              </a:rPr>
              <a:t>доп</a:t>
            </a:r>
            <a:r>
              <a:rPr lang="ru-RU" b="0" i="0" dirty="0">
                <a:solidFill>
                  <a:srgbClr val="3C3C3C"/>
                </a:solidFill>
                <a:effectLst/>
                <a:latin typeface="Merriweather" panose="020B0604020202020204" pitchFamily="2" charset="0"/>
              </a:rPr>
              <a:t> нагрузка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12</a:t>
            </a:fld>
            <a:endParaRPr lang="en-US" dirty="0"/>
          </a:p>
        </p:txBody>
      </p:sp>
    </p:spTree>
    <p:extLst>
      <p:ext uri="{BB962C8B-B14F-4D97-AF65-F5344CB8AC3E}">
        <p14:creationId xmlns:p14="http://schemas.microsoft.com/office/powerpoint/2010/main" val="541095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view,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pPr marL="0" indent="0">
              <a:buNone/>
            </a:pPr>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13</a:t>
            </a:fld>
            <a:endParaRPr lang="en-US" dirty="0"/>
          </a:p>
        </p:txBody>
      </p:sp>
    </p:spTree>
    <p:extLst>
      <p:ext uri="{BB962C8B-B14F-4D97-AF65-F5344CB8AC3E}">
        <p14:creationId xmlns:p14="http://schemas.microsoft.com/office/powerpoint/2010/main" val="163019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dirty="0"/>
          </a:p>
        </p:txBody>
      </p:sp>
    </p:spTree>
    <p:extLst>
      <p:ext uri="{BB962C8B-B14F-4D97-AF65-F5344CB8AC3E}">
        <p14:creationId xmlns:p14="http://schemas.microsoft.com/office/powerpoint/2010/main" val="22836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dirty="0"/>
          </a:p>
        </p:txBody>
      </p:sp>
    </p:spTree>
    <p:extLst>
      <p:ext uri="{BB962C8B-B14F-4D97-AF65-F5344CB8AC3E}">
        <p14:creationId xmlns:p14="http://schemas.microsoft.com/office/powerpoint/2010/main" val="424649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18</a:t>
            </a:fld>
            <a:endParaRPr lang="en-US" dirty="0"/>
          </a:p>
        </p:txBody>
      </p:sp>
    </p:spTree>
    <p:extLst>
      <p:ext uri="{BB962C8B-B14F-4D97-AF65-F5344CB8AC3E}">
        <p14:creationId xmlns:p14="http://schemas.microsoft.com/office/powerpoint/2010/main" val="276714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a:effectLst/>
                <a:latin typeface="Segoe UI" panose="020B0502040204020203" pitchFamily="34" charset="0"/>
              </a:rPr>
              <a:t>SQL-скрипты для создания базы данных хранятся в системе управления версиями.</a:t>
            </a:r>
          </a:p>
          <a:p>
            <a:pPr marL="0" indent="0" algn="just">
              <a:buNone/>
            </a:pPr>
            <a:r>
              <a:rPr lang="ru-RU" dirty="0"/>
              <a:t>Утилита сравнения схемы выполняет всю тяжелую работу. В каком бы состоянии ни находилась рабочая база данных, утилита сделает все необходимое для того, чтобы синхронизировать его с эталонной базой данных: она удалит лишние таблицы, создаст новые таблицы, переименует столбцы и т. д.</a:t>
            </a:r>
            <a:endParaRPr lang="en-US" b="0" i="0" dirty="0">
              <a:effectLst/>
              <a:latin typeface="Segoe UI" panose="020B0502040204020203" pitchFamily="34" charset="0"/>
            </a:endParaRPr>
          </a:p>
          <a:p>
            <a:endParaRPr lang="ru-RU" b="0" i="0" dirty="0">
              <a:effectLst/>
              <a:latin typeface="Segoe UI" panose="020B0502040204020203" pitchFamily="34" charset="0"/>
            </a:endParaRPr>
          </a:p>
          <a:p>
            <a:pPr marL="0" indent="0">
              <a:buNone/>
            </a:pPr>
            <a:r>
              <a:rPr lang="ru-RU" dirty="0"/>
              <a:t>Миграции - артефакт, сохраняемый в системе контроля версий</a:t>
            </a:r>
            <a:r>
              <a:rPr lang="ru-RU" b="0" i="0" dirty="0">
                <a:effectLst/>
                <a:latin typeface="Segoe UI" panose="020B0502040204020203" pitchFamily="34" charset="0"/>
              </a:rPr>
              <a:t>.</a:t>
            </a:r>
            <a:endParaRPr lang="en-US" b="0" i="0" dirty="0">
              <a:effectLst/>
              <a:latin typeface="Segoe UI" panose="020B0502040204020203" pitchFamily="34" charset="0"/>
            </a:endParaRPr>
          </a:p>
          <a:p>
            <a:r>
              <a:rPr lang="ru-RU" b="0" i="0" dirty="0">
                <a:effectLst/>
                <a:latin typeface="Segoe UI" panose="020B0502040204020203" pitchFamily="34" charset="0"/>
              </a:rPr>
              <a:t>Миграции - сложнее внедрить и поддерживать на начальном этапе (требует дополнительной обвязки)</a:t>
            </a:r>
          </a:p>
          <a:p>
            <a:endParaRPr lang="ru-RU" b="0" i="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Инструмент сравнения баз данных - при обнаружении недокументированных изменений в схеме рабочей базы данных.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Становится средством отладки и расследования инцидентов.</a:t>
            </a:r>
            <a:endParaRPr lang="en-US" dirty="0"/>
          </a:p>
          <a:p>
            <a:endParaRPr lang="ru-RU" b="0" i="0" dirty="0">
              <a:effectLst/>
              <a:latin typeface="Segoe UI" panose="020B0502040204020203" pitchFamily="34" charset="0"/>
            </a:endParaRPr>
          </a:p>
          <a:p>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19</a:t>
            </a:fld>
            <a:endParaRPr lang="en-US" dirty="0"/>
          </a:p>
        </p:txBody>
      </p:sp>
    </p:spTree>
    <p:extLst>
      <p:ext uri="{BB962C8B-B14F-4D97-AF65-F5344CB8AC3E}">
        <p14:creationId xmlns:p14="http://schemas.microsoft.com/office/powerpoint/2010/main" val="961456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ru-RU" b="0" i="0" dirty="0">
              <a:effectLst/>
              <a:latin typeface="Segoe UI" panose="020B0502040204020203" pitchFamily="34" charset="0"/>
            </a:endParaRPr>
          </a:p>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p>
          <a:p>
            <a:endParaRPr lang="ru-RU" b="0" i="0" dirty="0">
              <a:effectLst/>
              <a:latin typeface="Segoe UI" panose="020B0502040204020203" pitchFamily="34" charset="0"/>
            </a:endParaRPr>
          </a:p>
          <a:p>
            <a:r>
              <a:rPr lang="ru-RU" b="0" i="0" dirty="0">
                <a:effectLst/>
                <a:latin typeface="Segoe UI" panose="020B0502040204020203" pitchFamily="34" charset="0"/>
              </a:rPr>
              <a:t>Недавно я хотел сравнить состояние схемы до и после серии миграций. И</a:t>
            </a:r>
            <a:r>
              <a:rPr lang="en-US" b="0" i="0" dirty="0">
                <a:effectLst/>
                <a:latin typeface="Segoe UI" panose="020B0502040204020203" pitchFamily="34" charset="0"/>
              </a:rPr>
              <a:t> </a:t>
            </a:r>
            <a:r>
              <a:rPr lang="ru-RU" b="0" i="0" dirty="0">
                <a:effectLst/>
                <a:latin typeface="Segoe UI" panose="020B0502040204020203" pitchFamily="34" charset="0"/>
              </a:rPr>
              <a:t>очень не хотел делать это вручную. В итоге не одно из средств мне не помогло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20</a:t>
            </a:fld>
            <a:endParaRPr lang="en-US" dirty="0"/>
          </a:p>
        </p:txBody>
      </p:sp>
    </p:spTree>
    <p:extLst>
      <p:ext uri="{BB962C8B-B14F-4D97-AF65-F5344CB8AC3E}">
        <p14:creationId xmlns:p14="http://schemas.microsoft.com/office/powerpoint/2010/main" val="141096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dirty="0"/>
          </a:p>
        </p:txBody>
      </p:sp>
    </p:spTree>
    <p:extLst>
      <p:ext uri="{BB962C8B-B14F-4D97-AF65-F5344CB8AC3E}">
        <p14:creationId xmlns:p14="http://schemas.microsoft.com/office/powerpoint/2010/main" val="3838627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еще что – попробуйте добавить сюда переименование таблиц. Результаты лучше не станут</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24</a:t>
            </a:fld>
            <a:endParaRPr lang="en-US" dirty="0"/>
          </a:p>
        </p:txBody>
      </p:sp>
    </p:spTree>
    <p:extLst>
      <p:ext uri="{BB962C8B-B14F-4D97-AF65-F5344CB8AC3E}">
        <p14:creationId xmlns:p14="http://schemas.microsoft.com/office/powerpoint/2010/main" val="132762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dirty="0"/>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перейти на миграции прямо перед выходом в </a:t>
            </a:r>
            <a:r>
              <a:rPr lang="en-US" dirty="0"/>
              <a:t>production</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25</a:t>
            </a:fld>
            <a:endParaRPr lang="en-US" dirty="0"/>
          </a:p>
        </p:txBody>
      </p:sp>
    </p:spTree>
    <p:extLst>
      <p:ext uri="{BB962C8B-B14F-4D97-AF65-F5344CB8AC3E}">
        <p14:creationId xmlns:p14="http://schemas.microsoft.com/office/powerpoint/2010/main" val="3292543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a:t>database.Migrate(), </a:t>
            </a:r>
            <a:r>
              <a:rPr lang="ru-RU" dirty="0"/>
              <a:t>а еще лучше </a:t>
            </a:r>
            <a:r>
              <a:rPr lang="en-US" dirty="0"/>
              <a:t>database.Update()</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26</a:t>
            </a:fld>
            <a:endParaRPr lang="en-US" dirty="0"/>
          </a:p>
        </p:txBody>
      </p:sp>
    </p:spTree>
    <p:extLst>
      <p:ext uri="{BB962C8B-B14F-4D97-AF65-F5344CB8AC3E}">
        <p14:creationId xmlns:p14="http://schemas.microsoft.com/office/powerpoint/2010/main" val="2614731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29</a:t>
            </a:fld>
            <a:endParaRPr lang="en-US" dirty="0"/>
          </a:p>
        </p:txBody>
      </p:sp>
    </p:spTree>
    <p:extLst>
      <p:ext uri="{BB962C8B-B14F-4D97-AF65-F5344CB8AC3E}">
        <p14:creationId xmlns:p14="http://schemas.microsoft.com/office/powerpoint/2010/main" val="864800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бд</a:t>
            </a: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30</a:t>
            </a:fld>
            <a:endParaRPr lang="en-US" dirty="0"/>
          </a:p>
        </p:txBody>
      </p:sp>
    </p:spTree>
    <p:extLst>
      <p:ext uri="{BB962C8B-B14F-4D97-AF65-F5344CB8AC3E}">
        <p14:creationId xmlns:p14="http://schemas.microsoft.com/office/powerpoint/2010/main" val="3759436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31</a:t>
            </a:fld>
            <a:endParaRPr lang="en-US" dirty="0"/>
          </a:p>
        </p:txBody>
      </p:sp>
    </p:spTree>
    <p:extLst>
      <p:ext uri="{BB962C8B-B14F-4D97-AF65-F5344CB8AC3E}">
        <p14:creationId xmlns:p14="http://schemas.microsoft.com/office/powerpoint/2010/main" val="1587498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32</a:t>
            </a:fld>
            <a:endParaRPr lang="en-US" dirty="0"/>
          </a:p>
        </p:txBody>
      </p:sp>
    </p:spTree>
    <p:extLst>
      <p:ext uri="{BB962C8B-B14F-4D97-AF65-F5344CB8AC3E}">
        <p14:creationId xmlns:p14="http://schemas.microsoft.com/office/powerpoint/2010/main" val="1728070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33</a:t>
            </a:fld>
            <a:endParaRPr lang="en-US" dirty="0"/>
          </a:p>
        </p:txBody>
      </p:sp>
    </p:spTree>
    <p:extLst>
      <p:ext uri="{BB962C8B-B14F-4D97-AF65-F5344CB8AC3E}">
        <p14:creationId xmlns:p14="http://schemas.microsoft.com/office/powerpoint/2010/main" val="1137962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35</a:t>
            </a:fld>
            <a:endParaRPr lang="en-US" dirty="0"/>
          </a:p>
        </p:txBody>
      </p:sp>
    </p:spTree>
    <p:extLst>
      <p:ext uri="{BB962C8B-B14F-4D97-AF65-F5344CB8AC3E}">
        <p14:creationId xmlns:p14="http://schemas.microsoft.com/office/powerpoint/2010/main" val="2249465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Slide Number Placeholder 3"/>
          <p:cNvSpPr>
            <a:spLocks noGrp="1"/>
          </p:cNvSpPr>
          <p:nvPr>
            <p:ph type="sldNum" sz="quarter" idx="5"/>
          </p:nvPr>
        </p:nvSpPr>
        <p:spPr/>
        <p:txBody>
          <a:bodyPr/>
          <a:lstStyle/>
          <a:p>
            <a:fld id="{4C453AFD-8899-49A0-8F93-F92A93E774A4}" type="slidenum">
              <a:rPr lang="en-US" smtClean="0"/>
              <a:t>36</a:t>
            </a:fld>
            <a:endParaRPr lang="en-US" dirty="0"/>
          </a:p>
        </p:txBody>
      </p:sp>
    </p:spTree>
    <p:extLst>
      <p:ext uri="{BB962C8B-B14F-4D97-AF65-F5344CB8AC3E}">
        <p14:creationId xmlns:p14="http://schemas.microsoft.com/office/powerpoint/2010/main" val="1655313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latin typeface="Segoe UI" panose="020B0502040204020203" pitchFamily="34" charset="0"/>
                <a:cs typeface="Segoe UI" panose="020B0502040204020203" pitchFamily="34" charset="0"/>
              </a:rPr>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прохождения теста, мы не можем этого сделать, поскольку данные исчезли.</a:t>
            </a:r>
            <a:endParaRPr lang="ru-RU" dirty="0"/>
          </a:p>
          <a:p>
            <a:pPr marL="171450" indent="-171450">
              <a:buFont typeface="Arial" panose="020B0604020202020204" pitchFamily="34" charset="0"/>
              <a:buChar char="•"/>
            </a:pPr>
            <a:r>
              <a:rPr lang="ru-RU" dirty="0"/>
              <a:t>xUnit.net включает в себя пример для этого с атрибутом AutoRollback в наших тестах</a:t>
            </a:r>
          </a:p>
          <a:p>
            <a:pPr marL="171450" indent="-171450">
              <a:buFont typeface="Arial" panose="020B0604020202020204" pitchFamily="34" charset="0"/>
              <a:buChar char="•"/>
            </a:pPr>
            <a:r>
              <a:rPr lang="ru-RU" dirty="0"/>
              <a:t>Кроме того, если нам по какой-либо причине потребуется несколько транзакций, этот подход не сработает. Бывают системы, в которых одна операция сопровождается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endParaRPr lang="en-US" dirty="0"/>
          </a:p>
          <a:p>
            <a:pPr marL="171450" indent="-171450">
              <a:buFont typeface="Arial" panose="020B0604020202020204" pitchFamily="34" charset="0"/>
              <a:buChar char="•"/>
            </a:pPr>
            <a:endParaRPr lang="ru-RU"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37</a:t>
            </a:fld>
            <a:endParaRPr lang="en-US" dirty="0"/>
          </a:p>
        </p:txBody>
      </p:sp>
    </p:spTree>
    <p:extLst>
      <p:ext uri="{BB962C8B-B14F-4D97-AF65-F5344CB8AC3E}">
        <p14:creationId xmlns:p14="http://schemas.microsoft.com/office/powerpoint/2010/main" val="96905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Управляемые зависимости  —доступны только через ваше приложение, через API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Нужно использовать интеграционные тесты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err="1"/>
              <a:t>Неупровляемые</a:t>
            </a:r>
            <a:r>
              <a:rPr lang="ru-RU" dirty="0"/>
              <a:t> заменяем </a:t>
            </a:r>
            <a:r>
              <a:rPr lang="ru-RU" dirty="0" err="1"/>
              <a:t>моками</a:t>
            </a:r>
            <a:r>
              <a:rPr lang="ru-RU" dirty="0"/>
              <a:t>, но </a:t>
            </a:r>
            <a:r>
              <a:rPr lang="ru-RU" dirty="0" err="1"/>
              <a:t>мокируем</a:t>
            </a:r>
            <a:r>
              <a:rPr lang="ru-RU" dirty="0"/>
              <a:t> только свое (если надо оборачиваем)</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dirty="0"/>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Очистка данных в конце теста —</a:t>
            </a:r>
            <a:r>
              <a:rPr lang="en-US" dirty="0"/>
              <a:t> </a:t>
            </a:r>
            <a:r>
              <a:rPr lang="ru-RU" dirty="0"/>
              <a:t>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en-US" dirty="0"/>
          </a:p>
          <a:p>
            <a:r>
              <a:rPr lang="en-US" i="1" strike="sngStrike" dirty="0"/>
              <a:t>Teardown</a:t>
            </a:r>
            <a:r>
              <a:rPr lang="ru-RU" i="1" strike="sngStrike" dirty="0"/>
              <a:t> </a:t>
            </a:r>
            <a:r>
              <a:rPr lang="ru-RU" i="1" dirty="0"/>
              <a:t>-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40</a:t>
            </a:fld>
            <a:endParaRPr lang="en-US" dirty="0"/>
          </a:p>
        </p:txBody>
      </p:sp>
    </p:spTree>
    <p:extLst>
      <p:ext uri="{BB962C8B-B14F-4D97-AF65-F5344CB8AC3E}">
        <p14:creationId xmlns:p14="http://schemas.microsoft.com/office/powerpoint/2010/main" val="409595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highlight>
                  <a:srgbClr val="FFFF00"/>
                </a:highlight>
              </a:rPr>
              <a:t>SQL-скрипт вручную: это проще и дает вам более детальный контроль над процессом удаления.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Отключение внешних ключей</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Медленно – 3 команды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42</a:t>
            </a:fld>
            <a:endParaRPr lang="en-US" dirty="0"/>
          </a:p>
        </p:txBody>
      </p:sp>
    </p:spTree>
    <p:extLst>
      <p:ext uri="{BB962C8B-B14F-4D97-AF65-F5344CB8AC3E}">
        <p14:creationId xmlns:p14="http://schemas.microsoft.com/office/powerpoint/2010/main" val="28433936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удалять данные при обходе в глубину, это гарантирует, что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43</a:t>
            </a:fld>
            <a:endParaRPr lang="en-US" dirty="0"/>
          </a:p>
        </p:txBody>
      </p:sp>
    </p:spTree>
    <p:extLst>
      <p:ext uri="{BB962C8B-B14F-4D97-AF65-F5344CB8AC3E}">
        <p14:creationId xmlns:p14="http://schemas.microsoft.com/office/powerpoint/2010/main" val="3983509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Общая проблема заключается в попытке найти правильный порядок удаления для таблиц, когда у вас есть ограничения внешнего ключа.. Respawn исправляет это, разумно составляя список УДАЛЕНИЙ и обнаруживая циклические взаимосвязи.</a:t>
            </a:r>
          </a:p>
          <a:p>
            <a:pPr marL="171450" indent="-171450">
              <a:buFont typeface="Arial" panose="020B0604020202020204" pitchFamily="34" charset="0"/>
              <a:buChar char="•"/>
            </a:pPr>
            <a:r>
              <a:rPr lang="ru-RU" dirty="0"/>
              <a:t>Представьте каждую таблицу как узел, а каждый внешний ключ - как направленное ребро. Собрав все это вместе, мы можем построить ориентированный граф:</a:t>
            </a:r>
          </a:p>
          <a:p>
            <a:pPr marL="171450" indent="-171450">
              <a:buFont typeface="Arial" panose="020B0604020202020204" pitchFamily="34" charset="0"/>
              <a:buChar char="•"/>
            </a:pPr>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 Удаления должны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44</a:t>
            </a:fld>
            <a:endParaRPr lang="en-US" dirty="0"/>
          </a:p>
        </p:txBody>
      </p:sp>
    </p:spTree>
    <p:extLst>
      <p:ext uri="{BB962C8B-B14F-4D97-AF65-F5344CB8AC3E}">
        <p14:creationId xmlns:p14="http://schemas.microsoft.com/office/powerpoint/2010/main" val="2458019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Как только список таблиц создается в фабрике CreateAsync, объект Respawner сохраняет этот список таблиц, так что список таблиц и порядок вычисляются только один раз.</a:t>
            </a:r>
            <a:br>
              <a:rPr lang="ru-RU" dirty="0"/>
            </a:br>
            <a:br>
              <a:rPr lang="ru-RU" dirty="0"/>
            </a:br>
            <a:r>
              <a:rPr lang="ru-RU" b="0" i="0" dirty="0">
                <a:solidFill>
                  <a:srgbClr val="D0021B"/>
                </a:solidFill>
                <a:effectLst/>
                <a:latin typeface="Segoe UI" panose="020B0502040204020203" pitchFamily="34" charset="0"/>
              </a:rPr>
              <a:t>В тестах вы </a:t>
            </a:r>
            <a:r>
              <a:rPr lang="en-US" b="0" i="0" dirty="0">
                <a:solidFill>
                  <a:srgbClr val="D0021B"/>
                </a:solidFill>
                <a:effectLst/>
                <a:latin typeface="Segoe UI" panose="020B0502040204020203" pitchFamily="34" charset="0"/>
              </a:rPr>
              <a:t>reset’</a:t>
            </a:r>
            <a:r>
              <a:rPr lang="ru-RU" b="0" i="0" dirty="0">
                <a:solidFill>
                  <a:srgbClr val="D0021B"/>
                </a:solidFill>
                <a:effectLst/>
                <a:latin typeface="Segoe UI" panose="020B0502040204020203" pitchFamily="34" charset="0"/>
              </a:rPr>
              <a:t>ите свою базу данных перед каждым тестовым запуском. Если есть какие-либо таблицы / схемы, которые вы не хотите удалять, включите их в конфигурацию ваших RespawnerOptions.</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45</a:t>
            </a:fld>
            <a:endParaRPr lang="en-US" dirty="0"/>
          </a:p>
        </p:txBody>
      </p:sp>
    </p:spTree>
    <p:extLst>
      <p:ext uri="{BB962C8B-B14F-4D97-AF65-F5344CB8AC3E}">
        <p14:creationId xmlns:p14="http://schemas.microsoft.com/office/powerpoint/2010/main" val="3748571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Поговорим про использование </a:t>
            </a:r>
            <a:r>
              <a:rPr lang="en-US" dirty="0" err="1"/>
              <a:t>EFCore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Существует три основных способа автоматизировать тестирование вашего EF приложения:</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Используйте базу данных того же типа, что и ваша производственная система</a:t>
            </a:r>
            <a:r>
              <a:rPr lang="en-US" dirty="0"/>
              <a:t> - </a:t>
            </a:r>
            <a:r>
              <a:rPr lang="ru-RU" dirty="0"/>
              <a:t>Лучший выбор</a:t>
            </a:r>
            <a:endParaRPr lang="en-US" dirty="0"/>
          </a:p>
          <a:p>
            <a:pPr marL="171450" indent="-171450">
              <a:buFont typeface="Arial" panose="020B0604020202020204" pitchFamily="34" charset="0"/>
              <a:buChar char="•"/>
            </a:pPr>
            <a:r>
              <a:rPr lang="ru-RU" dirty="0"/>
              <a:t>Используйте базы данных </a:t>
            </a:r>
            <a:r>
              <a:rPr lang="en-US" dirty="0"/>
              <a:t>SQLite</a:t>
            </a:r>
            <a:r>
              <a:rPr lang="ru-RU" dirty="0"/>
              <a:t> в памяти</a:t>
            </a:r>
            <a:r>
              <a:rPr lang="en-US" dirty="0"/>
              <a:t> - </a:t>
            </a:r>
            <a:r>
              <a:rPr lang="ru-RU" dirty="0"/>
              <a:t>Самый быстрый выбор, но имеет ограничения</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46</a:t>
            </a:fld>
            <a:endParaRPr lang="en-US" dirty="0"/>
          </a:p>
        </p:txBody>
      </p:sp>
    </p:spTree>
    <p:extLst>
      <p:ext uri="{BB962C8B-B14F-4D97-AF65-F5344CB8AC3E}">
        <p14:creationId xmlns:p14="http://schemas.microsoft.com/office/powerpoint/2010/main" val="508824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«Полная» поддержка значит не больше не меньше, чем в базе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47</a:t>
            </a:fld>
            <a:endParaRPr lang="en-US" dirty="0"/>
          </a:p>
        </p:txBody>
      </p:sp>
    </p:spTree>
    <p:extLst>
      <p:ext uri="{BB962C8B-B14F-4D97-AF65-F5344CB8AC3E}">
        <p14:creationId xmlns:p14="http://schemas.microsoft.com/office/powerpoint/2010/main" val="22378021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быстрый выбор, но самый ограниченный</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Не поддерживаются SQLite – Схемы и Последовательности. </a:t>
            </a:r>
            <a:r>
              <a:rPr lang="en-US" b="0" i="0" dirty="0">
                <a:solidFill>
                  <a:srgbClr val="D0021B"/>
                </a:solidFill>
                <a:effectLst/>
                <a:latin typeface="Segoe UI" panose="020B0502040204020203" pitchFamily="34" charset="0"/>
              </a:rPr>
              <a:t>DateTimeOffset</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Decimal, TimeSpan, UInt64</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 EF </a:t>
            </a:r>
            <a:r>
              <a:rPr lang="ru-RU" b="0" i="0" dirty="0">
                <a:solidFill>
                  <a:srgbClr val="D0021B"/>
                </a:solidFill>
                <a:effectLst/>
                <a:latin typeface="Segoe UI" panose="020B0502040204020203" pitchFamily="34" charset="0"/>
              </a:rPr>
              <a:t>может считывать и записывать значения этих типов, и также поддерживается запрос на равенство (</a:t>
            </a:r>
            <a:r>
              <a:rPr lang="en-US" b="0" i="0" dirty="0">
                <a:solidFill>
                  <a:srgbClr val="D0021B"/>
                </a:solidFill>
                <a:effectLst/>
                <a:latin typeface="Segoe UI" panose="020B0502040204020203" pitchFamily="34" charset="0"/>
              </a:rPr>
              <a:t>where</a:t>
            </a:r>
            <a:r>
              <a:rPr lang="ru-RU" b="0" i="0" dirty="0">
                <a:solidFill>
                  <a:srgbClr val="D0021B"/>
                </a:solidFill>
                <a:effectLst/>
                <a:latin typeface="Segoe UI" panose="020B0502040204020203" pitchFamily="34" charset="0"/>
              </a:rPr>
              <a:t> e.Property == value). Однако другие операции, такие как сравнение и сортировку, потребуют исполнения на клиенте.</a:t>
            </a:r>
          </a:p>
          <a:p>
            <a:r>
              <a:rPr lang="ru-RU" b="0" i="0" dirty="0">
                <a:solidFill>
                  <a:srgbClr val="D0021B"/>
                </a:solidFill>
                <a:effectLst/>
                <a:latin typeface="Segoe UI" panose="020B0502040204020203" pitchFamily="34" charset="0"/>
              </a:rPr>
              <a:t>Ограничения миграции - SQLite не поддерживает ряд операций со схемой, которые поддерживаются большинством других реляционных баз данных. Если вы попытаетесь применить одну из неподдерживаемых операций к базе данных SQLite, то будет выдано исключение NotSupportedException. Для выполнения определенных операций будет предпринята попытка пересоздания. Вы можете обойти некоторые из этих ограничений, вручную написав код в своих миграциях для выполнения пересоздания. Пересоздание таблицы включает в себя создание новой таблицы, копирование данных в новую таблицу, удаление старой таблицы, переименование новой таблицы. Вам нужно будет использовать метод Sql(string) для выполнения некоторых из этих шагов.</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Ограничения идемпотентного скрипта</a:t>
            </a:r>
            <a:r>
              <a:rPr lang="en-US" b="0" i="0" dirty="0">
                <a:solidFill>
                  <a:srgbClr val="D0021B"/>
                </a:solidFill>
                <a:effectLst/>
                <a:latin typeface="Segoe UI" panose="020B0502040204020203" pitchFamily="34" charset="0"/>
              </a:rPr>
              <a:t> - </a:t>
            </a:r>
            <a:r>
              <a:rPr lang="ru-RU" b="0" i="0" dirty="0">
                <a:solidFill>
                  <a:srgbClr val="D0021B"/>
                </a:solidFill>
                <a:effectLst/>
                <a:latin typeface="Segoe UI" panose="020B0502040204020203" pitchFamily="34" charset="0"/>
              </a:rPr>
              <a:t>в отличие от других баз данных, SQLite не включает процедурный язык. Из-за этого нет способа сгенерировать логику if-then, требуемую сценариями идемпотентной миграции.</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Если вам известна последняя миграция, примененная к базе данных, вы можете сгенерировать сценарий из этой миграции в последнюю миграцию.</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Или используйте </a:t>
            </a:r>
            <a:r>
              <a:rPr lang="en-US" b="0" i="0" dirty="0">
                <a:solidFill>
                  <a:srgbClr val="D0021B"/>
                </a:solidFill>
                <a:effectLst/>
                <a:latin typeface="Segoe UI" panose="020B0502040204020203" pitchFamily="34" charset="0"/>
              </a:rPr>
              <a:t>dotnet ef database update --connection "Data Source=My.db"</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dirty="0"/>
          </a:p>
        </p:txBody>
      </p:sp>
    </p:spTree>
    <p:extLst>
      <p:ext uri="{BB962C8B-B14F-4D97-AF65-F5344CB8AC3E}">
        <p14:creationId xmlns:p14="http://schemas.microsoft.com/office/powerpoint/2010/main" val="382026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База данных SQLite имеет режим работы в памяти, который применяется путем установки в строке подключения значения “Filename=:memory:”.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p>
          <a:p>
            <a:pPr marL="171450" indent="-171450">
              <a:buFont typeface="Arial" panose="020B0604020202020204" pitchFamily="34" charset="0"/>
              <a:buChar char="•"/>
            </a:pP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SQLite в памяти, но я использую статический метод библиотеки EFCore.TestSupport, называемый SqliteInMemory.CreateOptions&lt;TContext&gt;, который настроит параметры для создания базы данных SQLite в памяти</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49</a:t>
            </a:fld>
            <a:endParaRPr lang="en-US" dirty="0"/>
          </a:p>
        </p:txBody>
      </p:sp>
    </p:spTree>
    <p:extLst>
      <p:ext uri="{BB962C8B-B14F-4D97-AF65-F5344CB8AC3E}">
        <p14:creationId xmlns:p14="http://schemas.microsoft.com/office/powerpoint/2010/main" val="6964833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(xUnit запускает тестовые классы параллельно, но методы в тестовом классе выполняются последовательно). Чтобы получить уникальное имя базы данных, в EFCore.TestSupport есть методы, которые берут базовую строку подключения к SQL Server из файла appsetting.json и добавляют имя класса в конец текущего имени.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50</a:t>
            </a:fld>
            <a:endParaRPr lang="en-US" dirty="0"/>
          </a:p>
        </p:txBody>
      </p:sp>
    </p:spTree>
    <p:extLst>
      <p:ext uri="{BB962C8B-B14F-4D97-AF65-F5344CB8AC3E}">
        <p14:creationId xmlns:p14="http://schemas.microsoft.com/office/powerpoint/2010/main" val="109871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dirty="0"/>
          </a:p>
        </p:txBody>
      </p:sp>
    </p:spTree>
    <p:extLst>
      <p:ext uri="{BB962C8B-B14F-4D97-AF65-F5344CB8AC3E}">
        <p14:creationId xmlns:p14="http://schemas.microsoft.com/office/powerpoint/2010/main" val="108088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Подход EnsureDeleted / EnsureCreated раньше был очень медленным (~ 10 секунд) для базы данных SQL Server, но с тех пор, как в NET 5 появился новый SqlClient, он стал намного быстрее (~ 1,5 секунды), что существенно влияет на время выполнения теста при использовании этого EnsureDeleted.</a:t>
            </a:r>
          </a:p>
          <a:p>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Подход EnsureClean быстрее, возможно, в два раза быстрее, чем версия EnsureDeleted + EnsureCreated, что может существенно повлиять на продолжительность выполнения ваших тестов. Это также лучше в ситуациях, когда ваш сервер баз данных не позволяет вам удалять или создавать новые базы данных, но позволяет вам читать / записывать базу данных, например, если ваши тестовые базы данных были на SQL Server, где у вас нет прав администратора.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51</a:t>
            </a:fld>
            <a:endParaRPr lang="en-US" dirty="0"/>
          </a:p>
        </p:txBody>
      </p:sp>
    </p:spTree>
    <p:extLst>
      <p:ext uri="{BB962C8B-B14F-4D97-AF65-F5344CB8AC3E}">
        <p14:creationId xmlns:p14="http://schemas.microsoft.com/office/powerpoint/2010/main" val="3069332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SQL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operations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List&lt;MigrationOperation&gt;();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index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t.Indexes.Where(AcceptIndex))) operations.Add(Drop(index));</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foreignKey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t.ForeignKeys.Where(AcceptForeignKey))) operations.Add(Drop(foreignKey));</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table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databaseModel.Tables.Where(AcceptTable))   operations.Add(Drop(table));</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sequence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databaseModel.Sequences.Where(AcceptSequence))   operations.Add(Drop(sequence));</a:t>
            </a:r>
            <a:endParaRPr lang="en-US" dirty="0"/>
          </a:p>
          <a:p>
            <a:endParaRPr lang="en-US" dirty="0"/>
          </a:p>
          <a:p>
            <a:r>
              <a:rPr lang="en-US" dirty="0"/>
              <a:t>Postgres - </a:t>
            </a:r>
            <a:r>
              <a:rPr lang="en-US" sz="1800" dirty="0">
                <a:solidFill>
                  <a:srgbClr val="008000"/>
                </a:solidFill>
                <a:latin typeface="Cascadia Mono" panose="020B0609020000020004" pitchFamily="49" charset="0"/>
              </a:rPr>
              <a:t>"DROP SCHEMA" approach (see https://stackoverflow.com/a/13823560/1434764)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to remove all the tables, extensions, functions, collations.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in this method was provided by Shay Rojansky, github @roji</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52</a:t>
            </a:fld>
            <a:endParaRPr lang="en-US" dirty="0"/>
          </a:p>
        </p:txBody>
      </p:sp>
    </p:spTree>
    <p:extLst>
      <p:ext uri="{BB962C8B-B14F-4D97-AF65-F5344CB8AC3E}">
        <p14:creationId xmlns:p14="http://schemas.microsoft.com/office/powerpoint/2010/main" val="1990264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убедиться, что тест отработает также, как и в </a:t>
            </a:r>
            <a:r>
              <a:rPr lang="en-US" dirty="0"/>
              <a:t>production?</a:t>
            </a:r>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Каждый тест - это отдельный метод, который должен а) подготовить базу данных к тестированию, б) запустить тестируемый код в) проверить правильность результатов тестируемого кода. И средняя часть, запуск кода, должна воспроизводить ситуацию, в которой обычно используется код, который вы тестируете. Но поскольку все три части находятся в одном методе, может быть трудно создать то же состояние, в котором обычно используется тестовый код.</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Проблема “воспроизведения того же состояния, в котором обычно используется тестовый код” является общей для тестирования, но при тестировании EF</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приложения - это усложняется </a:t>
            </a:r>
            <a:r>
              <a:rPr lang="en-US" b="0" i="0" dirty="0">
                <a:solidFill>
                  <a:srgbClr val="D0021B"/>
                </a:solidFill>
                <a:effectLst/>
                <a:latin typeface="Segoe UI" panose="020B0502040204020203" pitchFamily="34" charset="0"/>
              </a:rPr>
              <a:t>identity resolution</a:t>
            </a:r>
            <a:r>
              <a:rPr lang="ru-RU" b="0" i="0" dirty="0">
                <a:solidFill>
                  <a:srgbClr val="D0021B"/>
                </a:solidFill>
                <a:effectLst/>
                <a:latin typeface="Segoe UI" panose="020B0502040204020203" pitchFamily="34" charset="0"/>
              </a:rPr>
              <a:t>. Разрешение идентификаторов имеет решающее значение в вашем обычном коде, поскольку оно гарантирует, что у вас есть только один экземпляр сущности типа класса, который имеет определенный первичный ключ. Проблема в том, что разрешение идентификационных данных может привести к тому, что ваш тест пройдет успешно, даже если в вашем коде есть ошибка.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53</a:t>
            </a:fld>
            <a:endParaRPr lang="en-US" dirty="0"/>
          </a:p>
        </p:txBody>
      </p:sp>
    </p:spTree>
    <p:extLst>
      <p:ext uri="{BB962C8B-B14F-4D97-AF65-F5344CB8AC3E}">
        <p14:creationId xmlns:p14="http://schemas.microsoft.com/office/powerpoint/2010/main" val="396844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Вот тест, который проходит из-за разрешения идентификации. Проверка в конце теста должна завершиться неудачей, потому что SaveChanges не был вызван (см. строку 15). Причина, по которой он прошел, заключается в том, что экземпляр сущности в переменной с именем verifyBook был прочитан из базы данных, но потому, что были найдены отслеживаемые экземпляры сущности внутри DbContext, и это было возвращено вместо чтения из базы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54</a:t>
            </a:fld>
            <a:endParaRPr lang="en-US" dirty="0"/>
          </a:p>
        </p:txBody>
      </p:sp>
    </p:spTree>
    <p:extLst>
      <p:ext uri="{BB962C8B-B14F-4D97-AF65-F5344CB8AC3E}">
        <p14:creationId xmlns:p14="http://schemas.microsoft.com/office/powerpoint/2010/main" val="3250399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StopNextDispose</a:t>
            </a:r>
            <a:r>
              <a:rPr lang="en-US" dirty="0"/>
              <a:t> – </a:t>
            </a:r>
            <a:r>
              <a:rPr lang="ru-RU" dirty="0"/>
              <a:t>специальный </a:t>
            </a:r>
            <a:r>
              <a:rPr lang="en-US" dirty="0"/>
              <a:t>helper </a:t>
            </a:r>
            <a:r>
              <a:rPr lang="ru-RU" dirty="0"/>
              <a:t>метод, сохраняющий </a:t>
            </a:r>
            <a:r>
              <a:rPr lang="en-US" dirty="0"/>
              <a:t>connection </a:t>
            </a:r>
            <a:r>
              <a:rPr lang="ru-RU" dirty="0"/>
              <a:t>для последующего использования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55</a:t>
            </a:fld>
            <a:endParaRPr lang="en-US" dirty="0"/>
          </a:p>
        </p:txBody>
      </p:sp>
    </p:spTree>
    <p:extLst>
      <p:ext uri="{BB962C8B-B14F-4D97-AF65-F5344CB8AC3E}">
        <p14:creationId xmlns:p14="http://schemas.microsoft.com/office/powerpoint/2010/main" val="16550774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Еще есть способ сделать это с помощью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Этот метод быстро удаляет все экземпляры сущностей, которые в данный момент отслеживает DbContext. Это означает, что вы можете использовать один экземпляр DbContext, но каждый этап,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 и </a:t>
            </a:r>
            <a:r>
              <a:rPr lang="en-US" b="0" i="0" dirty="0">
                <a:solidFill>
                  <a:srgbClr val="D0021B"/>
                </a:solidFill>
                <a:effectLst/>
                <a:latin typeface="Segoe UI" panose="020B0502040204020203" pitchFamily="34" charset="0"/>
              </a:rPr>
              <a:t>ASSERT</a:t>
            </a:r>
            <a:r>
              <a:rPr lang="ru-RU" b="0" i="0" dirty="0">
                <a:solidFill>
                  <a:srgbClr val="D0021B"/>
                </a:solidFill>
                <a:effectLst/>
                <a:latin typeface="Segoe UI" panose="020B0502040204020203" pitchFamily="34" charset="0"/>
              </a:rPr>
              <a:t>, изолировано, что мешает разрешению идентификации предоставлять вам данные из другого хранилища. В приведенном ниже коде есть две потенциальные ошибки, которые могли бы проскользнуть, если бы вы не добавили вызовы в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 Если </a:t>
            </a:r>
            <a:r>
              <a:rPr lang="en-US" b="0" i="0" dirty="0">
                <a:solidFill>
                  <a:srgbClr val="D0021B"/>
                </a:solidFill>
                <a:effectLst/>
                <a:latin typeface="Segoe UI" panose="020B0502040204020203" pitchFamily="34" charset="0"/>
              </a:rPr>
              <a:t>Include</a:t>
            </a:r>
            <a:r>
              <a:rPr lang="ru-RU" b="0" i="0" dirty="0">
                <a:solidFill>
                  <a:srgbClr val="D0021B"/>
                </a:solidFill>
                <a:effectLst/>
                <a:latin typeface="Segoe UI" panose="020B0502040204020203" pitchFamily="34" charset="0"/>
              </a:rPr>
              <a:t> было опущено, тест все равно прошел бы (поскольку коллекция отзывов была настроена на этапе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И если бы SaveChanges был опущен, тест все равно прошел бы (потому что для проверки чтения базы данных был бы предоставлен объект book со стадии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pPr marL="0" indent="0">
              <a:buFont typeface="Arial" panose="020B0604020202020204" pitchFamily="34" charset="0"/>
              <a:buNone/>
            </a:pPr>
            <a:r>
              <a:rPr lang="ru-RU" b="0" i="0" dirty="0">
                <a:solidFill>
                  <a:srgbClr val="D0021B"/>
                </a:solidFill>
                <a:effectLst/>
                <a:latin typeface="Segoe UI" panose="020B0502040204020203" pitchFamily="34" charset="0"/>
              </a:rPr>
              <a:t>Это лучше, чем три отдельных экземпляра DbContext, потому что</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Не нужно создавать три DbContext скоупа (экономит ввод текста. Более короткий тест) и можно использовать using var context = ..., поэтому никаких отступов (приятнее писать. Легче читать)</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Вы все еще можете обратиться к предыдущим частям, скажем, чтобы получить его первичный ключ</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Это работает лучше с улучшенными </a:t>
            </a:r>
            <a:r>
              <a:rPr lang="en-US" b="0" i="0" dirty="0">
                <a:solidFill>
                  <a:srgbClr val="D0021B"/>
                </a:solidFill>
                <a:effectLst/>
                <a:latin typeface="Segoe UI" panose="020B0502040204020203" pitchFamily="34" charset="0"/>
              </a:rPr>
              <a:t>disposable</a:t>
            </a:r>
            <a:r>
              <a:rPr lang="ru-RU" b="0" i="0" dirty="0">
                <a:solidFill>
                  <a:srgbClr val="D0021B"/>
                </a:solidFill>
                <a:effectLst/>
                <a:latin typeface="Segoe UI" panose="020B0502040204020203" pitchFamily="34" charset="0"/>
              </a:rPr>
              <a:t> опциями SQLite в памяти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56</a:t>
            </a:fld>
            <a:endParaRPr lang="en-US" dirty="0"/>
          </a:p>
        </p:txBody>
      </p:sp>
    </p:spTree>
    <p:extLst>
      <p:ext uri="{BB962C8B-B14F-4D97-AF65-F5344CB8AC3E}">
        <p14:creationId xmlns:p14="http://schemas.microsoft.com/office/powerpoint/2010/main" val="42070420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Решение состоит в том, чтобы сериализовать конкретные данные из существующей базы данных и сохранить их в виде файла JSON. Затем в каждом модульном тесте, которому требовались эти данные, </a:t>
            </a:r>
            <a:r>
              <a:rPr lang="ru-RU" dirty="0" err="1"/>
              <a:t>десериализуем</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57</a:t>
            </a:fld>
            <a:endParaRPr lang="en-US" dirty="0"/>
          </a:p>
        </p:txBody>
      </p:sp>
    </p:spTree>
    <p:extLst>
      <p:ext uri="{BB962C8B-B14F-4D97-AF65-F5344CB8AC3E}">
        <p14:creationId xmlns:p14="http://schemas.microsoft.com/office/powerpoint/2010/main" val="6284862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ru-RU" dirty="0"/>
              <a:t>Подходят для тестов, которым требуется много сложных данных, которые трудно закодировать вручную.</a:t>
            </a:r>
            <a:r>
              <a:rPr lang="en-US" dirty="0"/>
              <a:t> </a:t>
            </a:r>
            <a:endParaRPr lang="ru-RU" dirty="0"/>
          </a:p>
          <a:p>
            <a:pPr marL="171450" indent="-171450">
              <a:buFontTx/>
              <a:buChar char="-"/>
            </a:pPr>
            <a:r>
              <a:rPr lang="ru-RU" dirty="0"/>
              <a:t>Гораздо более репрезентативные данные для системных тестов, тестов производительности и демонстраций клиентов.</a:t>
            </a:r>
          </a:p>
          <a:p>
            <a:pPr marL="171450" indent="-171450">
              <a:buFontTx/>
              <a:buChar char="-"/>
            </a:pPr>
            <a:r>
              <a:rPr lang="ru-RU" dirty="0"/>
              <a:t>Функция “Seed from Production” также включает этап анонимизации, чтобы никакие личные данные не хранились / не использовались в вашем приложении / тестовом коде.</a:t>
            </a:r>
          </a:p>
          <a:p>
            <a:pPr marL="171450" indent="-171450">
              <a:buFontTx/>
              <a:buChar char="-"/>
            </a:pPr>
            <a:r>
              <a:rPr lang="ru-RU" dirty="0" err="1"/>
              <a:t>TestSupport</a:t>
            </a:r>
            <a:r>
              <a:rPr lang="ru-RU" dirty="0"/>
              <a:t> версия 2.0.0 и выше.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58</a:t>
            </a:fld>
            <a:endParaRPr lang="en-US" dirty="0"/>
          </a:p>
        </p:txBody>
      </p:sp>
    </p:spTree>
    <p:extLst>
      <p:ext uri="{BB962C8B-B14F-4D97-AF65-F5344CB8AC3E}">
        <p14:creationId xmlns:p14="http://schemas.microsoft.com/office/powerpoint/2010/main" val="2469806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59</a:t>
            </a:fld>
            <a:endParaRPr lang="en-US" dirty="0"/>
          </a:p>
        </p:txBody>
      </p:sp>
    </p:spTree>
    <p:extLst>
      <p:ext uri="{BB962C8B-B14F-4D97-AF65-F5344CB8AC3E}">
        <p14:creationId xmlns:p14="http://schemas.microsoft.com/office/powerpoint/2010/main" val="26557892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Пакетный запуск (</a:t>
            </a:r>
            <a:r>
              <a:rPr lang="en-US" dirty="0"/>
              <a:t>batch</a:t>
            </a:r>
            <a:r>
              <a:rPr lang="ru-RU" dirty="0"/>
              <a:t>) интеграционных тестов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60</a:t>
            </a:fld>
            <a:endParaRPr lang="en-US" dirty="0"/>
          </a:p>
        </p:txBody>
      </p:sp>
    </p:spTree>
    <p:extLst>
      <p:ext uri="{BB962C8B-B14F-4D97-AF65-F5344CB8AC3E}">
        <p14:creationId xmlns:p14="http://schemas.microsoft.com/office/powerpoint/2010/main" val="3059647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Используйте </a:t>
            </a:r>
            <a:r>
              <a:rPr lang="ru-RU" dirty="0" err="1"/>
              <a:t>моки</a:t>
            </a:r>
            <a:r>
              <a:rPr lang="ru-RU" dirty="0"/>
              <a:t> для неуправляемых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dirty="0"/>
          </a:p>
        </p:txBody>
      </p:sp>
    </p:spTree>
    <p:extLst>
      <p:ext uri="{BB962C8B-B14F-4D97-AF65-F5344CB8AC3E}">
        <p14:creationId xmlns:p14="http://schemas.microsoft.com/office/powerpoint/2010/main" val="30286486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которая предоставляет легкие, временные экземпляры основных баз данных, веб-браузеров для </a:t>
            </a:r>
            <a:r>
              <a:rPr lang="ru-RU" b="0" i="0" dirty="0" err="1">
                <a:effectLst/>
                <a:latin typeface="Segoe UI" panose="020B0502040204020203" pitchFamily="34" charset="0"/>
              </a:rPr>
              <a:t>Selenium</a:t>
            </a:r>
            <a:r>
              <a:rPr lang="ru-RU" b="0" i="0" dirty="0">
                <a:effectLst/>
                <a:latin typeface="Segoe UI" panose="020B0502040204020203" pitchFamily="34" charset="0"/>
              </a:rPr>
              <a:t> или чего угодно еще, что можно запускать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предоставляет API для автоматизации настройки окружения. Оно запускает нужные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-контейнеры ровно на время работы наших тестов и гасит их сразу же, как тесты завершатся.</a:t>
            </a:r>
            <a:endParaRPr lang="en-US" dirty="0"/>
          </a:p>
          <a:p>
            <a:r>
              <a:rPr lang="ru-RU" dirty="0"/>
              <a:t>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ru-RU" dirty="0"/>
          </a:p>
          <a:p>
            <a:r>
              <a:rPr lang="ru-RU" dirty="0"/>
              <a:t>Есть 2 решения про </a:t>
            </a:r>
            <a:r>
              <a:rPr lang="ru-RU" dirty="0" err="1"/>
              <a:t>тестконтейнеры</a:t>
            </a:r>
            <a:r>
              <a:rPr lang="ru-RU" dirty="0"/>
              <a:t>, развиваются оба</a:t>
            </a:r>
          </a:p>
          <a:p>
            <a:r>
              <a:rPr lang="ru-RU" dirty="0"/>
              <a:t>- https://github.com/isen-ng/testcontainers-dotnet – более похож на оригинал</a:t>
            </a:r>
          </a:p>
          <a:p>
            <a:r>
              <a:rPr lang="ru-RU" dirty="0"/>
              <a:t>- https://github.com/testcontainers/testcontainers-dotnet – больше пользователей и более </a:t>
            </a:r>
            <a:r>
              <a:rPr lang="ru-RU"/>
              <a:t>дотнетовый</a:t>
            </a:r>
            <a:endParaRPr lang="ru-RU" dirty="0"/>
          </a:p>
          <a:p>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61</a:t>
            </a:fld>
            <a:endParaRPr lang="en-US" dirty="0"/>
          </a:p>
        </p:txBody>
      </p:sp>
    </p:spTree>
    <p:extLst>
      <p:ext uri="{BB962C8B-B14F-4D97-AF65-F5344CB8AC3E}">
        <p14:creationId xmlns:p14="http://schemas.microsoft.com/office/powerpoint/2010/main" val="15326591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Docker.DotNet</a:t>
            </a:r>
            <a:endParaRPr lang="ru-RU" b="0" i="0" dirty="0">
              <a:effectLst/>
              <a:latin typeface="Segoe UI" panose="020B0502040204020203" pitchFamily="34" charset="0"/>
            </a:endParaRPr>
          </a:p>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63</a:t>
            </a:fld>
            <a:endParaRPr lang="en-US" dirty="0"/>
          </a:p>
        </p:txBody>
      </p:sp>
    </p:spTree>
    <p:extLst>
      <p:ext uri="{BB962C8B-B14F-4D97-AF65-F5344CB8AC3E}">
        <p14:creationId xmlns:p14="http://schemas.microsoft.com/office/powerpoint/2010/main" val="3175201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68</a:t>
            </a:fld>
            <a:endParaRPr lang="en-US" dirty="0"/>
          </a:p>
        </p:txBody>
      </p:sp>
    </p:spTree>
    <p:extLst>
      <p:ext uri="{BB962C8B-B14F-4D97-AF65-F5344CB8AC3E}">
        <p14:creationId xmlns:p14="http://schemas.microsoft.com/office/powerpoint/2010/main" val="14303533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Когда нет уровней абстракции (модель предметной области является одним из таких уровней), модульные тесты там бесполезны.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69</a:t>
            </a:fld>
            <a:endParaRPr lang="en-US" dirty="0"/>
          </a:p>
        </p:txBody>
      </p:sp>
    </p:spTree>
    <p:extLst>
      <p:ext uri="{BB962C8B-B14F-4D97-AF65-F5344CB8AC3E}">
        <p14:creationId xmlns:p14="http://schemas.microsoft.com/office/powerpoint/2010/main" val="3828012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Репозитории обеспечивают полезную абстракцию поверх базы данных.</a:t>
            </a:r>
          </a:p>
          <a:p>
            <a:endParaRPr lang="ru-RU" dirty="0"/>
          </a:p>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70</a:t>
            </a:fld>
            <a:endParaRPr lang="en-US" dirty="0"/>
          </a:p>
        </p:txBody>
      </p:sp>
    </p:spTree>
    <p:extLst>
      <p:ext uri="{BB962C8B-B14F-4D97-AF65-F5344CB8AC3E}">
        <p14:creationId xmlns:p14="http://schemas.microsoft.com/office/powerpoint/2010/main" val="2155854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71</a:t>
            </a:fld>
            <a:endParaRPr lang="en-US" dirty="0"/>
          </a:p>
        </p:txBody>
      </p:sp>
    </p:spTree>
    <p:extLst>
      <p:ext uri="{BB962C8B-B14F-4D97-AF65-F5344CB8AC3E}">
        <p14:creationId xmlns:p14="http://schemas.microsoft.com/office/powerpoint/2010/main" val="37151897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еще</a:t>
            </a:r>
            <a:r>
              <a:rPr lang="en-US" dirty="0"/>
              <a:t> </a:t>
            </a:r>
            <a:r>
              <a:rPr lang="en-US" dirty="0" err="1"/>
              <a:t>рекоммендации</a:t>
            </a:r>
            <a:endParaRPr lang="en-US" dirty="0"/>
          </a:p>
          <a:p>
            <a:r>
              <a:rPr lang="en-US" dirty="0"/>
              <a:t>- </a:t>
            </a:r>
            <a:r>
              <a:rPr lang="en-US" dirty="0" err="1"/>
              <a:t>смотреть</a:t>
            </a:r>
            <a:r>
              <a:rPr lang="en-US" dirty="0"/>
              <a:t> </a:t>
            </a:r>
            <a:r>
              <a:rPr lang="en-US" dirty="0" err="1"/>
              <a:t>на</a:t>
            </a:r>
            <a:r>
              <a:rPr lang="en-US" dirty="0"/>
              <a:t> SQL</a:t>
            </a:r>
          </a:p>
          <a:p>
            <a:r>
              <a:rPr lang="en-US" dirty="0"/>
              <a:t>- </a:t>
            </a:r>
            <a:r>
              <a:rPr lang="en-US" dirty="0" err="1"/>
              <a:t>делать</a:t>
            </a:r>
            <a:r>
              <a:rPr lang="en-US" dirty="0"/>
              <a:t> </a:t>
            </a:r>
            <a:r>
              <a:rPr lang="en-US" dirty="0" err="1"/>
              <a:t>команды</a:t>
            </a:r>
            <a:r>
              <a:rPr lang="en-US" dirty="0"/>
              <a:t>, </a:t>
            </a:r>
            <a:r>
              <a:rPr lang="en-US" dirty="0" err="1"/>
              <a:t>которые</a:t>
            </a:r>
            <a:r>
              <a:rPr lang="en-US" dirty="0"/>
              <a:t> </a:t>
            </a:r>
            <a:r>
              <a:rPr lang="en-US" dirty="0" err="1"/>
              <a:t>упадут</a:t>
            </a:r>
            <a:r>
              <a:rPr lang="en-US" dirty="0"/>
              <a:t>, </a:t>
            </a:r>
            <a:r>
              <a:rPr lang="en-US" dirty="0" err="1"/>
              <a:t>ежели</a:t>
            </a:r>
            <a:r>
              <a:rPr lang="en-US" dirty="0"/>
              <a:t> </a:t>
            </a:r>
            <a:r>
              <a:rPr lang="en-US" dirty="0" err="1"/>
              <a:t>база</a:t>
            </a:r>
            <a:r>
              <a:rPr lang="en-US" dirty="0"/>
              <a:t> </a:t>
            </a:r>
            <a:r>
              <a:rPr lang="en-US" dirty="0" err="1"/>
              <a:t>не</a:t>
            </a:r>
            <a:r>
              <a:rPr lang="en-US" dirty="0"/>
              <a:t> </a:t>
            </a:r>
            <a:r>
              <a:rPr lang="en-US" dirty="0" err="1"/>
              <a:t>том</a:t>
            </a:r>
            <a:r>
              <a:rPr lang="en-US" dirty="0"/>
              <a:t> </a:t>
            </a:r>
            <a:r>
              <a:rPr lang="en-US" dirty="0" err="1"/>
              <a:t>состоянии</a:t>
            </a:r>
            <a:r>
              <a:rPr lang="en-US" dirty="0"/>
              <a:t> (</a:t>
            </a:r>
            <a:r>
              <a:rPr lang="en-US" dirty="0" err="1"/>
              <a:t>например</a:t>
            </a:r>
            <a:r>
              <a:rPr lang="en-US" dirty="0"/>
              <a:t>, create or replace or create if not exists)</a:t>
            </a:r>
          </a:p>
          <a:p>
            <a:r>
              <a:rPr lang="en-US" dirty="0"/>
              <a:t>- </a:t>
            </a:r>
            <a:r>
              <a:rPr lang="en-US" dirty="0" err="1"/>
              <a:t>EnsureCreated</a:t>
            </a:r>
            <a:r>
              <a:rPr lang="en-US" dirty="0"/>
              <a:t> and Migrations don't work well together. If you're using Migrations, don't use </a:t>
            </a:r>
            <a:r>
              <a:rPr lang="en-US" dirty="0" err="1"/>
              <a:t>EnsureCreated</a:t>
            </a:r>
            <a:r>
              <a:rPr lang="en-US" dirty="0"/>
              <a:t> to initialize the schema.</a:t>
            </a:r>
          </a:p>
          <a:p>
            <a:r>
              <a:rPr lang="en-US" dirty="0"/>
              <a:t>- </a:t>
            </a:r>
            <a:r>
              <a:rPr lang="en-US" dirty="0" err="1"/>
              <a:t>не</a:t>
            </a:r>
            <a:r>
              <a:rPr lang="en-US" dirty="0"/>
              <a:t> </a:t>
            </a:r>
            <a:r>
              <a:rPr lang="en-US" dirty="0" err="1"/>
              <a:t>называйте</a:t>
            </a:r>
            <a:r>
              <a:rPr lang="en-US" dirty="0"/>
              <a:t> </a:t>
            </a:r>
            <a:r>
              <a:rPr lang="en-US" dirty="0" err="1"/>
              <a:t>базу</a:t>
            </a:r>
            <a:r>
              <a:rPr lang="en-US" dirty="0"/>
              <a:t> </a:t>
            </a:r>
            <a:r>
              <a:rPr lang="en-US" dirty="0" err="1"/>
              <a:t>postgres</a:t>
            </a:r>
            <a:r>
              <a:rPr lang="en-US" dirty="0"/>
              <a:t> (</a:t>
            </a:r>
            <a:r>
              <a:rPr lang="en-US" dirty="0" err="1"/>
              <a:t>точнее</a:t>
            </a:r>
            <a:r>
              <a:rPr lang="en-US" dirty="0"/>
              <a:t> </a:t>
            </a:r>
            <a:r>
              <a:rPr lang="en-US" dirty="0" err="1"/>
              <a:t>не</a:t>
            </a:r>
            <a:r>
              <a:rPr lang="en-US" dirty="0"/>
              <a:t> </a:t>
            </a:r>
            <a:r>
              <a:rPr lang="en-US" dirty="0" err="1"/>
              <a:t>используйте</a:t>
            </a:r>
            <a:r>
              <a:rPr lang="en-US" dirty="0"/>
              <a:t>)</a:t>
            </a:r>
          </a:p>
          <a:p>
            <a:endParaRPr lang="en-US" dirty="0"/>
          </a:p>
          <a:p>
            <a:r>
              <a:rPr lang="en-US" dirty="0" err="1"/>
              <a:t>MSTest</a:t>
            </a:r>
            <a:r>
              <a:rPr lang="en-US" dirty="0"/>
              <a:t> v2</a:t>
            </a:r>
          </a:p>
          <a:p>
            <a:r>
              <a:rPr lang="en-US" dirty="0"/>
              <a:t>https://devblogs.microsoft.com/devops/mstest-v2-in-assembly-parallel-test-execution/</a:t>
            </a:r>
          </a:p>
          <a:p>
            <a:r>
              <a:rPr lang="en-US" dirty="0"/>
              <a:t>There are 3 scopes of parallelization: (1) </a:t>
            </a:r>
            <a:r>
              <a:rPr lang="en-US" dirty="0" err="1"/>
              <a:t>ClassLevel</a:t>
            </a:r>
            <a:r>
              <a:rPr lang="en-US" dirty="0"/>
              <a:t> – each thread executes a </a:t>
            </a:r>
            <a:r>
              <a:rPr lang="en-US" dirty="0" err="1"/>
              <a:t>TestClass</a:t>
            </a:r>
            <a:r>
              <a:rPr lang="en-US" dirty="0"/>
              <a:t> worth of tests. Within the </a:t>
            </a:r>
            <a:r>
              <a:rPr lang="en-US" dirty="0" err="1"/>
              <a:t>TestClass</a:t>
            </a:r>
            <a:r>
              <a:rPr lang="en-US" dirty="0"/>
              <a:t>, the test methods execute serially. This is the default – tests within a class might have interdependency, and we don’t want to be too aggressive. (2) </a:t>
            </a:r>
            <a:r>
              <a:rPr lang="en-US" dirty="0" err="1"/>
              <a:t>MethodLevel</a:t>
            </a:r>
            <a:r>
              <a:rPr lang="en-US" dirty="0"/>
              <a:t> – each thread executes a </a:t>
            </a:r>
            <a:r>
              <a:rPr lang="en-US" dirty="0" err="1"/>
              <a:t>TestMethod</a:t>
            </a:r>
            <a:r>
              <a:rPr lang="en-US" dirty="0"/>
              <a:t>. (3) Custom – the user can provide a plugin implementing the required execution semantics. This is presently not yet supported but mentioned because – like all of </a:t>
            </a:r>
            <a:r>
              <a:rPr lang="en-US" dirty="0" err="1"/>
              <a:t>MSTest</a:t>
            </a:r>
            <a:r>
              <a:rPr lang="en-US" dirty="0"/>
              <a:t> V2 – we have designed the feature with </a:t>
            </a:r>
            <a:r>
              <a:rPr lang="en-US" dirty="0" err="1"/>
              <a:t>extensiblity</a:t>
            </a:r>
            <a:r>
              <a:rPr lang="en-US" dirty="0"/>
              <a:t> in mind.</a:t>
            </a:r>
          </a:p>
          <a:p>
            <a:endParaRPr lang="en-US" dirty="0"/>
          </a:p>
          <a:p>
            <a:r>
              <a:rPr lang="en-US" dirty="0"/>
              <a:t>The key value is required so it must be supplied. When the </a:t>
            </a:r>
            <a:r>
              <a:rPr lang="en-US" dirty="0" err="1"/>
              <a:t>HasData</a:t>
            </a:r>
            <a:r>
              <a:rPr lang="en-US" dirty="0"/>
              <a:t> method is used, EF Core will automatically generate SET IDENTITY INSERT ON for the relevant table, and the set it to OFF once the seeding has completed.</a:t>
            </a:r>
          </a:p>
          <a:p>
            <a:r>
              <a:rPr lang="en-US" dirty="0"/>
              <a:t>There is no Data Annotation equivalent to the </a:t>
            </a:r>
            <a:r>
              <a:rPr lang="en-US" dirty="0" err="1"/>
              <a:t>HasData</a:t>
            </a:r>
            <a:r>
              <a:rPr lang="en-US" dirty="0"/>
              <a:t> method.</a:t>
            </a:r>
          </a:p>
        </p:txBody>
      </p:sp>
      <p:sp>
        <p:nvSpPr>
          <p:cNvPr id="4" name="Slide Number Placeholder 3"/>
          <p:cNvSpPr>
            <a:spLocks noGrp="1"/>
          </p:cNvSpPr>
          <p:nvPr>
            <p:ph type="sldNum" sz="quarter" idx="5"/>
          </p:nvPr>
        </p:nvSpPr>
        <p:spPr/>
        <p:txBody>
          <a:bodyPr/>
          <a:lstStyle/>
          <a:p>
            <a:fld id="{4C453AFD-8899-49A0-8F93-F92A93E774A4}" type="slidenum">
              <a:rPr lang="en-US" smtClean="0"/>
              <a:t>72</a:t>
            </a:fld>
            <a:endParaRPr lang="en-US" dirty="0"/>
          </a:p>
        </p:txBody>
      </p:sp>
    </p:spTree>
    <p:extLst>
      <p:ext uri="{BB962C8B-B14F-4D97-AF65-F5344CB8AC3E}">
        <p14:creationId xmlns:p14="http://schemas.microsoft.com/office/powerpoint/2010/main" val="181481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dirty="0"/>
          </a:p>
        </p:txBody>
      </p:sp>
    </p:spTree>
    <p:extLst>
      <p:ext uri="{BB962C8B-B14F-4D97-AF65-F5344CB8AC3E}">
        <p14:creationId xmlns:p14="http://schemas.microsoft.com/office/powerpoint/2010/main" val="214083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устаревшая база данных</a:t>
            </a:r>
          </a:p>
          <a:p>
            <a:r>
              <a:rPr lang="ru-RU" dirty="0"/>
              <a:t>политики ИТ-безопасности</a:t>
            </a:r>
          </a:p>
          <a:p>
            <a:r>
              <a:rPr lang="ru-RU" dirty="0"/>
              <a:t>стоимость настройки и обслуживания экземпляра тестовой базы данных непомерно высока. </a:t>
            </a:r>
          </a:p>
          <a:p>
            <a:endParaRPr lang="ru-RU" dirty="0"/>
          </a:p>
          <a:p>
            <a:r>
              <a:rPr lang="en-US" dirty="0" err="1"/>
              <a:t>TFlex</a:t>
            </a:r>
            <a:r>
              <a:rPr lang="ru-RU" dirty="0"/>
              <a:t> от </a:t>
            </a:r>
            <a:r>
              <a:rPr lang="en-US" dirty="0" err="1"/>
              <a:t>TopSystems</a:t>
            </a:r>
            <a:r>
              <a:rPr lang="en-US" dirty="0"/>
              <a:t>.</a:t>
            </a:r>
            <a:endParaRPr lang="ru-RU" dirty="0"/>
          </a:p>
          <a:p>
            <a:pPr marL="171450" indent="-171450">
              <a:buFontTx/>
              <a:buChar char="-"/>
            </a:pPr>
            <a:r>
              <a:rPr lang="ru-RU" dirty="0"/>
              <a:t>Лицензии</a:t>
            </a:r>
          </a:p>
          <a:p>
            <a:pPr marL="171450" indent="-171450">
              <a:buFontTx/>
              <a:buChar char="-"/>
            </a:pPr>
            <a:r>
              <a:rPr lang="en-US" dirty="0"/>
              <a:t>Windows </a:t>
            </a:r>
            <a:endParaRPr lang="ru-RU" dirty="0"/>
          </a:p>
          <a:p>
            <a:pPr marL="171450" indent="-171450">
              <a:buFontTx/>
              <a:buChar char="-"/>
            </a:pPr>
            <a:r>
              <a:rPr lang="en-US" dirty="0" err="1"/>
              <a:t>Tflexservice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dirty="0"/>
          </a:p>
        </p:txBody>
      </p:sp>
    </p:spTree>
    <p:extLst>
      <p:ext uri="{BB962C8B-B14F-4D97-AF65-F5344CB8AC3E}">
        <p14:creationId xmlns:p14="http://schemas.microsoft.com/office/powerpoint/2010/main" val="3773956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Мокирование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dirty="0"/>
          </a:p>
        </p:txBody>
      </p:sp>
    </p:spTree>
    <p:extLst>
      <p:ext uri="{BB962C8B-B14F-4D97-AF65-F5344CB8AC3E}">
        <p14:creationId xmlns:p14="http://schemas.microsoft.com/office/powerpoint/2010/main" val="339784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Пункт 2 - работаем со схемой базы данных как с обычным кодом</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dirty="0"/>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23:17:07</a:t>
            </a:fld>
            <a:endParaRPr lang="en-US" dirty="0"/>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23:17:08</a:t>
            </a:fld>
            <a:endParaRPr lang="en-US" dirty="0"/>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23:17:08</a:t>
            </a:fld>
            <a:endParaRPr lang="en-US" dirty="0"/>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a:xfrm>
            <a:off x="838200" y="136525"/>
            <a:ext cx="10515600" cy="1325563"/>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23:17:08</a:t>
            </a:fld>
            <a:endParaRPr lang="en-US" dirty="0"/>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r>
              <a:rPr lang="en-US" dirty="0"/>
              <a:t> / 86</a:t>
            </a:r>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23:17:08</a:t>
            </a:fld>
            <a:endParaRPr lang="en-US" dirty="0"/>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23:17:08</a:t>
            </a:fld>
            <a:endParaRPr lang="en-US" dirty="0"/>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23:17:08</a:t>
            </a:fld>
            <a:endParaRPr lang="en-US" dirty="0"/>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23:17:08</a:t>
            </a:fld>
            <a:endParaRPr lang="en-US" dirty="0"/>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23:17:08</a:t>
            </a:fld>
            <a:endParaRPr lang="en-US" dirty="0"/>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23:17:08</a:t>
            </a:fld>
            <a:endParaRPr lang="en-US" dirty="0"/>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23:17:08</a:t>
            </a:fld>
            <a:endParaRPr lang="en-US" dirty="0"/>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23:17:07</a:t>
            </a:fld>
            <a:endParaRPr lang="en-US" dirty="0"/>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dirty="0"/>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labirint.ru/books/777259/" TargetMode="External"/><Relationship Id="rId2" Type="http://schemas.openxmlformats.org/officeDocument/2006/relationships/hyperlink" Target="https://www.manning.com/books/unit-testin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3" Type="http://schemas.openxmlformats.org/officeDocument/2006/relationships/hyperlink" Target="https://lostechies.com/jimmybogard/2013/06/18/strategies-for-isolating-the-database-in-tests/" TargetMode="External"/><Relationship Id="rId2" Type="http://schemas.openxmlformats.org/officeDocument/2006/relationships/hyperlink" Target="https://github.com/jbogard/respawn" TargetMode="External"/><Relationship Id="rId1" Type="http://schemas.openxmlformats.org/officeDocument/2006/relationships/slideLayout" Target="../slideLayouts/slideLayout2.xml"/><Relationship Id="rId4" Type="http://schemas.openxmlformats.org/officeDocument/2006/relationships/hyperlink" Target="https://jimmybogard.com/how-respawn-works"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www.thereformedprogrammer.net/getting-better-data-for-unit-testing-your-ef-core-applications/" TargetMode="External"/><Relationship Id="rId2" Type="http://schemas.openxmlformats.org/officeDocument/2006/relationships/hyperlink" Target="https://www.thereformedprogrammer.net/new-features-for-unit-testing-your-entity-framework-core-5-code/" TargetMode="External"/><Relationship Id="rId1" Type="http://schemas.openxmlformats.org/officeDocument/2006/relationships/slideLayout" Target="../slideLayouts/slideLayout2.xml"/><Relationship Id="rId5" Type="http://schemas.openxmlformats.org/officeDocument/2006/relationships/hyperlink" Target="https://www.thereformedprogrammer.net/using-postgresql-in-dev-part-2-testing-against-a-postgresql-database/" TargetMode="External"/><Relationship Id="rId4" Type="http://schemas.openxmlformats.org/officeDocument/2006/relationships/hyperlink" Target="https://github.com/JonPSmith/EfCore.TestSupporthttps:/github.com/JonPSmith/EfCore.TestSupport/wiki/Using-SQLite-in-memory-databases"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habr.com/ru/company/jugru/blog/691664/"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manning.com/books/entity-framework-core-in-action-second-edition"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blog.dangl.me/archive/running-sql-server-integration-tests-in-net-core-projects-via-docker/" TargetMode="External"/><Relationship Id="rId2" Type="http://schemas.openxmlformats.org/officeDocument/2006/relationships/hyperlink" Target="https://github.com/testcontainers/testcontainers-dotnet" TargetMode="External"/><Relationship Id="rId1" Type="http://schemas.openxmlformats.org/officeDocument/2006/relationships/slideLayout" Target="../slideLayouts/slideLayout2.xml"/><Relationship Id="rId5" Type="http://schemas.openxmlformats.org/officeDocument/2006/relationships/hyperlink" Target="https://medium.com/@guriysamarin/which-version-of-testcontainers-dotnet-should-i-use-or-little-oss-story-9ed3ad77ef17" TargetMode="External"/><Relationship Id="rId4" Type="http://schemas.openxmlformats.org/officeDocument/2006/relationships/hyperlink" Target="https://wrapt.dev/blog/integration-tests-using-sql-server-db-in-docker"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F0083DC-5830-1DAC-448D-BC662788D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371728" y="330200"/>
            <a:ext cx="10899522" cy="1587500"/>
          </a:xfrm>
        </p:spPr>
        <p:txBody>
          <a:bodyPr>
            <a:noAutofit/>
          </a:bodyPr>
          <a:lstStyle/>
          <a:p>
            <a:pPr algn="l"/>
            <a:br>
              <a:rPr lang="ru-RU" sz="6400" b="0" i="0" dirty="0">
                <a:effectLst/>
                <a:latin typeface="-apple-system"/>
              </a:rPr>
            </a:br>
            <a:br>
              <a:rPr lang="ru-RU" sz="6400" b="0" i="0" dirty="0">
                <a:effectLst/>
                <a:latin typeface="-apple-system"/>
              </a:rPr>
            </a:br>
            <a:r>
              <a:rPr lang="ru-RU" sz="5000" i="0" dirty="0">
                <a:solidFill>
                  <a:schemeClr val="bg1"/>
                </a:solidFill>
                <a:effectLst/>
                <a:latin typeface="Segoe UI" panose="020B0502040204020203" pitchFamily="34" charset="0"/>
                <a:cs typeface="Segoe UI" panose="020B0502040204020203" pitchFamily="34" charset="0"/>
              </a:rPr>
              <a:t>Тестируем код,</a:t>
            </a:r>
            <a:r>
              <a:rPr lang="en-US" sz="5000" i="0" dirty="0">
                <a:solidFill>
                  <a:schemeClr val="bg1"/>
                </a:solidFill>
                <a:effectLst/>
                <a:latin typeface="Segoe UI" panose="020B0502040204020203" pitchFamily="34" charset="0"/>
                <a:cs typeface="Segoe UI" panose="020B0502040204020203" pitchFamily="34" charset="0"/>
              </a:rPr>
              <a:t> </a:t>
            </a:r>
            <a:r>
              <a:rPr lang="ru-RU" sz="5000" i="0" dirty="0">
                <a:solidFill>
                  <a:schemeClr val="bg1"/>
                </a:solidFill>
                <a:effectLst/>
                <a:latin typeface="Segoe UI" panose="020B0502040204020203" pitchFamily="34" charset="0"/>
                <a:cs typeface="Segoe UI" panose="020B0502040204020203" pitchFamily="34" charset="0"/>
              </a:rPr>
              <a:t>взаимодействующий с базой данных</a:t>
            </a:r>
            <a:endParaRPr lang="en-US" sz="6400" dirty="0">
              <a:solidFill>
                <a:schemeClr val="bg1"/>
              </a:solidFill>
            </a:endParaRPr>
          </a:p>
        </p:txBody>
      </p:sp>
      <p:sp>
        <p:nvSpPr>
          <p:cNvPr id="3" name="TextBox 2">
            <a:extLst>
              <a:ext uri="{FF2B5EF4-FFF2-40B4-BE49-F238E27FC236}">
                <a16:creationId xmlns:a16="http://schemas.microsoft.com/office/drawing/2014/main" id="{DD6A9A7E-52FB-D582-ECAF-AD7F18A14E2A}"/>
              </a:ext>
            </a:extLst>
          </p:cNvPr>
          <p:cNvSpPr txBox="1"/>
          <p:nvPr/>
        </p:nvSpPr>
        <p:spPr>
          <a:xfrm>
            <a:off x="2635250" y="4610100"/>
            <a:ext cx="1873250" cy="1569660"/>
          </a:xfrm>
          <a:prstGeom prst="rect">
            <a:avLst/>
          </a:prstGeom>
          <a:noFill/>
        </p:spPr>
        <p:txBody>
          <a:bodyPr wrap="square" rtlCol="0">
            <a:spAutoFit/>
          </a:bodyPr>
          <a:lstStyle/>
          <a:p>
            <a:r>
              <a:rPr lang="ru-RU" sz="3200" dirty="0">
                <a:solidFill>
                  <a:schemeClr val="bg1"/>
                </a:solidFill>
              </a:rPr>
              <a:t>Гурий</a:t>
            </a:r>
          </a:p>
          <a:p>
            <a:r>
              <a:rPr lang="ru-RU" sz="3200" dirty="0">
                <a:solidFill>
                  <a:schemeClr val="bg1"/>
                </a:solidFill>
              </a:rPr>
              <a:t>Самарин</a:t>
            </a:r>
          </a:p>
          <a:p>
            <a:r>
              <a:rPr lang="ru-RU" sz="3200" dirty="0">
                <a:solidFill>
                  <a:schemeClr val="bg1"/>
                </a:solidFill>
              </a:rPr>
              <a:t>Росатом</a:t>
            </a:r>
            <a:endParaRPr lang="en-US" sz="3200" dirty="0">
              <a:solidFill>
                <a:schemeClr val="bg1"/>
              </a:solidFill>
            </a:endParaRPr>
          </a:p>
        </p:txBody>
      </p:sp>
      <p:pic>
        <p:nvPicPr>
          <p:cNvPr id="6" name="Picture 5">
            <a:extLst>
              <a:ext uri="{FF2B5EF4-FFF2-40B4-BE49-F238E27FC236}">
                <a16:creationId xmlns:a16="http://schemas.microsoft.com/office/drawing/2014/main" id="{8B5F7025-E8B3-B5B6-3272-35F10B72E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21" y="4526630"/>
            <a:ext cx="1739729" cy="1736600"/>
          </a:xfrm>
          <a:prstGeom prst="rect">
            <a:avLst/>
          </a:prstGeom>
        </p:spPr>
      </p:pic>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745531" y="219469"/>
            <a:ext cx="10700938" cy="1180454"/>
          </a:xfrm>
        </p:spPr>
        <p:txBody>
          <a:bodyPr>
            <a:normAutofit/>
          </a:bodyPr>
          <a:lstStyle/>
          <a:p>
            <a:r>
              <a:rPr lang="ru-RU" b="0" i="0" dirty="0">
                <a:effectLst/>
                <a:latin typeface="Segoe UI" panose="020B0502040204020203" pitchFamily="34" charset="0"/>
              </a:rPr>
              <a:t> Как хранить схему бд?</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pPr algn="just"/>
            <a:r>
              <a:rPr lang="ru-RU" dirty="0">
                <a:latin typeface="Segoe UI" panose="020B0502040204020203" pitchFamily="34" charset="0"/>
              </a:rPr>
              <a:t>Отдельно, например в виде эталонной базы</a:t>
            </a:r>
            <a:r>
              <a:rPr lang="ru-RU" b="0" i="0" dirty="0">
                <a:effectLst/>
                <a:latin typeface="Segoe UI" panose="020B0502040204020203" pitchFamily="34" charset="0"/>
              </a:rPr>
              <a:t>.</a:t>
            </a:r>
          </a:p>
          <a:p>
            <a:pPr marL="0" indent="0" algn="just">
              <a:buNone/>
            </a:pPr>
            <a:endParaRPr lang="ru-RU" b="0" i="0" dirty="0">
              <a:effectLst/>
              <a:latin typeface="Segoe UI" panose="020B0502040204020203" pitchFamily="34" charset="0"/>
            </a:endParaRPr>
          </a:p>
          <a:p>
            <a:pPr algn="just"/>
            <a:r>
              <a:rPr lang="ru-RU" dirty="0">
                <a:latin typeface="Segoe UI" panose="020B0502040204020203" pitchFamily="34" charset="0"/>
              </a:rPr>
              <a:t>В системе управления версиями</a:t>
            </a:r>
            <a:r>
              <a:rPr lang="ru-RU" b="0" i="0" dirty="0">
                <a:effectLst/>
                <a:latin typeface="Segoe UI" panose="020B0502040204020203" pitchFamily="34" charset="0"/>
              </a:rPr>
              <a:t>.</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10</a:t>
            </a:fld>
            <a:endParaRPr lang="en-US" dirty="0"/>
          </a:p>
        </p:txBody>
      </p:sp>
    </p:spTree>
    <p:extLst>
      <p:ext uri="{BB962C8B-B14F-4D97-AF65-F5344CB8AC3E}">
        <p14:creationId xmlns:p14="http://schemas.microsoft.com/office/powerpoint/2010/main" val="7958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Антипаттерн</a:t>
            </a:r>
            <a:r>
              <a:rPr lang="en-US" dirty="0">
                <a:latin typeface="Segoe UI" panose="020B0502040204020203" pitchFamily="34" charset="0"/>
              </a:rPr>
              <a:t>: </a:t>
            </a:r>
            <a:r>
              <a:rPr lang="ru-RU" dirty="0">
                <a:latin typeface="Segoe UI" panose="020B0502040204020203" pitchFamily="34" charset="0"/>
              </a:rPr>
              <a:t>эталонная база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dirty="0"/>
          </a:p>
        </p:txBody>
      </p:sp>
      <p:pic>
        <p:nvPicPr>
          <p:cNvPr id="4" name="Picture 3">
            <a:extLst>
              <a:ext uri="{FF2B5EF4-FFF2-40B4-BE49-F238E27FC236}">
                <a16:creationId xmlns:a16="http://schemas.microsoft.com/office/drawing/2014/main" id="{4E2468D2-D731-1882-361E-2BB4B27A7F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2890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Недостатки подхода</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истории изменений.</a:t>
            </a:r>
          </a:p>
          <a:p>
            <a:pPr algn="l">
              <a:buFont typeface="Arial" panose="020B0604020202020204" pitchFamily="34" charset="0"/>
              <a:buChar char="•"/>
            </a:pPr>
            <a:endParaRPr lang="en-US" dirty="0">
              <a:solidFill>
                <a:srgbClr val="3C3C3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единого источника истины.</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12</a:t>
            </a:fld>
            <a:endParaRPr lang="en-US" dirty="0"/>
          </a:p>
        </p:txBody>
      </p:sp>
    </p:spTree>
    <p:extLst>
      <p:ext uri="{BB962C8B-B14F-4D97-AF65-F5344CB8AC3E}">
        <p14:creationId xmlns:p14="http://schemas.microsoft.com/office/powerpoint/2010/main" val="27067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136525"/>
            <a:ext cx="10515600" cy="1422380"/>
          </a:xfrm>
        </p:spPr>
        <p:txBody>
          <a:bodyPr>
            <a:normAutofit/>
          </a:bodyPr>
          <a:lstStyle/>
          <a:p>
            <a:r>
              <a:rPr lang="ru-RU" b="0" i="0" dirty="0">
                <a:effectLst/>
                <a:latin typeface="Segoe UI" panose="020B0502040204020203" pitchFamily="34" charset="0"/>
              </a:rPr>
              <a:t>Что такое сх</a:t>
            </a:r>
            <a:r>
              <a:rPr lang="ru-RU" dirty="0">
                <a:latin typeface="Segoe UI" panose="020B0502040204020203" pitchFamily="34" charset="0"/>
              </a:rPr>
              <a:t>ема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lgn="just">
              <a:buNone/>
            </a:pPr>
            <a:r>
              <a:rPr lang="ru-RU" b="0" i="0" dirty="0">
                <a:solidFill>
                  <a:srgbClr val="000000"/>
                </a:solidFill>
                <a:effectLst/>
                <a:latin typeface="Segoe UI" panose="020B0502040204020203" pitchFamily="34" charset="0"/>
              </a:rPr>
              <a:t>Не только </a:t>
            </a:r>
            <a:r>
              <a:rPr lang="en-US" b="0" i="0" dirty="0">
                <a:solidFill>
                  <a:srgbClr val="000000"/>
                </a:solidFill>
                <a:effectLst/>
                <a:latin typeface="Segoe UI" panose="020B0502040204020203" pitchFamily="34" charset="0"/>
              </a:rPr>
              <a:t>DDL, </a:t>
            </a:r>
            <a:r>
              <a:rPr lang="ru-RU" b="0" i="0" dirty="0">
                <a:solidFill>
                  <a:srgbClr val="000000"/>
                </a:solidFill>
                <a:effectLst/>
                <a:latin typeface="Segoe UI" panose="020B0502040204020203" pitchFamily="34" charset="0"/>
              </a:rPr>
              <a:t>но и данные, необходимые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13</a:t>
            </a:fld>
            <a:endParaRPr lang="en-US" dirty="0"/>
          </a:p>
        </p:txBody>
      </p:sp>
    </p:spTree>
    <p:extLst>
      <p:ext uri="{BB962C8B-B14F-4D97-AF65-F5344CB8AC3E}">
        <p14:creationId xmlns:p14="http://schemas.microsoft.com/office/powerpoint/2010/main" val="356380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a:t>
            </a:r>
            <a:r>
              <a:rPr lang="en-US" i="0" dirty="0">
                <a:effectLst/>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 мастер-данные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lgn="just">
              <a:buNone/>
            </a:pPr>
            <a:r>
              <a:rPr lang="ru-RU" b="1" i="0" dirty="0">
                <a:solidFill>
                  <a:srgbClr val="111111"/>
                </a:solidFill>
                <a:effectLst/>
                <a:latin typeface="Segoe UI" panose="020B0502040204020203" pitchFamily="34" charset="0"/>
                <a:cs typeface="Segoe UI" panose="020B0502040204020203" pitchFamily="34" charset="0"/>
              </a:rPr>
              <a:t>Референс-данные</a:t>
            </a:r>
            <a:r>
              <a:rPr lang="ru-RU" b="0" i="0" dirty="0">
                <a:solidFill>
                  <a:srgbClr val="111111"/>
                </a:solidFill>
                <a:effectLst/>
                <a:latin typeface="Segoe UI" panose="020B0502040204020203" pitchFamily="34" charset="0"/>
                <a:cs typeface="Segoe UI" panose="020B0502040204020203" pitchFamily="34" charset="0"/>
              </a:rPr>
              <a:t> – это относительно редко меняющиеся данные, которые определяют значения конкретных сущностей.</a:t>
            </a:r>
          </a:p>
          <a:p>
            <a:pPr marL="0" indent="0" algn="just">
              <a:buNone/>
            </a:pPr>
            <a:r>
              <a:rPr lang="ru-RU" b="0" i="0" dirty="0">
                <a:solidFill>
                  <a:srgbClr val="111111"/>
                </a:solidFill>
                <a:effectLst/>
                <a:latin typeface="Segoe UI" panose="020B0502040204020203" pitchFamily="34" charset="0"/>
                <a:cs typeface="Segoe UI" panose="020B0502040204020203" pitchFamily="34" charset="0"/>
              </a:rPr>
              <a:t> </a:t>
            </a:r>
            <a:br>
              <a:rPr lang="ru-RU" dirty="0">
                <a:latin typeface="Segoe UI" panose="020B0502040204020203" pitchFamily="34" charset="0"/>
                <a:cs typeface="Segoe UI" panose="020B0502040204020203" pitchFamily="34" charset="0"/>
              </a:rPr>
            </a:br>
            <a:r>
              <a:rPr lang="ru-RU" b="1" i="0" dirty="0">
                <a:solidFill>
                  <a:srgbClr val="111111"/>
                </a:solidFill>
                <a:effectLst/>
                <a:latin typeface="Segoe UI" panose="020B0502040204020203" pitchFamily="34" charset="0"/>
                <a:cs typeface="Segoe UI" panose="020B0502040204020203" pitchFamily="34" charset="0"/>
              </a:rPr>
              <a:t>Мастер-данные</a:t>
            </a:r>
            <a:r>
              <a:rPr lang="ru-RU" b="0" i="0" dirty="0">
                <a:solidFill>
                  <a:srgbClr val="111111"/>
                </a:solidFill>
                <a:effectLst/>
                <a:latin typeface="Segoe UI" panose="020B0502040204020203" pitchFamily="34" charset="0"/>
                <a:cs typeface="Segoe UI" panose="020B0502040204020203" pitchFamily="34" charset="0"/>
              </a:rPr>
              <a:t> – это базовые данные, которые определяют бизнес-сущности, с которыми имеет дело предприятие.</a:t>
            </a:r>
            <a:r>
              <a:rPr lang="ru-RU" b="0" i="0" dirty="0">
                <a:solidFill>
                  <a:srgbClr val="111111"/>
                </a:solidFill>
                <a:effectLst/>
                <a:latin typeface="-apple-system"/>
              </a:rPr>
              <a:t>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14</a:t>
            </a:fld>
            <a:endParaRPr lang="en-US" dirty="0"/>
          </a:p>
        </p:txBody>
      </p:sp>
    </p:spTree>
    <p:extLst>
      <p:ext uri="{BB962C8B-B14F-4D97-AF65-F5344CB8AC3E}">
        <p14:creationId xmlns:p14="http://schemas.microsoft.com/office/powerpoint/2010/main" val="27649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выделить?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Существует простой способ отличить </a:t>
            </a:r>
            <a:r>
              <a:rPr lang="ru-RU" b="1" dirty="0">
                <a:solidFill>
                  <a:srgbClr val="000000"/>
                </a:solidFill>
                <a:latin typeface="Segoe UI" panose="020B0502040204020203" pitchFamily="34" charset="0"/>
                <a:cs typeface="Segoe UI" panose="020B0502040204020203" pitchFamily="34" charset="0"/>
              </a:rPr>
              <a:t>референс-мастер</a:t>
            </a:r>
            <a:r>
              <a:rPr lang="ru-RU" b="1" i="0" dirty="0">
                <a:solidFill>
                  <a:srgbClr val="000000"/>
                </a:solidFill>
                <a:effectLst/>
                <a:latin typeface="Segoe UI" panose="020B0502040204020203" pitchFamily="34" charset="0"/>
                <a:cs typeface="Segoe UI" panose="020B0502040204020203" pitchFamily="34" charset="0"/>
              </a:rPr>
              <a:t> данные</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от обычных данных. </a:t>
            </a:r>
          </a:p>
          <a:p>
            <a:pPr marL="0" indent="0" algn="just">
              <a:buNone/>
            </a:pPr>
            <a:r>
              <a:rPr lang="ru-RU" dirty="0">
                <a:latin typeface="Segoe UI" panose="020B0502040204020203" pitchFamily="34" charset="0"/>
                <a:cs typeface="Segoe UI" panose="020B0502040204020203" pitchFamily="34" charset="0"/>
              </a:rPr>
              <a:t>Если ваше приложение может изменять данные, то это обычные данные; если нет, то это справочные данные.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15</a:t>
            </a:fld>
            <a:endParaRPr lang="en-US" dirty="0"/>
          </a:p>
        </p:txBody>
      </p:sp>
    </p:spTree>
    <p:extLst>
      <p:ext uri="{BB962C8B-B14F-4D97-AF65-F5344CB8AC3E}">
        <p14:creationId xmlns:p14="http://schemas.microsoft.com/office/powerpoint/2010/main" val="250684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 – пример в коде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70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IEntityTypeConfiguration&lt;MeasureUnitRecord&gt;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Configure(EntityTypeBuilder&lt;MeasureUnitRecord&gt;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builder.ToTable(</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 Constants.Schema);</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builder.HasKey(b =&gt; b.Id);</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builder.HasData(</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3400" dirty="0">
                <a:solidFill>
                  <a:srgbClr val="FF0000"/>
                </a:solidFill>
                <a:latin typeface="Cascadia Mono" panose="020B0609020000020004" pitchFamily="49" charset="0"/>
              </a:rPr>
              <a:t>1</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3400" dirty="0">
                <a:solidFill>
                  <a:srgbClr val="FF0000"/>
                </a:solidFill>
                <a:latin typeface="Cascadia Mono" panose="020B0609020000020004" pitchFamily="49" charset="0"/>
              </a:rPr>
              <a:t>2</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"шт"</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16</a:t>
            </a:fld>
            <a:endParaRPr lang="en-US" dirty="0"/>
          </a:p>
        </p:txBody>
      </p:sp>
    </p:spTree>
    <p:extLst>
      <p:ext uri="{BB962C8B-B14F-4D97-AF65-F5344CB8AC3E}">
        <p14:creationId xmlns:p14="http://schemas.microsoft.com/office/powerpoint/2010/main" val="111936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a:xfrm>
            <a:off x="439667" y="136525"/>
            <a:ext cx="11312666" cy="1325563"/>
          </a:xfrm>
        </p:spPr>
        <p:txBody>
          <a:bodyPr/>
          <a:lstStyle/>
          <a:p>
            <a:r>
              <a:rPr lang="ru-RU" i="0" dirty="0">
                <a:effectLst/>
                <a:latin typeface="Segoe UI" panose="020B0502040204020203" pitchFamily="34" charset="0"/>
                <a:cs typeface="Segoe UI" panose="020B0502040204020203" pitchFamily="34" charset="0"/>
              </a:rPr>
              <a:t>Референс-данные – пример в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Up(MigrationBuilder migrationBuilder)</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migrationBuilder.InsertData(</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"dbo"</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шт"</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17</a:t>
            </a:fld>
            <a:endParaRPr lang="en-US" dirty="0"/>
          </a:p>
        </p:txBody>
      </p:sp>
    </p:spTree>
    <p:extLst>
      <p:ext uri="{BB962C8B-B14F-4D97-AF65-F5344CB8AC3E}">
        <p14:creationId xmlns:p14="http://schemas.microsoft.com/office/powerpoint/2010/main" val="324185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хранить?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pPr marL="0" indent="0">
              <a:buNone/>
            </a:pPr>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"__EFMigrationsHistory"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"MigrationId"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'mh'</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шт'</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18</a:t>
            </a:fld>
            <a:endParaRPr lang="en-US" dirty="0"/>
          </a:p>
        </p:txBody>
      </p:sp>
    </p:spTree>
    <p:extLst>
      <p:ext uri="{BB962C8B-B14F-4D97-AF65-F5344CB8AC3E}">
        <p14:creationId xmlns:p14="http://schemas.microsoft.com/office/powerpoint/2010/main" val="300925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a:bodyPr>
          <a:lstStyle/>
          <a:p>
            <a:r>
              <a:rPr lang="ru-RU" b="0" i="0" dirty="0">
                <a:effectLst/>
                <a:latin typeface="Segoe UI" panose="020B0502040204020203" pitchFamily="34" charset="0"/>
              </a:rPr>
              <a:t>Хранение схемы или изменений схемы</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Состояние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Миграции.</a:t>
            </a:r>
          </a:p>
          <a:p>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rPr>
              <a:t>Правило</a:t>
            </a:r>
            <a:r>
              <a:rPr lang="en-US" b="1" i="1" dirty="0">
                <a:latin typeface="Segoe UI" panose="020B0502040204020203" pitchFamily="34" charset="0"/>
              </a:rPr>
              <a:t>:</a:t>
            </a:r>
            <a:endParaRPr lang="ru-RU" b="1" i="1" dirty="0">
              <a:latin typeface="Segoe UI" panose="020B0502040204020203" pitchFamily="34" charset="0"/>
            </a:endParaRPr>
          </a:p>
          <a:p>
            <a:pPr marL="0" indent="0">
              <a:buNone/>
            </a:pPr>
            <a:r>
              <a:rPr lang="ru-RU" dirty="0">
                <a:latin typeface="Segoe UI" panose="020B0502040204020203" pitchFamily="34" charset="0"/>
              </a:rPr>
              <a:t>Не редактируйте и не удаляйте миграции.</a:t>
            </a: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19</a:t>
            </a:fld>
            <a:endParaRPr lang="en-US" dirty="0"/>
          </a:p>
        </p:txBody>
      </p:sp>
    </p:spTree>
    <p:extLst>
      <p:ext uri="{BB962C8B-B14F-4D97-AF65-F5344CB8AC3E}">
        <p14:creationId xmlns:p14="http://schemas.microsoft.com/office/powerpoint/2010/main" val="32795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a:xfrm>
            <a:off x="838200" y="136525"/>
            <a:ext cx="10515600" cy="1336225"/>
          </a:xfrm>
        </p:spPr>
        <p:txBody>
          <a:bodyPr/>
          <a:lstStyle/>
          <a:p>
            <a:r>
              <a:rPr lang="ru-RU" dirty="0">
                <a:solidFill>
                  <a:schemeClr val="bg1"/>
                </a:solidFill>
                <a:latin typeface="Segoe UI" panose="020B0502040204020203" pitchFamily="34" charset="0"/>
                <a:cs typeface="Segoe UI" panose="020B0502040204020203" pitchFamily="34" charset="0"/>
              </a:rPr>
              <a:t>План доклада</a:t>
            </a:r>
            <a:endParaRPr lang="en-US" dirty="0">
              <a:solidFill>
                <a:schemeClr val="bg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normAutofit/>
          </a:bodyPr>
          <a:lstStyle/>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Введение или о типах зависимостей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Хранение схемы и доставка изменений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Изоляция тестов</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Библиотеки</a:t>
            </a:r>
          </a:p>
          <a:p>
            <a:pPr lvl="1"/>
            <a:r>
              <a:rPr lang="en-US" sz="2800" dirty="0">
                <a:latin typeface="Segoe UI" panose="020B0502040204020203" pitchFamily="34" charset="0"/>
                <a:cs typeface="Segoe UI" panose="020B0502040204020203" pitchFamily="34" charset="0"/>
              </a:rPr>
              <a:t>Respawn</a:t>
            </a:r>
          </a:p>
          <a:p>
            <a:pPr lvl="1"/>
            <a:r>
              <a:rPr lang="ru-RU" sz="2800" dirty="0">
                <a:latin typeface="Segoe UI" panose="020B0502040204020203" pitchFamily="34" charset="0"/>
                <a:cs typeface="Segoe UI" panose="020B0502040204020203" pitchFamily="34" charset="0"/>
              </a:rPr>
              <a:t>EfCore.TestSupport</a:t>
            </a:r>
          </a:p>
          <a:p>
            <a:pPr lvl="1"/>
            <a:r>
              <a:rPr lang="en-US" sz="2800" dirty="0" err="1">
                <a:latin typeface="Segoe UI" panose="020B0502040204020203" pitchFamily="34" charset="0"/>
                <a:cs typeface="Segoe UI" panose="020B0502040204020203" pitchFamily="34" charset="0"/>
              </a:rPr>
              <a:t>Testcontainers</a:t>
            </a:r>
            <a:r>
              <a:rPr lang="en-US" sz="2800" dirty="0">
                <a:latin typeface="Segoe UI" panose="020B0502040204020203" pitchFamily="34" charset="0"/>
                <a:cs typeface="Segoe UI" panose="020B0502040204020203" pitchFamily="34" charset="0"/>
              </a:rPr>
              <a:t>-dotnet</a:t>
            </a:r>
          </a:p>
          <a:p>
            <a:pPr>
              <a:buFont typeface="Courier New" panose="02070309020205020404" pitchFamily="49" charset="0"/>
              <a:buChar char="o"/>
            </a:pPr>
            <a:r>
              <a:rPr lang="ru-RU" dirty="0">
                <a:latin typeface="Segoe UI" panose="020B0502040204020203" pitchFamily="34" charset="0"/>
                <a:cs typeface="Segoe UI" panose="020B0502040204020203" pitchFamily="34" charset="0"/>
              </a:rPr>
              <a:t> Рекомендации</a:t>
            </a:r>
          </a:p>
          <a:p>
            <a:endParaRPr lang="en-US" dirty="0"/>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a:xfrm>
            <a:off x="153749" y="211376"/>
            <a:ext cx="11885851" cy="1325563"/>
          </a:xfrm>
        </p:spPr>
        <p:txBody>
          <a:bodyPr>
            <a:normAutofit/>
          </a:bodyPr>
          <a:lstStyle/>
          <a:p>
            <a:r>
              <a:rPr lang="en-US" dirty="0">
                <a:latin typeface="Segoe UI" panose="020B0502040204020203" pitchFamily="34" charset="0"/>
                <a:cs typeface="Segoe UI" panose="020B0502040204020203" pitchFamily="34" charset="0"/>
              </a:rPr>
              <a:t>Merge</a:t>
            </a:r>
            <a:r>
              <a:rPr lang="ru-RU" dirty="0">
                <a:latin typeface="Segoe UI" panose="020B0502040204020203" pitchFamily="34" charset="0"/>
                <a:cs typeface="Segoe UI" panose="020B0502040204020203" pitchFamily="34" charset="0"/>
              </a:rPr>
              <a:t> конфликты </a:t>
            </a:r>
            <a:r>
              <a:rPr lang="en-US" dirty="0">
                <a:latin typeface="Segoe UI" panose="020B0502040204020203" pitchFamily="34" charset="0"/>
                <a:cs typeface="Segoe UI" panose="020B0502040204020203" pitchFamily="34" charset="0"/>
              </a:rPr>
              <a:t>VS </a:t>
            </a:r>
            <a:r>
              <a:rPr lang="ru-RU" dirty="0">
                <a:latin typeface="Segoe UI" panose="020B0502040204020203" pitchFamily="34" charset="0"/>
                <a:cs typeface="Segoe UI" panose="020B0502040204020203" pitchFamily="34" charset="0"/>
              </a:rPr>
              <a:t>трансформации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buNone/>
            </a:pPr>
            <a:r>
              <a:rPr lang="ru-RU" b="1" i="1" dirty="0">
                <a:latin typeface="Segoe UI" panose="020B0502040204020203" pitchFamily="34" charset="0"/>
                <a:cs typeface="Segoe UI" panose="020B0502040204020203" pitchFamily="34" charset="0"/>
              </a:rPr>
              <a:t>Трансформация</a:t>
            </a:r>
            <a:r>
              <a:rPr lang="ru-RU" b="1" i="1" dirty="0">
                <a:effectLst/>
                <a:latin typeface="Segoe UI" panose="020B0502040204020203" pitchFamily="34" charset="0"/>
                <a:cs typeface="Segoe UI" panose="020B0502040204020203" pitchFamily="34" charset="0"/>
              </a:rPr>
              <a:t> данных </a:t>
            </a:r>
            <a:r>
              <a:rPr lang="ru-RU" b="0" dirty="0">
                <a:effectLst/>
                <a:latin typeface="Segoe UI" panose="020B0502040204020203" pitchFamily="34" charset="0"/>
                <a:cs typeface="Segoe UI" panose="020B0502040204020203" pitchFamily="34" charset="0"/>
              </a:rPr>
              <a:t>- это изменение формы данных, чтобы они соответствовали новой схеме.</a:t>
            </a:r>
          </a:p>
          <a:p>
            <a:pPr marL="0" indent="0" algn="just">
              <a:buNone/>
            </a:pPr>
            <a:br>
              <a:rPr lang="ru-RU" dirty="0">
                <a:latin typeface="Segoe UI" panose="020B0502040204020203" pitchFamily="34" charset="0"/>
                <a:cs typeface="Segoe UI" panose="020B0502040204020203" pitchFamily="34" charset="0"/>
              </a:rPr>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20</a:t>
            </a:fld>
            <a:endParaRPr lang="en-US" dirty="0"/>
          </a:p>
        </p:txBody>
      </p:sp>
    </p:spTree>
    <p:extLst>
      <p:ext uri="{BB962C8B-B14F-4D97-AF65-F5344CB8AC3E}">
        <p14:creationId xmlns:p14="http://schemas.microsoft.com/office/powerpoint/2010/main" val="3213352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Классический пример</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При разделении столбца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на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вам нужно не только удалить столбец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и создать новые столбцы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но также написать скрипт для разделения всех существующих имен на две части.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21</a:t>
            </a:fld>
            <a:endParaRPr lang="en-US" dirty="0"/>
          </a:p>
        </p:txBody>
      </p:sp>
    </p:spTree>
    <p:extLst>
      <p:ext uri="{BB962C8B-B14F-4D97-AF65-F5344CB8AC3E}">
        <p14:creationId xmlns:p14="http://schemas.microsoft.com/office/powerpoint/2010/main" val="3399231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DBeaver</a:t>
            </a:r>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22</a:t>
            </a:fld>
            <a:endParaRPr lang="en-US" dirty="0"/>
          </a:p>
        </p:txBody>
      </p:sp>
      <p:pic>
        <p:nvPicPr>
          <p:cNvPr id="8" name="Picture 7">
            <a:extLst>
              <a:ext uri="{FF2B5EF4-FFF2-40B4-BE49-F238E27FC236}">
                <a16:creationId xmlns:a16="http://schemas.microsoft.com/office/drawing/2014/main" id="{45795EB5-7C85-2590-AF5D-CDAFFA66C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02" y="1238737"/>
            <a:ext cx="9818581" cy="5340965"/>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DataGrip</a:t>
            </a:r>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23</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7992" y="707718"/>
            <a:ext cx="73858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Devart</a:t>
            </a:r>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85000" lnSpcReduction="10000"/>
          </a:bodyPr>
          <a:lstStyle/>
          <a:p>
            <a:pPr marL="0" indent="0">
              <a:buNone/>
            </a:pPr>
            <a:r>
              <a:rPr lang="en-US" b="0" dirty="0">
                <a:solidFill>
                  <a:srgbClr val="6A9955"/>
                </a:solidFill>
                <a:effectLst/>
                <a:latin typeface="Consolas" panose="020B0609020204030204" pitchFamily="49" charset="0"/>
              </a:rPr>
              <a:t>-- Drop column "name" from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COLUMN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a:t>
            </a:r>
            <a:r>
              <a:rPr lang="en-US" b="0" dirty="0">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"first_name"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first_name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"last_name"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last_name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24</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Отложим миграции до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Потеря тестовых данных не является проблемой - можно создавать их заново каждый раз.</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25</a:t>
            </a:fld>
            <a:endParaRPr lang="en-US" dirty="0"/>
          </a:p>
        </p:txBody>
      </p:sp>
    </p:spTree>
    <p:extLst>
      <p:ext uri="{BB962C8B-B14F-4D97-AF65-F5344CB8AC3E}">
        <p14:creationId xmlns:p14="http://schemas.microsoft.com/office/powerpoint/2010/main" val="78364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Хранение и автоматизация миграций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err="1">
                <a:solidFill>
                  <a:srgbClr val="000000"/>
                </a:solidFill>
                <a:effectLst/>
                <a:latin typeface="Segoe UI" panose="020B0502040204020203" pitchFamily="34" charset="0"/>
              </a:rPr>
              <a:t>Flyway</a:t>
            </a:r>
            <a:r>
              <a:rPr lang="ru-RU" b="0" i="0" dirty="0">
                <a:solidFill>
                  <a:srgbClr val="000000"/>
                </a:solidFill>
                <a:effectLst/>
                <a:latin typeface="Segoe UI" panose="020B0502040204020203" pitchFamily="34" charset="0"/>
              </a:rPr>
              <a:t>.</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a:t>
            </a:r>
            <a:r>
              <a:rPr lang="ru-RU" b="0" i="0" dirty="0">
                <a:solidFill>
                  <a:srgbClr val="000000"/>
                </a:solidFill>
                <a:effectLst/>
                <a:latin typeface="Segoe UI" panose="020B0502040204020203" pitchFamily="34" charset="0"/>
              </a:rPr>
              <a:t>.</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26</a:t>
            </a:fld>
            <a:endParaRPr lang="en-US" dirty="0"/>
          </a:p>
        </p:txBody>
      </p:sp>
    </p:spTree>
    <p:extLst>
      <p:ext uri="{BB962C8B-B14F-4D97-AF65-F5344CB8AC3E}">
        <p14:creationId xmlns:p14="http://schemas.microsoft.com/office/powerpoint/2010/main" val="2060349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 </a:t>
            </a:r>
            <a:r>
              <a:rPr lang="ru-RU" dirty="0">
                <a:latin typeface="Segoe UI" panose="020B0502040204020203" pitchFamily="34" charset="0"/>
                <a:cs typeface="Segoe UI" panose="020B0502040204020203" pitchFamily="34" charset="0"/>
              </a:rPr>
              <a:t>минимально</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&lt;databaseChangeLog</a:t>
            </a:r>
          </a:p>
          <a:p>
            <a:pPr marL="0" indent="0">
              <a:buNone/>
            </a:pPr>
            <a:r>
              <a:rPr lang="en-US" dirty="0"/>
              <a:t>    xmlns="http://www.liquibase.org/xml/ns/dbchangelog"  </a:t>
            </a:r>
          </a:p>
          <a:p>
            <a:pPr marL="0" indent="0">
              <a:buNone/>
            </a:pPr>
            <a:r>
              <a:rPr lang="en-US" dirty="0"/>
              <a:t>    xmlns:xsi="http://www.w3.org/2001/XMLSchema-instance"  </a:t>
            </a:r>
          </a:p>
          <a:p>
            <a:pPr marL="0" indent="0">
              <a:buNone/>
            </a:pPr>
            <a:r>
              <a:rPr lang="en-US" dirty="0"/>
              <a:t>    xmlns:pro="http://www.liquibase.org/xml/ns/pro"					</a:t>
            </a:r>
          </a:p>
          <a:p>
            <a:pPr marL="0" indent="0">
              <a:buNone/>
            </a:pPr>
            <a:r>
              <a:rPr lang="en-US" dirty="0"/>
              <a:t>    xsi:schemaLocation="http://www.liquibase.org/xml/ns/dbchangelog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&lt;includeAll  path="Migrations"/&gt; </a:t>
            </a:r>
          </a:p>
          <a:p>
            <a:pPr marL="0" indent="0">
              <a:buNone/>
            </a:pPr>
            <a:r>
              <a:rPr lang="en-US" dirty="0"/>
              <a:t>&lt;/databaseChangeLog&gt;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27</a:t>
            </a:fld>
            <a:endParaRPr lang="en-US" dirty="0"/>
          </a:p>
        </p:txBody>
      </p:sp>
    </p:spTree>
    <p:extLst>
      <p:ext uri="{BB962C8B-B14F-4D97-AF65-F5344CB8AC3E}">
        <p14:creationId xmlns:p14="http://schemas.microsoft.com/office/powerpoint/2010/main" val="407368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9" end="9"/>
                                            </p:txEl>
                                          </p:spTgt>
                                        </p:tgtEl>
                                        <p:attrNameLst>
                                          <p:attrName>style.color</p:attrName>
                                        </p:attrNameLst>
                                      </p:cBhvr>
                                      <p:to>
                                        <a:schemeClr val="accent2"/>
                                      </p:to>
                                    </p:animClr>
                                    <p:animClr clrSpc="rgb" dir="cw">
                                      <p:cBhvr>
                                        <p:cTn id="7" dur="500" fill="hold"/>
                                        <p:tgtEl>
                                          <p:spTgt spid="3">
                                            <p:txEl>
                                              <p:pRg st="9" end="9"/>
                                            </p:txEl>
                                          </p:spTgt>
                                        </p:tgtEl>
                                        <p:attrNameLst>
                                          <p:attrName>fillcolor</p:attrName>
                                        </p:attrNameLst>
                                      </p:cBhvr>
                                      <p:to>
                                        <a:schemeClr val="accent2"/>
                                      </p:to>
                                    </p:animClr>
                                    <p:set>
                                      <p:cBhvr>
                                        <p:cTn id="8" dur="500" fill="hold"/>
                                        <p:tgtEl>
                                          <p:spTgt spid="3">
                                            <p:txEl>
                                              <p:pRg st="9" end="9"/>
                                            </p:txEl>
                                          </p:spTgt>
                                        </p:tgtEl>
                                        <p:attrNameLst>
                                          <p:attrName>fill.type</p:attrName>
                                        </p:attrNameLst>
                                      </p:cBhvr>
                                      <p:to>
                                        <p:strVal val="solid"/>
                                      </p:to>
                                    </p:set>
                                    <p:set>
                                      <p:cBhvr>
                                        <p:cTn id="9"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a:t>
            </a:r>
            <a:r>
              <a:rPr lang="ru-RU" dirty="0">
                <a:latin typeface="Segoe UI" panose="020B0502040204020203" pitchFamily="34" charset="0"/>
                <a:cs typeface="Segoe UI" panose="020B0502040204020203" pitchFamily="34" charset="0"/>
              </a:rPr>
              <a:t> побольше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"lb-generated"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28</a:t>
            </a:fld>
            <a:endParaRPr lang="en-US" dirty="0"/>
          </a:p>
        </p:txBody>
      </p:sp>
    </p:spTree>
    <p:extLst>
      <p:ext uri="{BB962C8B-B14F-4D97-AF65-F5344CB8AC3E}">
        <p14:creationId xmlns:p14="http://schemas.microsoft.com/office/powerpoint/2010/main" val="3759639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48F0-102B-8B38-1033-98584DB2685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64E448E-B806-BA64-EE84-0CD1886E29D3}"/>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Введение или о типах зависимостей</a:t>
            </a:r>
          </a:p>
          <a:p>
            <a:pPr lvl="1"/>
            <a:r>
              <a:rPr lang="ru-RU" sz="3000"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sz="3000"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sz="3000" dirty="0">
                <a:latin typeface="Segoe UI" panose="020B0502040204020203" pitchFamily="34" charset="0"/>
                <a:cs typeface="Segoe UI" panose="020B0502040204020203" pitchFamily="34" charset="0"/>
              </a:rPr>
              <a:t>Тестируем в продбазе (</a:t>
            </a:r>
            <a:r>
              <a:rPr lang="ru-RU" sz="3000" b="1" i="1" dirty="0">
                <a:latin typeface="Segoe UI" panose="020B0502040204020203" pitchFamily="34" charset="0"/>
                <a:cs typeface="Segoe UI" panose="020B0502040204020203" pitchFamily="34" charset="0"/>
              </a:rPr>
              <a:t>на другом экземпляре!</a:t>
            </a:r>
            <a:r>
              <a:rPr lang="ru-RU" sz="3000" dirty="0">
                <a:latin typeface="Segoe UI" panose="020B0502040204020203" pitchFamily="34" charset="0"/>
                <a:cs typeface="Segoe UI" panose="020B0502040204020203" pitchFamily="34" charset="0"/>
              </a:rPr>
              <a:t>).</a:t>
            </a:r>
          </a:p>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Хранение схемы и доставка изменений</a:t>
            </a:r>
          </a:p>
          <a:p>
            <a:pPr lvl="1"/>
            <a:r>
              <a:rPr lang="ru-RU" sz="3000" b="0" i="0" dirty="0">
                <a:effectLst/>
                <a:latin typeface="Segoe UI" panose="020B0502040204020203" pitchFamily="34" charset="0"/>
                <a:cs typeface="Segoe UI" panose="020B0502040204020203" pitchFamily="34" charset="0"/>
              </a:rPr>
              <a:t>Используйте миграции.</a:t>
            </a:r>
          </a:p>
          <a:p>
            <a:pPr lvl="1"/>
            <a:r>
              <a:rPr lang="ru-RU" sz="3000" b="0" i="0" dirty="0">
                <a:effectLst/>
                <a:latin typeface="Segoe UI" panose="020B0502040204020203" pitchFamily="34" charset="0"/>
                <a:cs typeface="Segoe UI" panose="020B0502040204020203" pitchFamily="34" charset="0"/>
              </a:rPr>
              <a:t>Не изменяйте миграции. </a:t>
            </a:r>
            <a:r>
              <a:rPr lang="ru-RU" sz="3000" dirty="0">
                <a:latin typeface="Segoe UI" panose="020B0502040204020203" pitchFamily="34" charset="0"/>
                <a:cs typeface="Segoe UI" panose="020B0502040204020203" pitchFamily="34" charset="0"/>
              </a:rPr>
              <a:t>С</a:t>
            </a:r>
            <a:r>
              <a:rPr lang="ru-RU" sz="3000" b="0" i="0" dirty="0">
                <a:effectLst/>
                <a:latin typeface="Segoe UI" panose="020B0502040204020203" pitchFamily="34" charset="0"/>
                <a:cs typeface="Segoe UI" panose="020B0502040204020203" pitchFamily="34" charset="0"/>
              </a:rPr>
              <a:t>оздавайте новую.</a:t>
            </a:r>
          </a:p>
          <a:p>
            <a:pPr lvl="1"/>
            <a:r>
              <a:rPr lang="ru-RU" sz="3000" dirty="0">
                <a:latin typeface="Segoe UI" panose="020B0502040204020203" pitchFamily="34" charset="0"/>
                <a:cs typeface="Segoe UI" panose="020B0502040204020203" pitchFamily="34" charset="0"/>
              </a:rPr>
              <a:t>Накатывайте миграции специальными инструментами</a:t>
            </a:r>
            <a:r>
              <a:rPr lang="ru-RU" sz="3000" b="0" i="0" dirty="0">
                <a:effectLst/>
                <a:latin typeface="Segoe UI" panose="020B0502040204020203" pitchFamily="34" charset="0"/>
                <a:cs typeface="Segoe UI" panose="020B0502040204020203" pitchFamily="34" charset="0"/>
              </a:rPr>
              <a:t>.</a:t>
            </a:r>
            <a:endParaRPr lang="en-US" sz="3000"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2F995B42-E89C-9A5E-9897-44CCD2699115}"/>
              </a:ext>
            </a:extLst>
          </p:cNvPr>
          <p:cNvSpPr>
            <a:spLocks noGrp="1"/>
          </p:cNvSpPr>
          <p:nvPr>
            <p:ph type="sldNum" sz="quarter" idx="12"/>
          </p:nvPr>
        </p:nvSpPr>
        <p:spPr/>
        <p:txBody>
          <a:bodyPr/>
          <a:lstStyle/>
          <a:p>
            <a:fld id="{9566D03A-FE14-4537-809B-4E34C618A541}" type="slidenum">
              <a:rPr lang="en-US" smtClean="0"/>
              <a:pPr/>
              <a:t>29</a:t>
            </a:fld>
            <a:endParaRPr lang="en-US" dirty="0"/>
          </a:p>
        </p:txBody>
      </p:sp>
    </p:spTree>
    <p:extLst>
      <p:ext uri="{BB962C8B-B14F-4D97-AF65-F5344CB8AC3E}">
        <p14:creationId xmlns:p14="http://schemas.microsoft.com/office/powerpoint/2010/main" val="36155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a:xfrm>
            <a:off x="838200" y="1"/>
            <a:ext cx="10515600" cy="1690688"/>
          </a:xfrm>
        </p:spPr>
        <p:txBody>
          <a:bodyPr/>
          <a:lstStyle/>
          <a:p>
            <a:pPr marL="0" indent="0">
              <a:buNone/>
            </a:pPr>
            <a:r>
              <a:rPr lang="ru-RU" dirty="0">
                <a:solidFill>
                  <a:schemeClr val="bg1"/>
                </a:solidFill>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a:xfrm>
            <a:off x="838200" y="1825625"/>
            <a:ext cx="10587754" cy="4351338"/>
          </a:xfrm>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 </a:t>
            </a:r>
            <a:r>
              <a:rPr lang="ru-RU" dirty="0" err="1">
                <a:latin typeface="Segoe UI" panose="020B0502040204020203" pitchFamily="34" charset="0"/>
                <a:cs typeface="Segoe UI" panose="020B0502040204020203" pitchFamily="34" charset="0"/>
              </a:rPr>
              <a:t>внепроцессные</a:t>
            </a:r>
            <a:r>
              <a:rPr lang="ru-RU" dirty="0">
                <a:latin typeface="Segoe UI" panose="020B0502040204020203" pitchFamily="34" charset="0"/>
                <a:cs typeface="Segoe UI" panose="020B0502040204020203" pitchFamily="34" charset="0"/>
              </a:rPr>
              <a:t> зависимости,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над которыми мы имеем полный контроль.</a:t>
            </a:r>
          </a:p>
          <a:p>
            <a:pPr marL="0" indent="0">
              <a:buNone/>
            </a:pPr>
            <a:endParaRPr lang="ru-RU" dirty="0">
              <a:latin typeface="Segoe UI" panose="020B0502040204020203" pitchFamily="34" charset="0"/>
              <a:cs typeface="Segoe UI" panose="020B0502040204020203" pitchFamily="34" charset="0"/>
            </a:endParaRP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pPr algn="just"/>
            <a:r>
              <a:rPr lang="ru-RU" b="0" i="0" dirty="0">
                <a:effectLst/>
                <a:latin typeface="Segoe UI" panose="020B0502040204020203" pitchFamily="34" charset="0"/>
              </a:rPr>
              <a:t>Тесты, выполняемые разными разработчиками, мешают друг другу.</a:t>
            </a:r>
          </a:p>
          <a:p>
            <a:pPr algn="just"/>
            <a:endParaRPr lang="en-US" b="0" i="0" dirty="0">
              <a:effectLst/>
              <a:latin typeface="Segoe UI" panose="020B0502040204020203" pitchFamily="34" charset="0"/>
            </a:endParaRPr>
          </a:p>
          <a:p>
            <a:pPr algn="just"/>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30</a:t>
            </a:fld>
            <a:endParaRPr lang="en-US" dirty="0"/>
          </a:p>
        </p:txBody>
      </p:sp>
    </p:spTree>
    <p:extLst>
      <p:ext uri="{BB962C8B-B14F-4D97-AF65-F5344CB8AC3E}">
        <p14:creationId xmlns:p14="http://schemas.microsoft.com/office/powerpoint/2010/main" val="13937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Контроль за состоянием базы в тестах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И</a:t>
            </a:r>
            <a:r>
              <a:rPr lang="ru-RU" b="0" i="0" dirty="0">
                <a:effectLst/>
                <a:latin typeface="Segoe UI" panose="020B0502040204020203" pitchFamily="34" charset="0"/>
                <a:cs typeface="Segoe UI" panose="020B0502040204020203" pitchFamily="34" charset="0"/>
              </a:rPr>
              <a:t>золируем тестовые инстансы</a:t>
            </a:r>
            <a:r>
              <a:rPr lang="en-US" b="0" i="0" dirty="0">
                <a:effectLst/>
                <a:latin typeface="Segoe UI" panose="020B0502040204020203" pitchFamily="34" charset="0"/>
                <a:cs typeface="Segoe UI" panose="020B0502040204020203" pitchFamily="34" charset="0"/>
              </a:rPr>
              <a:t> </a:t>
            </a:r>
            <a:r>
              <a:rPr lang="ru-RU" b="0" i="0" dirty="0">
                <a:effectLst/>
                <a:latin typeface="Segoe UI" panose="020B0502040204020203" pitchFamily="34" charset="0"/>
                <a:cs typeface="Segoe UI" panose="020B0502040204020203" pitchFamily="34" charset="0"/>
              </a:rPr>
              <a:t>базы.</a:t>
            </a:r>
          </a:p>
          <a:p>
            <a:endParaRPr lang="ru-RU" b="0" i="0" dirty="0">
              <a:effectLst/>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Обеспечиваем их п</a:t>
            </a:r>
            <a:r>
              <a:rPr lang="ru-RU" b="0" i="0" dirty="0">
                <a:effectLst/>
                <a:latin typeface="Segoe UI" panose="020B0502040204020203" pitchFamily="34" charset="0"/>
                <a:cs typeface="Segoe UI" panose="020B0502040204020203" pitchFamily="34" charset="0"/>
              </a:rPr>
              <a:t>редсказуемое наполнение.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31</a:t>
            </a:fld>
            <a:endParaRPr lang="en-US" dirty="0"/>
          </a:p>
        </p:txBody>
      </p:sp>
    </p:spTree>
    <p:extLst>
      <p:ext uri="{BB962C8B-B14F-4D97-AF65-F5344CB8AC3E}">
        <p14:creationId xmlns:p14="http://schemas.microsoft.com/office/powerpoint/2010/main" val="427129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a:xfrm>
            <a:off x="774700" y="136525"/>
            <a:ext cx="11193420" cy="1325563"/>
          </a:xfrm>
        </p:spPr>
        <p:txBody>
          <a:bodyPr/>
          <a:lstStyle/>
          <a:p>
            <a:r>
              <a:rPr lang="ru-RU" dirty="0">
                <a:latin typeface="Segoe UI" panose="020B0502040204020203" pitchFamily="34" charset="0"/>
                <a:cs typeface="Segoe UI" panose="020B0502040204020203" pitchFamily="34" charset="0"/>
              </a:rPr>
              <a:t>Управление жизненным циклом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Выполнение интеграционных тестов последовательно.</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Удаление оставшихся данных между тестовыми запусками.</a:t>
            </a:r>
          </a:p>
          <a:p>
            <a:pPr lvl="1"/>
            <a:r>
              <a:rPr lang="ru-RU" dirty="0">
                <a:latin typeface="Segoe UI" panose="020B0502040204020203" pitchFamily="34" charset="0"/>
                <a:cs typeface="Segoe UI" panose="020B0502040204020203" pitchFamily="34" charset="0"/>
              </a:rPr>
              <a:t>В ходе выполнения теста, а не сбоку.</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32</a:t>
            </a:fld>
            <a:endParaRPr lang="en-US" dirty="0"/>
          </a:p>
        </p:txBody>
      </p:sp>
    </p:spTree>
    <p:extLst>
      <p:ext uri="{BB962C8B-B14F-4D97-AF65-F5344CB8AC3E}">
        <p14:creationId xmlns:p14="http://schemas.microsoft.com/office/powerpoint/2010/main" val="263739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Параллельное </a:t>
            </a:r>
            <a:r>
              <a:rPr lang="en-US" dirty="0">
                <a:latin typeface="Segoe UI" panose="020B0502040204020203" pitchFamily="34" charset="0"/>
                <a:cs typeface="Segoe UI" panose="020B0502040204020203" pitchFamily="34" charset="0"/>
              </a:rPr>
              <a:t>vs</a:t>
            </a:r>
            <a:r>
              <a:rPr lang="ru-RU" dirty="0">
                <a:latin typeface="Segoe UI" panose="020B0502040204020203" pitchFamily="34" charset="0"/>
                <a:cs typeface="Segoe UI" panose="020B0502040204020203" pitchFamily="34" charset="0"/>
              </a:rPr>
              <a:t> последовательное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Параллельное выполнение интеграционных тестов требует значительных усилий.</a:t>
            </a:r>
          </a:p>
          <a:p>
            <a:pPr algn="just"/>
            <a:endParaRPr lang="ru-RU" dirty="0">
              <a:latin typeface="Segoe UI" panose="020B0502040204020203" pitchFamily="34" charset="0"/>
              <a:cs typeface="Segoe UI" panose="020B0502040204020203" pitchFamily="34" charset="0"/>
            </a:endParaRPr>
          </a:p>
          <a:p>
            <a:pPr marL="0" indent="0" algn="just">
              <a:buNone/>
            </a:pPr>
            <a:r>
              <a:rPr lang="en-US" dirty="0" err="1">
                <a:latin typeface="Segoe UI" panose="020B0502040204020203" pitchFamily="34" charset="0"/>
                <a:cs typeface="Segoe UI" panose="020B0502040204020203" pitchFamily="34" charset="0"/>
              </a:rPr>
              <a:t>xUnit</a:t>
            </a:r>
            <a:r>
              <a:rPr lang="ru-RU" dirty="0">
                <a:latin typeface="Segoe UI" panose="020B0502040204020203" pitchFamily="34" charset="0"/>
                <a:cs typeface="Segoe UI" panose="020B0502040204020203" pitchFamily="34" charset="0"/>
              </a:rPr>
              <a:t> и </a:t>
            </a:r>
            <a:r>
              <a:rPr lang="en-US" dirty="0" err="1">
                <a:latin typeface="Segoe UI" panose="020B0502040204020203" pitchFamily="34" charset="0"/>
                <a:cs typeface="Segoe UI" panose="020B0502040204020203" pitchFamily="34" charset="0"/>
              </a:rPr>
              <a:t>NUnit</a:t>
            </a:r>
            <a:r>
              <a:rPr lang="en-US" dirty="0">
                <a:latin typeface="Segoe UI" panose="020B0502040204020203" pitchFamily="34" charset="0"/>
                <a:cs typeface="Segoe UI" panose="020B0502040204020203" pitchFamily="34" charset="0"/>
              </a:rPr>
              <a:t> – </a:t>
            </a:r>
            <a:r>
              <a:rPr lang="ru-RU" dirty="0">
                <a:latin typeface="Segoe UI" panose="020B0502040204020203" pitchFamily="34" charset="0"/>
                <a:cs typeface="Segoe UI" panose="020B0502040204020203" pitchFamily="34" charset="0"/>
              </a:rPr>
              <a:t>позволяют создать отдельные тестовые коллекции и отключать в них распараллеливание.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33</a:t>
            </a:fld>
            <a:endParaRPr lang="en-US" dirty="0"/>
          </a:p>
        </p:txBody>
      </p:sp>
    </p:spTree>
    <p:extLst>
      <p:ext uri="{BB962C8B-B14F-4D97-AF65-F5344CB8AC3E}">
        <p14:creationId xmlns:p14="http://schemas.microsoft.com/office/powerpoint/2010/main" val="35295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A4F9-BAD0-F7CF-23AC-76DFA1027FF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Коллекции в </a:t>
            </a:r>
            <a:r>
              <a:rPr lang="en-US" dirty="0">
                <a:latin typeface="Segoe UI" panose="020B0502040204020203" pitchFamily="34" charset="0"/>
                <a:cs typeface="Segoe UI" panose="020B0502040204020203" pitchFamily="34" charset="0"/>
              </a:rPr>
              <a:t>xUnit</a:t>
            </a:r>
          </a:p>
        </p:txBody>
      </p:sp>
      <p:sp>
        <p:nvSpPr>
          <p:cNvPr id="3" name="Content Placeholder 2">
            <a:extLst>
              <a:ext uri="{FF2B5EF4-FFF2-40B4-BE49-F238E27FC236}">
                <a16:creationId xmlns:a16="http://schemas.microsoft.com/office/drawing/2014/main" id="{75231FD9-EC85-B2AE-8BEA-7859952C40F5}"/>
              </a:ext>
            </a:extLst>
          </p:cNvPr>
          <p:cNvSpPr>
            <a:spLocks noGrp="1"/>
          </p:cNvSpPr>
          <p:nvPr>
            <p:ph idx="1"/>
          </p:nvPr>
        </p:nvSpPr>
        <p:spPr>
          <a:xfrm>
            <a:off x="241300" y="2005012"/>
            <a:ext cx="11588750" cy="4351338"/>
          </a:xfrm>
        </p:spPr>
        <p:txBody>
          <a:bodyPr>
            <a:noAutofit/>
          </a:bodyPr>
          <a:lstStyle/>
          <a:p>
            <a:pPr marL="0" indent="0">
              <a:buNone/>
            </a:pP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CollectionDefinition</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nameof</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NotThreadSafe</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DisableParallelization</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NotThreadSafe</a:t>
            </a:r>
            <a:r>
              <a:rPr lang="en-US" sz="2400" dirty="0">
                <a:solidFill>
                  <a:srgbClr val="000000"/>
                </a:solidFill>
                <a:latin typeface="Cascadia Mono" panose="020B0609020000020004" pitchFamily="49" charset="0"/>
              </a:rPr>
              <a:t> { }</a:t>
            </a:r>
          </a:p>
          <a:p>
            <a:pPr marL="0" indent="0">
              <a:buNone/>
            </a:pP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[Collection(nameof(</a:t>
            </a:r>
            <a:r>
              <a:rPr lang="en-US" sz="2400" dirty="0" err="1">
                <a:solidFill>
                  <a:srgbClr val="000000"/>
                </a:solidFill>
                <a:latin typeface="Cascadia Mono" panose="020B0609020000020004" pitchFamily="49" charset="0"/>
              </a:rPr>
              <a:t>NotThreadSafe</a:t>
            </a:r>
            <a:r>
              <a:rPr lang="en-US" sz="24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TestClass1</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[Fact]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void</a:t>
            </a:r>
            <a:r>
              <a:rPr lang="en-US" sz="2400" dirty="0">
                <a:solidFill>
                  <a:srgbClr val="000000"/>
                </a:solidFill>
                <a:latin typeface="Cascadia Mono" panose="020B0609020000020004" pitchFamily="49" charset="0"/>
              </a:rPr>
              <a:t> Test1() =&gt; ...;</a:t>
            </a:r>
          </a:p>
          <a:p>
            <a:pPr marL="0" indent="0">
              <a:buNone/>
            </a:pPr>
            <a:r>
              <a:rPr lang="en-US" sz="2400" dirty="0">
                <a:solidFill>
                  <a:srgbClr val="000000"/>
                </a:solidFill>
                <a:latin typeface="Cascadia Mono" panose="020B0609020000020004" pitchFamily="49" charset="0"/>
              </a:rPr>
              <a:t>}</a:t>
            </a:r>
          </a:p>
        </p:txBody>
      </p:sp>
      <p:sp>
        <p:nvSpPr>
          <p:cNvPr id="4" name="Slide Number Placeholder 3">
            <a:extLst>
              <a:ext uri="{FF2B5EF4-FFF2-40B4-BE49-F238E27FC236}">
                <a16:creationId xmlns:a16="http://schemas.microsoft.com/office/drawing/2014/main" id="{95504AC9-9BF9-9AD4-4EA8-A91B080D34D6}"/>
              </a:ext>
            </a:extLst>
          </p:cNvPr>
          <p:cNvSpPr>
            <a:spLocks noGrp="1"/>
          </p:cNvSpPr>
          <p:nvPr>
            <p:ph type="sldNum" sz="quarter" idx="12"/>
          </p:nvPr>
        </p:nvSpPr>
        <p:spPr/>
        <p:txBody>
          <a:bodyPr/>
          <a:lstStyle/>
          <a:p>
            <a:fld id="{9566D03A-FE14-4537-809B-4E34C618A541}" type="slidenum">
              <a:rPr lang="en-US" smtClean="0"/>
              <a:pPr/>
              <a:t>34</a:t>
            </a:fld>
            <a:endParaRPr lang="en-US" dirty="0"/>
          </a:p>
        </p:txBody>
      </p:sp>
    </p:spTree>
    <p:extLst>
      <p:ext uri="{BB962C8B-B14F-4D97-AF65-F5344CB8AC3E}">
        <p14:creationId xmlns:p14="http://schemas.microsoft.com/office/powerpoint/2010/main" val="895850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Четыре варианта очистки оставшихся данных между тестовыми запусками:</a:t>
            </a:r>
          </a:p>
          <a:p>
            <a:r>
              <a:rPr lang="ru-RU" dirty="0">
                <a:latin typeface="Segoe UI" panose="020B0502040204020203" pitchFamily="34" charset="0"/>
                <a:cs typeface="Segoe UI" panose="020B0502040204020203" pitchFamily="34" charset="0"/>
              </a:rPr>
              <a:t>Восстановление резервной копии базы данных перед каждым тестированием.</a:t>
            </a:r>
          </a:p>
          <a:p>
            <a:pPr algn="just"/>
            <a:r>
              <a:rPr lang="ru-RU" dirty="0">
                <a:latin typeface="Segoe UI" panose="020B0502040204020203" pitchFamily="34" charset="0"/>
                <a:cs typeface="Segoe UI" panose="020B0502040204020203" pitchFamily="34" charset="0"/>
              </a:rPr>
              <a:t>Оборачивание каждого теста в транзакцию.</a:t>
            </a:r>
          </a:p>
          <a:p>
            <a:pPr algn="just"/>
            <a:r>
              <a:rPr lang="ru-RU" dirty="0">
                <a:latin typeface="Segoe UI" panose="020B0502040204020203" pitchFamily="34" charset="0"/>
                <a:cs typeface="Segoe UI" panose="020B0502040204020203" pitchFamily="34" charset="0"/>
              </a:rPr>
              <a:t>Очистка данных в конце теста.</a:t>
            </a:r>
            <a:endParaRPr lang="en-US"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Очистка данных в начале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35</a:t>
            </a:fld>
            <a:endParaRPr lang="en-US" dirty="0"/>
          </a:p>
        </p:txBody>
      </p:sp>
    </p:spTree>
    <p:extLst>
      <p:ext uri="{BB962C8B-B14F-4D97-AF65-F5344CB8AC3E}">
        <p14:creationId xmlns:p14="http://schemas.microsoft.com/office/powerpoint/2010/main" val="28465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Восстановление из резервной копии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Если база данных меняется не часто.</a:t>
            </a:r>
          </a:p>
          <a:p>
            <a:pPr algn="just"/>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Если можно брать базу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36</a:t>
            </a:fld>
            <a:endParaRPr lang="en-US" dirty="0"/>
          </a:p>
        </p:txBody>
      </p:sp>
    </p:spTree>
    <p:extLst>
      <p:ext uri="{BB962C8B-B14F-4D97-AF65-F5344CB8AC3E}">
        <p14:creationId xmlns:p14="http://schemas.microsoft.com/office/powerpoint/2010/main" val="18430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a:xfrm>
            <a:off x="838200" y="136525"/>
            <a:ext cx="10909300" cy="1325563"/>
          </a:xfrm>
        </p:spPr>
        <p:txBody>
          <a:bodyPr/>
          <a:lstStyle/>
          <a:p>
            <a:pPr marL="0" indent="0">
              <a:buNone/>
            </a:pPr>
            <a:r>
              <a:rPr lang="ru-RU" dirty="0">
                <a:latin typeface="Segoe UI" panose="020B0502040204020203" pitchFamily="34" charset="0"/>
                <a:cs typeface="Segoe UI" panose="020B0502040204020203" pitchFamily="34" charset="0"/>
              </a:rPr>
              <a:t>Запускаем тест в транзакции и </a:t>
            </a:r>
            <a:r>
              <a:rPr lang="en-US" dirty="0">
                <a:latin typeface="Segoe UI" panose="020B0502040204020203" pitchFamily="34" charset="0"/>
                <a:cs typeface="Segoe UI" panose="020B0502040204020203" pitchFamily="34" charset="0"/>
              </a:rPr>
              <a:t>Rollback</a:t>
            </a:r>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Атрибуты </a:t>
            </a:r>
            <a:r>
              <a:rPr lang="en-US" dirty="0">
                <a:latin typeface="Segoe UI" panose="020B0502040204020203" pitchFamily="34" charset="0"/>
                <a:cs typeface="Segoe UI" panose="020B0502040204020203" pitchFamily="34" charset="0"/>
              </a:rPr>
              <a:t>B</a:t>
            </a:r>
            <a:r>
              <a:rPr lang="ru-RU" dirty="0" err="1">
                <a:latin typeface="Segoe UI" panose="020B0502040204020203" pitchFamily="34" charset="0"/>
                <a:cs typeface="Segoe UI" panose="020B0502040204020203" pitchFamily="34" charset="0"/>
              </a:rPr>
              <a:t>efore</a:t>
            </a:r>
            <a:r>
              <a:rPr lang="en-US" dirty="0">
                <a:latin typeface="Segoe UI" panose="020B0502040204020203" pitchFamily="34" charset="0"/>
                <a:cs typeface="Segoe UI" panose="020B0502040204020203" pitchFamily="34" charset="0"/>
              </a:rPr>
              <a:t>A</a:t>
            </a:r>
            <a:r>
              <a:rPr lang="ru-RU" dirty="0" err="1">
                <a:latin typeface="Segoe UI" panose="020B0502040204020203" pitchFamily="34" charset="0"/>
                <a:cs typeface="Segoe UI" panose="020B0502040204020203" pitchFamily="34" charset="0"/>
              </a:rPr>
              <a:t>fter</a:t>
            </a:r>
            <a:r>
              <a:rPr lang="en-US" dirty="0">
                <a:latin typeface="Segoe UI" panose="020B0502040204020203" pitchFamily="34" charset="0"/>
                <a:cs typeface="Segoe UI" panose="020B0502040204020203" pitchFamily="34" charset="0"/>
              </a:rPr>
              <a:t>T</a:t>
            </a:r>
            <a:r>
              <a:rPr lang="ru-RU" dirty="0" err="1">
                <a:latin typeface="Segoe UI" panose="020B0502040204020203" pitchFamily="34" charset="0"/>
                <a:cs typeface="Segoe UI" panose="020B0502040204020203" pitchFamily="34" charset="0"/>
              </a:rPr>
              <a:t>est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xUnit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лучше </a:t>
            </a:r>
            <a:r>
              <a:rPr lang="en-US" dirty="0" err="1">
                <a:latin typeface="Segoe UI" panose="020B0502040204020203" pitchFamily="34" charset="0"/>
                <a:cs typeface="Segoe UI" panose="020B0502040204020203" pitchFamily="34" charset="0"/>
              </a:rPr>
              <a:t>ctor</a:t>
            </a:r>
            <a:r>
              <a:rPr lang="ru-RU" dirty="0">
                <a:latin typeface="Segoe UI" panose="020B0502040204020203" pitchFamily="34" charset="0"/>
                <a:cs typeface="Segoe UI" panose="020B0502040204020203" pitchFamily="34" charset="0"/>
              </a:rPr>
              <a:t> и </a:t>
            </a:r>
            <a:r>
              <a:rPr lang="en-US" dirty="0">
                <a:latin typeface="Segoe UI" panose="020B0502040204020203" pitchFamily="34" charset="0"/>
                <a:cs typeface="Segoe UI" panose="020B0502040204020203" pitchFamily="34" charset="0"/>
              </a:rPr>
              <a:t>Dispose) </a:t>
            </a:r>
            <a:r>
              <a:rPr lang="ru-RU" dirty="0">
                <a:latin typeface="Segoe UI" panose="020B0502040204020203" pitchFamily="34" charset="0"/>
                <a:cs typeface="Segoe UI" panose="020B0502040204020203" pitchFamily="34" charset="0"/>
              </a:rPr>
              <a:t>или </a:t>
            </a:r>
            <a:r>
              <a:rPr lang="en-US" dirty="0">
                <a:latin typeface="Segoe UI" panose="020B0502040204020203" pitchFamily="34" charset="0"/>
                <a:cs typeface="Segoe UI" panose="020B0502040204020203" pitchFamily="34" charset="0"/>
              </a:rPr>
              <a:t>S</a:t>
            </a:r>
            <a:r>
              <a:rPr lang="ru-RU" dirty="0" err="1">
                <a:latin typeface="Segoe UI" panose="020B0502040204020203" pitchFamily="34" charset="0"/>
                <a:cs typeface="Segoe UI" panose="020B0502040204020203" pitchFamily="34" charset="0"/>
              </a:rPr>
              <a:t>et</a:t>
            </a:r>
            <a:r>
              <a:rPr lang="en-US" dirty="0">
                <a:latin typeface="Segoe UI" panose="020B0502040204020203" pitchFamily="34" charset="0"/>
                <a:cs typeface="Segoe UI" panose="020B0502040204020203" pitchFamily="34" charset="0"/>
              </a:rPr>
              <a:t>U</a:t>
            </a:r>
            <a:r>
              <a:rPr lang="ru-RU" dirty="0">
                <a:latin typeface="Segoe UI" panose="020B0502040204020203" pitchFamily="34" charset="0"/>
                <a:cs typeface="Segoe UI" panose="020B0502040204020203" pitchFamily="34" charset="0"/>
              </a:rPr>
              <a:t>p и</a:t>
            </a:r>
            <a:r>
              <a:rPr lang="en-US" dirty="0">
                <a:latin typeface="Segoe UI" panose="020B0502040204020203" pitchFamily="34" charset="0"/>
                <a:cs typeface="Segoe UI" panose="020B0502040204020203" pitchFamily="34" charset="0"/>
              </a:rPr>
              <a:t> T</a:t>
            </a:r>
            <a:r>
              <a:rPr lang="ru-RU" dirty="0">
                <a:latin typeface="Segoe UI" panose="020B0502040204020203" pitchFamily="34" charset="0"/>
                <a:cs typeface="Segoe UI" panose="020B0502040204020203" pitchFamily="34" charset="0"/>
              </a:rPr>
              <a:t>ear</a:t>
            </a:r>
            <a:r>
              <a:rPr lang="en-US" dirty="0">
                <a:latin typeface="Segoe UI" panose="020B0502040204020203" pitchFamily="34" charset="0"/>
                <a:cs typeface="Segoe UI" panose="020B0502040204020203" pitchFamily="34" charset="0"/>
              </a:rPr>
              <a:t>D</a:t>
            </a:r>
            <a:r>
              <a:rPr lang="ru-RU" dirty="0" err="1">
                <a:latin typeface="Segoe UI" panose="020B0502040204020203" pitchFamily="34" charset="0"/>
                <a:cs typeface="Segoe UI" panose="020B0502040204020203" pitchFamily="34" charset="0"/>
              </a:rPr>
              <a:t>own</a:t>
            </a:r>
            <a:r>
              <a:rPr lang="ru-RU"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NUnit</a:t>
            </a:r>
            <a:r>
              <a:rPr lang="ru-RU" dirty="0">
                <a:latin typeface="Segoe UI" panose="020B0502040204020203" pitchFamily="34" charset="0"/>
                <a:cs typeface="Segoe UI" panose="020B0502040204020203" pitchFamily="34" charset="0"/>
              </a:rPr>
              <a:t>) для открытия транзакции и ее отката.</a:t>
            </a:r>
          </a:p>
          <a:p>
            <a:pPr algn="just"/>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cs typeface="Segoe UI" panose="020B0502040204020203" pitchFamily="34" charset="0"/>
              </a:rPr>
              <a:t>Недостаток:</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Дополнительная транзакция задает отличное от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поведение.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37</a:t>
            </a:fld>
            <a:endParaRPr lang="en-US" dirty="0"/>
          </a:p>
        </p:txBody>
      </p:sp>
    </p:spTree>
    <p:extLst>
      <p:ext uri="{BB962C8B-B14F-4D97-AF65-F5344CB8AC3E}">
        <p14:creationId xmlns:p14="http://schemas.microsoft.com/office/powerpoint/2010/main" val="30321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3D17-7F3F-6DFF-3936-7BB3B6CEA3F3}"/>
              </a:ext>
            </a:extLst>
          </p:cNvPr>
          <p:cNvSpPr>
            <a:spLocks noGrp="1"/>
          </p:cNvSpPr>
          <p:nvPr>
            <p:ph type="title"/>
          </p:nvPr>
        </p:nvSpPr>
        <p:spPr/>
        <p:txBody>
          <a:bodyPr/>
          <a:lstStyle/>
          <a:p>
            <a:r>
              <a:rPr lang="en-US" b="0" dirty="0">
                <a:effectLst/>
                <a:latin typeface="Segoe UI" panose="020B0502040204020203" pitchFamily="34" charset="0"/>
                <a:cs typeface="Segoe UI" panose="020B0502040204020203" pitchFamily="34" charset="0"/>
              </a:rPr>
              <a:t>AutoRollback</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54053F-D2C8-ABDE-3D66-984BB3FF5D62}"/>
              </a:ext>
            </a:extLst>
          </p:cNvPr>
          <p:cNvSpPr>
            <a:spLocks noGrp="1"/>
          </p:cNvSpPr>
          <p:nvPr>
            <p:ph idx="1"/>
          </p:nvPr>
        </p:nvSpPr>
        <p:spPr/>
        <p:txBody>
          <a:bodyPr>
            <a:noAutofit/>
          </a:bodyPr>
          <a:lstStyle/>
          <a:p>
            <a:pPr marL="0" indent="0">
              <a:buNone/>
            </a:pPr>
            <a:r>
              <a:rPr lang="en-US" sz="2100" dirty="0">
                <a:solidFill>
                  <a:srgbClr val="000000"/>
                </a:solidFill>
                <a:latin typeface="Cascadia Mono" panose="020B0609020000020004" pitchFamily="49" charset="0"/>
              </a:rPr>
              <a:t>[Fact]</a:t>
            </a:r>
          </a:p>
          <a:p>
            <a:pPr marL="0" indent="0">
              <a:buNone/>
            </a:pPr>
            <a:r>
              <a:rPr lang="en-US" sz="2100" dirty="0">
                <a:solidFill>
                  <a:srgbClr val="000000"/>
                </a:solidFill>
                <a:latin typeface="Cascadia Mono" panose="020B0609020000020004" pitchFamily="49" charset="0"/>
              </a:rPr>
              <a:t>[AutoRollback]</a:t>
            </a:r>
          </a:p>
          <a:p>
            <a:pPr marL="0" indent="0">
              <a:buNone/>
            </a:pPr>
            <a:r>
              <a:rPr lang="en-US" sz="2100" dirty="0">
                <a:solidFill>
                  <a:srgbClr val="0000FF"/>
                </a:solidFill>
                <a:latin typeface="Cascadia Mono" panose="020B0609020000020004" pitchFamily="49" charset="0"/>
              </a:rPr>
              <a:t>public</a:t>
            </a: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void</a:t>
            </a:r>
            <a:r>
              <a:rPr lang="en-US" sz="2100" dirty="0">
                <a:solidFill>
                  <a:srgbClr val="000000"/>
                </a:solidFill>
                <a:latin typeface="Cascadia Mono" panose="020B0609020000020004" pitchFamily="49" charset="0"/>
              </a:rPr>
              <a:t> AutoRollback()</a:t>
            </a:r>
          </a:p>
          <a:p>
            <a:pPr marL="0" indent="0">
              <a:buNone/>
            </a:pP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using</a:t>
            </a:r>
            <a:r>
              <a:rPr lang="en-US" sz="2100" dirty="0">
                <a:solidFill>
                  <a:srgbClr val="000000"/>
                </a:solidFill>
                <a:latin typeface="Cascadia Mono" panose="020B0609020000020004" pitchFamily="49" charset="0"/>
              </a:rPr>
              <a:t> SqlConnection connection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(connectionString);</a:t>
            </a:r>
          </a:p>
          <a:p>
            <a:pPr marL="0" indent="0">
              <a:buNone/>
            </a:pPr>
            <a:r>
              <a:rPr lang="en-US" sz="2100" dirty="0">
                <a:solidFill>
                  <a:srgbClr val="000000"/>
                </a:solidFill>
                <a:latin typeface="Cascadia Mono" panose="020B0609020000020004" pitchFamily="49" charset="0"/>
              </a:rPr>
              <a:t>    connection.Open();</a:t>
            </a:r>
          </a:p>
          <a:p>
            <a:endParaRPr lang="en-US" sz="2100" dirty="0">
              <a:solidFill>
                <a:srgbClr val="000000"/>
              </a:solidFill>
              <a:latin typeface="Cascadia Mono" panose="020B0609020000020004" pitchFamily="49" charset="0"/>
            </a:endParaRPr>
          </a:p>
          <a:p>
            <a:pPr marL="0" indent="0">
              <a:buNone/>
            </a:pPr>
            <a:r>
              <a:rPr lang="en-US" sz="2100" dirty="0">
                <a:solidFill>
                  <a:srgbClr val="000000"/>
                </a:solidFill>
                <a:latin typeface="Cascadia Mono" panose="020B0609020000020004" pitchFamily="49" charset="0"/>
              </a:rPr>
              <a:t>    SqlCommand command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a:t>
            </a:r>
            <a:r>
              <a:rPr lang="en-US" sz="2100" dirty="0">
                <a:solidFill>
                  <a:srgbClr val="A31515"/>
                </a:solidFill>
                <a:latin typeface="Cascadia Mono" panose="020B0609020000020004" pitchFamily="49" charset="0"/>
              </a:rPr>
              <a:t>"DELETE FROM Customers"</a:t>
            </a:r>
            <a:r>
              <a:rPr lang="en-US" sz="2100" dirty="0">
                <a:solidFill>
                  <a:srgbClr val="000000"/>
                </a:solidFill>
                <a:latin typeface="Cascadia Mono" panose="020B0609020000020004" pitchFamily="49" charset="0"/>
              </a:rPr>
              <a:t>, connection);</a:t>
            </a:r>
          </a:p>
          <a:p>
            <a:pPr marL="0" indent="0">
              <a:buNone/>
            </a:pPr>
            <a:r>
              <a:rPr lang="en-US" sz="2100" dirty="0">
                <a:solidFill>
                  <a:srgbClr val="000000"/>
                </a:solidFill>
                <a:latin typeface="Cascadia Mono" panose="020B0609020000020004" pitchFamily="49" charset="0"/>
              </a:rPr>
              <a:t>    command.ExecuteNonQuery();</a:t>
            </a:r>
          </a:p>
          <a:p>
            <a:pPr marL="0" indent="0">
              <a:buNone/>
            </a:pPr>
            <a:r>
              <a:rPr lang="en-US" sz="2100" dirty="0">
                <a:solidFill>
                  <a:srgbClr val="000000"/>
                </a:solidFill>
                <a:latin typeface="Cascadia Mono" panose="020B0609020000020004" pitchFamily="49" charset="0"/>
              </a:rPr>
              <a:t>}</a:t>
            </a:r>
            <a:endParaRPr lang="en-US" sz="2100" dirty="0"/>
          </a:p>
        </p:txBody>
      </p:sp>
      <p:sp>
        <p:nvSpPr>
          <p:cNvPr id="4" name="Slide Number Placeholder 3">
            <a:extLst>
              <a:ext uri="{FF2B5EF4-FFF2-40B4-BE49-F238E27FC236}">
                <a16:creationId xmlns:a16="http://schemas.microsoft.com/office/drawing/2014/main" id="{80381B35-61CA-B9FC-F1EB-F08ED7BAA0FA}"/>
              </a:ext>
            </a:extLst>
          </p:cNvPr>
          <p:cNvSpPr>
            <a:spLocks noGrp="1"/>
          </p:cNvSpPr>
          <p:nvPr>
            <p:ph type="sldNum" sz="quarter" idx="12"/>
          </p:nvPr>
        </p:nvSpPr>
        <p:spPr/>
        <p:txBody>
          <a:bodyPr/>
          <a:lstStyle/>
          <a:p>
            <a:fld id="{9566D03A-FE14-4537-809B-4E34C618A541}" type="slidenum">
              <a:rPr lang="en-US" smtClean="0"/>
              <a:pPr/>
              <a:t>38</a:t>
            </a:fld>
            <a:endParaRPr lang="en-US" dirty="0"/>
          </a:p>
        </p:txBody>
      </p:sp>
    </p:spTree>
    <p:extLst>
      <p:ext uri="{BB962C8B-B14F-4D97-AF65-F5344CB8AC3E}">
        <p14:creationId xmlns:p14="http://schemas.microsoft.com/office/powerpoint/2010/main" val="161843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E096E-6CA7-E132-80EC-E60A06C34DD9}"/>
              </a:ext>
            </a:extLst>
          </p:cNvPr>
          <p:cNvSpPr>
            <a:spLocks noGrp="1"/>
          </p:cNvSpPr>
          <p:nvPr>
            <p:ph idx="1"/>
          </p:nvPr>
        </p:nvSpPr>
        <p:spPr>
          <a:xfrm>
            <a:off x="838200" y="276226"/>
            <a:ext cx="10515600" cy="6724650"/>
          </a:xfrm>
        </p:spPr>
        <p:txBody>
          <a:bodyPr>
            <a:normAutofit/>
          </a:bodyPr>
          <a:lstStyle/>
          <a:p>
            <a:pPr marL="0" indent="0">
              <a:buNone/>
            </a:pPr>
            <a:r>
              <a:rPr lang="en-US" sz="1200" dirty="0">
                <a:solidFill>
                  <a:srgbClr val="000000"/>
                </a:solidFill>
                <a:latin typeface="Cascadia Mono" panose="020B0609020000020004" pitchFamily="49" charset="0"/>
              </a:rPr>
              <a:t>[AttributeUsage(AttributeTargets.Class | AttributeTargets.Method, AllowMultiple = </a:t>
            </a:r>
            <a:r>
              <a:rPr lang="en-US" sz="1200" dirty="0">
                <a:solidFill>
                  <a:srgbClr val="0000FF"/>
                </a:solidFill>
                <a:latin typeface="Cascadia Mono" panose="020B0609020000020004" pitchFamily="49" charset="0"/>
              </a:rPr>
              <a:t>false</a:t>
            </a:r>
            <a:r>
              <a:rPr lang="en-US" sz="1200" dirty="0">
                <a:solidFill>
                  <a:srgbClr val="000000"/>
                </a:solidFill>
                <a:latin typeface="Cascadia Mono" panose="020B0609020000020004" pitchFamily="49" charset="0"/>
              </a:rPr>
              <a:t>, Inherited = </a:t>
            </a:r>
            <a:r>
              <a:rPr lang="en-US" sz="1200" dirty="0">
                <a:solidFill>
                  <a:srgbClr val="0000FF"/>
                </a:solidFill>
                <a:latin typeface="Cascadia Mono" panose="020B0609020000020004" pitchFamily="49" charset="0"/>
              </a:rPr>
              <a:t>true</a:t>
            </a:r>
            <a:r>
              <a:rPr lang="en-US" sz="12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AutoRollbackAttribute</a:t>
            </a:r>
            <a:r>
              <a:rPr lang="en-US" sz="1800" dirty="0">
                <a:solidFill>
                  <a:srgbClr val="000000"/>
                </a:solidFill>
                <a:latin typeface="Cascadia Mono" panose="020B0609020000020004" pitchFamily="49" charset="0"/>
              </a:rPr>
              <a:t> : BeforeAfterTestAttribute</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TransactionScope</a:t>
            </a:r>
            <a:r>
              <a:rPr lang="en-US" sz="1700" dirty="0">
                <a:solidFill>
                  <a:srgbClr val="000000"/>
                </a:solidFill>
                <a:latin typeface="Cascadia Mono" panose="020B0609020000020004" pitchFamily="49" charset="0"/>
              </a:rPr>
              <a:t> scope;</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TransactionScopeAsyncFlowOption </a:t>
            </a:r>
            <a:r>
              <a:rPr lang="en-US" sz="1700" dirty="0" err="1">
                <a:solidFill>
                  <a:srgbClr val="000000"/>
                </a:solidFill>
                <a:latin typeface="Cascadia Mono" panose="020B0609020000020004" pitchFamily="49" charset="0"/>
              </a:rPr>
              <a:t>AsyncFlowOption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Enabled;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IsolationLevel </a:t>
            </a:r>
            <a:r>
              <a:rPr lang="en-US" sz="1700" dirty="0" err="1">
                <a:solidFill>
                  <a:srgbClr val="000000"/>
                </a:solidFill>
                <a:latin typeface="Cascadia Mono" panose="020B0609020000020004" pitchFamily="49" charset="0"/>
              </a:rPr>
              <a:t>IsolationLevel</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a:t>
            </a:r>
            <a:r>
              <a:rPr lang="ru-RU" sz="1700" dirty="0">
                <a:solidFill>
                  <a:srgbClr val="000000"/>
                </a:solidFill>
                <a:latin typeface="Cascadia Mono" panose="020B0609020000020004" pitchFamily="49" charset="0"/>
              </a:rPr>
              <a:t> </a:t>
            </a:r>
            <a:r>
              <a:rPr lang="en-US" sz="1700" dirty="0">
                <a:solidFill>
                  <a:srgbClr val="000000"/>
                </a:solidFill>
                <a:latin typeface="Cascadia Mono" panose="020B0609020000020004" pitchFamily="49" charset="0"/>
              </a:rPr>
              <a:t>Unspecified;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TransactionScopeOption </a:t>
            </a:r>
            <a:r>
              <a:rPr lang="en-US" sz="1700" dirty="0" err="1">
                <a:solidFill>
                  <a:srgbClr val="000000"/>
                </a:solidFill>
                <a:latin typeface="Cascadia Mono" panose="020B0609020000020004" pitchFamily="49" charset="0"/>
              </a:rPr>
              <a:t>ScopeOption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Required;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long</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TimeoutInMS</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-1;</a:t>
            </a:r>
            <a:endParaRPr lang="ru-RU"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override</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void</a:t>
            </a:r>
            <a:r>
              <a:rPr lang="en-US" sz="1700" dirty="0">
                <a:solidFill>
                  <a:srgbClr val="000000"/>
                </a:solidFill>
                <a:latin typeface="Cascadia Mono" panose="020B0609020000020004" pitchFamily="49" charset="0"/>
              </a:rPr>
              <a:t> After(MethodInfo methodUnderTest) =&gt; </a:t>
            </a:r>
            <a:r>
              <a:rPr lang="en-US" sz="1700" dirty="0" err="1">
                <a:latin typeface="Cascadia Mono" panose="020B0609020000020004" pitchFamily="49" charset="0"/>
              </a:rPr>
              <a:t>scope.Dispose</a:t>
            </a:r>
            <a:r>
              <a:rPr lang="en-US" sz="1700" dirty="0">
                <a:latin typeface="Cascadia Mono" panose="020B0609020000020004" pitchFamily="49" charset="0"/>
              </a:rPr>
              <a:t>();</a:t>
            </a:r>
            <a:endParaRPr lang="ru-RU" sz="1700" dirty="0">
              <a:latin typeface="Cascadia Mono" panose="020B0609020000020004" pitchFamily="49" charset="0"/>
            </a:endParaRPr>
          </a:p>
          <a:p>
            <a:pPr marL="0" indent="0">
              <a:buNone/>
            </a:pPr>
            <a:endParaRPr lang="en-US"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override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Before(MethodInfo methodUnderTest)</a:t>
            </a:r>
            <a:endParaRPr lang="ru-RU" sz="1600" dirty="0">
              <a:solidFill>
                <a:srgbClr val="000000"/>
              </a:solidFill>
              <a:latin typeface="Cascadia Mono" panose="020B0609020000020004" pitchFamily="49" charset="0"/>
            </a:endParaRPr>
          </a:p>
          <a:p>
            <a:pPr marL="0" indent="0">
              <a:buNone/>
            </a:pP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p>
          <a:p>
            <a:pPr marL="0" indent="0">
              <a:buNone/>
            </a:pPr>
            <a:r>
              <a:rPr lang="fr-FR" sz="1600" dirty="0">
                <a:solidFill>
                  <a:srgbClr val="000000"/>
                </a:solidFill>
                <a:latin typeface="Cascadia Mono" panose="020B0609020000020004" pitchFamily="49" charset="0"/>
              </a:rPr>
              <a:t>        </a:t>
            </a:r>
            <a:r>
              <a:rPr lang="fr-FR" sz="1600" dirty="0" err="1">
                <a:solidFill>
                  <a:srgbClr val="000000"/>
                </a:solidFill>
                <a:latin typeface="Cascadia Mono" panose="020B0609020000020004" pitchFamily="49" charset="0"/>
              </a:rPr>
              <a:t>TransactionOptions</a:t>
            </a:r>
            <a:r>
              <a:rPr lang="fr-FR" sz="1600" dirty="0">
                <a:solidFill>
                  <a:srgbClr val="000000"/>
                </a:solidFill>
                <a:latin typeface="Cascadia Mono" panose="020B0609020000020004" pitchFamily="49" charset="0"/>
              </a:rPr>
              <a:t> options = </a:t>
            </a:r>
            <a:r>
              <a:rPr lang="fr-FR" sz="1600" dirty="0">
                <a:solidFill>
                  <a:srgbClr val="0000FF"/>
                </a:solidFill>
                <a:latin typeface="Cascadia Mono" panose="020B0609020000020004" pitchFamily="49" charset="0"/>
              </a:rPr>
              <a:t>new</a:t>
            </a:r>
            <a:r>
              <a:rPr lang="fr-FR" sz="1600" dirty="0">
                <a:solidFill>
                  <a:srgbClr val="000000"/>
                </a:solidFill>
                <a:latin typeface="Cascadia Mono" panose="020B0609020000020004" pitchFamily="49" charset="0"/>
              </a:rPr>
              <a:t> (){ IsolationLevel = IsolationLevel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TimeoutInMS</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&gt;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0) </a:t>
            </a:r>
            <a:r>
              <a:rPr lang="en-US" sz="1600" dirty="0" err="1">
                <a:solidFill>
                  <a:srgbClr val="000000"/>
                </a:solidFill>
                <a:latin typeface="Cascadia Mono" panose="020B0609020000020004" pitchFamily="49" charset="0"/>
              </a:rPr>
              <a:t>options.Timeout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r>
              <a:rPr lang="ru-RU"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TimeSpan.FromMilliseconds</a:t>
            </a:r>
            <a:r>
              <a:rPr lang="en-US" sz="1600" dirty="0">
                <a:solidFill>
                  <a:srgbClr val="000000"/>
                </a:solidFill>
                <a:latin typeface="Cascadia Mono" panose="020B0609020000020004" pitchFamily="49" charset="0"/>
              </a:rPr>
              <a:t>(TimeoutInMS);</a:t>
            </a:r>
          </a:p>
          <a:p>
            <a:pPr marL="0" indent="0">
              <a:buNone/>
            </a:pPr>
            <a:r>
              <a:rPr lang="en-US" sz="1600" dirty="0">
                <a:solidFill>
                  <a:srgbClr val="000000"/>
                </a:solidFill>
                <a:latin typeface="Cascadia Mono" panose="020B0609020000020004" pitchFamily="49" charset="0"/>
              </a:rPr>
              <a:t>        scope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a:t>
            </a:r>
            <a:r>
              <a:rPr lang="en-US" sz="1600" dirty="0">
                <a:latin typeface="Cascadia Mono" panose="020B0609020000020004" pitchFamily="49" charset="0"/>
              </a:rPr>
              <a:t>TransactionScope(ScopeOption, options, AsyncFlowOption);</a:t>
            </a:r>
          </a:p>
          <a:p>
            <a:pPr marL="0" indent="0">
              <a:buNone/>
            </a:pPr>
            <a:r>
              <a:rPr lang="en-US" sz="16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F731AE7-A358-34FF-33B8-5D0C547A018D}"/>
              </a:ext>
            </a:extLst>
          </p:cNvPr>
          <p:cNvSpPr>
            <a:spLocks noGrp="1"/>
          </p:cNvSpPr>
          <p:nvPr>
            <p:ph type="sldNum" sz="quarter" idx="12"/>
          </p:nvPr>
        </p:nvSpPr>
        <p:spPr/>
        <p:txBody>
          <a:bodyPr/>
          <a:lstStyle/>
          <a:p>
            <a:fld id="{9566D03A-FE14-4537-809B-4E34C618A541}" type="slidenum">
              <a:rPr lang="en-US" smtClean="0"/>
              <a:pPr/>
              <a:t>39</a:t>
            </a:fld>
            <a:endParaRPr lang="en-US" dirty="0"/>
          </a:p>
        </p:txBody>
      </p:sp>
    </p:spTree>
    <p:extLst>
      <p:ext uri="{BB962C8B-B14F-4D97-AF65-F5344CB8AC3E}">
        <p14:creationId xmlns:p14="http://schemas.microsoft.com/office/powerpoint/2010/main" val="181995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5" end="15"/>
                                            </p:txEl>
                                          </p:spTgt>
                                        </p:tgtEl>
                                        <p:attrNameLst>
                                          <p:attrName>style.color</p:attrName>
                                        </p:attrNameLst>
                                      </p:cBhvr>
                                      <p:to>
                                        <a:schemeClr val="accent2"/>
                                      </p:to>
                                    </p:animClr>
                                    <p:animClr clrSpc="rgb" dir="cw">
                                      <p:cBhvr>
                                        <p:cTn id="7" dur="500" fill="hold"/>
                                        <p:tgtEl>
                                          <p:spTgt spid="3">
                                            <p:txEl>
                                              <p:pRg st="15" end="15"/>
                                            </p:txEl>
                                          </p:spTgt>
                                        </p:tgtEl>
                                        <p:attrNameLst>
                                          <p:attrName>fillcolor</p:attrName>
                                        </p:attrNameLst>
                                      </p:cBhvr>
                                      <p:to>
                                        <a:schemeClr val="accent2"/>
                                      </p:to>
                                    </p:animClr>
                                    <p:set>
                                      <p:cBhvr>
                                        <p:cTn id="8" dur="500" fill="hold"/>
                                        <p:tgtEl>
                                          <p:spTgt spid="3">
                                            <p:txEl>
                                              <p:pRg st="15" end="15"/>
                                            </p:txEl>
                                          </p:spTgt>
                                        </p:tgtEl>
                                        <p:attrNameLst>
                                          <p:attrName>fill.type</p:attrName>
                                        </p:attrNameLst>
                                      </p:cBhvr>
                                      <p:to>
                                        <p:strVal val="solid"/>
                                      </p:to>
                                    </p:set>
                                    <p:set>
                                      <p:cBhvr>
                                        <p:cTn id="9" dur="500" fill="hold"/>
                                        <p:tgtEl>
                                          <p:spTgt spid="3">
                                            <p:txEl>
                                              <p:pRg st="15" end="15"/>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9" end="9"/>
                                            </p:txEl>
                                          </p:spTgt>
                                        </p:tgtEl>
                                        <p:attrNameLst>
                                          <p:attrName>style.color</p:attrName>
                                        </p:attrNameLst>
                                      </p:cBhvr>
                                      <p:to>
                                        <a:schemeClr val="accent2"/>
                                      </p:to>
                                    </p:animClr>
                                    <p:animClr clrSpc="rgb" dir="cw">
                                      <p:cBhvr>
                                        <p:cTn id="14" dur="500" fill="hold"/>
                                        <p:tgtEl>
                                          <p:spTgt spid="3">
                                            <p:txEl>
                                              <p:pRg st="9" end="9"/>
                                            </p:txEl>
                                          </p:spTgt>
                                        </p:tgtEl>
                                        <p:attrNameLst>
                                          <p:attrName>fillcolor</p:attrName>
                                        </p:attrNameLst>
                                      </p:cBhvr>
                                      <p:to>
                                        <a:schemeClr val="accent2"/>
                                      </p:to>
                                    </p:animClr>
                                    <p:set>
                                      <p:cBhvr>
                                        <p:cTn id="15" dur="500" fill="hold"/>
                                        <p:tgtEl>
                                          <p:spTgt spid="3">
                                            <p:txEl>
                                              <p:pRg st="9" end="9"/>
                                            </p:txEl>
                                          </p:spTgt>
                                        </p:tgtEl>
                                        <p:attrNameLst>
                                          <p:attrName>fill.type</p:attrName>
                                        </p:attrNameLst>
                                      </p:cBhvr>
                                      <p:to>
                                        <p:strVal val="solid"/>
                                      </p:to>
                                    </p:set>
                                    <p:set>
                                      <p:cBhvr>
                                        <p:cTn id="16"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dirty="0"/>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в начале или в конце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Очистка данных в начале теста — это лучший вариант. </a:t>
            </a:r>
            <a:endParaRPr lang="en-US" i="1"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40</a:t>
            </a:fld>
            <a:endParaRPr lang="en-US" dirty="0"/>
          </a:p>
        </p:txBody>
      </p:sp>
    </p:spTree>
    <p:extLst>
      <p:ext uri="{BB962C8B-B14F-4D97-AF65-F5344CB8AC3E}">
        <p14:creationId xmlns:p14="http://schemas.microsoft.com/office/powerpoint/2010/main" val="30073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1B9-E1EF-A404-3BBA-9E7EA036B5CC}"/>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347554F-732D-B90F-4B6B-92DBD4B92BBC}"/>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2800" dirty="0"/>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Хранение схемы и доставка изменений</a:t>
            </a:r>
          </a:p>
          <a:p>
            <a:pPr lvl="1"/>
            <a:r>
              <a:rPr lang="ru-RU" b="0" i="0" dirty="0">
                <a:effectLst/>
                <a:latin typeface="Segoe UI" panose="020B0502040204020203" pitchFamily="34" charset="0"/>
                <a:cs typeface="Segoe UI" panose="020B0502040204020203" pitchFamily="34" charset="0"/>
              </a:rPr>
              <a:t>Используйте миграции</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b="0" i="0" dirty="0">
                <a:effectLst/>
                <a:latin typeface="Segoe UI" panose="020B0502040204020203" pitchFamily="34" charset="0"/>
                <a:cs typeface="Segoe UI" panose="020B0502040204020203" pitchFamily="34" charset="0"/>
              </a:rPr>
              <a:t>Не изменяйте миграции. </a:t>
            </a:r>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оздавайте новую</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Накатывайте миграции специальными инструментами</a:t>
            </a:r>
            <a:r>
              <a:rPr lang="en-US" b="0" i="0" dirty="0">
                <a:effectLst/>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Изоляция тестов</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У каждого разработчика должна быть своя база</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Очищайте данные перед каждым тестом</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5CC0B45-541C-FAB6-3B61-0E6703AA58B7}"/>
              </a:ext>
            </a:extLst>
          </p:cNvPr>
          <p:cNvSpPr>
            <a:spLocks noGrp="1"/>
          </p:cNvSpPr>
          <p:nvPr>
            <p:ph type="sldNum" sz="quarter" idx="12"/>
          </p:nvPr>
        </p:nvSpPr>
        <p:spPr/>
        <p:txBody>
          <a:bodyPr/>
          <a:lstStyle/>
          <a:p>
            <a:fld id="{9566D03A-FE14-4537-809B-4E34C618A541}" type="slidenum">
              <a:rPr lang="en-US" smtClean="0"/>
              <a:pPr/>
              <a:t>41</a:t>
            </a:fld>
            <a:endParaRPr lang="en-US" dirty="0"/>
          </a:p>
        </p:txBody>
      </p:sp>
    </p:spTree>
    <p:extLst>
      <p:ext uri="{BB962C8B-B14F-4D97-AF65-F5344CB8AC3E}">
        <p14:creationId xmlns:p14="http://schemas.microsoft.com/office/powerpoint/2010/main" val="455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же очищать 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В базовый класс для интеграционных тестов помещаем  сценарий удаления. И тогда</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отключаем все внешние ключи, очищаем каждую таблицу и восстанавливаем внешние ключи.</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находим “правильный” порядок удаления данных на основе взаимосвязей и удаляем данные из каждой таблицы в этом порядке.</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42</a:t>
            </a:fld>
            <a:endParaRPr lang="en-US" dirty="0"/>
          </a:p>
        </p:txBody>
      </p:sp>
    </p:spTree>
    <p:extLst>
      <p:ext uri="{BB962C8B-B14F-4D97-AF65-F5344CB8AC3E}">
        <p14:creationId xmlns:p14="http://schemas.microsoft.com/office/powerpoint/2010/main" val="10837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a:xfrm>
            <a:off x="838200" y="206375"/>
            <a:ext cx="10806239" cy="1325563"/>
          </a:xfrm>
        </p:spPr>
        <p:txBody>
          <a:bodyPr>
            <a:normAutofit/>
          </a:bodyPr>
          <a:lstStyle/>
          <a:p>
            <a:r>
              <a:rPr lang="ru-RU" dirty="0">
                <a:latin typeface="Segoe UI" panose="020B0502040204020203" pitchFamily="34" charset="0"/>
                <a:cs typeface="Segoe UI" panose="020B0502040204020203" pitchFamily="34" charset="0"/>
              </a:rPr>
              <a:t>“Правильный” порядок удаления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Наиболее эффективное решение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Наиболее сложное в реализации</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43</a:t>
            </a:fld>
            <a:endParaRPr lang="en-US" dirty="0"/>
          </a:p>
        </p:txBody>
      </p:sp>
    </p:spTree>
    <p:extLst>
      <p:ext uri="{BB962C8B-B14F-4D97-AF65-F5344CB8AC3E}">
        <p14:creationId xmlns:p14="http://schemas.microsoft.com/office/powerpoint/2010/main" val="9784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 </a:t>
            </a:r>
            <a:r>
              <a:rPr lang="en-US" dirty="0">
                <a:latin typeface="Segoe UI" panose="020B0502040204020203" pitchFamily="34" charset="0"/>
                <a:cs typeface="Segoe UI" panose="020B0502040204020203" pitchFamily="34" charset="0"/>
              </a:rPr>
              <a:t>Respawn by J. Bogard</a:t>
            </a:r>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Построение ориентированного графа по внешним ключам.</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Обход ориентированного графа в порядке, в котором мы удаляем таблицы.</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В случае цикла отключаем ограничения только в нем с последующим удалением.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44</a:t>
            </a:fld>
            <a:endParaRPr lang="en-US" dirty="0"/>
          </a:p>
        </p:txBody>
      </p:sp>
    </p:spTree>
    <p:extLst>
      <p:ext uri="{BB962C8B-B14F-4D97-AF65-F5344CB8AC3E}">
        <p14:creationId xmlns:p14="http://schemas.microsoft.com/office/powerpoint/2010/main" val="8651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AB7C-B95C-5ADA-F76B-851C6182502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Пример использования </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9510E70-D71D-E719-A09F-AA7CC7F2AB81}"/>
              </a:ext>
            </a:extLst>
          </p:cNvPr>
          <p:cNvSpPr>
            <a:spLocks noGrp="1"/>
          </p:cNvSpPr>
          <p:nvPr>
            <p:ph idx="1"/>
          </p:nvPr>
        </p:nvSpPr>
        <p:spPr/>
        <p:txBody>
          <a:bodyPr>
            <a:normAutofit/>
          </a:bodyPr>
          <a:lstStyle/>
          <a:p>
            <a:pPr marL="0" indent="0">
              <a:buNone/>
            </a:pPr>
            <a:r>
              <a:rPr lang="en-US" sz="2400" dirty="0">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checkpoint = </a:t>
            </a: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Respawner.CreateAsync(_connection,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RespawnerOptions</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DbAdapter = DbAdapter.Postgres,</a:t>
            </a:r>
          </a:p>
          <a:p>
            <a:pPr marL="0" indent="0">
              <a:buNone/>
            </a:pPr>
            <a:r>
              <a:rPr lang="en-US" sz="2400" dirty="0">
                <a:solidFill>
                  <a:srgbClr val="000000"/>
                </a:solidFill>
                <a:latin typeface="Cascadia Mono" panose="020B0609020000020004" pitchFamily="49" charset="0"/>
              </a:rPr>
              <a:t>		TablesToIgnore =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Table[] { </a:t>
            </a:r>
            <a:r>
              <a:rPr lang="en-US" sz="2400" dirty="0">
                <a:solidFill>
                  <a:srgbClr val="A31515"/>
                </a:solidFill>
                <a:latin typeface="Cascadia Mono" panose="020B0609020000020004" pitchFamily="49" charset="0"/>
              </a:rPr>
              <a:t>"foo"</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checkpoint.ResetAsync(_connection);</a:t>
            </a:r>
            <a:endParaRPr lang="en-US" sz="2400" dirty="0"/>
          </a:p>
        </p:txBody>
      </p:sp>
      <p:sp>
        <p:nvSpPr>
          <p:cNvPr id="4" name="Slide Number Placeholder 3">
            <a:extLst>
              <a:ext uri="{FF2B5EF4-FFF2-40B4-BE49-F238E27FC236}">
                <a16:creationId xmlns:a16="http://schemas.microsoft.com/office/drawing/2014/main" id="{A2735C58-3D79-F75E-B4AF-0E3809D71CC5}"/>
              </a:ext>
            </a:extLst>
          </p:cNvPr>
          <p:cNvSpPr>
            <a:spLocks noGrp="1"/>
          </p:cNvSpPr>
          <p:nvPr>
            <p:ph type="sldNum" sz="quarter" idx="12"/>
          </p:nvPr>
        </p:nvSpPr>
        <p:spPr/>
        <p:txBody>
          <a:bodyPr/>
          <a:lstStyle/>
          <a:p>
            <a:fld id="{9566D03A-FE14-4537-809B-4E34C618A541}" type="slidenum">
              <a:rPr lang="en-US" smtClean="0"/>
              <a:t>45</a:t>
            </a:fld>
            <a:endParaRPr lang="en-US" dirty="0"/>
          </a:p>
        </p:txBody>
      </p:sp>
    </p:spTree>
    <p:extLst>
      <p:ext uri="{BB962C8B-B14F-4D97-AF65-F5344CB8AC3E}">
        <p14:creationId xmlns:p14="http://schemas.microsoft.com/office/powerpoint/2010/main" val="87235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EfCore.TestSupport</a:t>
            </a:r>
            <a:r>
              <a:rPr lang="ru-RU"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by J.P.Smith</a:t>
            </a:r>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Рассмотрим 2 сценария</a:t>
            </a:r>
          </a:p>
          <a:p>
            <a:r>
              <a:rPr lang="ru-RU" dirty="0">
                <a:latin typeface="Segoe UI" panose="020B0502040204020203" pitchFamily="34" charset="0"/>
                <a:cs typeface="Segoe UI" panose="020B0502040204020203" pitchFamily="34" charset="0"/>
              </a:rPr>
              <a:t>Та же база данных, что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SQLite</a:t>
            </a:r>
            <a:r>
              <a:rPr lang="ru-RU" dirty="0">
                <a:latin typeface="Segoe UI" panose="020B0502040204020203" pitchFamily="34" charset="0"/>
                <a:cs typeface="Segoe UI" panose="020B0502040204020203" pitchFamily="34" charset="0"/>
              </a:rPr>
              <a:t> в памяти.</a:t>
            </a:r>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46</a:t>
            </a:fld>
            <a:endParaRPr lang="en-US" dirty="0"/>
          </a:p>
        </p:txBody>
      </p:sp>
    </p:spTree>
    <p:extLst>
      <p:ext uri="{BB962C8B-B14F-4D97-AF65-F5344CB8AC3E}">
        <p14:creationId xmlns:p14="http://schemas.microsoft.com/office/powerpoint/2010/main" val="257772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9B3355-68D7-BCC9-A641-D766A93D0620}"/>
              </a:ext>
            </a:extLst>
          </p:cNvPr>
          <p:cNvSpPr>
            <a:spLocks noGrp="1"/>
          </p:cNvSpPr>
          <p:nvPr>
            <p:ph type="sldNum" sz="quarter" idx="12"/>
          </p:nvPr>
        </p:nvSpPr>
        <p:spPr/>
        <p:txBody>
          <a:bodyPr/>
          <a:lstStyle/>
          <a:p>
            <a:fld id="{9566D03A-FE14-4537-809B-4E34C618A541}" type="slidenum">
              <a:rPr lang="en-US" smtClean="0"/>
              <a:t>47</a:t>
            </a:fld>
            <a:endParaRPr lang="en-US" dirty="0"/>
          </a:p>
        </p:txBody>
      </p:sp>
      <p:pic>
        <p:nvPicPr>
          <p:cNvPr id="3" name="Picture 2">
            <a:extLst>
              <a:ext uri="{FF2B5EF4-FFF2-40B4-BE49-F238E27FC236}">
                <a16:creationId xmlns:a16="http://schemas.microsoft.com/office/drawing/2014/main" id="{BF9BDE90-E7F2-454D-723C-83E489B5E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65896"/>
            <a:ext cx="1693712" cy="6187280"/>
          </a:xfrm>
          <a:prstGeom prst="rect">
            <a:avLst/>
          </a:prstGeom>
        </p:spPr>
      </p:pic>
      <p:pic>
        <p:nvPicPr>
          <p:cNvPr id="7" name="Picture 6">
            <a:extLst>
              <a:ext uri="{FF2B5EF4-FFF2-40B4-BE49-F238E27FC236}">
                <a16:creationId xmlns:a16="http://schemas.microsoft.com/office/drawing/2014/main" id="{5FBB0B78-B7FC-2AFB-BEF2-485A9DAFF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5056" y="158615"/>
            <a:ext cx="3558785" cy="6187280"/>
          </a:xfrm>
          <a:prstGeom prst="rect">
            <a:avLst/>
          </a:prstGeom>
        </p:spPr>
      </p:pic>
      <p:pic>
        <p:nvPicPr>
          <p:cNvPr id="9" name="Picture 8">
            <a:extLst>
              <a:ext uri="{FF2B5EF4-FFF2-40B4-BE49-F238E27FC236}">
                <a16:creationId xmlns:a16="http://schemas.microsoft.com/office/drawing/2014/main" id="{74800FCD-725B-B224-53E1-03E964EFE4F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18209" y="165896"/>
            <a:ext cx="3599159" cy="6183173"/>
          </a:xfrm>
          <a:prstGeom prst="rect">
            <a:avLst/>
          </a:prstGeom>
        </p:spPr>
      </p:pic>
    </p:spTree>
    <p:extLst>
      <p:ext uri="{BB962C8B-B14F-4D97-AF65-F5344CB8AC3E}">
        <p14:creationId xmlns:p14="http://schemas.microsoft.com/office/powerpoint/2010/main" val="28287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a:xfrm>
            <a:off x="838199" y="365125"/>
            <a:ext cx="11196485" cy="1325563"/>
          </a:xfrm>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шустрый, но ограниченный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normAutofit/>
          </a:bodyPr>
          <a:lstStyle/>
          <a:p>
            <a:pPr marL="0" indent="0" algn="just">
              <a:buNone/>
            </a:pPr>
            <a:r>
              <a:rPr lang="ru-RU" b="1" i="1" dirty="0">
                <a:latin typeface="Segoe UI" panose="020B0502040204020203" pitchFamily="34" charset="0"/>
                <a:cs typeface="Segoe UI" panose="020B0502040204020203" pitchFamily="34" charset="0"/>
              </a:rPr>
              <a:t>Плюсы:</a:t>
            </a:r>
            <a:endParaRPr lang="ru-RU" b="0" i="0" dirty="0">
              <a:effectLst/>
              <a:latin typeface="Segoe UI" panose="020B0502040204020203" pitchFamily="34" charset="0"/>
            </a:endParaRPr>
          </a:p>
          <a:p>
            <a:pPr algn="just"/>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pPr algn="just"/>
            <a:r>
              <a:rPr lang="ru-RU" dirty="0">
                <a:latin typeface="Segoe UI" panose="020B0502040204020203" pitchFamily="34" charset="0"/>
              </a:rPr>
              <a:t>Не требует очистки</a:t>
            </a:r>
            <a:r>
              <a:rPr lang="ru-RU" b="0" i="0" dirty="0">
                <a:effectLst/>
                <a:latin typeface="Segoe UI" panose="020B0502040204020203" pitchFamily="34" charset="0"/>
              </a:rPr>
              <a:t>.</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Параллельное выполнение.</a:t>
            </a:r>
            <a:endParaRPr lang="en-US" b="0" i="0" dirty="0">
              <a:effectLst/>
              <a:latin typeface="Segoe UI" panose="020B0502040204020203" pitchFamily="34" charset="0"/>
            </a:endParaRPr>
          </a:p>
          <a:p>
            <a:pPr algn="just"/>
            <a:r>
              <a:rPr lang="ru-RU" b="0" i="0" dirty="0">
                <a:effectLst/>
                <a:latin typeface="Segoe UI" panose="020B0502040204020203" pitchFamily="34" charset="0"/>
              </a:rPr>
              <a:t>Успешно выполняться в любом </a:t>
            </a:r>
            <a:r>
              <a:rPr lang="en-US" dirty="0">
                <a:latin typeface="Segoe UI" panose="020B0502040204020203" pitchFamily="34" charset="0"/>
              </a:rPr>
              <a:t>pipeline’</a:t>
            </a:r>
            <a:r>
              <a:rPr lang="ru-RU" dirty="0">
                <a:latin typeface="Segoe UI" panose="020B0502040204020203" pitchFamily="34" charset="0"/>
              </a:rPr>
              <a:t>е</a:t>
            </a:r>
            <a:r>
              <a:rPr lang="ru-RU" b="0" i="0" dirty="0">
                <a:effectLst/>
                <a:latin typeface="Segoe UI" panose="020B0502040204020203" pitchFamily="34" charset="0"/>
              </a:rPr>
              <a:t>.</a:t>
            </a:r>
          </a:p>
          <a:p>
            <a:pPr marL="0" indent="0" algn="just">
              <a:buNone/>
            </a:pPr>
            <a:r>
              <a:rPr lang="ru-RU" b="1" i="1" dirty="0">
                <a:latin typeface="Segoe UI" panose="020B0502040204020203" pitchFamily="34" charset="0"/>
                <a:cs typeface="Segoe UI" panose="020B0502040204020203" pitchFamily="34" charset="0"/>
              </a:rPr>
              <a:t>Минусы:</a:t>
            </a:r>
            <a:endParaRPr lang="ru-RU" b="0" i="0" dirty="0">
              <a:effectLst/>
              <a:latin typeface="Segoe UI" panose="020B0502040204020203" pitchFamily="34" charset="0"/>
            </a:endParaRPr>
          </a:p>
          <a:p>
            <a:pPr algn="just"/>
            <a:r>
              <a:rPr lang="ru-RU" dirty="0">
                <a:latin typeface="Segoe UI" panose="020B0502040204020203" pitchFamily="34" charset="0"/>
              </a:rPr>
              <a:t>Ограниченная поддержка типов.</a:t>
            </a:r>
          </a:p>
          <a:p>
            <a:pPr algn="just"/>
            <a:r>
              <a:rPr lang="ru-RU" dirty="0">
                <a:latin typeface="Segoe UI" panose="020B0502040204020203" pitchFamily="34" charset="0"/>
              </a:rPr>
              <a:t>Идемпотентный скрипт миграции не создать.</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48</a:t>
            </a:fld>
            <a:endParaRPr lang="en-US" dirty="0"/>
          </a:p>
        </p:txBody>
      </p:sp>
    </p:spTree>
    <p:extLst>
      <p:ext uri="{BB962C8B-B14F-4D97-AF65-F5344CB8AC3E}">
        <p14:creationId xmlns:p14="http://schemas.microsoft.com/office/powerpoint/2010/main" val="23268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in-memory</a:t>
            </a:r>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a:xfrm>
            <a:off x="838200" y="1825625"/>
            <a:ext cx="10515600" cy="4710860"/>
          </a:xfrm>
        </p:spPr>
        <p:txBody>
          <a:bodyPr>
            <a:normAutofit fontScale="92500" lnSpcReduction="20000"/>
          </a:bodyPr>
          <a:lstStyle/>
          <a:p>
            <a:r>
              <a:rPr lang="ru-RU" dirty="0">
                <a:latin typeface="Segoe UI" panose="020B0502040204020203" pitchFamily="34" charset="0"/>
              </a:rPr>
              <a:t>С</a:t>
            </a:r>
            <a:r>
              <a:rPr lang="ru-RU" b="0" i="0" dirty="0">
                <a:effectLst/>
                <a:latin typeface="Segoe UI" panose="020B0502040204020203" pitchFamily="34" charset="0"/>
              </a:rPr>
              <a:t>трока подключения “Filename=:memory:”</a:t>
            </a:r>
          </a:p>
          <a:p>
            <a:r>
              <a:rPr lang="ru-RU" dirty="0">
                <a:latin typeface="Segoe UI" panose="020B0502040204020203" pitchFamily="34" charset="0"/>
              </a:rPr>
              <a:t>С</a:t>
            </a:r>
            <a:r>
              <a:rPr lang="ru-RU" b="0" i="0" dirty="0">
                <a:effectLst/>
                <a:latin typeface="Segoe UI" panose="020B0502040204020203" pitchFamily="34" charset="0"/>
              </a:rPr>
              <a:t>татический метод SqliteInMemory.CreateOptions&lt;TContext&gt; из EFCore.TestSupport</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TestSqliteInMemoryOk()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context.Database.EnsureCreated();</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49</a:t>
            </a:fld>
            <a:endParaRPr lang="en-US" dirty="0"/>
          </a:p>
        </p:txBody>
      </p:sp>
    </p:spTree>
    <p:extLst>
      <p:ext uri="{BB962C8B-B14F-4D97-AF65-F5344CB8AC3E}">
        <p14:creationId xmlns:p14="http://schemas.microsoft.com/office/powerpoint/2010/main" val="205755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Если база неуправляемая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Таблицы, которые видны другим – неуправляемые.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Остальные – управляемые.</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5</a:t>
            </a:fld>
            <a:endParaRPr lang="en-US" dirty="0"/>
          </a:p>
        </p:txBody>
      </p:sp>
    </p:spTree>
    <p:extLst>
      <p:ext uri="{BB962C8B-B14F-4D97-AF65-F5344CB8AC3E}">
        <p14:creationId xmlns:p14="http://schemas.microsoft.com/office/powerpoint/2010/main" val="24008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Как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normAutofit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TestEnsureDeletedEnsureCreatedOk()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context.Database.EnsureDeleted();</a:t>
            </a:r>
          </a:p>
          <a:p>
            <a:pPr marL="0" indent="0">
              <a:buNone/>
            </a:pPr>
            <a:r>
              <a:rPr lang="en-US" sz="1800" dirty="0">
                <a:solidFill>
                  <a:srgbClr val="000000"/>
                </a:solidFill>
                <a:latin typeface="Cascadia Mono" panose="020B0609020000020004" pitchFamily="49" charset="0"/>
              </a:rPr>
              <a:t>    context.Database.EnsureCreated();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50</a:t>
            </a:fld>
            <a:endParaRPr lang="en-US" dirty="0"/>
          </a:p>
        </p:txBody>
      </p:sp>
    </p:spTree>
    <p:extLst>
      <p:ext uri="{BB962C8B-B14F-4D97-AF65-F5344CB8AC3E}">
        <p14:creationId xmlns:p14="http://schemas.microsoft.com/office/powerpoint/2010/main" val="255891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7" end="7"/>
                                            </p:txEl>
                                          </p:spTgt>
                                        </p:tgtEl>
                                        <p:attrNameLst>
                                          <p:attrName>style.color</p:attrName>
                                        </p:attrNameLst>
                                      </p:cBhvr>
                                      <p:to>
                                        <a:srgbClr val="FF0000"/>
                                      </p:to>
                                    </p:animClr>
                                    <p:animClr clrSpc="rgb" dir="cw">
                                      <p:cBhvr>
                                        <p:cTn id="14" dur="500" fill="hold"/>
                                        <p:tgtEl>
                                          <p:spTgt spid="3">
                                            <p:txEl>
                                              <p:pRg st="7" end="7"/>
                                            </p:txEl>
                                          </p:spTgt>
                                        </p:tgtEl>
                                        <p:attrNameLst>
                                          <p:attrName>fillcolor</p:attrName>
                                        </p:attrNameLst>
                                      </p:cBhvr>
                                      <p:to>
                                        <a:srgbClr val="FF0000"/>
                                      </p:to>
                                    </p:animClr>
                                    <p:set>
                                      <p:cBhvr>
                                        <p:cTn id="15" dur="500" fill="hold"/>
                                        <p:tgtEl>
                                          <p:spTgt spid="3">
                                            <p:txEl>
                                              <p:pRg st="7" end="7"/>
                                            </p:txEl>
                                          </p:spTgt>
                                        </p:tgtEl>
                                        <p:attrNameLst>
                                          <p:attrName>fill.type</p:attrName>
                                        </p:attrNameLst>
                                      </p:cBhvr>
                                      <p:to>
                                        <p:strVal val="solid"/>
                                      </p:to>
                                    </p:set>
                                    <p:set>
                                      <p:cBhvr>
                                        <p:cTn id="16" dur="500" fill="hold"/>
                                        <p:tgtEl>
                                          <p:spTgt spid="3">
                                            <p:txEl>
                                              <p:pRg st="7" end="7"/>
                                            </p:txEl>
                                          </p:spTgt>
                                        </p:tgtEl>
                                        <p:attrNameLst>
                                          <p:attrName>fill.on</p:attrName>
                                        </p:attrNameLst>
                                      </p:cBhvr>
                                      <p:to>
                                        <p:strVal val="true"/>
                                      </p:to>
                                    </p:set>
                                  </p:childTnLst>
                                </p:cTn>
                              </p:par>
                              <p:par>
                                <p:cTn id="17" presetID="19" presetClass="emph" presetSubtype="0" fill="hold" nodeType="withEffect">
                                  <p:stCondLst>
                                    <p:cond delay="0"/>
                                  </p:stCondLst>
                                  <p:childTnLst>
                                    <p:animClr clrSpc="rgb" dir="cw">
                                      <p:cBhvr override="childStyle">
                                        <p:cTn id="18" dur="500" fill="hold"/>
                                        <p:tgtEl>
                                          <p:spTgt spid="3">
                                            <p:txEl>
                                              <p:pRg st="8" end="8"/>
                                            </p:txEl>
                                          </p:spTgt>
                                        </p:tgtEl>
                                        <p:attrNameLst>
                                          <p:attrName>style.color</p:attrName>
                                        </p:attrNameLst>
                                      </p:cBhvr>
                                      <p:to>
                                        <a:srgbClr val="FF0000"/>
                                      </p:to>
                                    </p:animClr>
                                    <p:animClr clrSpc="rgb" dir="cw">
                                      <p:cBhvr>
                                        <p:cTn id="19" dur="500" fill="hold"/>
                                        <p:tgtEl>
                                          <p:spTgt spid="3">
                                            <p:txEl>
                                              <p:pRg st="8" end="8"/>
                                            </p:txEl>
                                          </p:spTgt>
                                        </p:tgtEl>
                                        <p:attrNameLst>
                                          <p:attrName>fillcolor</p:attrName>
                                        </p:attrNameLst>
                                      </p:cBhvr>
                                      <p:to>
                                        <a:srgbClr val="FF0000"/>
                                      </p:to>
                                    </p:animClr>
                                    <p:set>
                                      <p:cBhvr>
                                        <p:cTn id="20" dur="500" fill="hold"/>
                                        <p:tgtEl>
                                          <p:spTgt spid="3">
                                            <p:txEl>
                                              <p:pRg st="8" end="8"/>
                                            </p:txEl>
                                          </p:spTgt>
                                        </p:tgtEl>
                                        <p:attrNameLst>
                                          <p:attrName>fill.type</p:attrName>
                                        </p:attrNameLst>
                                      </p:cBhvr>
                                      <p:to>
                                        <p:strVal val="solid"/>
                                      </p:to>
                                    </p:set>
                                    <p:set>
                                      <p:cBhvr>
                                        <p:cTn id="21"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a:xfrm>
            <a:off x="712099" y="365125"/>
            <a:ext cx="11175101" cy="1325563"/>
          </a:xfrm>
        </p:spPr>
        <p:txBody>
          <a:bodyPr/>
          <a:lstStyle/>
          <a:p>
            <a:r>
              <a:rPr lang="en-US" dirty="0">
                <a:latin typeface="Segoe UI" panose="020B0502040204020203" pitchFamily="34" charset="0"/>
                <a:cs typeface="Segoe UI" panose="020B0502040204020203" pitchFamily="34" charset="0"/>
              </a:rPr>
              <a:t>EnsureDeleted </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EnsureCreated</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быстрее?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normAutofit lnSpcReduction="10000"/>
          </a:bodyPr>
          <a:lstStyle/>
          <a:p>
            <a:pPr marL="0" indent="0">
              <a:buNone/>
            </a:pPr>
            <a:r>
              <a:rPr lang="ru-RU" b="0" i="0" dirty="0">
                <a:effectLst/>
                <a:latin typeface="Segoe UI" panose="020B0502040204020203" pitchFamily="34" charset="0"/>
              </a:rPr>
              <a:t>Для SQL Server</a:t>
            </a:r>
            <a:r>
              <a:rPr lang="ru-RU" dirty="0">
                <a:latin typeface="Segoe UI" panose="020B0502040204020203" pitchFamily="34" charset="0"/>
              </a:rPr>
              <a:t> и </a:t>
            </a:r>
            <a:r>
              <a:rPr lang="ru-RU" b="0" i="0" dirty="0">
                <a:effectLst/>
                <a:latin typeface="Segoe UI" panose="020B0502040204020203" pitchFamily="34" charset="0"/>
              </a:rPr>
              <a:t>PostgreSQL есть метод EnsureClean</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TestSqlDatabaseEnsureCleanOk()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context.Database.EnsureClean();</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51</a:t>
            </a:fld>
            <a:endParaRPr lang="en-US" dirty="0"/>
          </a:p>
        </p:txBody>
      </p:sp>
    </p:spTree>
    <p:extLst>
      <p:ext uri="{BB962C8B-B14F-4D97-AF65-F5344CB8AC3E}">
        <p14:creationId xmlns:p14="http://schemas.microsoft.com/office/powerpoint/2010/main" val="40820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8" end="8"/>
                                            </p:txEl>
                                          </p:spTgt>
                                        </p:tgtEl>
                                        <p:attrNameLst>
                                          <p:attrName>style.color</p:attrName>
                                        </p:attrNameLst>
                                      </p:cBhvr>
                                      <p:to>
                                        <a:schemeClr val="accent2"/>
                                      </p:to>
                                    </p:animClr>
                                    <p:animClr clrSpc="rgb" dir="cw">
                                      <p:cBhvr>
                                        <p:cTn id="7" dur="500" fill="hold"/>
                                        <p:tgtEl>
                                          <p:spTgt spid="3">
                                            <p:txEl>
                                              <p:pRg st="8" end="8"/>
                                            </p:txEl>
                                          </p:spTgt>
                                        </p:tgtEl>
                                        <p:attrNameLst>
                                          <p:attrName>fillcolor</p:attrName>
                                        </p:attrNameLst>
                                      </p:cBhvr>
                                      <p:to>
                                        <a:schemeClr val="accent2"/>
                                      </p:to>
                                    </p:animClr>
                                    <p:set>
                                      <p:cBhvr>
                                        <p:cTn id="8" dur="500" fill="hold"/>
                                        <p:tgtEl>
                                          <p:spTgt spid="3">
                                            <p:txEl>
                                              <p:pRg st="8" end="8"/>
                                            </p:txEl>
                                          </p:spTgt>
                                        </p:tgtEl>
                                        <p:attrNameLst>
                                          <p:attrName>fill.type</p:attrName>
                                        </p:attrNameLst>
                                      </p:cBhvr>
                                      <p:to>
                                        <p:strVal val="solid"/>
                                      </p:to>
                                    </p:set>
                                    <p:set>
                                      <p:cBhvr>
                                        <p:cTn id="9"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CC4-1624-6B12-E3E2-D1C0E73FAE52}"/>
              </a:ext>
            </a:extLst>
          </p:cNvPr>
          <p:cNvSpPr>
            <a:spLocks noGrp="1"/>
          </p:cNvSpPr>
          <p:nvPr>
            <p:ph type="title"/>
          </p:nvPr>
        </p:nvSpPr>
        <p:spPr>
          <a:xfrm>
            <a:off x="838200" y="365126"/>
            <a:ext cx="10515600" cy="814746"/>
          </a:xfrm>
        </p:spPr>
        <p:txBody>
          <a:bodyPr/>
          <a:lstStyle/>
          <a:p>
            <a:r>
              <a:rPr lang="en-US" dirty="0">
                <a:latin typeface="Segoe UI" panose="020B0502040204020203" pitchFamily="34" charset="0"/>
                <a:cs typeface="Segoe UI" panose="020B0502040204020203" pitchFamily="34" charset="0"/>
              </a:rPr>
              <a:t>EnsureClean</a:t>
            </a:r>
          </a:p>
        </p:txBody>
      </p:sp>
      <p:sp>
        <p:nvSpPr>
          <p:cNvPr id="3" name="Content Placeholder 2">
            <a:extLst>
              <a:ext uri="{FF2B5EF4-FFF2-40B4-BE49-F238E27FC236}">
                <a16:creationId xmlns:a16="http://schemas.microsoft.com/office/drawing/2014/main" id="{9418F95B-6CAD-46FE-70BD-E49E5D6EC2E2}"/>
              </a:ext>
            </a:extLst>
          </p:cNvPr>
          <p:cNvSpPr>
            <a:spLocks noGrp="1"/>
          </p:cNvSpPr>
          <p:nvPr>
            <p:ph idx="1"/>
          </p:nvPr>
        </p:nvSpPr>
        <p:spPr>
          <a:xfrm>
            <a:off x="724911" y="1801914"/>
            <a:ext cx="10515600" cy="5056086"/>
          </a:xfrm>
        </p:spPr>
        <p:txBody>
          <a:bodyPr>
            <a:normAutofit/>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EnsureClean(</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 DatabaseFacade databaseFacade,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setUpSchema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(databaseFacade.IsSqlServer())</a:t>
            </a:r>
            <a:r>
              <a:rPr lang="en-US" sz="1800" dirty="0">
                <a:solidFill>
                  <a:srgbClr val="008000"/>
                </a:solidFill>
                <a:latin typeface="Cascadia Mono" panose="020B0609020000020004" pitchFamily="49" charset="0"/>
              </a:rPr>
              <a:t>//SQL Server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databaseFacade.CreateExecutionStrategy()</a:t>
            </a:r>
          </a:p>
          <a:p>
            <a:pPr marL="0" indent="0">
              <a:buNone/>
            </a:pPr>
            <a:r>
              <a:rPr lang="en-US" sz="1800" dirty="0">
                <a:solidFill>
                  <a:srgbClr val="000000"/>
                </a:solidFill>
                <a:latin typeface="Cascadia Mono" panose="020B0609020000020004" pitchFamily="49" charset="0"/>
              </a:rPr>
              <a:t>            .Execute(databaseFacade, database =&gt;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SqlServerDatabaseCleaner(databaseFacade).Clean(database, 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(databaseFacade.IsNpgsql())</a:t>
            </a:r>
            <a:r>
              <a:rPr lang="en-US" sz="1800" dirty="0">
                <a:solidFill>
                  <a:srgbClr val="008000"/>
                </a:solidFill>
                <a:latin typeface="Cascadia Mono" panose="020B0609020000020004" pitchFamily="49" charset="0"/>
              </a:rPr>
              <a:t>//PostgreSQL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databaseFacade.FasterPostgreSqlEnsureClean(setUpSchema);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InvalidOperationException(</a:t>
            </a:r>
            <a:r>
              <a:rPr lang="en-US" sz="1800" dirty="0">
                <a:solidFill>
                  <a:srgbClr val="A31515"/>
                </a:solidFill>
                <a:latin typeface="Cascadia Mono" panose="020B0609020000020004" pitchFamily="49" charset="0"/>
              </a:rPr>
              <a:t>"The EnsureClean method only works with SQL Server or PostgreSQL databases."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FF90F0FA-6D61-E879-01FA-2739FA2DEF51}"/>
              </a:ext>
            </a:extLst>
          </p:cNvPr>
          <p:cNvSpPr>
            <a:spLocks noGrp="1"/>
          </p:cNvSpPr>
          <p:nvPr>
            <p:ph type="sldNum" sz="quarter" idx="12"/>
          </p:nvPr>
        </p:nvSpPr>
        <p:spPr/>
        <p:txBody>
          <a:bodyPr/>
          <a:lstStyle/>
          <a:p>
            <a:fld id="{9566D03A-FE14-4537-809B-4E34C618A541}" type="slidenum">
              <a:rPr lang="en-US" smtClean="0"/>
              <a:pPr/>
              <a:t>52</a:t>
            </a:fld>
            <a:endParaRPr lang="en-US" dirty="0"/>
          </a:p>
        </p:txBody>
      </p:sp>
    </p:spTree>
    <p:extLst>
      <p:ext uri="{BB962C8B-B14F-4D97-AF65-F5344CB8AC3E}">
        <p14:creationId xmlns:p14="http://schemas.microsoft.com/office/powerpoint/2010/main" val="29281528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2D-0B33-65BA-5A9F-AA5D0995DBE0}"/>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Почему в тесте не как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07E3F7-EBA1-0681-A490-F473A55367C8}"/>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Например, из-за </a:t>
            </a:r>
            <a:r>
              <a:rPr lang="en-US" dirty="0">
                <a:latin typeface="Segoe UI" panose="020B0502040204020203" pitchFamily="34" charset="0"/>
                <a:cs typeface="Segoe UI" panose="020B0502040204020203" pitchFamily="34" charset="0"/>
              </a:rPr>
              <a:t>Identity Resolution</a:t>
            </a:r>
            <a:r>
              <a:rPr lang="ru-RU" dirty="0">
                <a:latin typeface="Segoe UI" panose="020B0502040204020203" pitchFamily="34" charset="0"/>
                <a:cs typeface="Segoe UI" panose="020B0502040204020203" pitchFamily="34" charset="0"/>
              </a:rPr>
              <a:t> в </a:t>
            </a:r>
            <a:r>
              <a:rPr lang="en-US" dirty="0">
                <a:latin typeface="Segoe UI" panose="020B0502040204020203" pitchFamily="34" charset="0"/>
                <a:cs typeface="Segoe UI" panose="020B0502040204020203" pitchFamily="34" charset="0"/>
              </a:rPr>
              <a:t>EF.</a:t>
            </a:r>
          </a:p>
        </p:txBody>
      </p:sp>
      <p:sp>
        <p:nvSpPr>
          <p:cNvPr id="4" name="Slide Number Placeholder 3">
            <a:extLst>
              <a:ext uri="{FF2B5EF4-FFF2-40B4-BE49-F238E27FC236}">
                <a16:creationId xmlns:a16="http://schemas.microsoft.com/office/drawing/2014/main" id="{77885088-413B-6845-9FD7-31484E9F3359}"/>
              </a:ext>
            </a:extLst>
          </p:cNvPr>
          <p:cNvSpPr>
            <a:spLocks noGrp="1"/>
          </p:cNvSpPr>
          <p:nvPr>
            <p:ph type="sldNum" sz="quarter" idx="12"/>
          </p:nvPr>
        </p:nvSpPr>
        <p:spPr/>
        <p:txBody>
          <a:bodyPr/>
          <a:lstStyle/>
          <a:p>
            <a:fld id="{9566D03A-FE14-4537-809B-4E34C618A541}" type="slidenum">
              <a:rPr lang="en-US" smtClean="0"/>
              <a:t>53</a:t>
            </a:fld>
            <a:endParaRPr lang="en-US" dirty="0"/>
          </a:p>
        </p:txBody>
      </p:sp>
    </p:spTree>
    <p:extLst>
      <p:ext uri="{BB962C8B-B14F-4D97-AF65-F5344CB8AC3E}">
        <p14:creationId xmlns:p14="http://schemas.microsoft.com/office/powerpoint/2010/main" val="3708777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5E0-EB26-303B-95EC-3CDF79CD382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FCDD92-BD94-BF79-FD24-95DBF224435C}"/>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ExampleIdentityResolutionBad()</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SqliteInMemory.CreateOptions&lt;EfCoreContext&gt;();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context.Books.First();</a:t>
            </a:r>
          </a:p>
          <a:p>
            <a:pPr marL="0" indent="0">
              <a:buNone/>
            </a:pPr>
            <a:r>
              <a:rPr lang="en-US" sz="1800" dirty="0">
                <a:solidFill>
                  <a:srgbClr val="000000"/>
                </a:solidFill>
                <a:latin typeface="Cascadia Mono" panose="020B0609020000020004" pitchFamily="49" charset="0"/>
              </a:rPr>
              <a:t>    book.Price = 123;</a:t>
            </a:r>
          </a:p>
          <a:p>
            <a:pPr marL="0" indent="0">
              <a:buNone/>
            </a:pPr>
            <a:r>
              <a:rPr lang="en-US" sz="1800" dirty="0">
                <a:solidFill>
                  <a:srgbClr val="FF0000"/>
                </a:solidFill>
                <a:latin typeface="Cascadia Mono" panose="020B0609020000020004" pitchFamily="49" charset="0"/>
              </a:rPr>
              <a:t>    // </a:t>
            </a:r>
            <a:r>
              <a:rPr lang="ru-RU" sz="1800" dirty="0">
                <a:solidFill>
                  <a:srgbClr val="FF0000"/>
                </a:solidFill>
                <a:latin typeface="Cascadia Mono" panose="020B0609020000020004" pitchFamily="49" charset="0"/>
              </a:rPr>
              <a:t>Забыли вызвать</a:t>
            </a:r>
            <a:r>
              <a:rPr lang="en-US" sz="1800" dirty="0">
                <a:solidFill>
                  <a:srgbClr val="FF0000"/>
                </a:solidFill>
                <a:latin typeface="Cascadia Mono" panose="020B0609020000020004" pitchFamily="49" charset="0"/>
              </a:rPr>
              <a:t> context.SaveChanges()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context.Books.First().Price.ShouldEqual(123);</a:t>
            </a:r>
            <a:r>
              <a:rPr lang="en-US" sz="1800" dirty="0">
                <a:solidFill>
                  <a:srgbClr val="008000"/>
                </a:solidFill>
                <a:latin typeface="Cascadia Mono" panose="020B0609020000020004" pitchFamily="49" charset="0"/>
              </a:rPr>
              <a:t>//</a:t>
            </a:r>
            <a:r>
              <a:rPr lang="ru-RU" sz="1800" dirty="0">
                <a:solidFill>
                  <a:srgbClr val="008000"/>
                </a:solidFill>
                <a:latin typeface="Cascadia Mono" panose="020B0609020000020004" pitchFamily="49" charset="0"/>
              </a:rPr>
              <a:t>В базе другая цена</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AC973435-57ED-74CE-24BB-21C2B5ED1C3A}"/>
              </a:ext>
            </a:extLst>
          </p:cNvPr>
          <p:cNvSpPr>
            <a:spLocks noGrp="1"/>
          </p:cNvSpPr>
          <p:nvPr>
            <p:ph type="sldNum" sz="quarter" idx="12"/>
          </p:nvPr>
        </p:nvSpPr>
        <p:spPr/>
        <p:txBody>
          <a:bodyPr/>
          <a:lstStyle/>
          <a:p>
            <a:fld id="{9566D03A-FE14-4537-809B-4E34C618A541}" type="slidenum">
              <a:rPr lang="en-US" smtClean="0"/>
              <a:t>54</a:t>
            </a:fld>
            <a:endParaRPr lang="en-US" dirty="0"/>
          </a:p>
        </p:txBody>
      </p:sp>
    </p:spTree>
    <p:extLst>
      <p:ext uri="{BB962C8B-B14F-4D97-AF65-F5344CB8AC3E}">
        <p14:creationId xmlns:p14="http://schemas.microsoft.com/office/powerpoint/2010/main" val="3268869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3291-A4BD-1EE5-DD08-F0DC435B70A2}"/>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FF53B91-FD68-D7FA-1E34-2BB8400A8ACE}"/>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UsingThreeInstancesOfTheDbcontext()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//ARRANGE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//ACT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//ASSERT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C0346B6-F04C-0E8C-ADCC-C9AC00D52A09}"/>
              </a:ext>
            </a:extLst>
          </p:cNvPr>
          <p:cNvSpPr>
            <a:spLocks noGrp="1"/>
          </p:cNvSpPr>
          <p:nvPr>
            <p:ph type="sldNum" sz="quarter" idx="12"/>
          </p:nvPr>
        </p:nvSpPr>
        <p:spPr/>
        <p:txBody>
          <a:bodyPr/>
          <a:lstStyle/>
          <a:p>
            <a:fld id="{9566D03A-FE14-4537-809B-4E34C618A541}" type="slidenum">
              <a:rPr lang="en-US" smtClean="0"/>
              <a:t>55</a:t>
            </a:fld>
            <a:endParaRPr lang="en-US" dirty="0"/>
          </a:p>
        </p:txBody>
      </p:sp>
    </p:spTree>
    <p:extLst>
      <p:ext uri="{BB962C8B-B14F-4D97-AF65-F5344CB8AC3E}">
        <p14:creationId xmlns:p14="http://schemas.microsoft.com/office/powerpoint/2010/main" val="141771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ED7D31"/>
                                      </p:to>
                                    </p:animClr>
                                    <p:animClr clrSpc="rgb" dir="cw">
                                      <p:cBhvr>
                                        <p:cTn id="7" dur="500" fill="hold"/>
                                        <p:tgtEl>
                                          <p:spTgt spid="3">
                                            <p:txEl>
                                              <p:pRg st="4" end="4"/>
                                            </p:txEl>
                                          </p:spTgt>
                                        </p:tgtEl>
                                        <p:attrNameLst>
                                          <p:attrName>fillcolor</p:attrName>
                                        </p:attrNameLst>
                                      </p:cBhvr>
                                      <p:to>
                                        <a:srgbClr val="ED7D31"/>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7" end="7"/>
                                            </p:txEl>
                                          </p:spTgt>
                                        </p:tgtEl>
                                        <p:attrNameLst>
                                          <p:attrName>style.color</p:attrName>
                                        </p:attrNameLst>
                                      </p:cBhvr>
                                      <p:to>
                                        <a:srgbClr val="ED7D31"/>
                                      </p:to>
                                    </p:animClr>
                                    <p:animClr clrSpc="rgb" dir="cw">
                                      <p:cBhvr>
                                        <p:cTn id="12" dur="500" fill="hold"/>
                                        <p:tgtEl>
                                          <p:spTgt spid="3">
                                            <p:txEl>
                                              <p:pRg st="7" end="7"/>
                                            </p:txEl>
                                          </p:spTgt>
                                        </p:tgtEl>
                                        <p:attrNameLst>
                                          <p:attrName>fillcolor</p:attrName>
                                        </p:attrNameLst>
                                      </p:cBhvr>
                                      <p:to>
                                        <a:srgbClr val="ED7D31"/>
                                      </p:to>
                                    </p:animClr>
                                    <p:set>
                                      <p:cBhvr>
                                        <p:cTn id="13" dur="500" fill="hold"/>
                                        <p:tgtEl>
                                          <p:spTgt spid="3">
                                            <p:txEl>
                                              <p:pRg st="7" end="7"/>
                                            </p:txEl>
                                          </p:spTgt>
                                        </p:tgtEl>
                                        <p:attrNameLst>
                                          <p:attrName>fill.type</p:attrName>
                                        </p:attrNameLst>
                                      </p:cBhvr>
                                      <p:to>
                                        <p:strVal val="solid"/>
                                      </p:to>
                                    </p:set>
                                    <p:set>
                                      <p:cBhvr>
                                        <p:cTn id="14" dur="500" fill="hold"/>
                                        <p:tgtEl>
                                          <p:spTgt spid="3">
                                            <p:txEl>
                                              <p:pRg st="7" end="7"/>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3" end="3"/>
                                            </p:txEl>
                                          </p:spTgt>
                                        </p:tgtEl>
                                        <p:attrNameLst>
                                          <p:attrName>style.color</p:attrName>
                                        </p:attrNameLst>
                                      </p:cBhvr>
                                      <p:to>
                                        <a:srgbClr val="FF0000"/>
                                      </p:to>
                                    </p:animClr>
                                    <p:animClr clrSpc="rgb" dir="cw">
                                      <p:cBhvr>
                                        <p:cTn id="19" dur="500" fill="hold"/>
                                        <p:tgtEl>
                                          <p:spTgt spid="3">
                                            <p:txEl>
                                              <p:pRg st="3" end="3"/>
                                            </p:txEl>
                                          </p:spTgt>
                                        </p:tgtEl>
                                        <p:attrNameLst>
                                          <p:attrName>fillcolor</p:attrName>
                                        </p:attrNameLst>
                                      </p:cBhvr>
                                      <p:to>
                                        <a:srgbClr val="FF0000"/>
                                      </p:to>
                                    </p:animClr>
                                    <p:set>
                                      <p:cBhvr>
                                        <p:cTn id="20" dur="500" fill="hold"/>
                                        <p:tgtEl>
                                          <p:spTgt spid="3">
                                            <p:txEl>
                                              <p:pRg st="3" end="3"/>
                                            </p:txEl>
                                          </p:spTgt>
                                        </p:tgtEl>
                                        <p:attrNameLst>
                                          <p:attrName>fill.type</p:attrName>
                                        </p:attrNameLst>
                                      </p:cBhvr>
                                      <p:to>
                                        <p:strVal val="solid"/>
                                      </p:to>
                                    </p:set>
                                    <p:set>
                                      <p:cBhvr>
                                        <p:cTn id="21"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900-2CB3-ED37-18FE-48C9085A086D}"/>
              </a:ext>
            </a:extLst>
          </p:cNvPr>
          <p:cNvSpPr>
            <a:spLocks noGrp="1"/>
          </p:cNvSpPr>
          <p:nvPr>
            <p:ph type="title"/>
          </p:nvPr>
        </p:nvSpPr>
        <p:spPr>
          <a:xfrm>
            <a:off x="838200" y="365125"/>
            <a:ext cx="10515600" cy="782843"/>
          </a:xfrm>
        </p:spPr>
        <p:txBody>
          <a:bodyPr/>
          <a:lstStyle/>
          <a:p>
            <a:r>
              <a:rPr lang="en-US" dirty="0" err="1">
                <a:latin typeface="Segoe UI" panose="020B0502040204020203" pitchFamily="34" charset="0"/>
                <a:cs typeface="Segoe UI" panose="020B0502040204020203" pitchFamily="34" charset="0"/>
              </a:rPr>
              <a:t>ChangeTracker.Clear</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9D69224-8678-2411-C954-C400CFB9AD0F}"/>
              </a:ext>
            </a:extLst>
          </p:cNvPr>
          <p:cNvSpPr>
            <a:spLocks noGrp="1"/>
          </p:cNvSpPr>
          <p:nvPr>
            <p:ph idx="1"/>
          </p:nvPr>
        </p:nvSpPr>
        <p:spPr>
          <a:xfrm>
            <a:off x="838200" y="1788340"/>
            <a:ext cx="10515600" cy="4933134"/>
          </a:xfrm>
        </p:spPr>
        <p:txBody>
          <a:bodyPr>
            <a:normAutofit fontScale="850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EfCoreContext(SqliteInMemory.CreateOptions&lt;EfCoreContext&gt;());</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setupBooks =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p>
          <a:p>
            <a:pPr marL="0" indent="0">
              <a:buNone/>
            </a:pPr>
            <a:r>
              <a:rPr lang="en-US" sz="1800" dirty="0">
                <a:solidFill>
                  <a:srgbClr val="000000"/>
                </a:solidFill>
                <a:latin typeface="Cascadia Mono" panose="020B0609020000020004" pitchFamily="49" charset="0"/>
              </a:rPr>
              <a:t>    context.</a:t>
            </a:r>
            <a:r>
              <a:rPr lang="en-US" sz="1800" dirty="0">
                <a:latin typeface="Cascadia Mono" panose="020B0609020000020004" pitchFamily="49" charset="0"/>
              </a:rPr>
              <a:t>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a:t>
            </a:r>
            <a:r>
              <a:rPr lang="en-US" sz="1800" dirty="0">
                <a:solidFill>
                  <a:srgbClr val="FF0000"/>
                </a:solidFill>
                <a:latin typeface="Cascadia Mono" panose="020B0609020000020004" pitchFamily="49" charset="0"/>
              </a:rPr>
              <a:t>Include</a:t>
            </a:r>
            <a:r>
              <a:rPr lang="en-US" sz="1800" dirty="0">
                <a:solidFill>
                  <a:srgbClr val="000000"/>
                </a:solidFill>
                <a:latin typeface="Cascadia Mono" panose="020B0609020000020004" pitchFamily="49" charset="0"/>
              </a:rPr>
              <a:t>(b =&gt; b.Reviews)</a:t>
            </a:r>
          </a:p>
          <a:p>
            <a:pPr marL="0" indent="0">
              <a:buNone/>
            </a:pPr>
            <a:r>
              <a:rPr lang="en-US" sz="1800" dirty="0">
                <a:solidFill>
                  <a:srgbClr val="000000"/>
                </a:solidFill>
                <a:latin typeface="Cascadia Mono" panose="020B0609020000020004" pitchFamily="49" charset="0"/>
              </a:rPr>
              <a:t>        .Single(b =&gt; b.BookId = setupBooks.Last().BookId);</a:t>
            </a:r>
          </a:p>
          <a:p>
            <a:pPr marL="0" indent="0">
              <a:buNone/>
            </a:pPr>
            <a:r>
              <a:rPr lang="en-US" sz="1800" dirty="0">
                <a:solidFill>
                  <a:srgbClr val="000000"/>
                </a:solidFill>
                <a:latin typeface="Cascadia Mono" panose="020B0609020000020004" pitchFamily="49" charset="0"/>
              </a:rPr>
              <a:t>    book.Reviews.Add(</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Review { NumStars = 5 });</a:t>
            </a:r>
          </a:p>
          <a:p>
            <a:pPr marL="0" indent="0">
              <a:buNone/>
            </a:pPr>
            <a:r>
              <a:rPr lang="en-US" sz="1800" dirty="0">
                <a:solidFill>
                  <a:srgbClr val="000000"/>
                </a:solidFill>
                <a:latin typeface="Cascadia Mono" panose="020B0609020000020004" pitchFamily="49" charset="0"/>
              </a:rPr>
              <a:t>    context.</a:t>
            </a:r>
            <a:r>
              <a:rPr lang="en-US" sz="1800" dirty="0">
                <a:solidFill>
                  <a:srgbClr val="FF0000"/>
                </a:solidFill>
                <a:latin typeface="Cascadia Mono" panose="020B0609020000020004" pitchFamily="49" charset="0"/>
              </a:rPr>
              <a:t>SaveChanges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latin typeface="Cascadia Mono" panose="020B0609020000020004" pitchFamily="49" charset="0"/>
              </a:rPr>
              <a:t>context.ChangeTracker.Clear();</a:t>
            </a:r>
          </a:p>
          <a:p>
            <a:pPr marL="0" indent="0">
              <a:buNone/>
            </a:pPr>
            <a:r>
              <a:rPr lang="en-US" sz="1800" dirty="0">
                <a:solidFill>
                  <a:srgbClr val="000000"/>
                </a:solidFill>
                <a:latin typeface="Cascadia Mono" panose="020B0609020000020004" pitchFamily="49" charset="0"/>
              </a:rPr>
              <a:t>    context.Books.Include(b =&gt; b.Reviews)</a:t>
            </a:r>
            <a:r>
              <a:rPr lang="ru-RU" sz="180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Single(b =&gt; b.BookId = setupBooks.Last().BookId)</a:t>
            </a:r>
            <a:endParaRPr lang="ru-RU"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.Reviews.Count.ShouldEqual(3);</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985E929-1326-F4EB-5B09-F9E00CA09896}"/>
              </a:ext>
            </a:extLst>
          </p:cNvPr>
          <p:cNvSpPr>
            <a:spLocks noGrp="1"/>
          </p:cNvSpPr>
          <p:nvPr>
            <p:ph type="sldNum" sz="quarter" idx="12"/>
          </p:nvPr>
        </p:nvSpPr>
        <p:spPr/>
        <p:txBody>
          <a:bodyPr/>
          <a:lstStyle/>
          <a:p>
            <a:fld id="{9566D03A-FE14-4537-809B-4E34C618A541}" type="slidenum">
              <a:rPr lang="en-US" smtClean="0"/>
              <a:t>56</a:t>
            </a:fld>
            <a:endParaRPr lang="en-US" dirty="0"/>
          </a:p>
        </p:txBody>
      </p:sp>
    </p:spTree>
    <p:extLst>
      <p:ext uri="{BB962C8B-B14F-4D97-AF65-F5344CB8AC3E}">
        <p14:creationId xmlns:p14="http://schemas.microsoft.com/office/powerpoint/2010/main" val="34979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C000"/>
                                      </p:to>
                                    </p:animClr>
                                    <p:animClr clrSpc="rgb" dir="cw">
                                      <p:cBhvr>
                                        <p:cTn id="7" dur="500" fill="hold"/>
                                        <p:tgtEl>
                                          <p:spTgt spid="3">
                                            <p:txEl>
                                              <p:pRg st="7" end="7"/>
                                            </p:txEl>
                                          </p:spTgt>
                                        </p:tgtEl>
                                        <p:attrNameLst>
                                          <p:attrName>fillcolor</p:attrName>
                                        </p:attrNameLst>
                                      </p:cBhvr>
                                      <p:to>
                                        <a:srgbClr val="FFC000"/>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3" end="13"/>
                                            </p:txEl>
                                          </p:spTgt>
                                        </p:tgtEl>
                                        <p:attrNameLst>
                                          <p:attrName>style.color</p:attrName>
                                        </p:attrNameLst>
                                      </p:cBhvr>
                                      <p:to>
                                        <a:srgbClr val="FFC000"/>
                                      </p:to>
                                    </p:animClr>
                                    <p:animClr clrSpc="rgb" dir="cw">
                                      <p:cBhvr>
                                        <p:cTn id="12" dur="500" fill="hold"/>
                                        <p:tgtEl>
                                          <p:spTgt spid="3">
                                            <p:txEl>
                                              <p:pRg st="13" end="13"/>
                                            </p:txEl>
                                          </p:spTgt>
                                        </p:tgtEl>
                                        <p:attrNameLst>
                                          <p:attrName>fillcolor</p:attrName>
                                        </p:attrNameLst>
                                      </p:cBhvr>
                                      <p:to>
                                        <a:srgbClr val="FFC000"/>
                                      </p:to>
                                    </p:animClr>
                                    <p:set>
                                      <p:cBhvr>
                                        <p:cTn id="13" dur="500" fill="hold"/>
                                        <p:tgtEl>
                                          <p:spTgt spid="3">
                                            <p:txEl>
                                              <p:pRg st="13" end="13"/>
                                            </p:txEl>
                                          </p:spTgt>
                                        </p:tgtEl>
                                        <p:attrNameLst>
                                          <p:attrName>fill.type</p:attrName>
                                        </p:attrNameLst>
                                      </p:cBhvr>
                                      <p:to>
                                        <p:strVal val="solid"/>
                                      </p:to>
                                    </p:set>
                                    <p:set>
                                      <p:cBhvr>
                                        <p:cTn id="14" dur="500" fill="hold"/>
                                        <p:tgtEl>
                                          <p:spTgt spid="3">
                                            <p:txEl>
                                              <p:pRg st="13" end="1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a:xfrm>
            <a:off x="672526" y="136525"/>
            <a:ext cx="11155680" cy="1325563"/>
          </a:xfrm>
        </p:spPr>
        <p:txBody>
          <a:bodyPr>
            <a:normAutofit/>
          </a:bodyPr>
          <a:lstStyle/>
          <a:p>
            <a:r>
              <a:rPr lang="ru-RU" b="0" i="0" dirty="0">
                <a:effectLst/>
                <a:latin typeface="Segoe UI" panose="020B0502040204020203" pitchFamily="34" charset="0"/>
              </a:rPr>
              <a:t>Где взять лучшие тестовые данные?</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C</a:t>
            </a:r>
            <a:r>
              <a:rPr lang="ru-RU" dirty="0" err="1">
                <a:latin typeface="Segoe UI" panose="020B0502040204020203" pitchFamily="34" charset="0"/>
                <a:cs typeface="Segoe UI" panose="020B0502040204020203" pitchFamily="34" charset="0"/>
              </a:rPr>
              <a:t>ериализуем</a:t>
            </a:r>
            <a:r>
              <a:rPr lang="ru-RU" dirty="0">
                <a:latin typeface="Segoe UI" panose="020B0502040204020203" pitchFamily="34" charset="0"/>
                <a:cs typeface="Segoe UI" panose="020B0502040204020203" pitchFamily="34" charset="0"/>
              </a:rPr>
              <a:t> данные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базы данных и сохраняем в JSON.</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57</a:t>
            </a:fld>
            <a:endParaRPr lang="en-US" dirty="0"/>
          </a:p>
        </p:txBody>
      </p:sp>
    </p:spTree>
    <p:extLst>
      <p:ext uri="{BB962C8B-B14F-4D97-AF65-F5344CB8AC3E}">
        <p14:creationId xmlns:p14="http://schemas.microsoft.com/office/powerpoint/2010/main" val="216069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Seed from Production</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Делает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 базы в JSON.</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Воссоздает их в тестовой базе.</a:t>
            </a:r>
          </a:p>
          <a:p>
            <a:endParaRPr lang="ru-RU"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Деперсонифицирует</a:t>
            </a:r>
            <a:r>
              <a:rPr lang="ru-RU" dirty="0">
                <a:latin typeface="Segoe UI" panose="020B0502040204020203" pitchFamily="34" charset="0"/>
                <a:cs typeface="Segoe UI" panose="020B0502040204020203" pitchFamily="34" charset="0"/>
              </a:rPr>
              <a:t> данные</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58</a:t>
            </a:fld>
            <a:endParaRPr lang="en-US" dirty="0"/>
          </a:p>
        </p:txBody>
      </p:sp>
    </p:spTree>
    <p:extLst>
      <p:ext uri="{BB962C8B-B14F-4D97-AF65-F5344CB8AC3E}">
        <p14:creationId xmlns:p14="http://schemas.microsoft.com/office/powerpoint/2010/main" val="1040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Создание базы в контейнере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Помещаем базу данных в образ </a:t>
            </a:r>
            <a:r>
              <a:rPr lang="ru-RU" dirty="0" err="1">
                <a:latin typeface="Segoe UI" panose="020B0502040204020203" pitchFamily="34" charset="0"/>
                <a:cs typeface="Segoe UI" panose="020B0502040204020203" pitchFamily="34" charset="0"/>
              </a:rPr>
              <a:t>Docker</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или накатываем схему при старте.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Создаем новый экземпляр контейнера из этого образа для каждого интеграционного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59</a:t>
            </a:fld>
            <a:endParaRPr lang="en-US" dirty="0"/>
          </a:p>
        </p:txBody>
      </p:sp>
    </p:spTree>
    <p:extLst>
      <p:ext uri="{BB962C8B-B14F-4D97-AF65-F5344CB8AC3E}">
        <p14:creationId xmlns:p14="http://schemas.microsoft.com/office/powerpoint/2010/main" val="404417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на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a:xfrm>
            <a:off x="838200" y="1831524"/>
            <a:ext cx="10515600" cy="4351338"/>
          </a:xfrm>
        </p:spPr>
        <p:txBody>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ложно сделать идентично </a:t>
            </a:r>
            <a:r>
              <a:rPr lang="ru-RU" b="0" i="0" dirty="0" err="1">
                <a:effectLst/>
                <a:latin typeface="Segoe UI" panose="020B0502040204020203" pitchFamily="34" charset="0"/>
                <a:cs typeface="Segoe UI" panose="020B0502040204020203" pitchFamily="34" charset="0"/>
              </a:rPr>
              <a:t>production</a:t>
            </a:r>
            <a:r>
              <a:rPr lang="ru-RU" b="0" i="0" dirty="0">
                <a:effectLst/>
                <a:latin typeface="Segoe UI" panose="020B0502040204020203" pitchFamily="34" charset="0"/>
                <a:cs typeface="Segoe UI" panose="020B0502040204020203" pitchFamily="34" charset="0"/>
              </a:rPr>
              <a:t>.</a:t>
            </a:r>
          </a:p>
          <a:p>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a:t>
            </a:r>
            <a:r>
              <a:rPr lang="ru-RU" b="0" i="0" dirty="0">
                <a:effectLst/>
                <a:latin typeface="Segoe UI" panose="020B0502040204020203" pitchFamily="34" charset="0"/>
                <a:cs typeface="Segoe UI" panose="020B0502040204020203" pitchFamily="34" charset="0"/>
              </a:rPr>
              <a:t>оведение как на </a:t>
            </a:r>
            <a:r>
              <a:rPr lang="ru-RU" dirty="0">
                <a:latin typeface="Segoe UI" panose="020B0502040204020203" pitchFamily="34" charset="0"/>
                <a:cs typeface="Segoe UI" panose="020B0502040204020203" pitchFamily="34" charset="0"/>
              </a:rPr>
              <a:t>бою.</a:t>
            </a:r>
          </a:p>
          <a:p>
            <a:r>
              <a:rPr lang="ru-RU" dirty="0">
                <a:latin typeface="Segoe UI" panose="020B0502040204020203" pitchFamily="34" charset="0"/>
                <a:cs typeface="Segoe UI" panose="020B0502040204020203" pitchFamily="34" charset="0"/>
              </a:rPr>
              <a:t>Тестируем</a:t>
            </a:r>
            <a:r>
              <a:rPr lang="ru-RU" b="0" i="0" dirty="0">
                <a:effectLst/>
                <a:latin typeface="Segoe UI" panose="020B0502040204020203" pitchFamily="34" charset="0"/>
                <a:cs typeface="Segoe UI" panose="020B0502040204020203" pitchFamily="34" charset="0"/>
              </a:rPr>
              <a:t>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6</a:t>
            </a:fld>
            <a:endParaRPr lang="en-US" dirty="0"/>
          </a:p>
        </p:txBody>
      </p:sp>
    </p:spTree>
    <p:extLst>
      <p:ext uri="{BB962C8B-B14F-4D97-AF65-F5344CB8AC3E}">
        <p14:creationId xmlns:p14="http://schemas.microsoft.com/office/powerpoint/2010/main" val="7928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Правила запуска в </a:t>
            </a:r>
            <a:r>
              <a:rPr lang="en-US" dirty="0">
                <a:latin typeface="Segoe UI" panose="020B0502040204020203" pitchFamily="34" charset="0"/>
                <a:cs typeface="Segoe UI" panose="020B0502040204020203" pitchFamily="34" charset="0"/>
              </a:rPr>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Для каждого теста запускаем в отдельный контейнер</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Запускаем тесты параллельно, но группами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Останавливаем и удаляем использованные контейнеры</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60</a:t>
            </a:fld>
            <a:endParaRPr lang="en-US" dirty="0"/>
          </a:p>
        </p:txBody>
      </p:sp>
    </p:spTree>
    <p:extLst>
      <p:ext uri="{BB962C8B-B14F-4D97-AF65-F5344CB8AC3E}">
        <p14:creationId xmlns:p14="http://schemas.microsoft.com/office/powerpoint/2010/main" val="2828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a:effectLst/>
                <a:latin typeface="Segoe UI" panose="020B0502040204020203" pitchFamily="34" charset="0"/>
                <a:cs typeface="Segoe UI" panose="020B0502040204020203" pitchFamily="34" charset="0"/>
              </a:rPr>
              <a:t>Testcontainers-dotnet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r>
              <a:rPr lang="ru-RU" dirty="0">
                <a:latin typeface="Segoe UI" panose="020B0502040204020203" pitchFamily="34" charset="0"/>
              </a:rPr>
              <a:t>Л</a:t>
            </a:r>
            <a:r>
              <a:rPr lang="ru-RU" b="0" i="0" dirty="0">
                <a:effectLst/>
                <a:latin typeface="Segoe UI" panose="020B0502040204020203" pitchFamily="34" charset="0"/>
              </a:rPr>
              <a:t>егкие, временные экземпляры баз в </a:t>
            </a:r>
            <a:r>
              <a:rPr lang="ru-RU" b="0" i="0" dirty="0" err="1">
                <a:effectLst/>
                <a:latin typeface="Segoe UI" panose="020B0502040204020203" pitchFamily="34" charset="0"/>
              </a:rPr>
              <a:t>Docker</a:t>
            </a:r>
            <a:r>
              <a:rPr lang="en-US" b="0" i="0" dirty="0">
                <a:effectLst/>
                <a:latin typeface="Segoe UI" panose="020B0502040204020203" pitchFamily="34" charset="0"/>
              </a:rPr>
              <a:t>’</a:t>
            </a:r>
            <a:r>
              <a:rPr lang="ru-RU" b="0" i="0" dirty="0">
                <a:effectLst/>
                <a:latin typeface="Segoe UI" panose="020B0502040204020203" pitchFamily="34" charset="0"/>
              </a:rPr>
              <a:t>е.</a:t>
            </a:r>
          </a:p>
          <a:p>
            <a:pPr algn="just"/>
            <a:endParaRPr lang="ru-RU" dirty="0">
              <a:latin typeface="Segoe UI" panose="020B0502040204020203" pitchFamily="34" charset="0"/>
            </a:endParaRPr>
          </a:p>
          <a:p>
            <a:pPr algn="just"/>
            <a:r>
              <a:rPr lang="ru-RU" b="0" i="0" dirty="0">
                <a:effectLst/>
                <a:latin typeface="Segoe UI" panose="020B0502040204020203" pitchFamily="34" charset="0"/>
              </a:rPr>
              <a:t>API для автоматизации настройки окружения.</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61</a:t>
            </a:fld>
            <a:endParaRPr lang="en-US" dirty="0"/>
          </a:p>
        </p:txBody>
      </p:sp>
    </p:spTree>
    <p:extLst>
      <p:ext uri="{BB962C8B-B14F-4D97-AF65-F5344CB8AC3E}">
        <p14:creationId xmlns:p14="http://schemas.microsoft.com/office/powerpoint/2010/main" val="40662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D1BCD-36D4-0A1E-D0EB-340B5442EC6C}"/>
              </a:ext>
            </a:extLst>
          </p:cNvPr>
          <p:cNvSpPr>
            <a:spLocks noGrp="1"/>
          </p:cNvSpPr>
          <p:nvPr>
            <p:ph idx="1"/>
          </p:nvPr>
        </p:nvSpPr>
        <p:spPr>
          <a:xfrm>
            <a:off x="838200" y="203200"/>
            <a:ext cx="10515600" cy="5973763"/>
          </a:xfrm>
        </p:spPr>
        <p:txBody>
          <a:bodyPr>
            <a:normAutofit/>
          </a:bodyPr>
          <a:lstStyle/>
          <a:p>
            <a:pPr marL="0" indent="0">
              <a:buNone/>
            </a:pPr>
            <a:r>
              <a:rPr lang="en-US" sz="1800" dirty="0" err="1">
                <a:solidFill>
                  <a:schemeClr val="accent1">
                    <a:lumMod val="75000"/>
                  </a:schemeClr>
                </a:solidFill>
                <a:latin typeface="Cascadia Mono" panose="020B0609020000020004" pitchFamily="49" charset="0"/>
              </a:rPr>
              <a:t>PostgreSqlTestcontainerConfiguration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Username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postgres</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Password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Database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Port = 5432</a:t>
            </a:r>
          </a:p>
          <a:p>
            <a:pPr marL="0" indent="0">
              <a:buNone/>
            </a:pP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chemeClr val="accent1">
                    <a:lumMod val="75000"/>
                  </a:schemeClr>
                </a:solidFill>
                <a:latin typeface="Cascadia Mono" panose="020B0609020000020004" pitchFamily="49" charset="0"/>
              </a:rPr>
              <a:t>TestcontainersBuilder</a:t>
            </a:r>
            <a:r>
              <a:rPr lang="en-US" sz="1800" dirty="0">
                <a:solidFill>
                  <a:srgbClr val="000000"/>
                </a:solidFill>
                <a:latin typeface="Cascadia Mono" panose="020B0609020000020004" pitchFamily="49" charset="0"/>
              </a:rPr>
              <a:t>&lt;</a:t>
            </a: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WithDatabase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.Build();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postgresContainer.StartAsync</a:t>
            </a: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20A657DE-95ED-EFBF-E381-2FC3C075CD65}"/>
              </a:ext>
            </a:extLst>
          </p:cNvPr>
          <p:cNvSpPr>
            <a:spLocks noGrp="1"/>
          </p:cNvSpPr>
          <p:nvPr>
            <p:ph type="sldNum" sz="quarter" idx="12"/>
          </p:nvPr>
        </p:nvSpPr>
        <p:spPr/>
        <p:txBody>
          <a:bodyPr/>
          <a:lstStyle/>
          <a:p>
            <a:fld id="{9566D03A-FE14-4537-809B-4E34C618A541}" type="slidenum">
              <a:rPr lang="en-US" smtClean="0"/>
              <a:pPr/>
              <a:t>62</a:t>
            </a:fld>
            <a:endParaRPr lang="en-US" dirty="0"/>
          </a:p>
        </p:txBody>
      </p:sp>
    </p:spTree>
    <p:extLst>
      <p:ext uri="{BB962C8B-B14F-4D97-AF65-F5344CB8AC3E}">
        <p14:creationId xmlns:p14="http://schemas.microsoft.com/office/powerpoint/2010/main" val="23752273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effectLst/>
                <a:latin typeface="Segoe UI" panose="020B0502040204020203" pitchFamily="34" charset="0"/>
                <a:cs typeface="Segoe UI" panose="020B0502040204020203" pitchFamily="34" charset="0"/>
              </a:rPr>
              <a:t>Docker.DotNet: тестируем в докере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b="1" i="1" dirty="0">
                <a:effectLst/>
                <a:latin typeface="Segoe UI" panose="020B0502040204020203" pitchFamily="34" charset="0"/>
                <a:cs typeface="Segoe UI" panose="020B0502040204020203" pitchFamily="34" charset="0"/>
              </a:rPr>
              <a:t>Минус:</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rPr>
              <a:t>Множество нюансов уже реализованных в готовых инструментах.</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a:t>
            </a:r>
            <a:r>
              <a:rPr lang="ru-RU" b="0" i="0" dirty="0">
                <a:effectLst/>
                <a:latin typeface="Segoe UI" panose="020B0502040204020203" pitchFamily="34" charset="0"/>
              </a:rPr>
              <a:t> </a:t>
            </a:r>
            <a:endParaRPr lang="en-US" b="0" i="0" dirty="0">
              <a:effectLst/>
              <a:latin typeface="Segoe UI" panose="020B0502040204020203" pitchFamily="34" charset="0"/>
            </a:endParaRPr>
          </a:p>
          <a:p>
            <a:r>
              <a:rPr lang="ru-RU" dirty="0">
                <a:latin typeface="Segoe UI" panose="020B0502040204020203" pitchFamily="34" charset="0"/>
              </a:rPr>
              <a:t>Полное управление.</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63</a:t>
            </a:fld>
            <a:endParaRPr lang="en-US" dirty="0"/>
          </a:p>
        </p:txBody>
      </p:sp>
    </p:spTree>
    <p:extLst>
      <p:ext uri="{BB962C8B-B14F-4D97-AF65-F5344CB8AC3E}">
        <p14:creationId xmlns:p14="http://schemas.microsoft.com/office/powerpoint/2010/main" val="22612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a:xfrm>
            <a:off x="838200" y="1925904"/>
            <a:ext cx="10515600" cy="4251059"/>
          </a:xfrm>
        </p:spPr>
        <p:txBody>
          <a:bodyPr>
            <a:noAutofit/>
          </a:bodyPr>
          <a:lstStyle/>
          <a:p>
            <a:pPr marL="0" indent="0">
              <a:buNone/>
            </a:pPr>
            <a:r>
              <a:rPr lang="en-US" sz="1400" dirty="0">
                <a:solidFill>
                  <a:srgbClr val="008000"/>
                </a:solidFill>
                <a:latin typeface="Cascadia Mono" panose="020B0609020000020004" pitchFamily="49" charset="0"/>
              </a:rPr>
              <a:t>// </a:t>
            </a:r>
            <a:r>
              <a:rPr lang="ru-RU" sz="1400" dirty="0">
                <a:solidFill>
                  <a:srgbClr val="008000"/>
                </a:solidFill>
                <a:latin typeface="Cascadia Mono" panose="020B0609020000020004" pitchFamily="49" charset="0"/>
              </a:rPr>
              <a:t>получаем список контейнеров</a:t>
            </a:r>
            <a:endParaRPr lang="en-US" sz="14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contList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a:t>
            </a:r>
          </a:p>
          <a:p>
            <a:pPr marL="0" indent="0">
              <a:buNone/>
            </a:pPr>
            <a:r>
              <a:rPr lang="en-US" sz="2000" dirty="0">
                <a:solidFill>
                  <a:srgbClr val="000000"/>
                </a:solidFill>
                <a:latin typeface="Cascadia Mono" panose="020B0609020000020004" pitchFamily="49" charset="0"/>
              </a:rPr>
              <a:t>                .Containers.ListContainersAsync(</a:t>
            </a:r>
            <a:r>
              <a:rPr lang="en-US" sz="2000" dirty="0">
                <a:solidFill>
                  <a:srgbClr val="0000FF"/>
                </a:solidFill>
                <a:latin typeface="Cascadia Mono" panose="020B0609020000020004" pitchFamily="49" charset="0"/>
              </a:rPr>
              <a:t>new</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ContainersListParameters { All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 });</a:t>
            </a:r>
          </a:p>
          <a:p>
            <a:pPr marL="0" indent="0">
              <a:buNone/>
            </a:pPr>
            <a:endParaRPr lang="en-US" sz="20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64</a:t>
            </a:fld>
            <a:endParaRPr lang="en-US" dirty="0"/>
          </a:p>
        </p:txBody>
      </p:sp>
      <p:sp>
        <p:nvSpPr>
          <p:cNvPr id="2" name="Title 1">
            <a:extLst>
              <a:ext uri="{FF2B5EF4-FFF2-40B4-BE49-F238E27FC236}">
                <a16:creationId xmlns:a16="http://schemas.microsoft.com/office/drawing/2014/main" id="{35D4302C-A956-69CA-032A-AE4AE6126F2E}"/>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Получаем список контейнеров</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23063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a:xfrm>
            <a:off x="838200" y="1772156"/>
            <a:ext cx="10515600" cy="4817762"/>
          </a:xfrm>
        </p:spPr>
        <p:txBody>
          <a:bodyPr>
            <a:noAutofit/>
          </a:bodyPr>
          <a:lstStyle/>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postgresContainer</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dockerClient.Containers</a:t>
            </a:r>
          </a:p>
          <a:p>
            <a:pPr marL="0" indent="0">
              <a:buNone/>
            </a:pPr>
            <a:r>
              <a:rPr lang="en-US" sz="2000" dirty="0">
                <a:solidFill>
                  <a:srgbClr val="000000"/>
                </a:solidFill>
                <a:latin typeface="Cascadia Mono" panose="020B0609020000020004" pitchFamily="49" charset="0"/>
              </a:rPr>
              <a:t>                .CreateContainerAsync(</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CreateContainerParameters</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Name = _dbContainerName,</a:t>
            </a:r>
          </a:p>
          <a:p>
            <a:pPr marL="0" indent="0">
              <a:buNone/>
            </a:pPr>
            <a:r>
              <a:rPr lang="en-US" sz="2000" dirty="0">
                <a:solidFill>
                  <a:srgbClr val="000000"/>
                </a:solidFill>
                <a:latin typeface="Cascadia Mono" panose="020B0609020000020004" pitchFamily="49" charset="0"/>
              </a:rPr>
              <a:t>                    Image = DbImage,</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Env = Env,</a:t>
            </a:r>
          </a:p>
          <a:p>
            <a:pPr marL="0" indent="0">
              <a:buNone/>
            </a:pPr>
            <a:r>
              <a:rPr lang="en-US" sz="2000" dirty="0">
                <a:solidFill>
                  <a:srgbClr val="000000"/>
                </a:solidFill>
                <a:latin typeface="Cascadia Mono" panose="020B0609020000020004" pitchFamily="49" charset="0"/>
              </a:rPr>
              <a:t>                    HostConfig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HostConfig</a:t>
            </a:r>
          </a:p>
          <a:p>
            <a:pPr marL="0" indent="0">
              <a:buNone/>
            </a:pPr>
            <a:r>
              <a:rPr lang="en-US" sz="2000" dirty="0">
                <a:solidFill>
                  <a:srgbClr val="000000"/>
                </a:solidFill>
                <a:latin typeface="Cascadia Mono" panose="020B0609020000020004" pitchFamily="49" charset="0"/>
              </a:rPr>
              <a:t> </a:t>
            </a: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PortBindings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Dictionary&lt;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IList&lt;PortBinding&gt;&gt;{{ PortInContainer,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PortBinding { HostPort = freePort } } } }</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p>
          <a:p>
            <a:pPr marL="0" indent="0">
              <a:buNone/>
            </a:pPr>
            <a:endParaRPr lang="en-US" sz="2000" dirty="0">
              <a:solidFill>
                <a:srgbClr val="000000"/>
              </a:solidFill>
              <a:latin typeface="Cascadia Mono" panose="020B0609020000020004" pitchFamily="49" charset="0"/>
            </a:endParaRPr>
          </a:p>
          <a:p>
            <a:pPr marL="0" indent="0">
              <a:buNone/>
            </a:pPr>
            <a:endParaRPr lang="en-US" sz="20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65</a:t>
            </a:fld>
            <a:endParaRPr lang="en-US" dirty="0"/>
          </a:p>
        </p:txBody>
      </p:sp>
      <p:sp>
        <p:nvSpPr>
          <p:cNvPr id="6" name="Title 1">
            <a:extLst>
              <a:ext uri="{FF2B5EF4-FFF2-40B4-BE49-F238E27FC236}">
                <a16:creationId xmlns:a16="http://schemas.microsoft.com/office/drawing/2014/main" id="{6116D77F-3448-E6EC-3128-89A243CDDA0B}"/>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Создаем контейнер</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17883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a:xfrm>
            <a:off x="838200" y="1909720"/>
            <a:ext cx="10515600" cy="4267243"/>
          </a:xfrm>
        </p:spPr>
        <p:txBody>
          <a:bodyPr>
            <a:normAutofit fontScale="55000" lnSpcReduction="20000"/>
          </a:bodyPr>
          <a:lstStyle/>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dockerClient.Containers</a:t>
            </a:r>
          </a:p>
          <a:p>
            <a:pPr marL="0" indent="0">
              <a:buNone/>
            </a:pPr>
            <a:r>
              <a:rPr lang="en-US" sz="4800" dirty="0">
                <a:solidFill>
                  <a:srgbClr val="000000"/>
                </a:solidFill>
                <a:latin typeface="Cascadia Mono" panose="020B0609020000020004" pitchFamily="49" charset="0"/>
              </a:rPr>
              <a:t>                .StartContainerAsync(</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sqlContainer.ID,</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ContainerStartParameters());</a:t>
            </a:r>
          </a:p>
          <a:p>
            <a:endParaRPr lang="en-US" sz="4800" dirty="0">
              <a:solidFill>
                <a:srgbClr val="000000"/>
              </a:solidFill>
              <a:latin typeface="Cascadia Mono" panose="020B0609020000020004" pitchFamily="49" charset="0"/>
            </a:endParaRPr>
          </a:p>
          <a:p>
            <a:pPr marL="0" indent="0" algn="ctr">
              <a:buNone/>
            </a:pPr>
            <a:r>
              <a:rPr lang="en-US" sz="4800" dirty="0">
                <a:solidFill>
                  <a:srgbClr val="000000"/>
                </a:solidFill>
                <a:latin typeface="Cascadia Mono" panose="020B0609020000020004" pitchFamily="49" charset="0"/>
              </a:rPr>
              <a:t>...</a:t>
            </a:r>
          </a:p>
          <a:p>
            <a:endParaRPr lang="en-US"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WaitUntilDatabaseAvailableAsync(connection);</a:t>
            </a:r>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66</a:t>
            </a:fld>
            <a:endParaRPr lang="en-US" dirty="0"/>
          </a:p>
        </p:txBody>
      </p:sp>
      <p:sp>
        <p:nvSpPr>
          <p:cNvPr id="2" name="Title 1">
            <a:extLst>
              <a:ext uri="{FF2B5EF4-FFF2-40B4-BE49-F238E27FC236}">
                <a16:creationId xmlns:a16="http://schemas.microsoft.com/office/drawing/2014/main" id="{EA1B50E2-0639-737C-BE1D-8A209C3D5C5F}"/>
              </a:ext>
            </a:extLst>
          </p:cNvPr>
          <p:cNvSpPr>
            <a:spLocks noGrp="1"/>
          </p:cNvSpPr>
          <p:nvPr>
            <p:ph type="title"/>
          </p:nvPr>
        </p:nvSpPr>
        <p:spPr>
          <a:xfrm>
            <a:off x="356050" y="136525"/>
            <a:ext cx="11523058" cy="1325563"/>
          </a:xfrm>
        </p:spPr>
        <p:txBody>
          <a:bodyPr/>
          <a:lstStyle/>
          <a:p>
            <a:r>
              <a:rPr lang="ru-RU" b="0" i="0" dirty="0">
                <a:effectLst/>
                <a:latin typeface="Segoe UI" panose="020B0502040204020203" pitchFamily="34" charset="0"/>
                <a:cs typeface="Segoe UI" panose="020B0502040204020203" pitchFamily="34" charset="0"/>
              </a:rPr>
              <a:t>Запускаем контейнер и ждем доступности</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3268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Создавайте новую.</a:t>
            </a:r>
          </a:p>
          <a:p>
            <a:pPr lvl="1">
              <a:defRPr/>
            </a:pPr>
            <a:r>
              <a:rPr lang="ru-RU" sz="2000" dirty="0">
                <a:latin typeface="Segoe UI" panose="020B0502040204020203" pitchFamily="34" charset="0"/>
                <a:cs typeface="Segoe UI" panose="020B0502040204020203" pitchFamily="34" charset="0"/>
              </a:rPr>
              <a:t>Накатывайте миграции специальными инструментами.</a:t>
            </a:r>
            <a:endPar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a:p>
            <a:pPr>
              <a:buFont typeface="Wingdings" panose="05000000000000000000" pitchFamily="2" charset="2"/>
              <a:buChar char="ü"/>
            </a:pPr>
            <a:r>
              <a:rPr lang="ru-RU" dirty="0"/>
              <a:t> Изоляция тестов</a:t>
            </a:r>
          </a:p>
          <a:p>
            <a:pPr lvl="1"/>
            <a:r>
              <a:rPr lang="ru-RU" dirty="0"/>
              <a:t>У каждого разработчика должна быть своя база.</a:t>
            </a:r>
          </a:p>
          <a:p>
            <a:pPr lvl="1"/>
            <a:r>
              <a:rPr lang="ru-RU" dirty="0"/>
              <a:t>Очищайте данные перед каждым тестом.</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latin typeface="Segoe UI" panose="020B0502040204020203" pitchFamily="34" charset="0"/>
                <a:cs typeface="Segoe UI" panose="020B0502040204020203" pitchFamily="34" charset="0"/>
              </a:rPr>
              <a:t>Библиотеки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r>
              <a:rPr lang="en-US" sz="2000" dirty="0">
                <a:latin typeface="Segoe UI" panose="020B0502040204020203" pitchFamily="34" charset="0"/>
                <a:cs typeface="Segoe UI" panose="020B0502040204020203" pitchFamily="34" charset="0"/>
              </a:rPr>
              <a:t>Respawn</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lvl="1"/>
            <a:r>
              <a:rPr lang="ru-RU" sz="2000" dirty="0" err="1">
                <a:latin typeface="Segoe UI" panose="020B0502040204020203" pitchFamily="34" charset="0"/>
                <a:cs typeface="Segoe UI" panose="020B0502040204020203" pitchFamily="34" charset="0"/>
              </a:rPr>
              <a:t>EfCore.TestSupport</a:t>
            </a:r>
            <a:r>
              <a:rPr lang="ru-RU" sz="2000" dirty="0">
                <a:latin typeface="Segoe UI" panose="020B0502040204020203" pitchFamily="34" charset="0"/>
                <a:cs typeface="Segoe UI" panose="020B0502040204020203" pitchFamily="34" charset="0"/>
              </a:rPr>
              <a:t>.</a:t>
            </a: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r>
              <a:rPr lang="ru-RU" sz="2000" dirty="0">
                <a:latin typeface="Segoe UI" panose="020B0502040204020203" pitchFamily="34" charset="0"/>
                <a:cs typeface="Segoe UI" panose="020B0502040204020203" pitchFamily="34" charset="0"/>
              </a:rPr>
              <a:t>.</a:t>
            </a:r>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67</a:t>
            </a:fld>
            <a:endParaRPr lang="en-US" dirty="0"/>
          </a:p>
        </p:txBody>
      </p:sp>
    </p:spTree>
    <p:extLst>
      <p:ext uri="{BB962C8B-B14F-4D97-AF65-F5344CB8AC3E}">
        <p14:creationId xmlns:p14="http://schemas.microsoft.com/office/powerpoint/2010/main" val="218878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Следует ли тестировать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Тестируем только самые сложные или важные операции чтения.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68</a:t>
            </a:fld>
            <a:endParaRPr lang="en-US" dirty="0"/>
          </a:p>
        </p:txBody>
      </p:sp>
    </p:spTree>
    <p:extLst>
      <p:ext uri="{BB962C8B-B14F-4D97-AF65-F5344CB8AC3E}">
        <p14:creationId xmlns:p14="http://schemas.microsoft.com/office/powerpoint/2010/main" val="20729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r>
              <a:rPr lang="en-US" dirty="0">
                <a:latin typeface="Segoe UI" panose="020B0502040204020203" pitchFamily="34" charset="0"/>
                <a:cs typeface="Segoe UI" panose="020B0502040204020203" pitchFamily="34" charset="0"/>
              </a:rPr>
              <a:t>Unit </a:t>
            </a:r>
            <a:r>
              <a:rPr lang="ru-RU" dirty="0">
                <a:latin typeface="Segoe UI" panose="020B0502040204020203" pitchFamily="34" charset="0"/>
                <a:cs typeface="Segoe UI" panose="020B0502040204020203" pitchFamily="34" charset="0"/>
              </a:rPr>
              <a:t>тесты</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бесполезны.</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 случае необходимости используйте интеграционные.</a:t>
            </a:r>
            <a:endParaRPr lang="en-US" dirty="0">
              <a:latin typeface="Segoe UI" panose="020B0502040204020203" pitchFamily="34" charset="0"/>
              <a:cs typeface="Segoe UI" panose="020B0502040204020203" pitchFamily="34" charset="0"/>
            </a:endParaRPr>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69</a:t>
            </a:fld>
            <a:endParaRPr lang="en-US" dirty="0"/>
          </a:p>
        </p:txBody>
      </p:sp>
    </p:spTree>
    <p:extLst>
      <p:ext uri="{BB962C8B-B14F-4D97-AF65-F5344CB8AC3E}">
        <p14:creationId xmlns:p14="http://schemas.microsoft.com/office/powerpoint/2010/main" val="6900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a:xfrm>
            <a:off x="838199" y="136525"/>
            <a:ext cx="10943805" cy="1325563"/>
          </a:xfrm>
        </p:spPr>
        <p:txBody>
          <a:bodyPr>
            <a:normAutofit/>
          </a:bodyPr>
          <a:lstStyle/>
          <a:p>
            <a:r>
              <a:rPr lang="ru-RU" i="0" dirty="0">
                <a:effectLst/>
                <a:latin typeface="Segoe UI" panose="020B0502040204020203" pitchFamily="34" charset="0"/>
                <a:cs typeface="Segoe UI" panose="020B0502040204020203" pitchFamily="34" charset="0"/>
              </a:rPr>
              <a:t>Если невозможно использовать продбазу</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Возможно ли такое?</a:t>
            </a:r>
            <a:endParaRPr lang="en-US" i="0" dirty="0">
              <a:solidFill>
                <a:srgbClr val="000000"/>
              </a:solidFill>
              <a:effectLst/>
              <a:latin typeface="Segoe UI" panose="020B0502040204020203" pitchFamily="34" charset="0"/>
              <a:cs typeface="Segoe UI" panose="020B0502040204020203" pitchFamily="34" charset="0"/>
            </a:endParaRPr>
          </a:p>
          <a:p>
            <a:pPr marL="0" indent="0" algn="just">
              <a:buNone/>
            </a:pPr>
            <a:endParaRPr lang="en-US" dirty="0"/>
          </a:p>
          <a:p>
            <a:pPr marL="0" indent="0">
              <a:buNone/>
            </a:pPr>
            <a:r>
              <a:rPr lang="ru-RU" dirty="0">
                <a:latin typeface="Segoe UI" panose="020B0502040204020203" pitchFamily="34" charset="0"/>
                <a:cs typeface="Segoe UI" panose="020B0502040204020203" pitchFamily="34" charset="0"/>
              </a:rPr>
              <a:t>Будем использовать </a:t>
            </a:r>
            <a:r>
              <a:rPr lang="ru-RU" dirty="0" err="1">
                <a:latin typeface="Segoe UI" panose="020B0502040204020203" pitchFamily="34" charset="0"/>
                <a:cs typeface="Segoe UI" panose="020B0502040204020203" pitchFamily="34" charset="0"/>
              </a:rPr>
              <a:t>моки</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7</a:t>
            </a:fld>
            <a:endParaRPr lang="en-US" dirty="0"/>
          </a:p>
        </p:txBody>
      </p:sp>
    </p:spTree>
    <p:extLst>
      <p:ext uri="{BB962C8B-B14F-4D97-AF65-F5344CB8AC3E}">
        <p14:creationId xmlns:p14="http://schemas.microsoft.com/office/powerpoint/2010/main" val="32742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a:xfrm>
            <a:off x="539300" y="219075"/>
            <a:ext cx="11231746" cy="1325563"/>
          </a:xfrm>
        </p:spPr>
        <p:txBody>
          <a:bodyPr>
            <a:normAutofit/>
          </a:bodyPr>
          <a:lstStyle/>
          <a:p>
            <a:r>
              <a:rPr lang="ru-RU" dirty="0">
                <a:latin typeface="Segoe UI" panose="020B0502040204020203" pitchFamily="34" charset="0"/>
                <a:cs typeface="Segoe UI" panose="020B0502040204020203" pitchFamily="34" charset="0"/>
              </a:rPr>
              <a:t>Следует ли тестировать репозитории?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Тестировать ли репозиторий дополнительно к интеграционным тестам?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70</a:t>
            </a:fld>
            <a:endParaRPr lang="en-US" dirty="0"/>
          </a:p>
        </p:txBody>
      </p:sp>
    </p:spTree>
    <p:extLst>
      <p:ext uri="{BB962C8B-B14F-4D97-AF65-F5344CB8AC3E}">
        <p14:creationId xmlns:p14="http://schemas.microsoft.com/office/powerpoint/2010/main" val="39717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репозитория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Высокие затраты на поддержку.</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Нет преимуществ перед обычными интеграционными тестами.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Лучший способ - извлечь алгоритм и тестировать его.</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71</a:t>
            </a:fld>
            <a:endParaRPr lang="en-US" dirty="0"/>
          </a:p>
        </p:txBody>
      </p:sp>
    </p:spTree>
    <p:extLst>
      <p:ext uri="{BB962C8B-B14F-4D97-AF65-F5344CB8AC3E}">
        <p14:creationId xmlns:p14="http://schemas.microsoft.com/office/powerpoint/2010/main" val="6667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6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Создавайте новую.</a:t>
            </a:r>
          </a:p>
          <a:p>
            <a:pPr lvl="1">
              <a:defRPr/>
            </a:pPr>
            <a:r>
              <a:rPr lang="ru-RU" sz="2000" dirty="0">
                <a:latin typeface="Segoe UI" panose="020B0502040204020203" pitchFamily="34" charset="0"/>
                <a:cs typeface="Segoe UI" panose="020B0502040204020203" pitchFamily="34" charset="0"/>
              </a:rPr>
              <a:t>Накатывайте миграции специальными инструментами.</a:t>
            </a:r>
            <a:endPar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a:p>
            <a:pPr>
              <a:buFont typeface="Wingdings" panose="05000000000000000000" pitchFamily="2" charset="2"/>
              <a:buChar char="ü"/>
            </a:pPr>
            <a:r>
              <a:rPr lang="ru-RU" dirty="0"/>
              <a:t>Изоляция тестов</a:t>
            </a:r>
          </a:p>
          <a:p>
            <a:pPr lvl="1"/>
            <a:r>
              <a:rPr lang="ru-RU" dirty="0"/>
              <a:t>У каждого разработчика должна быть своя база.</a:t>
            </a:r>
          </a:p>
          <a:p>
            <a:pPr lvl="1"/>
            <a:r>
              <a:rPr lang="ru-RU" dirty="0"/>
              <a:t>Очищайте данные перед каждым тестом.</a:t>
            </a:r>
            <a:endParaRPr lang="en-US" dirty="0"/>
          </a:p>
          <a:p>
            <a:pPr>
              <a:buFont typeface="Wingdings" panose="05000000000000000000" pitchFamily="2" charset="2"/>
              <a:buChar char="ü"/>
              <a:defRPr/>
            </a:pPr>
            <a:r>
              <a:rPr lang="ru-RU" sz="2400" dirty="0">
                <a:latin typeface="Segoe UI" panose="020B0502040204020203" pitchFamily="34" charset="0"/>
                <a:cs typeface="Segoe UI" panose="020B0502040204020203" pitchFamily="34" charset="0"/>
              </a:rPr>
              <a:t>Библиотеки</a:t>
            </a:r>
            <a:endParaRPr lang="ru-RU" sz="2400" dirty="0">
              <a:solidFill>
                <a:prstClr val="black"/>
              </a:solidFill>
            </a:endParaRPr>
          </a:p>
          <a:p>
            <a:pPr lvl="1"/>
            <a:r>
              <a:rPr lang="en-US" sz="2000" dirty="0">
                <a:latin typeface="Segoe UI" panose="020B0502040204020203" pitchFamily="34" charset="0"/>
                <a:cs typeface="Segoe UI" panose="020B0502040204020203" pitchFamily="34" charset="0"/>
              </a:rPr>
              <a:t>Respawn</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lvl="1"/>
            <a:r>
              <a:rPr lang="ru-RU" sz="2000" dirty="0" err="1">
                <a:latin typeface="Segoe UI" panose="020B0502040204020203" pitchFamily="34" charset="0"/>
                <a:cs typeface="Segoe UI" panose="020B0502040204020203" pitchFamily="34" charset="0"/>
              </a:rPr>
              <a:t>EfCore.TestSupport</a:t>
            </a:r>
            <a:r>
              <a:rPr lang="ru-RU" sz="2000" dirty="0">
                <a:latin typeface="Segoe UI" panose="020B0502040204020203" pitchFamily="34" charset="0"/>
                <a:cs typeface="Segoe UI" panose="020B0502040204020203" pitchFamily="34" charset="0"/>
              </a:rPr>
              <a:t>.</a:t>
            </a: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r>
              <a:rPr lang="ru-RU" sz="2000" dirty="0">
                <a:latin typeface="Segoe UI" panose="020B0502040204020203" pitchFamily="34" charset="0"/>
                <a:cs typeface="Segoe UI" panose="020B0502040204020203" pitchFamily="34" charset="0"/>
              </a:rPr>
              <a: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solidFill>
                  <a:prstClr val="black"/>
                </a:solidFill>
              </a:rPr>
              <a:t>Рекомендации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тестируйте чтения.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пишите модульные тесты на репозитории.</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72</a:t>
            </a:fld>
            <a:endParaRPr lang="en-US" dirty="0"/>
          </a:p>
        </p:txBody>
      </p:sp>
    </p:spTree>
    <p:extLst>
      <p:ext uri="{BB962C8B-B14F-4D97-AF65-F5344CB8AC3E}">
        <p14:creationId xmlns:p14="http://schemas.microsoft.com/office/powerpoint/2010/main" val="4622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1" i="1" dirty="0">
                <a:solidFill>
                  <a:srgbClr val="333333"/>
                </a:solidFill>
                <a:effectLst/>
                <a:latin typeface="Segoe UI" panose="020B0502040204020203" pitchFamily="34" charset="0"/>
                <a:cs typeface="Segoe UI" panose="020B0502040204020203" pitchFamily="34" charset="0"/>
              </a:rPr>
              <a:t>Unit Testing Principles, Practices, and Patterns V</a:t>
            </a:r>
            <a:r>
              <a:rPr lang="ru-RU" b="1" i="1" dirty="0">
                <a:solidFill>
                  <a:srgbClr val="333333"/>
                </a:solidFill>
                <a:effectLst/>
                <a:latin typeface="Segoe UI" panose="020B0502040204020203" pitchFamily="34" charset="0"/>
                <a:cs typeface="Segoe UI" panose="020B0502040204020203" pitchFamily="34" charset="0"/>
              </a:rPr>
              <a:t>.</a:t>
            </a:r>
            <a:r>
              <a:rPr lang="en-US" b="1" i="1" dirty="0">
                <a:solidFill>
                  <a:srgbClr val="333333"/>
                </a:solidFill>
                <a:effectLst/>
                <a:latin typeface="Segoe UI" panose="020B0502040204020203" pitchFamily="34" charset="0"/>
                <a:cs typeface="Segoe UI" panose="020B0502040204020203" pitchFamily="34" charset="0"/>
              </a:rPr>
              <a:t> Khorikov</a:t>
            </a:r>
          </a:p>
          <a:p>
            <a:pPr marL="0" indent="0" algn="r">
              <a:buNone/>
            </a:pPr>
            <a:r>
              <a:rPr lang="en-US" b="0" i="0" dirty="0">
                <a:solidFill>
                  <a:srgbClr val="333333"/>
                </a:solidFill>
                <a:effectLst/>
                <a:latin typeface="Segoe UI" panose="020B0502040204020203" pitchFamily="34" charset="0"/>
                <a:cs typeface="Segoe UI" panose="020B0502040204020203" pitchFamily="34" charset="0"/>
                <a:hlinkClick r:id="rId2"/>
              </a:rPr>
              <a:t>https://www.manning.com/books/unit-testing</a:t>
            </a: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endParaRPr lang="ru-RU" dirty="0">
              <a:solidFill>
                <a:srgbClr val="333333"/>
              </a:solidFill>
              <a:latin typeface="Segoe UI" panose="020B0502040204020203" pitchFamily="34" charset="0"/>
              <a:cs typeface="Segoe UI" panose="020B0502040204020203" pitchFamily="34" charset="0"/>
            </a:endParaRPr>
          </a:p>
          <a:p>
            <a:pPr marL="0" indent="0" algn="r">
              <a:buNone/>
            </a:pP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r>
              <a:rPr lang="ru-RU" b="1" i="1" dirty="0">
                <a:solidFill>
                  <a:srgbClr val="333333"/>
                </a:solidFill>
                <a:latin typeface="Segoe UI" panose="020B0502040204020203" pitchFamily="34" charset="0"/>
                <a:cs typeface="Segoe UI" panose="020B0502040204020203" pitchFamily="34" charset="0"/>
              </a:rPr>
              <a:t>перевод</a:t>
            </a:r>
          </a:p>
          <a:p>
            <a:pPr marL="0" indent="0" algn="r">
              <a:buNone/>
            </a:pPr>
            <a:r>
              <a:rPr lang="en-US" b="0" i="0" dirty="0">
                <a:solidFill>
                  <a:srgbClr val="333333"/>
                </a:solidFill>
                <a:effectLst/>
                <a:latin typeface="Segoe UI" panose="020B0502040204020203" pitchFamily="34" charset="0"/>
                <a:cs typeface="Segoe UI" panose="020B0502040204020203" pitchFamily="34" charset="0"/>
                <a:hlinkClick r:id="rId3"/>
              </a:rPr>
              <a:t>https://www.labirint.ru/books/777259/</a:t>
            </a: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endParaRPr lang="en-US" b="0" i="0" dirty="0">
              <a:solidFill>
                <a:srgbClr val="333333"/>
              </a:solidFill>
              <a:effectLst/>
              <a:latin typeface="Segoe UI" panose="020B0502040204020203" pitchFamily="34" charset="0"/>
              <a:cs typeface="Segoe UI" panose="020B0502040204020203" pitchFamily="34" charset="0"/>
            </a:endParaRP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73</a:t>
            </a:fld>
            <a:endParaRPr lang="en-US" dirty="0"/>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latin typeface="Segoe UI" panose="020B0502040204020203" pitchFamily="34" charset="0"/>
                <a:cs typeface="Segoe UI" panose="020B0502040204020203" pitchFamily="34" charset="0"/>
              </a:rPr>
              <a:t>Respawn</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https://github.com/jbogard/respawn</a:t>
            </a:r>
            <a:endParaRPr lang="en-US" dirty="0">
              <a:hlinkClick r:id="rId3"/>
            </a:endParaRPr>
          </a:p>
          <a:p>
            <a:pPr marL="0" indent="0">
              <a:buNone/>
            </a:pPr>
            <a:r>
              <a:rPr lang="en-US" dirty="0">
                <a:hlinkClick r:id="rId3"/>
              </a:rPr>
              <a:t>https://lostechies.com/jimmybogard/2013/06/18/strategies-for-isolating-the-database-in-tests/</a:t>
            </a:r>
            <a:endParaRPr lang="en-US" dirty="0"/>
          </a:p>
          <a:p>
            <a:pPr marL="0" indent="0">
              <a:buNone/>
            </a:pPr>
            <a:r>
              <a:rPr lang="en-US" dirty="0">
                <a:hlinkClick r:id="rId4"/>
              </a:rPr>
              <a:t>https://jimmybogard.com/how-respawn-works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74</a:t>
            </a:fld>
            <a:endParaRPr lang="en-US" dirty="0"/>
          </a:p>
        </p:txBody>
      </p:sp>
    </p:spTree>
    <p:extLst>
      <p:ext uri="{BB962C8B-B14F-4D97-AF65-F5344CB8AC3E}">
        <p14:creationId xmlns:p14="http://schemas.microsoft.com/office/powerpoint/2010/main" val="3551973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t>EfCore.TestSupport</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https://www.thereformedprogrammer.net/new-features-for-unit-testing-your-entity-framework-core-5-code/</a:t>
            </a:r>
            <a:endParaRPr lang="ru-RU" dirty="0"/>
          </a:p>
          <a:p>
            <a:pPr marL="0" indent="0">
              <a:buNone/>
            </a:pPr>
            <a:r>
              <a:rPr lang="en-US" dirty="0">
                <a:hlinkClick r:id="rId3"/>
              </a:rPr>
              <a:t>https://www.thereformedprogrammer.net/getting-better-data-for-unit-testing-your-ef-core-applications/</a:t>
            </a:r>
            <a:endParaRPr lang="ru-RU" dirty="0"/>
          </a:p>
          <a:p>
            <a:pPr marL="0" indent="0">
              <a:buNone/>
            </a:pPr>
            <a:r>
              <a:rPr lang="en-US" dirty="0">
                <a:hlinkClick r:id="rId4"/>
              </a:rPr>
              <a:t>https://github.com/JonPSmith/EfCore.TestSupport</a:t>
            </a:r>
            <a:endParaRPr lang="ru-RU" dirty="0">
              <a:hlinkClick r:id="rId4"/>
            </a:endParaRPr>
          </a:p>
          <a:p>
            <a:pPr marL="0" indent="0">
              <a:buNone/>
            </a:pPr>
            <a:r>
              <a:rPr lang="en-US" dirty="0">
                <a:hlinkClick r:id="rId4"/>
              </a:rPr>
              <a:t>https://github.com/JonPSmith/EfCore.TestSupport/wiki/Using-SQLite-in-memory-databases</a:t>
            </a:r>
            <a:endParaRPr lang="ru-RU" dirty="0"/>
          </a:p>
          <a:p>
            <a:pPr marL="0" indent="0">
              <a:buNone/>
            </a:pPr>
            <a:r>
              <a:rPr lang="en-US" dirty="0">
                <a:hlinkClick r:id="rId5"/>
              </a:rPr>
              <a:t>https://www.thereformedprogrammer.net/using-postgresql-in-dev-part-2-testing-against-a-postgresql-database/</a:t>
            </a:r>
            <a:endParaRPr lang="ru-RU"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75</a:t>
            </a:fld>
            <a:endParaRPr lang="en-US" dirty="0"/>
          </a:p>
        </p:txBody>
      </p:sp>
    </p:spTree>
    <p:extLst>
      <p:ext uri="{BB962C8B-B14F-4D97-AF65-F5344CB8AC3E}">
        <p14:creationId xmlns:p14="http://schemas.microsoft.com/office/powerpoint/2010/main" val="21267219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815-4DB9-AAFF-32CB-09C7E2CB8988}"/>
              </a:ext>
            </a:extLst>
          </p:cNvPr>
          <p:cNvSpPr>
            <a:spLocks noGrp="1"/>
          </p:cNvSpPr>
          <p:nvPr>
            <p:ph type="title"/>
          </p:nvPr>
        </p:nvSpPr>
        <p:spPr/>
        <p:txBody>
          <a:bodyPr>
            <a:normAutofit/>
          </a:bodyPr>
          <a:lstStyle/>
          <a:p>
            <a:r>
              <a:rPr lang="en-US" b="0" i="0" dirty="0">
                <a:effectLst/>
                <a:latin typeface="Segoe UI" panose="020B0502040204020203" pitchFamily="34" charset="0"/>
                <a:cs typeface="Segoe UI" panose="020B0502040204020203" pitchFamily="34" charset="0"/>
              </a:rPr>
              <a:t>Entity Framework Core in Action, Second Edition </a:t>
            </a:r>
            <a:r>
              <a:rPr lang="en-US" dirty="0">
                <a:latin typeface="Segoe UI" panose="020B0502040204020203" pitchFamily="34" charset="0"/>
                <a:cs typeface="Segoe UI" panose="020B0502040204020203" pitchFamily="34" charset="0"/>
              </a:rPr>
              <a:t>Jon P. Smith</a:t>
            </a:r>
          </a:p>
        </p:txBody>
      </p:sp>
      <p:pic>
        <p:nvPicPr>
          <p:cNvPr id="6" name="Content Placeholder 5">
            <a:extLst>
              <a:ext uri="{FF2B5EF4-FFF2-40B4-BE49-F238E27FC236}">
                <a16:creationId xmlns:a16="http://schemas.microsoft.com/office/drawing/2014/main" id="{A42B9EAB-3074-E4C0-5C32-F2BB78B06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304"/>
            <a:ext cx="3375701" cy="4351338"/>
          </a:xfrm>
        </p:spPr>
      </p:pic>
      <p:sp>
        <p:nvSpPr>
          <p:cNvPr id="4" name="Slide Number Placeholder 3">
            <a:extLst>
              <a:ext uri="{FF2B5EF4-FFF2-40B4-BE49-F238E27FC236}">
                <a16:creationId xmlns:a16="http://schemas.microsoft.com/office/drawing/2014/main" id="{396FC553-B0DB-1A90-8AA9-7CCCA85F8EB1}"/>
              </a:ext>
            </a:extLst>
          </p:cNvPr>
          <p:cNvSpPr>
            <a:spLocks noGrp="1"/>
          </p:cNvSpPr>
          <p:nvPr>
            <p:ph type="sldNum" sz="quarter" idx="12"/>
          </p:nvPr>
        </p:nvSpPr>
        <p:spPr/>
        <p:txBody>
          <a:bodyPr/>
          <a:lstStyle/>
          <a:p>
            <a:fld id="{9566D03A-FE14-4537-809B-4E34C618A541}" type="slidenum">
              <a:rPr lang="en-US" smtClean="0"/>
              <a:pPr/>
              <a:t>76</a:t>
            </a:fld>
            <a:endParaRPr lang="en-US" dirty="0"/>
          </a:p>
        </p:txBody>
      </p:sp>
      <p:sp>
        <p:nvSpPr>
          <p:cNvPr id="5" name="TextBox 4">
            <a:extLst>
              <a:ext uri="{FF2B5EF4-FFF2-40B4-BE49-F238E27FC236}">
                <a16:creationId xmlns:a16="http://schemas.microsoft.com/office/drawing/2014/main" id="{03A4F4C9-B750-E38B-71DD-68062EA3EA7C}"/>
              </a:ext>
            </a:extLst>
          </p:cNvPr>
          <p:cNvSpPr txBox="1"/>
          <p:nvPr/>
        </p:nvSpPr>
        <p:spPr>
          <a:xfrm>
            <a:off x="4541028" y="3517178"/>
            <a:ext cx="7650972" cy="1508105"/>
          </a:xfrm>
          <a:prstGeom prst="rect">
            <a:avLst/>
          </a:prstGeom>
          <a:noFill/>
        </p:spPr>
        <p:txBody>
          <a:bodyPr wrap="square">
            <a:spAutoFit/>
          </a:bodyPr>
          <a:lstStyle/>
          <a:p>
            <a:pPr algn="r"/>
            <a:r>
              <a:rPr lang="ru-RU" sz="2800" b="1" i="1" dirty="0">
                <a:latin typeface="Segoe UI" panose="020B0502040204020203" pitchFamily="34" charset="0"/>
                <a:cs typeface="Segoe UI" panose="020B0502040204020203" pitchFamily="34" charset="0"/>
              </a:rPr>
              <a:t>перевод</a:t>
            </a:r>
            <a:endParaRPr lang="en-US" sz="2800" b="1" i="1" dirty="0">
              <a:latin typeface="Segoe UI" panose="020B0502040204020203" pitchFamily="34" charset="0"/>
              <a:cs typeface="Segoe UI" panose="020B0502040204020203" pitchFamily="34" charset="0"/>
            </a:endParaRPr>
          </a:p>
          <a:p>
            <a:r>
              <a:rPr lang="en-US" sz="2800" dirty="0">
                <a:hlinkClick r:id="rId3"/>
              </a:rPr>
              <a:t>https://habr.com/ru/company/jugru/blog/691664/</a:t>
            </a:r>
            <a:endParaRPr lang="en-US" sz="2800" dirty="0"/>
          </a:p>
          <a:p>
            <a:endParaRPr lang="en-US" sz="3600" dirty="0"/>
          </a:p>
        </p:txBody>
      </p:sp>
      <p:sp>
        <p:nvSpPr>
          <p:cNvPr id="3" name="TextBox 2">
            <a:extLst>
              <a:ext uri="{FF2B5EF4-FFF2-40B4-BE49-F238E27FC236}">
                <a16:creationId xmlns:a16="http://schemas.microsoft.com/office/drawing/2014/main" id="{1BF9C612-73B3-A6BF-3C68-240F2E9C837D}"/>
              </a:ext>
            </a:extLst>
          </p:cNvPr>
          <p:cNvSpPr txBox="1"/>
          <p:nvPr/>
        </p:nvSpPr>
        <p:spPr>
          <a:xfrm>
            <a:off x="4318329" y="1822901"/>
            <a:ext cx="7722254" cy="1231106"/>
          </a:xfrm>
          <a:prstGeom prst="rect">
            <a:avLst/>
          </a:prstGeom>
          <a:noFill/>
        </p:spPr>
        <p:txBody>
          <a:bodyPr wrap="square" rtlCol="0">
            <a:spAutoFit/>
          </a:bodyPr>
          <a:lstStyle/>
          <a:p>
            <a:r>
              <a:rPr lang="en-US" sz="2800" dirty="0">
                <a:hlinkClick r:id="rId4"/>
              </a:rPr>
              <a:t>https://www.manning.com/books/entity-framework-core-in-action-second-edition</a:t>
            </a:r>
            <a:endParaRPr lang="en-US" sz="2800" dirty="0"/>
          </a:p>
          <a:p>
            <a:endParaRPr lang="en-US" dirty="0"/>
          </a:p>
        </p:txBody>
      </p:sp>
    </p:spTree>
    <p:extLst>
      <p:ext uri="{BB962C8B-B14F-4D97-AF65-F5344CB8AC3E}">
        <p14:creationId xmlns:p14="http://schemas.microsoft.com/office/powerpoint/2010/main" val="8657211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для контейнеров</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https://github.com/testcontainers/testcontainers-dotnet</a:t>
            </a:r>
            <a:endParaRPr lang="en-US" dirty="0"/>
          </a:p>
          <a:p>
            <a:r>
              <a:rPr lang="en-US" dirty="0"/>
              <a:t>xUnit:</a:t>
            </a:r>
            <a:r>
              <a:rPr lang="en-US" dirty="0">
                <a:hlinkClick r:id="rId3"/>
              </a:rPr>
              <a:t>https://blog.dangl.me/archive/running-sql-server-integration-tests-in-net-core-projects-via-docker/</a:t>
            </a:r>
            <a:endParaRPr lang="en-US" dirty="0"/>
          </a:p>
          <a:p>
            <a:r>
              <a:rPr lang="en-US" dirty="0"/>
              <a:t>NUnit:</a:t>
            </a:r>
            <a:r>
              <a:rPr lang="en-US" dirty="0">
                <a:hlinkClick r:id="rId4"/>
              </a:rPr>
              <a:t>https://wrapt.dev/blog/integration-tests-using-sql-server-db-in-docker</a:t>
            </a:r>
            <a:endParaRPr lang="en-US" dirty="0"/>
          </a:p>
          <a:p>
            <a:r>
              <a:rPr lang="ru-RU" dirty="0"/>
              <a:t>О правильной версии </a:t>
            </a:r>
            <a:r>
              <a:rPr lang="en-US" dirty="0">
                <a:hlinkClick r:id="rId5"/>
              </a:rPr>
              <a:t>https://medium.com/@guriysamarin/which-version-of-testcontainers-dotnet-should-i-use-or-little-oss-story-9ed3ad77ef17</a:t>
            </a:r>
            <a:endParaRPr lang="ru-RU"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77</a:t>
            </a:fld>
            <a:endParaRPr lang="en-US" dirty="0"/>
          </a:p>
        </p:txBody>
      </p:sp>
    </p:spTree>
    <p:extLst>
      <p:ext uri="{BB962C8B-B14F-4D97-AF65-F5344CB8AC3E}">
        <p14:creationId xmlns:p14="http://schemas.microsoft.com/office/powerpoint/2010/main" val="37987303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4D3B-53F8-9ADC-F05A-87C494F8655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7B715012-4198-17A2-7CBF-596508E927FA}"/>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endParaRPr lang="ru-RU" dirty="0"/>
          </a:p>
          <a:p>
            <a:pPr marL="0" indent="0">
              <a:buNone/>
            </a:pPr>
            <a:r>
              <a:rPr lang="ru-RU" dirty="0"/>
              <a:t>		</a:t>
            </a:r>
            <a:r>
              <a:rPr lang="ru-RU" sz="4000" dirty="0"/>
              <a:t>«Давайте сюда ваши ответы» (с)</a:t>
            </a:r>
            <a:endParaRPr lang="en-US" sz="4000" dirty="0"/>
          </a:p>
        </p:txBody>
      </p:sp>
      <p:sp>
        <p:nvSpPr>
          <p:cNvPr id="4" name="Slide Number Placeholder 3">
            <a:extLst>
              <a:ext uri="{FF2B5EF4-FFF2-40B4-BE49-F238E27FC236}">
                <a16:creationId xmlns:a16="http://schemas.microsoft.com/office/drawing/2014/main" id="{4928DE38-F68E-87B1-F2F6-C4347FB2ACFB}"/>
              </a:ext>
            </a:extLst>
          </p:cNvPr>
          <p:cNvSpPr>
            <a:spLocks noGrp="1"/>
          </p:cNvSpPr>
          <p:nvPr>
            <p:ph type="sldNum" sz="quarter" idx="12"/>
          </p:nvPr>
        </p:nvSpPr>
        <p:spPr/>
        <p:txBody>
          <a:bodyPr/>
          <a:lstStyle/>
          <a:p>
            <a:fld id="{9566D03A-FE14-4537-809B-4E34C618A541}" type="slidenum">
              <a:rPr lang="en-US" smtClean="0"/>
              <a:pPr/>
              <a:t>78</a:t>
            </a:fld>
            <a:endParaRPr lang="en-US" dirty="0"/>
          </a:p>
        </p:txBody>
      </p:sp>
    </p:spTree>
    <p:extLst>
      <p:ext uri="{BB962C8B-B14F-4D97-AF65-F5344CB8AC3E}">
        <p14:creationId xmlns:p14="http://schemas.microsoft.com/office/powerpoint/2010/main" val="7253132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4337-B951-DC57-1920-76BEF396605F}"/>
              </a:ext>
            </a:extLst>
          </p:cNvPr>
          <p:cNvSpPr>
            <a:spLocks noGrp="1"/>
          </p:cNvSpPr>
          <p:nvPr>
            <p:ph type="title"/>
          </p:nvPr>
        </p:nvSpPr>
        <p:spPr/>
        <p:txBody>
          <a:bodyPr/>
          <a:lstStyle/>
          <a:p>
            <a:r>
              <a:rPr lang="ru-RU" dirty="0"/>
              <a:t>Контакты</a:t>
            </a:r>
            <a:endParaRPr lang="en-US" dirty="0"/>
          </a:p>
        </p:txBody>
      </p:sp>
      <p:sp>
        <p:nvSpPr>
          <p:cNvPr id="4" name="Slide Number Placeholder 3">
            <a:extLst>
              <a:ext uri="{FF2B5EF4-FFF2-40B4-BE49-F238E27FC236}">
                <a16:creationId xmlns:a16="http://schemas.microsoft.com/office/drawing/2014/main" id="{39B03BA9-3D02-3A3D-2B30-91225D5E775C}"/>
              </a:ext>
            </a:extLst>
          </p:cNvPr>
          <p:cNvSpPr>
            <a:spLocks noGrp="1"/>
          </p:cNvSpPr>
          <p:nvPr>
            <p:ph type="sldNum" sz="quarter" idx="12"/>
          </p:nvPr>
        </p:nvSpPr>
        <p:spPr/>
        <p:txBody>
          <a:bodyPr/>
          <a:lstStyle/>
          <a:p>
            <a:fld id="{9566D03A-FE14-4537-809B-4E34C618A541}" type="slidenum">
              <a:rPr lang="en-US" smtClean="0"/>
              <a:pPr/>
              <a:t>79</a:t>
            </a:fld>
            <a:endParaRPr lang="en-US" dirty="0"/>
          </a:p>
        </p:txBody>
      </p:sp>
      <p:graphicFrame>
        <p:nvGraphicFramePr>
          <p:cNvPr id="6" name="Table 6">
            <a:extLst>
              <a:ext uri="{FF2B5EF4-FFF2-40B4-BE49-F238E27FC236}">
                <a16:creationId xmlns:a16="http://schemas.microsoft.com/office/drawing/2014/main" id="{786AE4C7-FF5F-BE80-2E84-B3C268507939}"/>
              </a:ext>
            </a:extLst>
          </p:cNvPr>
          <p:cNvGraphicFramePr>
            <a:graphicFrameLocks noGrp="1"/>
          </p:cNvGraphicFramePr>
          <p:nvPr>
            <p:extLst>
              <p:ext uri="{D42A27DB-BD31-4B8C-83A1-F6EECF244321}">
                <p14:modId xmlns:p14="http://schemas.microsoft.com/office/powerpoint/2010/main" val="2658443272"/>
              </p:ext>
            </p:extLst>
          </p:nvPr>
        </p:nvGraphicFramePr>
        <p:xfrm>
          <a:off x="1238981" y="2799844"/>
          <a:ext cx="9196442" cy="2913132"/>
        </p:xfrm>
        <a:graphic>
          <a:graphicData uri="http://schemas.openxmlformats.org/drawingml/2006/table">
            <a:tbl>
              <a:tblPr firstRow="1" bandRow="1">
                <a:tableStyleId>{5C22544A-7EE6-4342-B048-85BDC9FD1C3A}</a:tableStyleId>
              </a:tblPr>
              <a:tblGrid>
                <a:gridCol w="1787440">
                  <a:extLst>
                    <a:ext uri="{9D8B030D-6E8A-4147-A177-3AD203B41FA5}">
                      <a16:colId xmlns:a16="http://schemas.microsoft.com/office/drawing/2014/main" val="4041772149"/>
                    </a:ext>
                  </a:extLst>
                </a:gridCol>
                <a:gridCol w="7409002">
                  <a:extLst>
                    <a:ext uri="{9D8B030D-6E8A-4147-A177-3AD203B41FA5}">
                      <a16:colId xmlns:a16="http://schemas.microsoft.com/office/drawing/2014/main" val="862202063"/>
                    </a:ext>
                  </a:extLst>
                </a:gridCol>
              </a:tblGrid>
              <a:tr h="97104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2400" b="0" dirty="0">
                          <a:solidFill>
                            <a:sysClr val="windowText" lastClr="000000"/>
                          </a:solidFill>
                          <a:latin typeface="Segoe UI" panose="020B0502040204020203" pitchFamily="34" charset="0"/>
                          <a:cs typeface="Segoe UI" panose="020B0502040204020203" pitchFamily="34" charset="0"/>
                        </a:rPr>
                        <a:t>https://github.com/Sa1Gur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5823779"/>
                  </a:ext>
                </a:extLst>
              </a:tr>
              <a:tr h="971044">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1517557"/>
                  </a:ext>
                </a:extLst>
              </a:tr>
              <a:tr h="97104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7833330"/>
                  </a:ext>
                </a:extLst>
              </a:tr>
            </a:tbl>
          </a:graphicData>
        </a:graphic>
      </p:graphicFrame>
      <p:pic>
        <p:nvPicPr>
          <p:cNvPr id="12" name="Picture 11">
            <a:extLst>
              <a:ext uri="{FF2B5EF4-FFF2-40B4-BE49-F238E27FC236}">
                <a16:creationId xmlns:a16="http://schemas.microsoft.com/office/drawing/2014/main" id="{50998915-A8B3-56F7-A027-87B692EDC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022" y="2594677"/>
            <a:ext cx="1025665" cy="1025665"/>
          </a:xfrm>
          <a:prstGeom prst="rect">
            <a:avLst/>
          </a:prstGeom>
        </p:spPr>
      </p:pic>
      <p:pic>
        <p:nvPicPr>
          <p:cNvPr id="14" name="Picture 13">
            <a:extLst>
              <a:ext uri="{FF2B5EF4-FFF2-40B4-BE49-F238E27FC236}">
                <a16:creationId xmlns:a16="http://schemas.microsoft.com/office/drawing/2014/main" id="{0F3E324F-8EE3-C8A1-091D-DE6A3E640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77" y="3725832"/>
            <a:ext cx="820554" cy="729381"/>
          </a:xfrm>
          <a:prstGeom prst="rect">
            <a:avLst/>
          </a:prstGeom>
        </p:spPr>
      </p:pic>
      <p:pic>
        <p:nvPicPr>
          <p:cNvPr id="18" name="Picture 17">
            <a:extLst>
              <a:ext uri="{FF2B5EF4-FFF2-40B4-BE49-F238E27FC236}">
                <a16:creationId xmlns:a16="http://schemas.microsoft.com/office/drawing/2014/main" id="{A991F6AC-C5C4-FE97-251B-B02124D74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577" y="4655787"/>
            <a:ext cx="820554" cy="810273"/>
          </a:xfrm>
          <a:prstGeom prst="rect">
            <a:avLst/>
          </a:prstGeom>
        </p:spPr>
      </p:pic>
      <p:pic>
        <p:nvPicPr>
          <p:cNvPr id="5" name="Picture 4">
            <a:extLst>
              <a:ext uri="{FF2B5EF4-FFF2-40B4-BE49-F238E27FC236}">
                <a16:creationId xmlns:a16="http://schemas.microsoft.com/office/drawing/2014/main" id="{0CC08C88-698D-B956-0585-02A68D84F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1403" y="2565865"/>
            <a:ext cx="3039387" cy="3039387"/>
          </a:xfrm>
          <a:prstGeom prst="rect">
            <a:avLst/>
          </a:prstGeom>
        </p:spPr>
      </p:pic>
    </p:spTree>
    <p:extLst>
      <p:ext uri="{BB962C8B-B14F-4D97-AF65-F5344CB8AC3E}">
        <p14:creationId xmlns:p14="http://schemas.microsoft.com/office/powerpoint/2010/main" val="374516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435622" y="73812"/>
            <a:ext cx="11320756" cy="1460500"/>
          </a:xfrm>
        </p:spPr>
        <p:txBody>
          <a:bodyPr>
            <a:normAutofit/>
          </a:bodyPr>
          <a:lstStyle/>
          <a:p>
            <a:r>
              <a:rPr lang="ru-RU" dirty="0">
                <a:latin typeface="Segoe UI" panose="020B0502040204020203" pitchFamily="34" charset="0"/>
                <a:cs typeface="Segoe UI" panose="020B0502040204020203" pitchFamily="34" charset="0"/>
              </a:rPr>
              <a:t>Н</a:t>
            </a:r>
            <a:r>
              <a:rPr lang="ru-RU" i="0" dirty="0">
                <a:effectLst/>
                <a:latin typeface="Segoe UI" panose="020B0502040204020203" pitchFamily="34" charset="0"/>
                <a:cs typeface="Segoe UI" panose="020B0502040204020203" pitchFamily="34" charset="0"/>
              </a:rPr>
              <a:t>е</a:t>
            </a:r>
            <a:r>
              <a:rPr lang="ru-RU" dirty="0">
                <a:latin typeface="Segoe UI" panose="020B0502040204020203" pitchFamily="34" charset="0"/>
                <a:cs typeface="Segoe UI" panose="020B0502040204020203" pitchFamily="34" charset="0"/>
              </a:rPr>
              <a:t>льзя </a:t>
            </a:r>
            <a:r>
              <a:rPr lang="ru-RU" i="0" dirty="0">
                <a:effectLst/>
                <a:latin typeface="Segoe UI" panose="020B0502040204020203" pitchFamily="34" charset="0"/>
                <a:cs typeface="Segoe UI" panose="020B0502040204020203" pitchFamily="34" charset="0"/>
              </a:rPr>
              <a:t>тестировать базу </a:t>
            </a:r>
            <a:r>
              <a:rPr lang="en-US" i="0" dirty="0">
                <a:effectLst/>
                <a:latin typeface="Segoe UI" panose="020B0502040204020203" pitchFamily="34" charset="0"/>
                <a:cs typeface="Segoe UI" panose="020B0502040204020203" pitchFamily="34" charset="0"/>
              </a:rPr>
              <a:t>as is – </a:t>
            </a:r>
            <a:r>
              <a:rPr lang="ru-RU" i="0" dirty="0">
                <a:effectLst/>
                <a:latin typeface="Segoe UI" panose="020B0502040204020203" pitchFamily="34" charset="0"/>
                <a:cs typeface="Segoe UI" panose="020B0502040204020203" pitchFamily="34" charset="0"/>
              </a:rPr>
              <a:t>не тестируй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Сосредоточимся на </a:t>
            </a:r>
            <a:r>
              <a:rPr lang="en-US" b="1" i="1" dirty="0">
                <a:solidFill>
                  <a:srgbClr val="000000"/>
                </a:solidFill>
                <a:effectLst/>
                <a:latin typeface="Segoe UI" panose="020B0502040204020203" pitchFamily="34" charset="0"/>
                <a:cs typeface="Segoe UI" panose="020B0502040204020203" pitchFamily="34" charset="0"/>
              </a:rPr>
              <a:t>unit</a:t>
            </a:r>
            <a:r>
              <a:rPr lang="ru-RU" i="0" dirty="0">
                <a:solidFill>
                  <a:srgbClr val="000000"/>
                </a:solidFill>
                <a:effectLst/>
                <a:latin typeface="Segoe UI" panose="020B0502040204020203" pitchFamily="34" charset="0"/>
                <a:cs typeface="Segoe UI" panose="020B0502040204020203" pitchFamily="34" charset="0"/>
              </a:rPr>
              <a:t> тестировании предметной области.</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8</a:t>
            </a:fld>
            <a:endParaRPr lang="en-US" dirty="0"/>
          </a:p>
        </p:txBody>
      </p:sp>
    </p:spTree>
    <p:extLst>
      <p:ext uri="{BB962C8B-B14F-4D97-AF65-F5344CB8AC3E}">
        <p14:creationId xmlns:p14="http://schemas.microsoft.com/office/powerpoint/2010/main" val="108912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90DC-7107-C775-0C35-2E54AB86F64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3FD4AC-B49F-624B-F2C5-054081B90CC6}"/>
              </a:ext>
            </a:extLst>
          </p:cNvPr>
          <p:cNvSpPr>
            <a:spLocks noGrp="1"/>
          </p:cNvSpPr>
          <p:nvPr>
            <p:ph idx="1"/>
          </p:nvPr>
        </p:nvSpPr>
        <p:spPr/>
        <p:txBody>
          <a:bodyPr/>
          <a:lstStyle/>
          <a:p>
            <a:pPr algn="just">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A2A589-2908-B86A-C435-37750F47C112}"/>
              </a:ext>
            </a:extLst>
          </p:cNvPr>
          <p:cNvSpPr>
            <a:spLocks noGrp="1"/>
          </p:cNvSpPr>
          <p:nvPr>
            <p:ph type="sldNum" sz="quarter" idx="12"/>
          </p:nvPr>
        </p:nvSpPr>
        <p:spPr/>
        <p:txBody>
          <a:bodyPr/>
          <a:lstStyle/>
          <a:p>
            <a:fld id="{9566D03A-FE14-4537-809B-4E34C618A541}" type="slidenum">
              <a:rPr lang="en-US" smtClean="0"/>
              <a:pPr/>
              <a:t>9</a:t>
            </a:fld>
            <a:endParaRPr lang="en-US" dirty="0"/>
          </a:p>
        </p:txBody>
      </p:sp>
    </p:spTree>
    <p:extLst>
      <p:ext uri="{BB962C8B-B14F-4D97-AF65-F5344CB8AC3E}">
        <p14:creationId xmlns:p14="http://schemas.microsoft.com/office/powerpoint/2010/main" val="326599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15124</TotalTime>
  <Words>7717</Words>
  <Application>Microsoft Office PowerPoint</Application>
  <PresentationFormat>Widescreen</PresentationFormat>
  <Paragraphs>863</Paragraphs>
  <Slides>79</Slides>
  <Notes>56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79</vt:i4>
      </vt:variant>
    </vt:vector>
  </HeadingPairs>
  <TitlesOfParts>
    <vt:vector size="95" baseType="lpstr">
      <vt:lpstr>-apple-system</vt:lpstr>
      <vt:lpstr>Arial</vt:lpstr>
      <vt:lpstr>Calibri</vt:lpstr>
      <vt:lpstr>Calibri Light</vt:lpstr>
      <vt:lpstr>Cascadia Mono</vt:lpstr>
      <vt:lpstr>Consolas</vt:lpstr>
      <vt:lpstr>Courier New</vt:lpstr>
      <vt:lpstr>inherit</vt:lpstr>
      <vt:lpstr>Lato</vt:lpstr>
      <vt:lpstr>Merriweather</vt:lpstr>
      <vt:lpstr>Open Sans</vt:lpstr>
      <vt:lpstr>Segoe UI</vt:lpstr>
      <vt:lpstr>Source Code Pro</vt:lpstr>
      <vt:lpstr>wf_segoe-ui</vt:lpstr>
      <vt:lpstr>Wingdings</vt:lpstr>
      <vt:lpstr>Office Theme</vt:lpstr>
      <vt:lpstr>  Тестируем код, взаимодействующий с базой данных</vt:lpstr>
      <vt:lpstr>План доклада</vt:lpstr>
      <vt:lpstr>Какие зависимости мы тестируем?</vt:lpstr>
      <vt:lpstr>PowerPoint Presentation</vt:lpstr>
      <vt:lpstr>Если база неуправляемая</vt:lpstr>
      <vt:lpstr>Тестирование на production базе</vt:lpstr>
      <vt:lpstr>Если невозможно использовать продбазу</vt:lpstr>
      <vt:lpstr>Нельзя тестировать базу as is – не тестируй</vt:lpstr>
      <vt:lpstr>Что мы уже узнали?</vt:lpstr>
      <vt:lpstr> Как хранить схему бд?</vt:lpstr>
      <vt:lpstr>Антипаттерн: эталонная база </vt:lpstr>
      <vt:lpstr>Недостатки подхода</vt:lpstr>
      <vt:lpstr>Что такое схема базы данных?</vt:lpstr>
      <vt:lpstr>Референс-данные и мастер-данные</vt:lpstr>
      <vt:lpstr>Как их выделить?</vt:lpstr>
      <vt:lpstr>Референс-данные – пример в коде</vt:lpstr>
      <vt:lpstr>Референс-данные – пример в миграции</vt:lpstr>
      <vt:lpstr>Как их хранить?</vt:lpstr>
      <vt:lpstr>Хранение схемы или изменений схемы</vt:lpstr>
      <vt:lpstr>Merge конфликты VS трансформации данных</vt:lpstr>
      <vt:lpstr>Классический пример</vt:lpstr>
      <vt:lpstr>DBeaver</vt:lpstr>
      <vt:lpstr>DataGrip</vt:lpstr>
      <vt:lpstr>Devart</vt:lpstr>
      <vt:lpstr>Отложим миграции до production</vt:lpstr>
      <vt:lpstr>Хранение и автоматизация миграций</vt:lpstr>
      <vt:lpstr>Liquibase минимально</vt:lpstr>
      <vt:lpstr>Liquibase побольше</vt:lpstr>
      <vt:lpstr>Что мы уже узнали?</vt:lpstr>
      <vt:lpstr>Отдельный экземпляр для каждого</vt:lpstr>
      <vt:lpstr>Контроль за состоянием базы в тестах</vt:lpstr>
      <vt:lpstr>Управление жизненным циклом данных</vt:lpstr>
      <vt:lpstr>Параллельное vs последовательное</vt:lpstr>
      <vt:lpstr>Коллекции в xUnit</vt:lpstr>
      <vt:lpstr>Очистка между тестовыми запусками</vt:lpstr>
      <vt:lpstr>Восстановление из резервной копии</vt:lpstr>
      <vt:lpstr>Запускаем тест в транзакции и Rollback</vt:lpstr>
      <vt:lpstr>AutoRollback</vt:lpstr>
      <vt:lpstr>PowerPoint Presentation</vt:lpstr>
      <vt:lpstr>Очистка в начале или в конце</vt:lpstr>
      <vt:lpstr>Что мы уже узнали?</vt:lpstr>
      <vt:lpstr>Как же очищать данные?</vt:lpstr>
      <vt:lpstr>“Правильный” порядок удаления данных</vt:lpstr>
      <vt:lpstr> Respawn by J. Bogard</vt:lpstr>
      <vt:lpstr>Пример использования </vt:lpstr>
      <vt:lpstr>EfCore.TestSupport by J.P.Smith</vt:lpstr>
      <vt:lpstr>PowerPoint Presentation</vt:lpstr>
      <vt:lpstr>SQLite – шустрый, но ограниченный</vt:lpstr>
      <vt:lpstr>SQLite in-memory</vt:lpstr>
      <vt:lpstr>Как production</vt:lpstr>
      <vt:lpstr>EnsureDeleted + EnsureCreated. А быстрее?</vt:lpstr>
      <vt:lpstr>EnsureClean</vt:lpstr>
      <vt:lpstr>Почему в тесте не как в production?</vt:lpstr>
      <vt:lpstr>Неправильный тест</vt:lpstr>
      <vt:lpstr>Правильный тест</vt:lpstr>
      <vt:lpstr>ChangeTracker.Clear()</vt:lpstr>
      <vt:lpstr>Где взять лучшие тестовые данные?</vt:lpstr>
      <vt:lpstr>Seed from Production</vt:lpstr>
      <vt:lpstr>Создание базы в контейнере</vt:lpstr>
      <vt:lpstr>Правила запуска в Docker</vt:lpstr>
      <vt:lpstr>Testcontainers-dotnet</vt:lpstr>
      <vt:lpstr>PowerPoint Presentation</vt:lpstr>
      <vt:lpstr>Docker.DotNet: тестируем в докере</vt:lpstr>
      <vt:lpstr>Получаем список контейнеров</vt:lpstr>
      <vt:lpstr>Создаем контейнер</vt:lpstr>
      <vt:lpstr>Запускаем контейнер и ждем доступности</vt:lpstr>
      <vt:lpstr>Что мы уже узнали?</vt:lpstr>
      <vt:lpstr>Следует ли тестировать чтения?</vt:lpstr>
      <vt:lpstr>Тестирование чтения</vt:lpstr>
      <vt:lpstr>Следует ли тестировать репозитории?</vt:lpstr>
      <vt:lpstr>Тестирование репозитория</vt:lpstr>
      <vt:lpstr>Что мы уже узнали?</vt:lpstr>
      <vt:lpstr>Ссылки</vt:lpstr>
      <vt:lpstr>Ссылки Respawn</vt:lpstr>
      <vt:lpstr>Ссылки EfCore.TestSupport</vt:lpstr>
      <vt:lpstr>Entity Framework Core in Action, Second Edition Jon P. Smith</vt:lpstr>
      <vt:lpstr>Ссылки для контейнеров</vt:lpstr>
      <vt:lpstr>Q&amp;A</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150</cp:revision>
  <dcterms:created xsi:type="dcterms:W3CDTF">2022-09-23T08:10:41Z</dcterms:created>
  <dcterms:modified xsi:type="dcterms:W3CDTF">2022-11-16T20:21:48Z</dcterms:modified>
</cp:coreProperties>
</file>