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362" r:id="rId3"/>
    <p:sldId id="257" r:id="rId4"/>
    <p:sldId id="352" r:id="rId5"/>
    <p:sldId id="354" r:id="rId6"/>
    <p:sldId id="335" r:id="rId7"/>
    <p:sldId id="329" r:id="rId8"/>
    <p:sldId id="330" r:id="rId9"/>
    <p:sldId id="363" r:id="rId10"/>
    <p:sldId id="288" r:id="rId11"/>
    <p:sldId id="336" r:id="rId12"/>
    <p:sldId id="291" r:id="rId13"/>
    <p:sldId id="292" r:id="rId14"/>
    <p:sldId id="328" r:id="rId15"/>
    <p:sldId id="294" r:id="rId16"/>
    <p:sldId id="296" r:id="rId17"/>
    <p:sldId id="301" r:id="rId18"/>
    <p:sldId id="302" r:id="rId19"/>
    <p:sldId id="359" r:id="rId20"/>
    <p:sldId id="360" r:id="rId21"/>
    <p:sldId id="361" r:id="rId22"/>
    <p:sldId id="331" r:id="rId23"/>
    <p:sldId id="298" r:id="rId24"/>
    <p:sldId id="365" r:id="rId25"/>
    <p:sldId id="295" r:id="rId26"/>
    <p:sldId id="258" r:id="rId27"/>
    <p:sldId id="310" r:id="rId28"/>
    <p:sldId id="314" r:id="rId29"/>
    <p:sldId id="364" r:id="rId30"/>
    <p:sldId id="316" r:id="rId31"/>
    <p:sldId id="269" r:id="rId32"/>
    <p:sldId id="312" r:id="rId33"/>
    <p:sldId id="313" r:id="rId34"/>
    <p:sldId id="280" r:id="rId35"/>
    <p:sldId id="281" r:id="rId36"/>
    <p:sldId id="370" r:id="rId37"/>
    <p:sldId id="318" r:id="rId38"/>
    <p:sldId id="320" r:id="rId39"/>
    <p:sldId id="322" r:id="rId40"/>
    <p:sldId id="323" r:id="rId41"/>
    <p:sldId id="369" r:id="rId42"/>
    <p:sldId id="342" r:id="rId43"/>
    <p:sldId id="343" r:id="rId44"/>
    <p:sldId id="366" r:id="rId45"/>
    <p:sldId id="367"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2B91AF"/>
    <a:srgbClr val="FEF3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77504" autoAdjust="0"/>
  </p:normalViewPr>
  <p:slideViewPr>
    <p:cSldViewPr snapToGrid="0">
      <p:cViewPr varScale="1">
        <p:scale>
          <a:sx n="81" d="100"/>
          <a:sy n="81" d="100"/>
        </p:scale>
        <p:origin x="531"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C5D85-733F-4DA0-8937-915883061A50}" type="datetimeFigureOut">
              <a:rPr lang="en-US" smtClean="0"/>
              <a:t>11/8/2022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53AFD-8899-49A0-8F93-F92A93E774A4}" type="slidenum">
              <a:rPr lang="en-US" smtClean="0"/>
              <a:t>‹#›</a:t>
            </a:fld>
            <a:endParaRPr lang="en-US" dirty="0"/>
          </a:p>
        </p:txBody>
      </p:sp>
    </p:spTree>
    <p:extLst>
      <p:ext uri="{BB962C8B-B14F-4D97-AF65-F5344CB8AC3E}">
        <p14:creationId xmlns:p14="http://schemas.microsoft.com/office/powerpoint/2010/main" val="682514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Было много тестов – все </a:t>
            </a:r>
            <a:r>
              <a:rPr lang="ru-RU" dirty="0" err="1"/>
              <a:t>моки</a:t>
            </a:r>
            <a:r>
              <a:rPr lang="ru-RU" dirty="0"/>
              <a:t> и </a:t>
            </a:r>
            <a:r>
              <a:rPr lang="ru-RU" dirty="0" err="1"/>
              <a:t>консольки</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проблемы</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Падения от неустойчивости к рефакторингу</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Тесты сложнее, чем бизнес код</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К ним не было доверия (они ничего, кроме контракта не проверяли)</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И соотвественно на половину отключенные тесты, на половину развесистая копипаста</a:t>
            </a:r>
          </a:p>
        </p:txBody>
      </p:sp>
      <p:sp>
        <p:nvSpPr>
          <p:cNvPr id="4" name="Slide Number Placeholder 3"/>
          <p:cNvSpPr>
            <a:spLocks noGrp="1"/>
          </p:cNvSpPr>
          <p:nvPr>
            <p:ph type="sldNum" sz="quarter" idx="5"/>
          </p:nvPr>
        </p:nvSpPr>
        <p:spPr/>
        <p:txBody>
          <a:bodyPr/>
          <a:lstStyle/>
          <a:p>
            <a:fld id="{4C453AFD-8899-49A0-8F93-F92A93E774A4}" type="slidenum">
              <a:rPr lang="en-US" smtClean="0"/>
              <a:t>1</a:t>
            </a:fld>
            <a:endParaRPr lang="en-US" dirty="0"/>
          </a:p>
        </p:txBody>
      </p:sp>
    </p:spTree>
    <p:extLst>
      <p:ext uri="{BB962C8B-B14F-4D97-AF65-F5344CB8AC3E}">
        <p14:creationId xmlns:p14="http://schemas.microsoft.com/office/powerpoint/2010/main" val="596548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latin typeface="Segoe UI" panose="020B0502040204020203" pitchFamily="34" charset="0"/>
              </a:rPr>
              <a:t>Разработка </a:t>
            </a:r>
            <a:r>
              <a:rPr lang="en-US" dirty="0">
                <a:latin typeface="Segoe UI" panose="020B0502040204020203" pitchFamily="34" charset="0"/>
              </a:rPr>
              <a:t>-&gt;</a:t>
            </a:r>
            <a:r>
              <a:rPr lang="ru-RU" dirty="0">
                <a:latin typeface="Segoe UI" panose="020B0502040204020203" pitchFamily="34" charset="0"/>
              </a:rPr>
              <a:t> все изменения в эталоне</a:t>
            </a:r>
          </a:p>
        </p:txBody>
      </p:sp>
      <p:sp>
        <p:nvSpPr>
          <p:cNvPr id="4" name="Slide Number Placeholder 3"/>
          <p:cNvSpPr>
            <a:spLocks noGrp="1"/>
          </p:cNvSpPr>
          <p:nvPr>
            <p:ph type="sldNum" sz="quarter" idx="5"/>
          </p:nvPr>
        </p:nvSpPr>
        <p:spPr/>
        <p:txBody>
          <a:bodyPr/>
          <a:lstStyle/>
          <a:p>
            <a:fld id="{4C453AFD-8899-49A0-8F93-F92A93E774A4}" type="slidenum">
              <a:rPr lang="en-US" smtClean="0"/>
              <a:t>11</a:t>
            </a:fld>
            <a:endParaRPr lang="en-US" dirty="0"/>
          </a:p>
        </p:txBody>
      </p:sp>
    </p:spTree>
    <p:extLst>
      <p:ext uri="{BB962C8B-B14F-4D97-AF65-F5344CB8AC3E}">
        <p14:creationId xmlns:p14="http://schemas.microsoft.com/office/powerpoint/2010/main" val="2628473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ru-RU" b="0" i="0" dirty="0">
                <a:solidFill>
                  <a:srgbClr val="3C3C3C"/>
                </a:solidFill>
                <a:effectLst/>
                <a:latin typeface="Merriweather" panose="020B0604020202020204" pitchFamily="2" charset="0"/>
              </a:rPr>
              <a:t>невозможно открутить назад</a:t>
            </a:r>
          </a:p>
          <a:p>
            <a:pPr algn="l">
              <a:buFont typeface="Arial" panose="020B0604020202020204" pitchFamily="34" charset="0"/>
              <a:buNone/>
            </a:pPr>
            <a:endParaRPr lang="en-US" b="0" i="0" dirty="0">
              <a:solidFill>
                <a:srgbClr val="3C3C3C"/>
              </a:solidFill>
              <a:effectLst/>
              <a:latin typeface="Merriweather" panose="020B0604020202020204" pitchFamily="2" charset="0"/>
            </a:endParaRPr>
          </a:p>
          <a:p>
            <a:pPr algn="l">
              <a:buFont typeface="Arial" panose="020B0604020202020204" pitchFamily="34" charset="0"/>
              <a:buNone/>
            </a:pPr>
            <a:r>
              <a:rPr lang="ru-RU" b="0" i="0" dirty="0">
                <a:solidFill>
                  <a:srgbClr val="3C3C3C"/>
                </a:solidFill>
                <a:effectLst/>
                <a:latin typeface="Merriweather" panose="020B0604020202020204" pitchFamily="2" charset="0"/>
              </a:rPr>
              <a:t>кто прав - модель базы или код? </a:t>
            </a:r>
          </a:p>
          <a:p>
            <a:pPr algn="l">
              <a:buFont typeface="Arial" panose="020B0604020202020204" pitchFamily="34" charset="0"/>
              <a:buNone/>
            </a:pPr>
            <a:r>
              <a:rPr lang="ru-RU" b="0" i="0" dirty="0">
                <a:solidFill>
                  <a:srgbClr val="3C3C3C"/>
                </a:solidFill>
                <a:effectLst/>
                <a:latin typeface="Merriweather" panose="020B0604020202020204" pitchFamily="2" charset="0"/>
              </a:rPr>
              <a:t>согласование – </a:t>
            </a:r>
            <a:r>
              <a:rPr lang="ru-RU" b="0" i="0" dirty="0" err="1">
                <a:solidFill>
                  <a:srgbClr val="3C3C3C"/>
                </a:solidFill>
                <a:effectLst/>
                <a:latin typeface="Merriweather" panose="020B0604020202020204" pitchFamily="2" charset="0"/>
              </a:rPr>
              <a:t>доп</a:t>
            </a:r>
            <a:r>
              <a:rPr lang="ru-RU" b="0" i="0" dirty="0">
                <a:solidFill>
                  <a:srgbClr val="3C3C3C"/>
                </a:solidFill>
                <a:effectLst/>
                <a:latin typeface="Merriweather" panose="020B0604020202020204" pitchFamily="2" charset="0"/>
              </a:rPr>
              <a:t> нагрузка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12</a:t>
            </a:fld>
            <a:endParaRPr lang="en-US" dirty="0"/>
          </a:p>
        </p:txBody>
      </p:sp>
    </p:spTree>
    <p:extLst>
      <p:ext uri="{BB962C8B-B14F-4D97-AF65-F5344CB8AC3E}">
        <p14:creationId xmlns:p14="http://schemas.microsoft.com/office/powerpoint/2010/main" val="541095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Схема базы данных – это не только таблицы, view, индексы, а также все остальное, что формирует схему базы данных (</a:t>
            </a:r>
            <a:r>
              <a:rPr lang="en-US" dirty="0"/>
              <a:t>sequences, </a:t>
            </a:r>
            <a:r>
              <a:rPr lang="ru-RU" dirty="0"/>
              <a:t>хранимые процедуры).</a:t>
            </a:r>
          </a:p>
          <a:p>
            <a:r>
              <a:rPr lang="ru-RU" dirty="0"/>
              <a:t>Сама схема представлена в виде SQL-скриптов.</a:t>
            </a:r>
          </a:p>
          <a:p>
            <a:r>
              <a:rPr lang="ru-RU" dirty="0"/>
              <a:t>Нужна возможность использовать эти сценарии для создания собственного полнофункционального, обновленного экземпляра базы данных в любое время во время разработки.</a:t>
            </a:r>
          </a:p>
          <a:p>
            <a:pPr marL="0" indent="0">
              <a:buNone/>
            </a:pPr>
            <a:r>
              <a:rPr lang="ru-RU" dirty="0"/>
              <a:t>Однако есть еще одна часть базы данных, которая принадлежит схеме базы данных, но редко рассматривается как таковая: референс-данные и мастер-данные.</a:t>
            </a:r>
            <a:br>
              <a:rPr lang="ru-RU" dirty="0"/>
            </a:br>
            <a:r>
              <a:rPr lang="ru-RU" b="0" i="0" dirty="0">
                <a:solidFill>
                  <a:srgbClr val="000000"/>
                </a:solidFill>
                <a:effectLst/>
                <a:latin typeface="Segoe UI" panose="020B0502040204020203" pitchFamily="34" charset="0"/>
              </a:rPr>
              <a:t> - данные, которые должны быть предварительно заполнены для правильной работы приложения.</a:t>
            </a:r>
            <a:endParaRPr lang="en-US" b="0" i="0" dirty="0">
              <a:solidFill>
                <a:srgbClr val="000000"/>
              </a:solidFill>
              <a:effectLst/>
              <a:latin typeface="Segoe UI" panose="020B0502040204020203" pitchFamily="34" charset="0"/>
            </a:endParaRPr>
          </a:p>
          <a:p>
            <a:pPr marL="0" indent="0">
              <a:buNone/>
            </a:pPr>
            <a:r>
              <a:rPr lang="ru-RU" dirty="0"/>
              <a:t>Соответственно референс-данные (и мастер-данные) являются частью схемы базы данных</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13</a:t>
            </a:fld>
            <a:endParaRPr lang="en-US" dirty="0"/>
          </a:p>
        </p:txBody>
      </p:sp>
    </p:spTree>
    <p:extLst>
      <p:ext uri="{BB962C8B-B14F-4D97-AF65-F5344CB8AC3E}">
        <p14:creationId xmlns:p14="http://schemas.microsoft.com/office/powerpoint/2010/main" val="1630195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111111"/>
                </a:solidFill>
                <a:effectLst/>
                <a:latin typeface="-apple-system"/>
              </a:rPr>
              <a:t>Референс-данные - к таким сущностям чаще всего относятся: валюты, справочники стран, единицы измерения, типы договоров/счетов и т.д.</a:t>
            </a:r>
          </a:p>
          <a:p>
            <a:r>
              <a:rPr lang="ru-RU" b="0" i="0" dirty="0">
                <a:solidFill>
                  <a:srgbClr val="111111"/>
                </a:solidFill>
                <a:effectLst/>
                <a:latin typeface="-apple-system"/>
              </a:rPr>
              <a:t>Мастер-данные - «нормативно-справочная информация».</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14</a:t>
            </a:fld>
            <a:endParaRPr lang="en-US" dirty="0"/>
          </a:p>
        </p:txBody>
      </p:sp>
    </p:spTree>
    <p:extLst>
      <p:ext uri="{BB962C8B-B14F-4D97-AF65-F5344CB8AC3E}">
        <p14:creationId xmlns:p14="http://schemas.microsoft.com/office/powerpoint/2010/main" val="2283603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1" dirty="0">
                <a:solidFill>
                  <a:srgbClr val="000000"/>
                </a:solidFill>
                <a:latin typeface="Segoe UI" panose="020B0502040204020203" pitchFamily="34" charset="0"/>
              </a:rPr>
              <a:t>Референс-мастер</a:t>
            </a:r>
            <a:r>
              <a:rPr lang="ru-RU" b="1" i="0" dirty="0">
                <a:solidFill>
                  <a:srgbClr val="000000"/>
                </a:solidFill>
                <a:effectLst/>
                <a:latin typeface="Segoe UI" panose="020B0502040204020203" pitchFamily="34" charset="0"/>
              </a:rPr>
              <a:t> данные</a:t>
            </a:r>
            <a:r>
              <a:rPr lang="ru-RU" b="1" dirty="0"/>
              <a:t> </a:t>
            </a:r>
            <a:r>
              <a:rPr lang="ru-RU" b="0" i="0" dirty="0">
                <a:effectLst/>
                <a:latin typeface="Segoe UI" panose="020B0502040204020203" pitchFamily="34" charset="0"/>
              </a:rPr>
              <a:t>могут хранятся как отдельно от обычных данных, так и сосуществовать в одной таблице. Чтобы это работало, вам нужно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15</a:t>
            </a:fld>
            <a:endParaRPr lang="en-US" dirty="0"/>
          </a:p>
        </p:txBody>
      </p:sp>
    </p:spTree>
    <p:extLst>
      <p:ext uri="{BB962C8B-B14F-4D97-AF65-F5344CB8AC3E}">
        <p14:creationId xmlns:p14="http://schemas.microsoft.com/office/powerpoint/2010/main" val="4246490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ru-RU" b="0" i="0" dirty="0">
                <a:effectLst/>
                <a:latin typeface="Segoe UI" panose="020B0502040204020203" pitchFamily="34" charset="0"/>
              </a:rPr>
              <a:t>SQL-скрипты для создания базы данных хранятся в системе управления версиями.</a:t>
            </a:r>
          </a:p>
          <a:p>
            <a:pPr marL="0" indent="0" algn="just">
              <a:buNone/>
            </a:pPr>
            <a:r>
              <a:rPr lang="ru-RU" dirty="0"/>
              <a:t>Утилита сравнения схемы выполняет всю тяжелую работу. В каком бы состоянии ни находилась рабочая база данных, утилита сделает все необходимое для того, чтобы синхронизировать его с эталонной базой данных: она удалит лишние таблицы, создаст новые таблицы, переименует столбцы и т. д.</a:t>
            </a:r>
            <a:endParaRPr lang="en-US" b="0" i="0" dirty="0">
              <a:effectLst/>
              <a:latin typeface="Segoe UI" panose="020B0502040204020203" pitchFamily="34" charset="0"/>
            </a:endParaRPr>
          </a:p>
          <a:p>
            <a:endParaRPr lang="ru-RU" b="0" i="0" dirty="0">
              <a:effectLst/>
              <a:latin typeface="Segoe UI" panose="020B0502040204020203" pitchFamily="34" charset="0"/>
            </a:endParaRPr>
          </a:p>
          <a:p>
            <a:pPr marL="0" indent="0">
              <a:buNone/>
            </a:pPr>
            <a:r>
              <a:rPr lang="ru-RU" dirty="0"/>
              <a:t>Миграции - артефакт, сохраняемый в системе контроля версий</a:t>
            </a:r>
            <a:r>
              <a:rPr lang="ru-RU" b="0" i="0" dirty="0">
                <a:effectLst/>
                <a:latin typeface="Segoe UI" panose="020B0502040204020203" pitchFamily="34" charset="0"/>
              </a:rPr>
              <a:t>.</a:t>
            </a:r>
            <a:endParaRPr lang="en-US" b="0" i="0" dirty="0">
              <a:effectLst/>
              <a:latin typeface="Segoe UI" panose="020B0502040204020203" pitchFamily="34" charset="0"/>
            </a:endParaRPr>
          </a:p>
          <a:p>
            <a:r>
              <a:rPr lang="ru-RU" b="0" i="0" dirty="0">
                <a:effectLst/>
                <a:latin typeface="Segoe UI" panose="020B0502040204020203" pitchFamily="34" charset="0"/>
              </a:rPr>
              <a:t>Миграции - сложнее внедрить и поддерживать на начальном этапе (требует дополнительной обвязки)</a:t>
            </a:r>
          </a:p>
          <a:p>
            <a:endParaRPr lang="ru-RU" b="0" i="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Инструмент сравнения баз данных - при обнаружении недокументированных изменений в схеме рабочей базы данных.</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Становится средством отладки и расследования инцидентов.</a:t>
            </a:r>
            <a:endParaRPr lang="en-US" dirty="0"/>
          </a:p>
          <a:p>
            <a:endParaRPr lang="ru-RU" b="0" i="0" dirty="0">
              <a:effectLst/>
              <a:latin typeface="Segoe UI" panose="020B0502040204020203" pitchFamily="34" charset="0"/>
            </a:endParaRPr>
          </a:p>
          <a:p>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16</a:t>
            </a:fld>
            <a:endParaRPr lang="en-US" dirty="0"/>
          </a:p>
        </p:txBody>
      </p:sp>
    </p:spTree>
    <p:extLst>
      <p:ext uri="{BB962C8B-B14F-4D97-AF65-F5344CB8AC3E}">
        <p14:creationId xmlns:p14="http://schemas.microsoft.com/office/powerpoint/2010/main" val="961456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хуже</a:t>
            </a:r>
            <a:r>
              <a:rPr lang="en-US" dirty="0"/>
              <a:t>:</a:t>
            </a:r>
            <a:r>
              <a:rPr lang="ru-RU" dirty="0"/>
              <a:t> конфликты при </a:t>
            </a:r>
            <a:r>
              <a:rPr lang="en-US" dirty="0"/>
              <a:t>merge </a:t>
            </a:r>
            <a:r>
              <a:rPr lang="ru-RU" dirty="0"/>
              <a:t>или</a:t>
            </a:r>
            <a:r>
              <a:rPr lang="en-US" dirty="0"/>
              <a:t> </a:t>
            </a:r>
            <a:r>
              <a:rPr lang="ru-RU" dirty="0"/>
              <a:t>неявная трансформация данных</a:t>
            </a:r>
            <a:r>
              <a:rPr lang="en-US" dirty="0"/>
              <a:t>?</a:t>
            </a:r>
            <a:r>
              <a:rPr lang="ru-RU" dirty="0"/>
              <a:t> </a:t>
            </a:r>
            <a:endParaRPr lang="ru-RU" b="0" i="0" dirty="0">
              <a:effectLst/>
              <a:latin typeface="Segoe UI" panose="020B0502040204020203" pitchFamily="34" charset="0"/>
            </a:endParaRPr>
          </a:p>
          <a:p>
            <a:r>
              <a:rPr lang="ru-RU" b="0" i="0" dirty="0">
                <a:effectLst/>
                <a:latin typeface="Segoe UI" panose="020B0502040204020203" pitchFamily="34" charset="0"/>
              </a:rPr>
              <a:t>Такое различие приводит к различным наборам компромиссов. Ясность состояния базы данных облегчает обработку </a:t>
            </a:r>
            <a:r>
              <a:rPr lang="en-US" b="0" i="0" dirty="0">
                <a:effectLst/>
                <a:latin typeface="Segoe UI" panose="020B0502040204020203" pitchFamily="34" charset="0"/>
              </a:rPr>
              <a:t>merge</a:t>
            </a:r>
            <a:r>
              <a:rPr lang="ru-RU" b="0" i="0" dirty="0">
                <a:effectLst/>
                <a:latin typeface="Segoe UI" panose="020B0502040204020203" pitchFamily="34" charset="0"/>
              </a:rPr>
              <a:t> конфликтов, в то время как явные миграции помогают справиться с трансформацией данных.</a:t>
            </a:r>
            <a:endParaRPr lang="en-US" b="0" i="0" dirty="0">
              <a:effectLst/>
              <a:latin typeface="Segoe UI" panose="020B0502040204020203" pitchFamily="34" charset="0"/>
            </a:endParaRPr>
          </a:p>
          <a:p>
            <a:endParaRPr lang="en-US" b="0" i="0" dirty="0">
              <a:effectLst/>
              <a:latin typeface="Segoe UI" panose="020B0502040204020203" pitchFamily="34" charset="0"/>
            </a:endParaRPr>
          </a:p>
          <a:p>
            <a:r>
              <a:rPr lang="ru-RU" b="0" i="0" dirty="0">
                <a:effectLst/>
                <a:latin typeface="Segoe UI" panose="020B0502040204020203" pitchFamily="34" charset="0"/>
              </a:rPr>
              <a:t>Хотя устранение </a:t>
            </a:r>
            <a:r>
              <a:rPr lang="en-US" b="0" i="0" dirty="0">
                <a:effectLst/>
                <a:latin typeface="Segoe UI" panose="020B0502040204020203" pitchFamily="34" charset="0"/>
              </a:rPr>
              <a:t>merge </a:t>
            </a:r>
            <a:r>
              <a:rPr lang="ru-RU" b="0" i="0" dirty="0">
                <a:effectLst/>
                <a:latin typeface="Segoe UI" panose="020B0502040204020203" pitchFamily="34" charset="0"/>
              </a:rPr>
              <a:t>конфликтов</a:t>
            </a:r>
            <a:r>
              <a:rPr lang="en-US" b="0" i="0" dirty="0">
                <a:effectLst/>
                <a:latin typeface="Segoe UI" panose="020B0502040204020203" pitchFamily="34" charset="0"/>
              </a:rPr>
              <a:t> </a:t>
            </a:r>
            <a:r>
              <a:rPr lang="ru-RU" b="0" i="0" dirty="0">
                <a:effectLst/>
                <a:latin typeface="Segoe UI" panose="020B0502040204020203" pitchFamily="34" charset="0"/>
              </a:rPr>
              <a:t>и простота трансформации данных могут показаться одинаково важными преимуществами, в подавляющем большинстве проектов трансформация данных гораздо важнее конфликтов слияния. </a:t>
            </a:r>
          </a:p>
          <a:p>
            <a:endParaRPr lang="ru-RU" b="0" i="0" dirty="0">
              <a:effectLst/>
              <a:latin typeface="Segoe UI" panose="020B0502040204020203" pitchFamily="34" charset="0"/>
            </a:endParaRPr>
          </a:p>
          <a:p>
            <a:r>
              <a:rPr lang="ru-RU" b="0" i="0" dirty="0">
                <a:effectLst/>
                <a:latin typeface="Segoe UI" panose="020B0502040204020203" pitchFamily="34" charset="0"/>
              </a:rPr>
              <a:t>Недавно я хотел сравнить состояние схемы до и после серии миграций. И</a:t>
            </a:r>
            <a:r>
              <a:rPr lang="en-US" b="0" i="0" dirty="0">
                <a:effectLst/>
                <a:latin typeface="Segoe UI" panose="020B0502040204020203" pitchFamily="34" charset="0"/>
              </a:rPr>
              <a:t> </a:t>
            </a:r>
            <a:r>
              <a:rPr lang="ru-RU" b="0" i="0" dirty="0">
                <a:effectLst/>
                <a:latin typeface="Segoe UI" panose="020B0502040204020203" pitchFamily="34" charset="0"/>
              </a:rPr>
              <a:t>очень не хотел делать это вручную. В итоге не одно из средств мне не помогло</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17</a:t>
            </a:fld>
            <a:endParaRPr lang="en-US" dirty="0"/>
          </a:p>
        </p:txBody>
      </p:sp>
    </p:spTree>
    <p:extLst>
      <p:ext uri="{BB962C8B-B14F-4D97-AF65-F5344CB8AC3E}">
        <p14:creationId xmlns:p14="http://schemas.microsoft.com/office/powerpoint/2010/main" val="141096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Нет простого способа реализовать это изменение с использованием подхода, основанного на состоянии; инструменты сравнения ужасны, когда дело доходит до управления данными. Причина в том, что, хотя сама схема базы данных является объективной, что означает, что существует только один способ ее интерпретации, данные зависят от контекста. Ни один инструмент не может делать надежных предположений о данных при создании сценариев обновления. Вы должны применять правила, относящиеся к конкретному домену, чтобы реализовать надлежащие преобразования.</a:t>
            </a:r>
            <a:r>
              <a:rPr lang="en-US" dirty="0"/>
              <a:t> </a:t>
            </a:r>
            <a:r>
              <a:rPr lang="ru-RU" dirty="0"/>
              <a:t>В результате подход основанный на состоянии непрактичен в подавляющем большинстве проектов. </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18</a:t>
            </a:fld>
            <a:endParaRPr lang="en-US" dirty="0"/>
          </a:p>
        </p:txBody>
      </p:sp>
    </p:spTree>
    <p:extLst>
      <p:ext uri="{BB962C8B-B14F-4D97-AF65-F5344CB8AC3E}">
        <p14:creationId xmlns:p14="http://schemas.microsoft.com/office/powerpoint/2010/main" val="3838627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Это еще что – попробуйте добавить сюда переименование таблиц. Результаты лучше не станут</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21</a:t>
            </a:fld>
            <a:endParaRPr lang="en-US" dirty="0"/>
          </a:p>
        </p:txBody>
      </p:sp>
    </p:spTree>
    <p:extLst>
      <p:ext uri="{BB962C8B-B14F-4D97-AF65-F5344CB8AC3E}">
        <p14:creationId xmlns:p14="http://schemas.microsoft.com/office/powerpoint/2010/main" val="1327620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Можно перейти на миграции прямо перед выходом в </a:t>
            </a:r>
            <a:r>
              <a:rPr lang="en-US" dirty="0"/>
              <a:t>production</a:t>
            </a:r>
            <a:r>
              <a:rPr lang="ru-RU"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конце концов, тестовые данные не так уж важны, и вы можете создавать их заново каждый раз, когда меняете базу данных. Но как только вы выпустите первую версию, вам придется переключиться на миграции, чтобы правильно обрабатывать перемещение данных.</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 другой стороны есть определенная кривая обучения в использовании миграций и поэтому лучшее подальше по ней пройти до попадания в </a:t>
            </a:r>
            <a:r>
              <a:rPr lang="en-US" dirty="0"/>
              <a:t>production</a:t>
            </a:r>
            <a:r>
              <a:rPr lang="ru-RU" dirty="0"/>
              <a:t>. </a:t>
            </a:r>
            <a:endParaRPr lang="en-US" dirty="0"/>
          </a:p>
          <a:p>
            <a:endParaRPr lang="ru-RU" dirty="0"/>
          </a:p>
          <a:p>
            <a:r>
              <a:rPr lang="ru-RU" dirty="0"/>
              <a:t>Также можно использовать </a:t>
            </a:r>
            <a:r>
              <a:rPr lang="en-US" dirty="0"/>
              <a:t>snapshot’</a:t>
            </a:r>
            <a:r>
              <a:rPr lang="ru-RU" dirty="0"/>
              <a:t>ы, чтобы делать сквош состояния</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Snapshot’</a:t>
            </a:r>
            <a:r>
              <a:rPr lang="ru-RU" dirty="0"/>
              <a:t>ы, как аналог того как база данных работает с </a:t>
            </a:r>
            <a:r>
              <a:rPr lang="en-US" sz="2800" b="0" i="0" kern="1200" dirty="0">
                <a:solidFill>
                  <a:srgbClr val="000000"/>
                </a:solidFill>
                <a:effectLst/>
                <a:latin typeface="Segoe UI" panose="020B0502040204020203" pitchFamily="34" charset="0"/>
                <a:ea typeface="+mn-ea"/>
                <a:cs typeface="+mn-cs"/>
              </a:rPr>
              <a:t>Point-in-Time Recovery</a:t>
            </a:r>
            <a:r>
              <a:rPr lang="en-US" dirty="0"/>
              <a:t> (WAL </a:t>
            </a:r>
            <a:r>
              <a:rPr lang="ru-RU" dirty="0"/>
              <a:t>+ </a:t>
            </a:r>
            <a:r>
              <a:rPr lang="en-US" dirty="0"/>
              <a:t>snapshot’</a:t>
            </a:r>
            <a:r>
              <a:rPr lang="ru-RU" dirty="0"/>
              <a:t>ы </a:t>
            </a:r>
            <a:r>
              <a:rPr lang="en-US" dirty="0"/>
              <a:t>)</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22</a:t>
            </a:fld>
            <a:endParaRPr lang="en-US" dirty="0"/>
          </a:p>
        </p:txBody>
      </p:sp>
    </p:spTree>
    <p:extLst>
      <p:ext uri="{BB962C8B-B14F-4D97-AF65-F5344CB8AC3E}">
        <p14:creationId xmlns:p14="http://schemas.microsoft.com/office/powerpoint/2010/main" val="3292543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a:t>
            </a:fld>
            <a:endParaRPr lang="en-US" dirty="0"/>
          </a:p>
        </p:txBody>
      </p:sp>
    </p:spTree>
    <p:extLst>
      <p:ext uri="{BB962C8B-B14F-4D97-AF65-F5344CB8AC3E}">
        <p14:creationId xmlns:p14="http://schemas.microsoft.com/office/powerpoint/2010/main" val="261971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Зачем? Есть же </a:t>
            </a:r>
            <a:r>
              <a:rPr lang="en-US" dirty="0"/>
              <a:t>database.Migrate(), </a:t>
            </a:r>
            <a:r>
              <a:rPr lang="ru-RU" dirty="0"/>
              <a:t>а еще лучше </a:t>
            </a:r>
            <a:r>
              <a:rPr lang="en-US" dirty="0"/>
              <a:t>database.Update()</a:t>
            </a:r>
            <a:endParaRPr lang="ru-RU" dirty="0"/>
          </a:p>
          <a:p>
            <a:r>
              <a:rPr lang="ru-RU" dirty="0"/>
              <a:t>Для раскатки в </a:t>
            </a:r>
            <a:r>
              <a:rPr lang="en-US" dirty="0"/>
              <a:t>CICD</a:t>
            </a:r>
            <a:endParaRPr lang="ru-RU" dirty="0"/>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Segoe UI" panose="020B0502040204020203" pitchFamily="34" charset="0"/>
              </a:rPr>
              <a:t>При подходе, основанном на миграции, артефактами, которые вы храните в системе управления версиями, становятся миграции, а не состояние базы данных. Миграции обычно представляются с помощью простых SQL-скриптов (популярные инструменты Flyway [https://flywaydb.org ] и </a:t>
            </a:r>
            <a:r>
              <a:rPr lang="en-US" b="0" i="0" dirty="0">
                <a:solidFill>
                  <a:srgbClr val="000000"/>
                </a:solidFill>
                <a:effectLst/>
                <a:latin typeface="Segoe UI" panose="020B0502040204020203" pitchFamily="34" charset="0"/>
              </a:rPr>
              <a:t>L</a:t>
            </a:r>
            <a:r>
              <a:rPr lang="en-US" dirty="0">
                <a:solidFill>
                  <a:srgbClr val="000000"/>
                </a:solidFill>
                <a:latin typeface="Segoe UI" panose="020B0502040204020203" pitchFamily="34" charset="0"/>
              </a:rPr>
              <a:t>i</a:t>
            </a:r>
            <a:r>
              <a:rPr lang="en-US" b="0" i="0" dirty="0">
                <a:solidFill>
                  <a:srgbClr val="000000"/>
                </a:solidFill>
                <a:effectLst/>
                <a:latin typeface="Segoe UI" panose="020B0502040204020203" pitchFamily="34" charset="0"/>
              </a:rPr>
              <a:t>quibase </a:t>
            </a:r>
            <a:r>
              <a:rPr lang="ru-RU" b="0" i="0" dirty="0">
                <a:solidFill>
                  <a:srgbClr val="000000"/>
                </a:solidFill>
                <a:effectLst/>
                <a:latin typeface="Segoe UI" panose="020B0502040204020203" pitchFamily="34" charset="0"/>
              </a:rPr>
              <a:t>[https://liquibase.org ]), но они также могут быть написаны с использованием DSL-подобного языка, который переводится в SQL. </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23</a:t>
            </a:fld>
            <a:endParaRPr lang="en-US" dirty="0"/>
          </a:p>
        </p:txBody>
      </p:sp>
    </p:spTree>
    <p:extLst>
      <p:ext uri="{BB962C8B-B14F-4D97-AF65-F5344CB8AC3E}">
        <p14:creationId xmlns:p14="http://schemas.microsoft.com/office/powerpoint/2010/main" val="2614731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b="0" i="0" dirty="0">
                <a:effectLst/>
                <a:latin typeface="Segoe UI" panose="020B0502040204020203" pitchFamily="34" charset="0"/>
              </a:rPr>
              <a:t>Применяйте все изменения к схеме базы данных (включая справочные данные) с помощью миграции.</a:t>
            </a:r>
          </a:p>
          <a:p>
            <a:pPr marL="171450" indent="-171450">
              <a:buFont typeface="Arial" panose="020B0604020202020204" pitchFamily="34" charset="0"/>
              <a:buChar char="•"/>
            </a:pPr>
            <a:r>
              <a:rPr lang="ru-RU" b="0" i="0" dirty="0">
                <a:effectLst/>
                <a:latin typeface="Segoe UI" panose="020B0502040204020203" pitchFamily="34" charset="0"/>
              </a:rPr>
              <a:t>Не изменяйте миграции, как только они будут переданы в систему управления версиями. Если миграция выполнена неправильно, создайте новую миграцию вместо исправления старой.</a:t>
            </a:r>
          </a:p>
          <a:p>
            <a:pPr marL="171450" indent="-171450">
              <a:buFont typeface="Arial" panose="020B0604020202020204" pitchFamily="34" charset="0"/>
              <a:buChar char="•"/>
            </a:pPr>
            <a:r>
              <a:rPr lang="ru-RU" b="0" i="0" dirty="0">
                <a:effectLst/>
                <a:latin typeface="Segoe UI" panose="020B0502040204020203" pitchFamily="34" charset="0"/>
              </a:rPr>
              <a:t>Делайте исключения из этого правила только в тех случаях, когда неправильная миграция может привести к потере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24</a:t>
            </a:fld>
            <a:endParaRPr lang="en-US" dirty="0"/>
          </a:p>
        </p:txBody>
      </p:sp>
    </p:spTree>
    <p:extLst>
      <p:ext uri="{BB962C8B-B14F-4D97-AF65-F5344CB8AC3E}">
        <p14:creationId xmlns:p14="http://schemas.microsoft.com/office/powerpoint/2010/main" val="864800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b="0" i="0" dirty="0">
                <a:effectLst/>
                <a:latin typeface="Segoe UI" panose="020B0502040204020203" pitchFamily="34" charset="0"/>
              </a:rPr>
              <a:t>И так сложно запускать тесты с реальной базой данных. Это становится еще сложнее, если вам приходится делиться этой базой данных с другими разработчиками. </a:t>
            </a:r>
            <a:endParaRPr lang="en-US" b="0" i="0" dirty="0">
              <a:effectLst/>
              <a:latin typeface="Segoe UI" panose="020B0502040204020203" pitchFamily="34" charset="0"/>
            </a:endParaRPr>
          </a:p>
          <a:p>
            <a:pPr marL="0" indent="0">
              <a:buNone/>
            </a:pPr>
            <a:endParaRPr lang="en-US" b="0" i="0" dirty="0">
              <a:effectLst/>
              <a:latin typeface="Segoe UI" panose="020B0502040204020203" pitchFamily="34" charset="0"/>
            </a:endParaRPr>
          </a:p>
          <a:p>
            <a:pPr marL="0" indent="0">
              <a:buNone/>
            </a:pPr>
            <a:r>
              <a:rPr lang="ru-RU" b="0" i="0" dirty="0">
                <a:effectLst/>
                <a:latin typeface="Segoe UI" panose="020B0502040204020203" pitchFamily="34" charset="0"/>
              </a:rPr>
              <a:t>Храните отдельный экземпляр базы данных для каждого разработчика, предпочтительно на собственном компьютере этого разработчика, чтобы максимально ускорить выполнение тестов.</a:t>
            </a:r>
          </a:p>
          <a:p>
            <a:pPr marL="0" indent="0">
              <a:buNone/>
            </a:pPr>
            <a:endParaRPr lang="ru-RU" b="0" i="0" dirty="0">
              <a:effectLst/>
              <a:latin typeface="Segoe UI" panose="020B0502040204020203" pitchFamily="34" charset="0"/>
            </a:endParaRPr>
          </a:p>
          <a:p>
            <a:pPr marL="0" indent="0">
              <a:buNone/>
            </a:pPr>
            <a:r>
              <a:rPr lang="ru-RU" b="0" i="0" dirty="0">
                <a:effectLst/>
                <a:latin typeface="Segoe UI" panose="020B0502040204020203" pitchFamily="34" charset="0"/>
              </a:rPr>
              <a:t>+ Реальная бд</a:t>
            </a:r>
          </a:p>
          <a:p>
            <a:pPr marL="0" indent="0">
              <a:buNone/>
            </a:pPr>
            <a:r>
              <a:rPr lang="ru-RU" b="0" i="0" dirty="0">
                <a:effectLst/>
                <a:latin typeface="Segoe UI" panose="020B0502040204020203" pitchFamily="34" charset="0"/>
              </a:rPr>
              <a:t>- Совершенно непонятно, что с ней сделал</a:t>
            </a:r>
          </a:p>
        </p:txBody>
      </p:sp>
      <p:sp>
        <p:nvSpPr>
          <p:cNvPr id="4" name="Slide Number Placeholder 3"/>
          <p:cNvSpPr>
            <a:spLocks noGrp="1"/>
          </p:cNvSpPr>
          <p:nvPr>
            <p:ph type="sldNum" sz="quarter" idx="5"/>
          </p:nvPr>
        </p:nvSpPr>
        <p:spPr/>
        <p:txBody>
          <a:bodyPr/>
          <a:lstStyle/>
          <a:p>
            <a:fld id="{4C453AFD-8899-49A0-8F93-F92A93E774A4}" type="slidenum">
              <a:rPr lang="en-US" smtClean="0"/>
              <a:t>25</a:t>
            </a:fld>
            <a:endParaRPr lang="en-US" dirty="0"/>
          </a:p>
        </p:txBody>
      </p:sp>
    </p:spTree>
    <p:extLst>
      <p:ext uri="{BB962C8B-B14F-4D97-AF65-F5344CB8AC3E}">
        <p14:creationId xmlns:p14="http://schemas.microsoft.com/office/powerpoint/2010/main" val="3759436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Для тестирования, где нам нужны детерминированные условия, тестовая база данных используется только для автоматического тестирования и поддерживается в известном состоянии перед каждым тестом.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apple-system"/>
              </a:rPr>
              <a:t>Одним из ключевых условий наличия поддерживаемых тестов является обеспечение того, чтобы тесты были изолированными и воспроизводимыми. </a:t>
            </a:r>
            <a:endParaRPr lang="en-US" dirty="0"/>
          </a:p>
          <a:p>
            <a:endParaRPr lang="ru-RU" b="0" i="0" dirty="0">
              <a:effectLst/>
              <a:latin typeface="-apple-system"/>
            </a:endParaRPr>
          </a:p>
          <a:p>
            <a:r>
              <a:rPr lang="ru-RU" b="0" i="0" dirty="0">
                <a:effectLst/>
                <a:latin typeface="-apple-system"/>
              </a:rPr>
              <a:t>Для модульных тестов это несложно, если мы держимся подальше от глобальных переменных, статических классов и общего глобального состояния. Это становится некоторой проблемой при интеграционных тестах, которые взаимодействуют с базой данных, где состояние по определению является глобальным и общим. Чтобы иметь поддерживаемый набор интеграционных тестов, нам нужно убедиться, что наши тесты всегда имеют согласованную отправную точку.</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26</a:t>
            </a:fld>
            <a:endParaRPr lang="en-US" dirty="0"/>
          </a:p>
        </p:txBody>
      </p:sp>
    </p:spTree>
    <p:extLst>
      <p:ext uri="{BB962C8B-B14F-4D97-AF65-F5344CB8AC3E}">
        <p14:creationId xmlns:p14="http://schemas.microsoft.com/office/powerpoint/2010/main" val="1587498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Общая база данных поднимает проблему изоляции интеграционных тестов друг от друга. Тесты не должны зависеть от состояния базы данных. </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27</a:t>
            </a:fld>
            <a:endParaRPr lang="en-US" dirty="0"/>
          </a:p>
        </p:txBody>
      </p:sp>
    </p:spTree>
    <p:extLst>
      <p:ext uri="{BB962C8B-B14F-4D97-AF65-F5344CB8AC3E}">
        <p14:creationId xmlns:p14="http://schemas.microsoft.com/office/powerpoint/2010/main" val="17280704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a:t>Восстановление резервной копии базы данных перед каждым тестированием — Этот подход решает проблему очистки данных, но работает намного медленнее, чем три других варианта. Даже при использовании контейнеров удаление экземпляра контейнера и создание нового обычно занимает несколько секунд, что быстро увеличивает общее время выполнения набора тестов.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28</a:t>
            </a:fld>
            <a:endParaRPr lang="en-US" dirty="0"/>
          </a:p>
        </p:txBody>
      </p:sp>
    </p:spTree>
    <p:extLst>
      <p:ext uri="{BB962C8B-B14F-4D97-AF65-F5344CB8AC3E}">
        <p14:creationId xmlns:p14="http://schemas.microsoft.com/office/powerpoint/2010/main" val="2249465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highlight>
                  <a:srgbClr val="FFFF00"/>
                </a:highlight>
              </a:rPr>
              <a:t>SQL-скрипт вручную: это проще и дает вам более детальный контроль над процессом удаления.</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Отключение внешних ключей</a:t>
            </a: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Медленно – 3 команды на таблицу</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Следующий вариант включает в себя просто очистку каждой таблицы, которую я нахожу в нашей базе данных, независимо от порядка. Чтобы обойти нарушения ограничений, я могу отключить все ограничения, сделать </a:t>
            </a:r>
            <a:r>
              <a:rPr lang="en-US" dirty="0"/>
              <a:t>truncate</a:t>
            </a:r>
            <a:r>
              <a:rPr lang="ru-RU" dirty="0"/>
              <a:t> каждой таблице, а затем восстановить ограничения. Проблема с этим подходом заключается в том, что он довольно медленный, с 3 командами базы данных на таблицу.</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30</a:t>
            </a:fld>
            <a:endParaRPr lang="en-US" dirty="0"/>
          </a:p>
        </p:txBody>
      </p:sp>
    </p:spTree>
    <p:extLst>
      <p:ext uri="{BB962C8B-B14F-4D97-AF65-F5344CB8AC3E}">
        <p14:creationId xmlns:p14="http://schemas.microsoft.com/office/powerpoint/2010/main" val="28433936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Изучаем метаданные SQL для построения графика таблиц и взаимосвязей. Если удалять данные при обходе в глубину, это гарантирует, что не будут нарушены ограничения FK при удалении объектов.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31</a:t>
            </a:fld>
            <a:endParaRPr lang="en-US" dirty="0"/>
          </a:p>
        </p:txBody>
      </p:sp>
    </p:spTree>
    <p:extLst>
      <p:ext uri="{BB962C8B-B14F-4D97-AF65-F5344CB8AC3E}">
        <p14:creationId xmlns:p14="http://schemas.microsoft.com/office/powerpoint/2010/main" val="39835090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качестве альтернативы вы могли бы распараллеливать тесты с помощью контейнеров.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Например, вы могли бы поместить базу данных модели в образ Docker и создавать экземпляр нового контейнера из этого образа для каждого интеграционного теста.</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ru-RU" dirty="0"/>
              <a:t>Однако на практике такой подход может создавать дополнительную нагрузку на техническое обслуживание.</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ru-RU" dirty="0"/>
              <a:t>С помощью Docker вам нужно не только отслеживать саму базу данных, но и поддерживать образы Docker</a:t>
            </a:r>
            <a:r>
              <a:rPr lang="en-US" dirty="0"/>
              <a:t>’</a:t>
            </a:r>
            <a:r>
              <a:rPr lang="ru-RU" dirty="0"/>
              <a:t>а.</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32</a:t>
            </a:fld>
            <a:endParaRPr lang="en-US" dirty="0"/>
          </a:p>
        </p:txBody>
      </p:sp>
    </p:spTree>
    <p:extLst>
      <p:ext uri="{BB962C8B-B14F-4D97-AF65-F5344CB8AC3E}">
        <p14:creationId xmlns:p14="http://schemas.microsoft.com/office/powerpoint/2010/main" val="26557892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Иногда, более практично иметь только один экземпляр базы данных на одного разработчика. Однако вы можете запустить этот единственный экземпляр в Docker. </a:t>
            </a:r>
            <a:endParaRPr lang="en-US" dirty="0"/>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Пакетный запуск (</a:t>
            </a:r>
            <a:r>
              <a:rPr lang="en-US" dirty="0"/>
              <a:t>batch</a:t>
            </a:r>
            <a:r>
              <a:rPr lang="ru-RU" dirty="0"/>
              <a:t>) интеграционных тестов  (поскольку вы, скорее всего, не сможете создать все экземпляры контейнера сразу)</a:t>
            </a:r>
            <a:r>
              <a:rPr lang="en-US" dirty="0"/>
              <a:t>.</a:t>
            </a:r>
          </a:p>
        </p:txBody>
      </p:sp>
      <p:sp>
        <p:nvSpPr>
          <p:cNvPr id="4" name="Slide Number Placeholder 3"/>
          <p:cNvSpPr>
            <a:spLocks noGrp="1"/>
          </p:cNvSpPr>
          <p:nvPr>
            <p:ph type="sldNum" sz="quarter" idx="5"/>
          </p:nvPr>
        </p:nvSpPr>
        <p:spPr/>
        <p:txBody>
          <a:bodyPr/>
          <a:lstStyle/>
          <a:p>
            <a:fld id="{4C453AFD-8899-49A0-8F93-F92A93E774A4}" type="slidenum">
              <a:rPr lang="en-US" smtClean="0"/>
              <a:t>33</a:t>
            </a:fld>
            <a:endParaRPr lang="en-US" dirty="0"/>
          </a:p>
        </p:txBody>
      </p:sp>
    </p:spTree>
    <p:extLst>
      <p:ext uri="{BB962C8B-B14F-4D97-AF65-F5344CB8AC3E}">
        <p14:creationId xmlns:p14="http://schemas.microsoft.com/office/powerpoint/2010/main" val="3059647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Управляемые зависимости  —доступны только через ваше приложение, через API </a:t>
            </a:r>
            <a:r>
              <a:rPr lang="ru-RU" b="1" dirty="0"/>
              <a:t>Это детали реализации</a:t>
            </a:r>
            <a:r>
              <a:rPr lang="ru-RU"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база данных – управляемая зависимость</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Нужно использовать интеграционные тесты</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err="1"/>
              <a:t>Неупровляемые</a:t>
            </a:r>
            <a:r>
              <a:rPr lang="ru-RU" dirty="0"/>
              <a:t> заменяем </a:t>
            </a:r>
            <a:r>
              <a:rPr lang="ru-RU" dirty="0" err="1"/>
              <a:t>моками</a:t>
            </a:r>
            <a:r>
              <a:rPr lang="ru-RU" dirty="0"/>
              <a:t>, но </a:t>
            </a:r>
            <a:r>
              <a:rPr lang="ru-RU" dirty="0" err="1"/>
              <a:t>мокируем</a:t>
            </a:r>
            <a:r>
              <a:rPr lang="ru-RU" dirty="0"/>
              <a:t> только свое (если надо оборачиваем)</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a:t>
            </a:fld>
            <a:endParaRPr lang="en-US" dirty="0"/>
          </a:p>
        </p:txBody>
      </p:sp>
    </p:spTree>
    <p:extLst>
      <p:ext uri="{BB962C8B-B14F-4D97-AF65-F5344CB8AC3E}">
        <p14:creationId xmlns:p14="http://schemas.microsoft.com/office/powerpoint/2010/main" val="36768329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ru-RU" b="0" i="0" dirty="0" err="1">
                <a:effectLst/>
                <a:latin typeface="Segoe UI" panose="020B0502040204020203" pitchFamily="34" charset="0"/>
              </a:rPr>
              <a:t>TestContainers</a:t>
            </a:r>
            <a:r>
              <a:rPr lang="ru-RU" b="0" i="0" dirty="0">
                <a:effectLst/>
                <a:latin typeface="Segoe UI" panose="020B0502040204020203" pitchFamily="34" charset="0"/>
              </a:rPr>
              <a:t> — это библиотека, для  поддержки тестов, которая предоставляет легкие, временные экземпляры основных баз данных, веб-браузеров для </a:t>
            </a:r>
            <a:r>
              <a:rPr lang="ru-RU" b="0" i="0" dirty="0" err="1">
                <a:effectLst/>
                <a:latin typeface="Segoe UI" panose="020B0502040204020203" pitchFamily="34" charset="0"/>
              </a:rPr>
              <a:t>Selenium</a:t>
            </a:r>
            <a:r>
              <a:rPr lang="ru-RU" b="0" i="0" dirty="0">
                <a:effectLst/>
                <a:latin typeface="Segoe UI" panose="020B0502040204020203" pitchFamily="34" charset="0"/>
              </a:rPr>
              <a:t> или чего угодно еще, что можно запускать в </a:t>
            </a:r>
            <a:r>
              <a:rPr lang="ru-RU" b="0" i="0" dirty="0" err="1">
                <a:effectLst/>
                <a:latin typeface="Segoe UI" panose="020B0502040204020203" pitchFamily="34" charset="0"/>
              </a:rPr>
              <a:t>Docker</a:t>
            </a:r>
            <a:r>
              <a:rPr lang="ru-RU" b="0" i="0" dirty="0">
                <a:effectLst/>
                <a:latin typeface="Segoe UI" panose="020B0502040204020203" pitchFamily="34" charset="0"/>
              </a:rPr>
              <a:t>-контейнере.</a:t>
            </a:r>
          </a:p>
          <a:p>
            <a:pPr marL="0" indent="0" algn="just">
              <a:buNone/>
            </a:pPr>
            <a:r>
              <a:rPr lang="ru-RU" b="0" i="0" dirty="0" err="1">
                <a:effectLst/>
                <a:latin typeface="Segoe UI" panose="020B0502040204020203" pitchFamily="34" charset="0"/>
              </a:rPr>
              <a:t>TestContainers</a:t>
            </a:r>
            <a:r>
              <a:rPr lang="ru-RU" b="0" i="0" dirty="0">
                <a:effectLst/>
                <a:latin typeface="Segoe UI" panose="020B0502040204020203" pitchFamily="34" charset="0"/>
              </a:rPr>
              <a:t> предоставляет API для автоматизации настройки окружения. Оно запускает нужные </a:t>
            </a:r>
            <a:r>
              <a:rPr lang="ru-RU" b="0" i="0" dirty="0" err="1">
                <a:effectLst/>
                <a:latin typeface="Segoe UI" panose="020B0502040204020203" pitchFamily="34" charset="0"/>
              </a:rPr>
              <a:t>Docker</a:t>
            </a:r>
            <a:r>
              <a:rPr lang="ru-RU" b="0" i="0" dirty="0">
                <a:effectLst/>
                <a:latin typeface="Segoe UI" panose="020B0502040204020203" pitchFamily="34" charset="0"/>
              </a:rPr>
              <a:t>-контейнеры ровно на время работы наших тестов и гасит их сразу же, как тесты завершатся.</a:t>
            </a:r>
            <a:endParaRPr lang="en-US" dirty="0"/>
          </a:p>
          <a:p>
            <a:r>
              <a:rPr lang="ru-RU" dirty="0"/>
              <a:t>Использует .NET Docker remote API и предоставляет облегченную реализацию для поддержки вашей тестовой среды.</a:t>
            </a:r>
            <a:br>
              <a:rPr lang="ru-RU" dirty="0"/>
            </a:br>
            <a:br>
              <a:rPr lang="ru-RU" dirty="0"/>
            </a:br>
            <a:r>
              <a:rPr lang="ru-RU" dirty="0"/>
              <a:t>Выберите одну из существующих предварительно настроенных конфигураций и запустите контейнеры в течение секунды для поддержки и запуска ваших тестов. Или создайте свои собственные контейнеры с помощью Dockerfiles и сразу же после этого запустите свои тесты.</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34</a:t>
            </a:fld>
            <a:endParaRPr lang="en-US" dirty="0"/>
          </a:p>
        </p:txBody>
      </p:sp>
    </p:spTree>
    <p:extLst>
      <p:ext uri="{BB962C8B-B14F-4D97-AF65-F5344CB8AC3E}">
        <p14:creationId xmlns:p14="http://schemas.microsoft.com/office/powerpoint/2010/main" val="15326591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3F4350"/>
                </a:solidFill>
                <a:effectLst/>
                <a:latin typeface="Open Sans" panose="020B0606030504020204" pitchFamily="34" charset="0"/>
              </a:rPr>
              <a:t>Реализация тестов в докере при помощи Docker.DotNet</a:t>
            </a:r>
            <a:endParaRPr lang="ru-RU" b="0" i="0" dirty="0">
              <a:effectLst/>
              <a:latin typeface="Segoe UI" panose="020B0502040204020203" pitchFamily="34" charset="0"/>
            </a:endParaRPr>
          </a:p>
          <a:p>
            <a:r>
              <a:rPr lang="ru-RU" b="0" i="0" dirty="0">
                <a:effectLst/>
                <a:latin typeface="Segoe UI" panose="020B0502040204020203" pitchFamily="34" charset="0"/>
              </a:rPr>
              <a:t>Обычно в такой ситуации большинство разработчиков используют контейнеризированную базу данных. Но большинство подходов, подобных этому, которые я видел, были немного уродливыми: базу данных обычно приходилось настраивать вручную перед запуском тестов или, по крайней мере, с помощью сценария сборки. Но мне нужен был способ, который работал бы независимо от того, как выполняются тесты - будь то с помощью моего сценария сборки, путем запуска теста dotnet или просто нажав кнопку в</a:t>
            </a:r>
            <a:r>
              <a:rPr lang="en-US" b="0" i="0" dirty="0">
                <a:effectLst/>
                <a:latin typeface="Segoe UI" panose="020B0502040204020203" pitchFamily="34" charset="0"/>
              </a:rPr>
              <a:t> IDE</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35</a:t>
            </a:fld>
            <a:endParaRPr lang="en-US" dirty="0"/>
          </a:p>
        </p:txBody>
      </p:sp>
    </p:spTree>
    <p:extLst>
      <p:ext uri="{BB962C8B-B14F-4D97-AF65-F5344CB8AC3E}">
        <p14:creationId xmlns:p14="http://schemas.microsoft.com/office/powerpoint/2010/main" val="3175201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Большинство приложений содержат как операции записи, так и чтения. Примером операции чтения может быть возврат пользовательской информации внешнему клиенту. </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Крайне важно тщательно тестировать записи, потому что ставки высоки. Ошибки в операциях записи часто приводят к повреждению данных, что может повлиять не только на вашу базу данных, но и на внешние приложения. Тесты, которые проверяют записи, очень ценны из-за защиты, которую они обеспечивают от таких ошибок. Это не относится к чтению: ошибка в операции чтения обычно не имеет столь пагубных последствий. Следовательно, порог для тестирования операций чтения должен быть выше, чем для операций записи. Тестируем  только самые сложные или важные операции чтения.</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37</a:t>
            </a:fld>
            <a:endParaRPr lang="en-US" dirty="0"/>
          </a:p>
        </p:txBody>
      </p:sp>
    </p:spTree>
    <p:extLst>
      <p:ext uri="{BB962C8B-B14F-4D97-AF65-F5344CB8AC3E}">
        <p14:creationId xmlns:p14="http://schemas.microsoft.com/office/powerpoint/2010/main" val="14303533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Обратите внимание, что для чтения также нет необходимости в модели предметной области. Одной из основных целей моделирования предметной области является инкапсуляция.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Когда нет уровней абстракции (модель предметной области является одним из таких уровней), модульные тесты там бесполезны.</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Инкапсуляция заключается в сохранении согласованности данных в свете любых изменений. Отсутствие изменений данных делает инкапсуляцию операций чтения бессмысленной. На самом деле, вам также не нужен полноценный ORM, такой как NHibernate или Entity Framework для чтения. Вам лучше использовать обычный SQL, который превосходит ORM по производительности благодаря обходу ненужных уровней абстракции.</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38</a:t>
            </a:fld>
            <a:endParaRPr lang="en-US" dirty="0"/>
          </a:p>
        </p:txBody>
      </p:sp>
    </p:spTree>
    <p:extLst>
      <p:ext uri="{BB962C8B-B14F-4D97-AF65-F5344CB8AC3E}">
        <p14:creationId xmlns:p14="http://schemas.microsoft.com/office/powerpoint/2010/main" val="38280127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Segoe UI" panose="020B0502040204020203" pitchFamily="34" charset="0"/>
                <a:cs typeface="Segoe UI" panose="020B0502040204020203" pitchFamily="34" charset="0"/>
              </a:rPr>
              <a:t>Репозитории обеспечивают полезную абстракцию поверх базы данных.</a:t>
            </a:r>
          </a:p>
          <a:p>
            <a:endParaRPr lang="ru-RU" dirty="0"/>
          </a:p>
          <a:p>
            <a:r>
              <a:rPr lang="ru-RU" dirty="0"/>
              <a:t>Может показаться полезным проверить, как репозитории сопоставляют объекты домена с базой данных - здесь значительная вероятность ошибки. Тем не менее, такие тесты являются чистыми потерями для вашего набора тестов из-за высоких затрат на обслуживание и низкой защиты от регресса. Давайте обсудим эти два недостатка более подробно.</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39</a:t>
            </a:fld>
            <a:endParaRPr lang="en-US" dirty="0"/>
          </a:p>
        </p:txBody>
      </p:sp>
    </p:spTree>
    <p:extLst>
      <p:ext uri="{BB962C8B-B14F-4D97-AF65-F5344CB8AC3E}">
        <p14:creationId xmlns:p14="http://schemas.microsoft.com/office/powerpoint/2010/main" val="21558547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Они проявляют небольшую сложность и взаимодействуют с зависимостью вне процесса: базой данных. Наличие этой внепроцессной зависимости - это то, что увеличивает затраты на обслуживание тестов.</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Когда дело доходит до затрат на обслуживание, тестирование репозиториев несет ту же нагрузку, что и обычные интеграционные тесты. Но дает ли такое тестирование равное количество преимуществ взамен? К сожалению, это не так.</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Низкая защита от регрессий. Тесты репозитория не несут в себе такой большой сложности, и многие преимущества в защите от регрессий перекрываются с преимуществами, предоставляемыми обычными интеграционными тестами. Таким образом, тесты в репозиториях не добавляют достаточно значительной ценности.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Вы не можете протестировать свои маппинг ORM без вызова базы данных, по крайней мере, без ущерба для устойчивости к рефакторингу. Поэтому придерживайтесь следующего правила: не тестируйте репозитории напрямую, только как часть всеобъемлющего набора интеграционных тестов.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40</a:t>
            </a:fld>
            <a:endParaRPr lang="en-US" dirty="0"/>
          </a:p>
        </p:txBody>
      </p:sp>
    </p:spTree>
    <p:extLst>
      <p:ext uri="{BB962C8B-B14F-4D97-AF65-F5344CB8AC3E}">
        <p14:creationId xmlns:p14="http://schemas.microsoft.com/office/powerpoint/2010/main" val="37151897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еще</a:t>
            </a:r>
            <a:r>
              <a:rPr lang="en-US" dirty="0"/>
              <a:t> </a:t>
            </a:r>
            <a:r>
              <a:rPr lang="en-US" dirty="0" err="1"/>
              <a:t>рекоммендации</a:t>
            </a:r>
            <a:endParaRPr lang="en-US" dirty="0"/>
          </a:p>
          <a:p>
            <a:r>
              <a:rPr lang="en-US" dirty="0"/>
              <a:t>- </a:t>
            </a:r>
            <a:r>
              <a:rPr lang="en-US" dirty="0" err="1"/>
              <a:t>смотреть</a:t>
            </a:r>
            <a:r>
              <a:rPr lang="en-US" dirty="0"/>
              <a:t> </a:t>
            </a:r>
            <a:r>
              <a:rPr lang="en-US" dirty="0" err="1"/>
              <a:t>на</a:t>
            </a:r>
            <a:r>
              <a:rPr lang="en-US" dirty="0"/>
              <a:t> SQL</a:t>
            </a:r>
          </a:p>
          <a:p>
            <a:r>
              <a:rPr lang="en-US" dirty="0"/>
              <a:t>- </a:t>
            </a:r>
            <a:r>
              <a:rPr lang="en-US" dirty="0" err="1"/>
              <a:t>делать</a:t>
            </a:r>
            <a:r>
              <a:rPr lang="en-US" dirty="0"/>
              <a:t> </a:t>
            </a:r>
            <a:r>
              <a:rPr lang="en-US" dirty="0" err="1"/>
              <a:t>команды</a:t>
            </a:r>
            <a:r>
              <a:rPr lang="en-US" dirty="0"/>
              <a:t>, </a:t>
            </a:r>
            <a:r>
              <a:rPr lang="en-US" dirty="0" err="1"/>
              <a:t>которые</a:t>
            </a:r>
            <a:r>
              <a:rPr lang="en-US" dirty="0"/>
              <a:t> </a:t>
            </a:r>
            <a:r>
              <a:rPr lang="en-US" dirty="0" err="1"/>
              <a:t>упадут</a:t>
            </a:r>
            <a:r>
              <a:rPr lang="en-US" dirty="0"/>
              <a:t>, </a:t>
            </a:r>
            <a:r>
              <a:rPr lang="en-US" dirty="0" err="1"/>
              <a:t>ежели</a:t>
            </a:r>
            <a:r>
              <a:rPr lang="en-US" dirty="0"/>
              <a:t> </a:t>
            </a:r>
            <a:r>
              <a:rPr lang="en-US" dirty="0" err="1"/>
              <a:t>база</a:t>
            </a:r>
            <a:r>
              <a:rPr lang="en-US" dirty="0"/>
              <a:t> </a:t>
            </a:r>
            <a:r>
              <a:rPr lang="en-US" dirty="0" err="1"/>
              <a:t>не</a:t>
            </a:r>
            <a:r>
              <a:rPr lang="en-US" dirty="0"/>
              <a:t> </a:t>
            </a:r>
            <a:r>
              <a:rPr lang="en-US" dirty="0" err="1"/>
              <a:t>том</a:t>
            </a:r>
            <a:r>
              <a:rPr lang="en-US" dirty="0"/>
              <a:t> </a:t>
            </a:r>
            <a:r>
              <a:rPr lang="en-US" dirty="0" err="1"/>
              <a:t>состоянии</a:t>
            </a:r>
            <a:r>
              <a:rPr lang="en-US" dirty="0"/>
              <a:t> (</a:t>
            </a:r>
            <a:r>
              <a:rPr lang="en-US" dirty="0" err="1"/>
              <a:t>например</a:t>
            </a:r>
            <a:r>
              <a:rPr lang="en-US" dirty="0"/>
              <a:t>, create or replace or create if not exists)</a:t>
            </a:r>
          </a:p>
          <a:p>
            <a:r>
              <a:rPr lang="en-US" dirty="0"/>
              <a:t>- </a:t>
            </a:r>
            <a:r>
              <a:rPr lang="en-US" dirty="0" err="1"/>
              <a:t>EnsureCreated</a:t>
            </a:r>
            <a:r>
              <a:rPr lang="en-US" dirty="0"/>
              <a:t> and Migrations don't work well together. If you're using Migrations, don't use </a:t>
            </a:r>
            <a:r>
              <a:rPr lang="en-US" dirty="0" err="1"/>
              <a:t>EnsureCreated</a:t>
            </a:r>
            <a:r>
              <a:rPr lang="en-US" dirty="0"/>
              <a:t> to initialize the schema.</a:t>
            </a:r>
          </a:p>
          <a:p>
            <a:r>
              <a:rPr lang="en-US" dirty="0"/>
              <a:t>- </a:t>
            </a:r>
            <a:r>
              <a:rPr lang="en-US" dirty="0" err="1"/>
              <a:t>не</a:t>
            </a:r>
            <a:r>
              <a:rPr lang="en-US" dirty="0"/>
              <a:t> </a:t>
            </a:r>
            <a:r>
              <a:rPr lang="en-US" dirty="0" err="1"/>
              <a:t>называйте</a:t>
            </a:r>
            <a:r>
              <a:rPr lang="en-US" dirty="0"/>
              <a:t> </a:t>
            </a:r>
            <a:r>
              <a:rPr lang="en-US" dirty="0" err="1"/>
              <a:t>базу</a:t>
            </a:r>
            <a:r>
              <a:rPr lang="en-US" dirty="0"/>
              <a:t> </a:t>
            </a:r>
            <a:r>
              <a:rPr lang="en-US" dirty="0" err="1"/>
              <a:t>postgres</a:t>
            </a:r>
            <a:r>
              <a:rPr lang="en-US" dirty="0"/>
              <a:t> (</a:t>
            </a:r>
            <a:r>
              <a:rPr lang="en-US" dirty="0" err="1"/>
              <a:t>точнее</a:t>
            </a:r>
            <a:r>
              <a:rPr lang="en-US" dirty="0"/>
              <a:t> </a:t>
            </a:r>
            <a:r>
              <a:rPr lang="en-US" dirty="0" err="1"/>
              <a:t>не</a:t>
            </a:r>
            <a:r>
              <a:rPr lang="en-US" dirty="0"/>
              <a:t> </a:t>
            </a:r>
            <a:r>
              <a:rPr lang="en-US" dirty="0" err="1"/>
              <a:t>используйте</a:t>
            </a:r>
            <a:r>
              <a:rPr lang="en-US" dirty="0"/>
              <a:t>)</a:t>
            </a:r>
          </a:p>
          <a:p>
            <a:endParaRPr lang="en-US" dirty="0"/>
          </a:p>
          <a:p>
            <a:r>
              <a:rPr lang="en-US" dirty="0" err="1"/>
              <a:t>MSTest</a:t>
            </a:r>
            <a:r>
              <a:rPr lang="en-US" dirty="0"/>
              <a:t> v2</a:t>
            </a:r>
          </a:p>
          <a:p>
            <a:r>
              <a:rPr lang="en-US" dirty="0"/>
              <a:t>https://devblogs.microsoft.com/devops/mstest-v2-in-assembly-parallel-test-execution/</a:t>
            </a:r>
          </a:p>
          <a:p>
            <a:r>
              <a:rPr lang="en-US" dirty="0"/>
              <a:t>There are 3 scopes of parallelization: (1) </a:t>
            </a:r>
            <a:r>
              <a:rPr lang="en-US" dirty="0" err="1"/>
              <a:t>ClassLevel</a:t>
            </a:r>
            <a:r>
              <a:rPr lang="en-US" dirty="0"/>
              <a:t> – each thread executes a </a:t>
            </a:r>
            <a:r>
              <a:rPr lang="en-US" dirty="0" err="1"/>
              <a:t>TestClass</a:t>
            </a:r>
            <a:r>
              <a:rPr lang="en-US" dirty="0"/>
              <a:t> worth of tests. Within the </a:t>
            </a:r>
            <a:r>
              <a:rPr lang="en-US" dirty="0" err="1"/>
              <a:t>TestClass</a:t>
            </a:r>
            <a:r>
              <a:rPr lang="en-US" dirty="0"/>
              <a:t>, the test methods execute serially. This is the default – tests within a class might have interdependency, and we don’t want to be too aggressive. (2) </a:t>
            </a:r>
            <a:r>
              <a:rPr lang="en-US" dirty="0" err="1"/>
              <a:t>MethodLevel</a:t>
            </a:r>
            <a:r>
              <a:rPr lang="en-US" dirty="0"/>
              <a:t> – each thread executes a </a:t>
            </a:r>
            <a:r>
              <a:rPr lang="en-US" dirty="0" err="1"/>
              <a:t>TestMethod</a:t>
            </a:r>
            <a:r>
              <a:rPr lang="en-US" dirty="0"/>
              <a:t>. (3) Custom – the user can provide a plugin implementing the required execution semantics. This is presently not yet supported but mentioned because – like all of </a:t>
            </a:r>
            <a:r>
              <a:rPr lang="en-US" dirty="0" err="1"/>
              <a:t>MSTest</a:t>
            </a:r>
            <a:r>
              <a:rPr lang="en-US" dirty="0"/>
              <a:t> V2 – we have designed the feature with </a:t>
            </a:r>
            <a:r>
              <a:rPr lang="en-US" dirty="0" err="1"/>
              <a:t>extensiblity</a:t>
            </a:r>
            <a:r>
              <a:rPr lang="en-US" dirty="0"/>
              <a:t> in mind.</a:t>
            </a:r>
          </a:p>
          <a:p>
            <a:endParaRPr lang="en-US" dirty="0"/>
          </a:p>
          <a:p>
            <a:r>
              <a:rPr lang="en-US" dirty="0"/>
              <a:t>The key value is required so it must be supplied. When the </a:t>
            </a:r>
            <a:r>
              <a:rPr lang="en-US" dirty="0" err="1"/>
              <a:t>HasData</a:t>
            </a:r>
            <a:r>
              <a:rPr lang="en-US" dirty="0"/>
              <a:t> method is used, EF Core will automatically generate SET IDENTITY INSERT ON for the relevant table, and the set it to OFF once the seeding has completed.</a:t>
            </a:r>
          </a:p>
          <a:p>
            <a:r>
              <a:rPr lang="en-US" dirty="0"/>
              <a:t>There is no Data Annotation equivalent to the </a:t>
            </a:r>
            <a:r>
              <a:rPr lang="en-US" dirty="0" err="1"/>
              <a:t>HasData</a:t>
            </a:r>
            <a:r>
              <a:rPr lang="en-US" dirty="0"/>
              <a:t> method.</a:t>
            </a:r>
          </a:p>
        </p:txBody>
      </p:sp>
      <p:sp>
        <p:nvSpPr>
          <p:cNvPr id="4" name="Slide Number Placeholder 3"/>
          <p:cNvSpPr>
            <a:spLocks noGrp="1"/>
          </p:cNvSpPr>
          <p:nvPr>
            <p:ph type="sldNum" sz="quarter" idx="5"/>
          </p:nvPr>
        </p:nvSpPr>
        <p:spPr/>
        <p:txBody>
          <a:bodyPr/>
          <a:lstStyle/>
          <a:p>
            <a:fld id="{4C453AFD-8899-49A0-8F93-F92A93E774A4}" type="slidenum">
              <a:rPr lang="en-US" smtClean="0"/>
              <a:t>41</a:t>
            </a:fld>
            <a:endParaRPr lang="en-US" dirty="0"/>
          </a:p>
        </p:txBody>
      </p:sp>
    </p:spTree>
    <p:extLst>
      <p:ext uri="{BB962C8B-B14F-4D97-AF65-F5344CB8AC3E}">
        <p14:creationId xmlns:p14="http://schemas.microsoft.com/office/powerpoint/2010/main" val="1814812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highlight>
                <a:srgbClr val="008000"/>
              </a:highlight>
            </a:endParaRPr>
          </a:p>
        </p:txBody>
      </p:sp>
      <p:sp>
        <p:nvSpPr>
          <p:cNvPr id="4" name="Slide Number Placeholder 3"/>
          <p:cNvSpPr>
            <a:spLocks noGrp="1"/>
          </p:cNvSpPr>
          <p:nvPr>
            <p:ph type="sldNum" sz="quarter" idx="5"/>
          </p:nvPr>
        </p:nvSpPr>
        <p:spPr/>
        <p:txBody>
          <a:bodyPr/>
          <a:lstStyle/>
          <a:p>
            <a:fld id="{4C453AFD-8899-49A0-8F93-F92A93E774A4}" type="slidenum">
              <a:rPr lang="en-US" smtClean="0"/>
              <a:t>4</a:t>
            </a:fld>
            <a:endParaRPr lang="en-US" dirty="0"/>
          </a:p>
        </p:txBody>
      </p:sp>
    </p:spTree>
    <p:extLst>
      <p:ext uri="{BB962C8B-B14F-4D97-AF65-F5344CB8AC3E}">
        <p14:creationId xmlns:p14="http://schemas.microsoft.com/office/powerpoint/2010/main" val="108088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Используйте </a:t>
            </a:r>
            <a:r>
              <a:rPr lang="ru-RU" dirty="0" err="1"/>
              <a:t>моки</a:t>
            </a:r>
            <a:r>
              <a:rPr lang="ru-RU" dirty="0"/>
              <a:t> для неуправляемых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a:t>
            </a:fld>
            <a:endParaRPr lang="en-US" dirty="0"/>
          </a:p>
        </p:txBody>
      </p:sp>
    </p:spTree>
    <p:extLst>
      <p:ext uri="{BB962C8B-B14F-4D97-AF65-F5344CB8AC3E}">
        <p14:creationId xmlns:p14="http://schemas.microsoft.com/office/powerpoint/2010/main" val="3028648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cs typeface="Segoe UI" panose="020B0502040204020203" pitchFamily="34" charset="0"/>
              </a:rPr>
              <a:t>+ Тестируется то что нужно, а что не нужно (похожие, но не продакшн решения) не тестируются.</a:t>
            </a:r>
          </a:p>
          <a:p>
            <a:r>
              <a:rPr lang="ru-RU" b="0" i="0" dirty="0">
                <a:effectLst/>
                <a:latin typeface="Segoe UI" panose="020B0502040204020203" pitchFamily="34" charset="0"/>
                <a:cs typeface="Segoe UI" panose="020B0502040204020203" pitchFamily="34" charset="0"/>
              </a:rPr>
              <a:t>- Эти тесты </a:t>
            </a:r>
            <a:r>
              <a:rPr lang="ru-RU" dirty="0">
                <a:latin typeface="Segoe UI" panose="020B0502040204020203" pitchFamily="34" charset="0"/>
                <a:cs typeface="Segoe UI" panose="020B0502040204020203" pitchFamily="34" charset="0"/>
              </a:rPr>
              <a:t>тяжелы в настройке и поддержке. Они более медленные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a:t>
            </a:fld>
            <a:endParaRPr lang="en-US" dirty="0"/>
          </a:p>
        </p:txBody>
      </p:sp>
    </p:spTree>
    <p:extLst>
      <p:ext uri="{BB962C8B-B14F-4D97-AF65-F5344CB8AC3E}">
        <p14:creationId xmlns:p14="http://schemas.microsoft.com/office/powerpoint/2010/main" val="2140837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устаревшая база данных</a:t>
            </a:r>
          </a:p>
          <a:p>
            <a:r>
              <a:rPr lang="ru-RU" dirty="0"/>
              <a:t>политики ИТ-безопасности</a:t>
            </a:r>
          </a:p>
          <a:p>
            <a:r>
              <a:rPr lang="ru-RU" dirty="0"/>
              <a:t>стоимость настройки и обслуживания экземпляра тестовой базы данных непомерно высока. </a:t>
            </a:r>
          </a:p>
          <a:p>
            <a:endParaRPr lang="ru-RU" dirty="0"/>
          </a:p>
          <a:p>
            <a:r>
              <a:rPr lang="en-US" dirty="0" err="1"/>
              <a:t>TFlex</a:t>
            </a:r>
            <a:r>
              <a:rPr lang="ru-RU" dirty="0"/>
              <a:t> от </a:t>
            </a:r>
            <a:r>
              <a:rPr lang="en-US" dirty="0" err="1"/>
              <a:t>TopSystems</a:t>
            </a:r>
            <a:r>
              <a:rPr lang="en-US" dirty="0"/>
              <a:t>.</a:t>
            </a:r>
            <a:endParaRPr lang="ru-RU" dirty="0"/>
          </a:p>
          <a:p>
            <a:pPr marL="171450" indent="-171450">
              <a:buFontTx/>
              <a:buChar char="-"/>
            </a:pPr>
            <a:r>
              <a:rPr lang="ru-RU" dirty="0"/>
              <a:t>Лицензии</a:t>
            </a:r>
          </a:p>
          <a:p>
            <a:pPr marL="171450" indent="-171450">
              <a:buFontTx/>
              <a:buChar char="-"/>
            </a:pPr>
            <a:r>
              <a:rPr lang="en-US" dirty="0"/>
              <a:t>Windows </a:t>
            </a:r>
            <a:endParaRPr lang="ru-RU" dirty="0"/>
          </a:p>
          <a:p>
            <a:pPr marL="171450" indent="-171450">
              <a:buFontTx/>
              <a:buChar char="-"/>
            </a:pPr>
            <a:r>
              <a:rPr lang="en-US" dirty="0" err="1"/>
              <a:t>Tflexservice</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a:t>
            </a:fld>
            <a:endParaRPr lang="en-US" dirty="0"/>
          </a:p>
        </p:txBody>
      </p:sp>
    </p:spTree>
    <p:extLst>
      <p:ext uri="{BB962C8B-B14F-4D97-AF65-F5344CB8AC3E}">
        <p14:creationId xmlns:p14="http://schemas.microsoft.com/office/powerpoint/2010/main" val="3773956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Мокирование управляемой зависимости - понижает устойчивость интеграционных тестов к рефакторингу.</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Тесты больше не обеспечивают столь же хорошую защиту от регрессий.</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Если база данных единственная зависимостью вне процесса - интеграционные тесты не добавляют ничего к модульным</a:t>
            </a:r>
            <a:r>
              <a:rPr lang="ru-RU" b="1" i="0" dirty="0">
                <a:solidFill>
                  <a:srgbClr val="000000"/>
                </a:solidFill>
                <a:effectLst/>
                <a:latin typeface="wf_segoe-ui"/>
              </a:rPr>
              <a:t>.</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8</a:t>
            </a:fld>
            <a:endParaRPr lang="en-US" dirty="0"/>
          </a:p>
        </p:txBody>
      </p:sp>
    </p:spTree>
    <p:extLst>
      <p:ext uri="{BB962C8B-B14F-4D97-AF65-F5344CB8AC3E}">
        <p14:creationId xmlns:p14="http://schemas.microsoft.com/office/powerpoint/2010/main" val="3397846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rPr>
              <a:t>Пункт 2 - работаем со схемой базы данных как с обычным кодом</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10</a:t>
            </a:fld>
            <a:endParaRPr lang="en-US" dirty="0"/>
          </a:p>
        </p:txBody>
      </p:sp>
    </p:spTree>
    <p:extLst>
      <p:ext uri="{BB962C8B-B14F-4D97-AF65-F5344CB8AC3E}">
        <p14:creationId xmlns:p14="http://schemas.microsoft.com/office/powerpoint/2010/main" val="389145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4E9C-1411-DAFB-6A34-AF99BE24D6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1DA6C-40E0-B1A7-E723-59B7DDDC9D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75CABE-07A3-AD7F-A186-07ACFD07F505}"/>
              </a:ext>
            </a:extLst>
          </p:cNvPr>
          <p:cNvSpPr>
            <a:spLocks noGrp="1"/>
          </p:cNvSpPr>
          <p:nvPr>
            <p:ph type="dt" sz="half" idx="10"/>
          </p:nvPr>
        </p:nvSpPr>
        <p:spPr/>
        <p:txBody>
          <a:bodyPr/>
          <a:lstStyle/>
          <a:p>
            <a:fld id="{EC0DF3D3-6BDF-454E-BD7B-257CB6720A5E}" type="datetime11">
              <a:rPr lang="en-US" smtClean="0"/>
              <a:t>00:39:39</a:t>
            </a:fld>
            <a:endParaRPr lang="en-US" dirty="0"/>
          </a:p>
        </p:txBody>
      </p:sp>
      <p:sp>
        <p:nvSpPr>
          <p:cNvPr id="5" name="Footer Placeholder 4">
            <a:extLst>
              <a:ext uri="{FF2B5EF4-FFF2-40B4-BE49-F238E27FC236}">
                <a16:creationId xmlns:a16="http://schemas.microsoft.com/office/drawing/2014/main" id="{C79730D8-B073-53EE-2D55-9B2B0DD8D9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72AC21-034C-E132-93D5-E0C555006070}"/>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53202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3CF5-27CD-0C4C-CDDA-D135D93FA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4F0321-10EA-0058-C900-F2F0B84162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D8FF0-DBB4-B697-D25C-3C80D05DBB85}"/>
              </a:ext>
            </a:extLst>
          </p:cNvPr>
          <p:cNvSpPr>
            <a:spLocks noGrp="1"/>
          </p:cNvSpPr>
          <p:nvPr>
            <p:ph type="dt" sz="half" idx="10"/>
          </p:nvPr>
        </p:nvSpPr>
        <p:spPr/>
        <p:txBody>
          <a:bodyPr/>
          <a:lstStyle/>
          <a:p>
            <a:fld id="{E5B678C6-0BA8-421F-921F-6B65E458163B}" type="datetime11">
              <a:rPr lang="en-US" smtClean="0"/>
              <a:t>00:39:40</a:t>
            </a:fld>
            <a:endParaRPr lang="en-US" dirty="0"/>
          </a:p>
        </p:txBody>
      </p:sp>
      <p:sp>
        <p:nvSpPr>
          <p:cNvPr id="5" name="Footer Placeholder 4">
            <a:extLst>
              <a:ext uri="{FF2B5EF4-FFF2-40B4-BE49-F238E27FC236}">
                <a16:creationId xmlns:a16="http://schemas.microsoft.com/office/drawing/2014/main" id="{BC0B98E7-8518-D6C4-F11B-EFEC84B3A0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3F240A-FCF4-B99C-090A-2D28704FF293}"/>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117286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1F1E1-B101-373C-E6C2-EA7FE249A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BD9FD7-2477-165C-EBA2-45D24DA1D5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E1B2C-DF3D-83A0-2935-44BFCFCA2E1C}"/>
              </a:ext>
            </a:extLst>
          </p:cNvPr>
          <p:cNvSpPr>
            <a:spLocks noGrp="1"/>
          </p:cNvSpPr>
          <p:nvPr>
            <p:ph type="dt" sz="half" idx="10"/>
          </p:nvPr>
        </p:nvSpPr>
        <p:spPr/>
        <p:txBody>
          <a:bodyPr/>
          <a:lstStyle/>
          <a:p>
            <a:fld id="{26C62F2E-527A-4D85-840E-1C3C7A3548DF}" type="datetime11">
              <a:rPr lang="en-US" smtClean="0"/>
              <a:t>00:39:40</a:t>
            </a:fld>
            <a:endParaRPr lang="en-US" dirty="0"/>
          </a:p>
        </p:txBody>
      </p:sp>
      <p:sp>
        <p:nvSpPr>
          <p:cNvPr id="5" name="Footer Placeholder 4">
            <a:extLst>
              <a:ext uri="{FF2B5EF4-FFF2-40B4-BE49-F238E27FC236}">
                <a16:creationId xmlns:a16="http://schemas.microsoft.com/office/drawing/2014/main" id="{BB782772-5BE6-DB1A-60D9-1B04C7900C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7BB343-C779-6D44-1112-3B51FF40EDDE}"/>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27230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9AAA-C2CC-0DDD-4755-C6C338FC47F3}"/>
              </a:ext>
            </a:extLst>
          </p:cNvPr>
          <p:cNvSpPr>
            <a:spLocks noGrp="1"/>
          </p:cNvSpPr>
          <p:nvPr>
            <p:ph type="title"/>
          </p:nvPr>
        </p:nvSpPr>
        <p:spPr>
          <a:xfrm>
            <a:off x="838200" y="136525"/>
            <a:ext cx="10515600" cy="1325563"/>
          </a:xfrm>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38E75AC-8CDB-9A42-C324-32409ABE33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FD305-A550-616D-B8D6-E347B187834E}"/>
              </a:ext>
            </a:extLst>
          </p:cNvPr>
          <p:cNvSpPr>
            <a:spLocks noGrp="1"/>
          </p:cNvSpPr>
          <p:nvPr>
            <p:ph type="dt" sz="half" idx="10"/>
          </p:nvPr>
        </p:nvSpPr>
        <p:spPr/>
        <p:txBody>
          <a:bodyPr/>
          <a:lstStyle/>
          <a:p>
            <a:fld id="{C6F9D492-1E6E-4290-89AF-43CFA1B9B110}" type="datetime11">
              <a:rPr lang="en-US" smtClean="0"/>
              <a:t>00:39:40</a:t>
            </a:fld>
            <a:endParaRPr lang="en-US" dirty="0"/>
          </a:p>
        </p:txBody>
      </p:sp>
      <p:sp>
        <p:nvSpPr>
          <p:cNvPr id="5" name="Footer Placeholder 4">
            <a:extLst>
              <a:ext uri="{FF2B5EF4-FFF2-40B4-BE49-F238E27FC236}">
                <a16:creationId xmlns:a16="http://schemas.microsoft.com/office/drawing/2014/main" id="{6FAF6E4E-37F0-A2EF-5990-78F0B09E94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6F5E6-2B06-07F8-E61D-3B1B0BD613E2}"/>
              </a:ext>
            </a:extLst>
          </p:cNvPr>
          <p:cNvSpPr>
            <a:spLocks noGrp="1"/>
          </p:cNvSpPr>
          <p:nvPr>
            <p:ph type="sldNum" sz="quarter" idx="12"/>
          </p:nvPr>
        </p:nvSpPr>
        <p:spPr/>
        <p:txBody>
          <a:bodyPr/>
          <a:lstStyle>
            <a:lvl1pPr>
              <a:defRPr sz="2800"/>
            </a:lvl1pPr>
          </a:lstStyle>
          <a:p>
            <a:fld id="{9566D03A-FE14-4537-809B-4E34C618A541}" type="slidenum">
              <a:rPr lang="en-US" smtClean="0"/>
              <a:pPr/>
              <a:t>‹#›</a:t>
            </a:fld>
            <a:r>
              <a:rPr lang="en-US" dirty="0"/>
              <a:t> / 86</a:t>
            </a:r>
          </a:p>
        </p:txBody>
      </p:sp>
    </p:spTree>
    <p:extLst>
      <p:ext uri="{BB962C8B-B14F-4D97-AF65-F5344CB8AC3E}">
        <p14:creationId xmlns:p14="http://schemas.microsoft.com/office/powerpoint/2010/main" val="135891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FCD4-6628-A6A7-162A-0E43DF3C70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F367A1-7A85-AF8A-6D99-BC68EFFAC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E78668-CFB9-F46F-ECC6-624E64537D00}"/>
              </a:ext>
            </a:extLst>
          </p:cNvPr>
          <p:cNvSpPr>
            <a:spLocks noGrp="1"/>
          </p:cNvSpPr>
          <p:nvPr>
            <p:ph type="dt" sz="half" idx="10"/>
          </p:nvPr>
        </p:nvSpPr>
        <p:spPr/>
        <p:txBody>
          <a:bodyPr/>
          <a:lstStyle/>
          <a:p>
            <a:fld id="{CF29D22A-5489-402B-8C10-5D36CDCE1601}" type="datetime11">
              <a:rPr lang="en-US" smtClean="0"/>
              <a:t>00:39:40</a:t>
            </a:fld>
            <a:endParaRPr lang="en-US" dirty="0"/>
          </a:p>
        </p:txBody>
      </p:sp>
      <p:sp>
        <p:nvSpPr>
          <p:cNvPr id="5" name="Footer Placeholder 4">
            <a:extLst>
              <a:ext uri="{FF2B5EF4-FFF2-40B4-BE49-F238E27FC236}">
                <a16:creationId xmlns:a16="http://schemas.microsoft.com/office/drawing/2014/main" id="{FB90AC20-9243-96DF-3403-4241E3A7CD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70D717-39D2-7FD0-07B8-B8ADDD4BFA65}"/>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1903636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6B46-5BD3-ECD6-8843-8CB68D1C57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E7DC69-BBA5-BAA8-239F-09EE6E7487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F7F13-377C-FF29-0892-7AF05B2894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527381-D164-34C8-E5DC-22FDC2B9FB33}"/>
              </a:ext>
            </a:extLst>
          </p:cNvPr>
          <p:cNvSpPr>
            <a:spLocks noGrp="1"/>
          </p:cNvSpPr>
          <p:nvPr>
            <p:ph type="dt" sz="half" idx="10"/>
          </p:nvPr>
        </p:nvSpPr>
        <p:spPr/>
        <p:txBody>
          <a:bodyPr/>
          <a:lstStyle/>
          <a:p>
            <a:fld id="{9AC4480C-5A02-454D-BB93-3497C9306AA9}" type="datetime11">
              <a:rPr lang="en-US" smtClean="0"/>
              <a:t>00:39:40</a:t>
            </a:fld>
            <a:endParaRPr lang="en-US" dirty="0"/>
          </a:p>
        </p:txBody>
      </p:sp>
      <p:sp>
        <p:nvSpPr>
          <p:cNvPr id="6" name="Footer Placeholder 5">
            <a:extLst>
              <a:ext uri="{FF2B5EF4-FFF2-40B4-BE49-F238E27FC236}">
                <a16:creationId xmlns:a16="http://schemas.microsoft.com/office/drawing/2014/main" id="{9461AE8C-B3AE-CCD0-7D7D-FCB9D3B72A6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AB96797-3BBE-6EB6-3710-415E5E2FBACE}"/>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3184851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2087-A1B2-E5CB-1BB2-CCF74E6EFD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4FEBC-FFB3-BF8F-199B-ECD895CDF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8733A-39D7-2886-81E4-7C5D19D4BE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E7CFBE-060C-E058-F757-CC4AAA877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645A06-9427-4815-E874-C74B0D67C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2D72CD-5AF9-1AEA-F86A-4C9E169DBC89}"/>
              </a:ext>
            </a:extLst>
          </p:cNvPr>
          <p:cNvSpPr>
            <a:spLocks noGrp="1"/>
          </p:cNvSpPr>
          <p:nvPr>
            <p:ph type="dt" sz="half" idx="10"/>
          </p:nvPr>
        </p:nvSpPr>
        <p:spPr/>
        <p:txBody>
          <a:bodyPr/>
          <a:lstStyle/>
          <a:p>
            <a:fld id="{45E661A6-E59E-4374-8D4F-B5A3D29A3452}" type="datetime11">
              <a:rPr lang="en-US" smtClean="0"/>
              <a:t>00:39:40</a:t>
            </a:fld>
            <a:endParaRPr lang="en-US" dirty="0"/>
          </a:p>
        </p:txBody>
      </p:sp>
      <p:sp>
        <p:nvSpPr>
          <p:cNvPr id="8" name="Footer Placeholder 7">
            <a:extLst>
              <a:ext uri="{FF2B5EF4-FFF2-40B4-BE49-F238E27FC236}">
                <a16:creationId xmlns:a16="http://schemas.microsoft.com/office/drawing/2014/main" id="{BDAD2725-442C-D4D6-B3A7-613610041F9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478C7AF-0791-9CB1-CAE7-516DF4FACEDA}"/>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301999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6F39-9474-848B-0951-44565DAFDD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B63FB5-52D1-7EE1-5323-05E8192AD34F}"/>
              </a:ext>
            </a:extLst>
          </p:cNvPr>
          <p:cNvSpPr>
            <a:spLocks noGrp="1"/>
          </p:cNvSpPr>
          <p:nvPr>
            <p:ph type="dt" sz="half" idx="10"/>
          </p:nvPr>
        </p:nvSpPr>
        <p:spPr/>
        <p:txBody>
          <a:bodyPr/>
          <a:lstStyle/>
          <a:p>
            <a:fld id="{A7E1DF95-5940-4137-9592-ABF9491B1D54}" type="datetime11">
              <a:rPr lang="en-US" smtClean="0"/>
              <a:t>00:39:40</a:t>
            </a:fld>
            <a:endParaRPr lang="en-US" dirty="0"/>
          </a:p>
        </p:txBody>
      </p:sp>
      <p:sp>
        <p:nvSpPr>
          <p:cNvPr id="4" name="Footer Placeholder 3">
            <a:extLst>
              <a:ext uri="{FF2B5EF4-FFF2-40B4-BE49-F238E27FC236}">
                <a16:creationId xmlns:a16="http://schemas.microsoft.com/office/drawing/2014/main" id="{F81486A1-EBBB-614E-68E1-BBFEBBEFF34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CE33FDB-FAE3-361B-0BBE-326FBA323A47}"/>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13189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F6424B-601D-1A79-655D-18A35EEB6927}"/>
              </a:ext>
            </a:extLst>
          </p:cNvPr>
          <p:cNvSpPr>
            <a:spLocks noGrp="1"/>
          </p:cNvSpPr>
          <p:nvPr>
            <p:ph type="dt" sz="half" idx="10"/>
          </p:nvPr>
        </p:nvSpPr>
        <p:spPr/>
        <p:txBody>
          <a:bodyPr/>
          <a:lstStyle/>
          <a:p>
            <a:fld id="{0C393338-0247-4DAF-B748-75C9C9CEBADA}" type="datetime11">
              <a:rPr lang="en-US" smtClean="0"/>
              <a:t>00:39:40</a:t>
            </a:fld>
            <a:endParaRPr lang="en-US" dirty="0"/>
          </a:p>
        </p:txBody>
      </p:sp>
      <p:sp>
        <p:nvSpPr>
          <p:cNvPr id="3" name="Footer Placeholder 2">
            <a:extLst>
              <a:ext uri="{FF2B5EF4-FFF2-40B4-BE49-F238E27FC236}">
                <a16:creationId xmlns:a16="http://schemas.microsoft.com/office/drawing/2014/main" id="{6BC50985-983C-EC86-B45F-2FE4422E88B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3B154D1-9575-31DE-65EF-DF7B37613CCE}"/>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44548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5813-33F5-C678-0BBC-EFF2DAE32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695633-532E-4C41-B5FC-6CBE195764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B71465-8245-0B02-4EA9-8BA1584C8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7C2CE-BBF9-5417-F6C4-F7031F814112}"/>
              </a:ext>
            </a:extLst>
          </p:cNvPr>
          <p:cNvSpPr>
            <a:spLocks noGrp="1"/>
          </p:cNvSpPr>
          <p:nvPr>
            <p:ph type="dt" sz="half" idx="10"/>
          </p:nvPr>
        </p:nvSpPr>
        <p:spPr/>
        <p:txBody>
          <a:bodyPr/>
          <a:lstStyle/>
          <a:p>
            <a:fld id="{D805FC4B-CBC6-4D81-880D-A0BE66ACADEB}" type="datetime11">
              <a:rPr lang="en-US" smtClean="0"/>
              <a:t>00:39:40</a:t>
            </a:fld>
            <a:endParaRPr lang="en-US" dirty="0"/>
          </a:p>
        </p:txBody>
      </p:sp>
      <p:sp>
        <p:nvSpPr>
          <p:cNvPr id="6" name="Footer Placeholder 5">
            <a:extLst>
              <a:ext uri="{FF2B5EF4-FFF2-40B4-BE49-F238E27FC236}">
                <a16:creationId xmlns:a16="http://schemas.microsoft.com/office/drawing/2014/main" id="{794D4072-3401-97D5-3977-B9A9771A3AF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69F34C7-8661-ADDF-6A43-AF1F1527159F}"/>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176656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E089-0EC4-A833-17D3-35A3D7366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CCBBF9-D8BB-DAD9-1CE3-05CF19755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FE4FE91-1421-5A18-1EFF-A5D4DF594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98C19-167B-7886-ACAE-D3C1AB453B40}"/>
              </a:ext>
            </a:extLst>
          </p:cNvPr>
          <p:cNvSpPr>
            <a:spLocks noGrp="1"/>
          </p:cNvSpPr>
          <p:nvPr>
            <p:ph type="dt" sz="half" idx="10"/>
          </p:nvPr>
        </p:nvSpPr>
        <p:spPr/>
        <p:txBody>
          <a:bodyPr/>
          <a:lstStyle/>
          <a:p>
            <a:fld id="{A78DC593-E03F-4BC7-954A-271DE9AF240C}" type="datetime11">
              <a:rPr lang="en-US" smtClean="0"/>
              <a:t>00:39:40</a:t>
            </a:fld>
            <a:endParaRPr lang="en-US" dirty="0"/>
          </a:p>
        </p:txBody>
      </p:sp>
      <p:sp>
        <p:nvSpPr>
          <p:cNvPr id="6" name="Footer Placeholder 5">
            <a:extLst>
              <a:ext uri="{FF2B5EF4-FFF2-40B4-BE49-F238E27FC236}">
                <a16:creationId xmlns:a16="http://schemas.microsoft.com/office/drawing/2014/main" id="{8580106D-62BD-5B5A-E52E-3193E9AF527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539371-AE5A-77A6-9CE7-FBD26E4B0D8B}"/>
              </a:ext>
            </a:extLst>
          </p:cNvPr>
          <p:cNvSpPr>
            <a:spLocks noGrp="1"/>
          </p:cNvSpPr>
          <p:nvPr>
            <p:ph type="sldNum" sz="quarter" idx="12"/>
          </p:nvPr>
        </p:nvSpPr>
        <p:spPr/>
        <p:txBody>
          <a:bodyPr/>
          <a:lstStyle/>
          <a:p>
            <a:fld id="{9566D03A-FE14-4537-809B-4E34C618A541}" type="slidenum">
              <a:rPr lang="en-US" smtClean="0"/>
              <a:t>‹#›</a:t>
            </a:fld>
            <a:endParaRPr lang="en-US" dirty="0"/>
          </a:p>
        </p:txBody>
      </p:sp>
    </p:spTree>
    <p:extLst>
      <p:ext uri="{BB962C8B-B14F-4D97-AF65-F5344CB8AC3E}">
        <p14:creationId xmlns:p14="http://schemas.microsoft.com/office/powerpoint/2010/main" val="276379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7029C0-D970-167F-6779-86F193E66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977B07-6DF9-27BB-FFB4-3D55F11DF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93A82-7C6C-855F-EAB6-C3E31DE28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C4BE0-CE6D-4AEB-9CE4-D6250A65E8BB}" type="datetime11">
              <a:rPr lang="en-US" smtClean="0"/>
              <a:t>00:39:39</a:t>
            </a:fld>
            <a:endParaRPr lang="en-US" dirty="0"/>
          </a:p>
        </p:txBody>
      </p:sp>
      <p:sp>
        <p:nvSpPr>
          <p:cNvPr id="5" name="Footer Placeholder 4">
            <a:extLst>
              <a:ext uri="{FF2B5EF4-FFF2-40B4-BE49-F238E27FC236}">
                <a16:creationId xmlns:a16="http://schemas.microsoft.com/office/drawing/2014/main" id="{3D01CC2F-9D08-B782-3E1A-B19FEC05E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8ADDD6E-9196-CE98-151B-874024256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6D03A-FE14-4537-809B-4E34C618A541}" type="slidenum">
              <a:rPr lang="en-US" smtClean="0"/>
              <a:t>‹#›</a:t>
            </a:fld>
            <a:endParaRPr lang="en-US" dirty="0"/>
          </a:p>
        </p:txBody>
      </p:sp>
    </p:spTree>
    <p:extLst>
      <p:ext uri="{BB962C8B-B14F-4D97-AF65-F5344CB8AC3E}">
        <p14:creationId xmlns:p14="http://schemas.microsoft.com/office/powerpoint/2010/main" val="3458350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labirint.ru/books/777259/" TargetMode="External"/><Relationship Id="rId2" Type="http://schemas.openxmlformats.org/officeDocument/2006/relationships/hyperlink" Target="https://www.manning.com/books/unit-testing"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8" Type="http://schemas.openxmlformats.org/officeDocument/2006/relationships/hyperlink" Target="https://github.com/testcontainers/testcontainers-node/" TargetMode="External"/><Relationship Id="rId3" Type="http://schemas.openxmlformats.org/officeDocument/2006/relationships/hyperlink" Target="https://www.testcontainers.org/" TargetMode="External"/><Relationship Id="rId7" Type="http://schemas.openxmlformats.org/officeDocument/2006/relationships/hyperlink" Target="https://docs.rs/testcontainers/latest/testcontainers/" TargetMode="External"/><Relationship Id="rId2" Type="http://schemas.openxmlformats.org/officeDocument/2006/relationships/hyperlink" Target="https://github.com/testcontainers" TargetMode="External"/><Relationship Id="rId1" Type="http://schemas.openxmlformats.org/officeDocument/2006/relationships/slideLayout" Target="../slideLayouts/slideLayout2.xml"/><Relationship Id="rId6" Type="http://schemas.openxmlformats.org/officeDocument/2006/relationships/hyperlink" Target="https://testcontainers-python.readthedocs.io/en/latest/" TargetMode="External"/><Relationship Id="rId5" Type="http://schemas.openxmlformats.org/officeDocument/2006/relationships/hyperlink" Target="https://dotnet.testcontainers.org/" TargetMode="External"/><Relationship Id="rId4" Type="http://schemas.openxmlformats.org/officeDocument/2006/relationships/hyperlink" Target="https://golang.testcontainers.org/"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289CF71-C799-ADFC-290C-A109ABF562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 y="4919"/>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6D9C50D-98F8-F898-1CE1-9C51FE52A72B}"/>
              </a:ext>
            </a:extLst>
          </p:cNvPr>
          <p:cNvSpPr>
            <a:spLocks noGrp="1"/>
          </p:cNvSpPr>
          <p:nvPr>
            <p:ph type="ctrTitle"/>
          </p:nvPr>
        </p:nvSpPr>
        <p:spPr>
          <a:xfrm>
            <a:off x="371728" y="330199"/>
            <a:ext cx="10899522" cy="2076737"/>
          </a:xfrm>
        </p:spPr>
        <p:txBody>
          <a:bodyPr>
            <a:noAutofit/>
          </a:bodyPr>
          <a:lstStyle/>
          <a:p>
            <a:pPr algn="l"/>
            <a:br>
              <a:rPr lang="ru-RU" sz="6400" b="0" i="0" dirty="0">
                <a:effectLst/>
                <a:latin typeface="-apple-system"/>
              </a:rPr>
            </a:br>
            <a:br>
              <a:rPr lang="ru-RU" sz="6400" b="0" i="0" dirty="0">
                <a:effectLst/>
                <a:latin typeface="-apple-system"/>
              </a:rPr>
            </a:br>
            <a:r>
              <a:rPr lang="ru-RU" sz="5000" i="0" dirty="0">
                <a:solidFill>
                  <a:schemeClr val="bg1"/>
                </a:solidFill>
                <a:effectLst/>
                <a:latin typeface="Segoe UI" panose="020B0502040204020203" pitchFamily="34" charset="0"/>
                <a:cs typeface="Segoe UI" panose="020B0502040204020203" pitchFamily="34" charset="0"/>
              </a:rPr>
              <a:t>Поговорим о различных подходах к тестированию взаимодействия с базой данных</a:t>
            </a:r>
            <a:endParaRPr lang="en-US" sz="6400" dirty="0">
              <a:solidFill>
                <a:schemeClr val="bg1"/>
              </a:solidFill>
            </a:endParaRPr>
          </a:p>
        </p:txBody>
      </p:sp>
      <p:sp>
        <p:nvSpPr>
          <p:cNvPr id="3" name="TextBox 2">
            <a:extLst>
              <a:ext uri="{FF2B5EF4-FFF2-40B4-BE49-F238E27FC236}">
                <a16:creationId xmlns:a16="http://schemas.microsoft.com/office/drawing/2014/main" id="{DD6A9A7E-52FB-D582-ECAF-AD7F18A14E2A}"/>
              </a:ext>
            </a:extLst>
          </p:cNvPr>
          <p:cNvSpPr txBox="1"/>
          <p:nvPr/>
        </p:nvSpPr>
        <p:spPr>
          <a:xfrm>
            <a:off x="2635250" y="4610100"/>
            <a:ext cx="1873250" cy="1569660"/>
          </a:xfrm>
          <a:prstGeom prst="rect">
            <a:avLst/>
          </a:prstGeom>
          <a:noFill/>
        </p:spPr>
        <p:txBody>
          <a:bodyPr wrap="square" rtlCol="0">
            <a:spAutoFit/>
          </a:bodyPr>
          <a:lstStyle/>
          <a:p>
            <a:r>
              <a:rPr lang="ru-RU" sz="3200" dirty="0">
                <a:solidFill>
                  <a:schemeClr val="bg1"/>
                </a:solidFill>
              </a:rPr>
              <a:t>Гурий</a:t>
            </a:r>
          </a:p>
          <a:p>
            <a:r>
              <a:rPr lang="ru-RU" sz="3200" dirty="0">
                <a:solidFill>
                  <a:schemeClr val="bg1"/>
                </a:solidFill>
              </a:rPr>
              <a:t>Самарин</a:t>
            </a:r>
          </a:p>
          <a:p>
            <a:r>
              <a:rPr lang="ru-RU" sz="3200" dirty="0">
                <a:solidFill>
                  <a:schemeClr val="bg1"/>
                </a:solidFill>
              </a:rPr>
              <a:t>Росатом</a:t>
            </a:r>
            <a:endParaRPr lang="en-US" sz="3200" dirty="0">
              <a:solidFill>
                <a:schemeClr val="bg1"/>
              </a:solidFill>
            </a:endParaRPr>
          </a:p>
        </p:txBody>
      </p:sp>
      <p:pic>
        <p:nvPicPr>
          <p:cNvPr id="6" name="Picture 5">
            <a:extLst>
              <a:ext uri="{FF2B5EF4-FFF2-40B4-BE49-F238E27FC236}">
                <a16:creationId xmlns:a16="http://schemas.microsoft.com/office/drawing/2014/main" id="{8B5F7025-E8B3-B5B6-3272-35F10B72E2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221" y="4526630"/>
            <a:ext cx="1739729" cy="1736600"/>
          </a:xfrm>
          <a:prstGeom prst="rect">
            <a:avLst/>
          </a:prstGeom>
        </p:spPr>
      </p:pic>
    </p:spTree>
    <p:extLst>
      <p:ext uri="{BB962C8B-B14F-4D97-AF65-F5344CB8AC3E}">
        <p14:creationId xmlns:p14="http://schemas.microsoft.com/office/powerpoint/2010/main" val="108516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5858-79D9-98E4-7BD5-00ED0A95CF1C}"/>
              </a:ext>
            </a:extLst>
          </p:cNvPr>
          <p:cNvSpPr>
            <a:spLocks noGrp="1"/>
          </p:cNvSpPr>
          <p:nvPr>
            <p:ph type="title"/>
          </p:nvPr>
        </p:nvSpPr>
        <p:spPr>
          <a:xfrm>
            <a:off x="745531" y="219469"/>
            <a:ext cx="10700938" cy="1180454"/>
          </a:xfrm>
        </p:spPr>
        <p:txBody>
          <a:bodyPr>
            <a:normAutofit/>
          </a:bodyPr>
          <a:lstStyle/>
          <a:p>
            <a:r>
              <a:rPr lang="ru-RU" b="0" i="0" dirty="0">
                <a:effectLst/>
                <a:latin typeface="Segoe UI" panose="020B0502040204020203" pitchFamily="34" charset="0"/>
              </a:rPr>
              <a:t> Как хранить схему бд?</a:t>
            </a:r>
            <a:endParaRPr lang="en-US" dirty="0"/>
          </a:p>
        </p:txBody>
      </p:sp>
      <p:sp>
        <p:nvSpPr>
          <p:cNvPr id="3" name="Content Placeholder 2">
            <a:extLst>
              <a:ext uri="{FF2B5EF4-FFF2-40B4-BE49-F238E27FC236}">
                <a16:creationId xmlns:a16="http://schemas.microsoft.com/office/drawing/2014/main" id="{43CD89B8-ECDF-4392-4208-59EBD2215786}"/>
              </a:ext>
            </a:extLst>
          </p:cNvPr>
          <p:cNvSpPr>
            <a:spLocks noGrp="1"/>
          </p:cNvSpPr>
          <p:nvPr>
            <p:ph idx="1"/>
          </p:nvPr>
        </p:nvSpPr>
        <p:spPr>
          <a:xfrm>
            <a:off x="838200" y="2318445"/>
            <a:ext cx="10515600" cy="3858517"/>
          </a:xfrm>
        </p:spPr>
        <p:txBody>
          <a:bodyPr>
            <a:normAutofit/>
          </a:bodyPr>
          <a:lstStyle/>
          <a:p>
            <a:pPr algn="just"/>
            <a:r>
              <a:rPr lang="ru-RU" dirty="0">
                <a:latin typeface="Segoe UI" panose="020B0502040204020203" pitchFamily="34" charset="0"/>
              </a:rPr>
              <a:t>Отдельно, например в виде эталонной базы</a:t>
            </a:r>
            <a:r>
              <a:rPr lang="ru-RU" b="0" i="0" dirty="0">
                <a:effectLst/>
                <a:latin typeface="Segoe UI" panose="020B0502040204020203" pitchFamily="34" charset="0"/>
              </a:rPr>
              <a:t>.</a:t>
            </a:r>
          </a:p>
          <a:p>
            <a:pPr marL="0" indent="0" algn="just">
              <a:buNone/>
            </a:pPr>
            <a:endParaRPr lang="ru-RU" b="0" i="0" dirty="0">
              <a:effectLst/>
              <a:latin typeface="Segoe UI" panose="020B0502040204020203" pitchFamily="34" charset="0"/>
            </a:endParaRPr>
          </a:p>
          <a:p>
            <a:pPr algn="just"/>
            <a:r>
              <a:rPr lang="ru-RU" dirty="0">
                <a:latin typeface="Segoe UI" panose="020B0502040204020203" pitchFamily="34" charset="0"/>
              </a:rPr>
              <a:t>В системе управления версиями</a:t>
            </a:r>
            <a:r>
              <a:rPr lang="ru-RU" b="0" i="0" dirty="0">
                <a:effectLst/>
                <a:latin typeface="Segoe UI" panose="020B0502040204020203" pitchFamily="34" charset="0"/>
              </a:rPr>
              <a:t>.</a:t>
            </a:r>
          </a:p>
        </p:txBody>
      </p:sp>
      <p:sp>
        <p:nvSpPr>
          <p:cNvPr id="5" name="Slide Number Placeholder 4">
            <a:extLst>
              <a:ext uri="{FF2B5EF4-FFF2-40B4-BE49-F238E27FC236}">
                <a16:creationId xmlns:a16="http://schemas.microsoft.com/office/drawing/2014/main" id="{AFCD7404-5EE2-D177-1D23-4042DFAB93F0}"/>
              </a:ext>
            </a:extLst>
          </p:cNvPr>
          <p:cNvSpPr>
            <a:spLocks noGrp="1"/>
          </p:cNvSpPr>
          <p:nvPr>
            <p:ph type="sldNum" sz="quarter" idx="12"/>
          </p:nvPr>
        </p:nvSpPr>
        <p:spPr/>
        <p:txBody>
          <a:bodyPr/>
          <a:lstStyle/>
          <a:p>
            <a:fld id="{9566D03A-FE14-4537-809B-4E34C618A541}" type="slidenum">
              <a:rPr lang="en-US" smtClean="0"/>
              <a:t>10</a:t>
            </a:fld>
            <a:endParaRPr lang="en-US" dirty="0"/>
          </a:p>
        </p:txBody>
      </p:sp>
    </p:spTree>
    <p:extLst>
      <p:ext uri="{BB962C8B-B14F-4D97-AF65-F5344CB8AC3E}">
        <p14:creationId xmlns:p14="http://schemas.microsoft.com/office/powerpoint/2010/main" val="79588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DCFF-A756-44B6-A7B9-EA76808CCF6F}"/>
              </a:ext>
            </a:extLst>
          </p:cNvPr>
          <p:cNvSpPr>
            <a:spLocks noGrp="1"/>
          </p:cNvSpPr>
          <p:nvPr>
            <p:ph type="title"/>
          </p:nvPr>
        </p:nvSpPr>
        <p:spPr/>
        <p:txBody>
          <a:bodyPr/>
          <a:lstStyle/>
          <a:p>
            <a:r>
              <a:rPr lang="ru-RU" dirty="0">
                <a:latin typeface="Segoe UI" panose="020B0502040204020203" pitchFamily="34" charset="0"/>
              </a:rPr>
              <a:t>Антипаттерн</a:t>
            </a:r>
            <a:r>
              <a:rPr lang="en-US" dirty="0">
                <a:latin typeface="Segoe UI" panose="020B0502040204020203" pitchFamily="34" charset="0"/>
              </a:rPr>
              <a:t>: </a:t>
            </a:r>
            <a:r>
              <a:rPr lang="ru-RU" dirty="0">
                <a:latin typeface="Segoe UI" panose="020B0502040204020203" pitchFamily="34" charset="0"/>
              </a:rPr>
              <a:t>эталонная база </a:t>
            </a:r>
            <a:endParaRPr lang="en-US" dirty="0"/>
          </a:p>
        </p:txBody>
      </p:sp>
      <p:sp>
        <p:nvSpPr>
          <p:cNvPr id="5" name="Slide Number Placeholder 4">
            <a:extLst>
              <a:ext uri="{FF2B5EF4-FFF2-40B4-BE49-F238E27FC236}">
                <a16:creationId xmlns:a16="http://schemas.microsoft.com/office/drawing/2014/main" id="{1DEDCBD8-A680-592A-01EF-A855D86DC828}"/>
              </a:ext>
            </a:extLst>
          </p:cNvPr>
          <p:cNvSpPr>
            <a:spLocks noGrp="1"/>
          </p:cNvSpPr>
          <p:nvPr>
            <p:ph type="sldNum" sz="quarter" idx="12"/>
          </p:nvPr>
        </p:nvSpPr>
        <p:spPr/>
        <p:txBody>
          <a:bodyPr/>
          <a:lstStyle/>
          <a:p>
            <a:fld id="{9566D03A-FE14-4537-809B-4E34C618A541}" type="slidenum">
              <a:rPr lang="en-US" smtClean="0"/>
              <a:t>11</a:t>
            </a:fld>
            <a:endParaRPr lang="en-US" dirty="0"/>
          </a:p>
        </p:txBody>
      </p:sp>
      <p:pic>
        <p:nvPicPr>
          <p:cNvPr id="4" name="Picture 3">
            <a:extLst>
              <a:ext uri="{FF2B5EF4-FFF2-40B4-BE49-F238E27FC236}">
                <a16:creationId xmlns:a16="http://schemas.microsoft.com/office/drawing/2014/main" id="{4E2468D2-D731-1882-361E-2BB4B27A7F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18138" y="2049742"/>
            <a:ext cx="8796728" cy="3740971"/>
          </a:xfrm>
          <a:prstGeom prst="rect">
            <a:avLst/>
          </a:prstGeom>
        </p:spPr>
      </p:pic>
    </p:spTree>
    <p:extLst>
      <p:ext uri="{BB962C8B-B14F-4D97-AF65-F5344CB8AC3E}">
        <p14:creationId xmlns:p14="http://schemas.microsoft.com/office/powerpoint/2010/main" val="289095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29FD-B3CD-87E8-5168-9D01D2CCCCB7}"/>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Недостатки подхода</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D0B7E32-7B4B-70E4-6740-59D0761E8D55}"/>
              </a:ext>
            </a:extLst>
          </p:cNvPr>
          <p:cNvSpPr>
            <a:spLocks noGrp="1"/>
          </p:cNvSpPr>
          <p:nvPr>
            <p:ph idx="1"/>
          </p:nvPr>
        </p:nvSpPr>
        <p:spPr/>
        <p:txBody>
          <a:bodyPr>
            <a:normAutofit/>
          </a:bodyPr>
          <a:lstStyle/>
          <a:p>
            <a:pPr algn="l">
              <a:buFont typeface="Arial" panose="020B0604020202020204" pitchFamily="34" charset="0"/>
              <a:buChar char="•"/>
            </a:pPr>
            <a:r>
              <a:rPr lang="ru-RU" dirty="0">
                <a:solidFill>
                  <a:srgbClr val="3C3C3C"/>
                </a:solidFill>
                <a:effectLst/>
                <a:latin typeface="Segoe UI" panose="020B0502040204020203" pitchFamily="34" charset="0"/>
                <a:cs typeface="Segoe UI" panose="020B0502040204020203" pitchFamily="34" charset="0"/>
              </a:rPr>
              <a:t>Нет истории изменений.</a:t>
            </a:r>
          </a:p>
          <a:p>
            <a:pPr algn="l">
              <a:buFont typeface="Arial" panose="020B0604020202020204" pitchFamily="34" charset="0"/>
              <a:buChar char="•"/>
            </a:pPr>
            <a:endParaRPr lang="en-US" dirty="0">
              <a:solidFill>
                <a:srgbClr val="3C3C3C"/>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ru-RU" dirty="0">
                <a:solidFill>
                  <a:srgbClr val="3C3C3C"/>
                </a:solidFill>
                <a:effectLst/>
                <a:latin typeface="Segoe UI" panose="020B0502040204020203" pitchFamily="34" charset="0"/>
                <a:cs typeface="Segoe UI" panose="020B0502040204020203" pitchFamily="34" charset="0"/>
              </a:rPr>
              <a:t>Нет единого источника истины.</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F83D905D-4AA1-E8F9-4E4D-F725965C18F2}"/>
              </a:ext>
            </a:extLst>
          </p:cNvPr>
          <p:cNvSpPr>
            <a:spLocks noGrp="1"/>
          </p:cNvSpPr>
          <p:nvPr>
            <p:ph type="sldNum" sz="quarter" idx="12"/>
          </p:nvPr>
        </p:nvSpPr>
        <p:spPr/>
        <p:txBody>
          <a:bodyPr/>
          <a:lstStyle/>
          <a:p>
            <a:fld id="{9566D03A-FE14-4537-809B-4E34C618A541}" type="slidenum">
              <a:rPr lang="en-US" smtClean="0"/>
              <a:t>12</a:t>
            </a:fld>
            <a:endParaRPr lang="en-US" dirty="0"/>
          </a:p>
        </p:txBody>
      </p:sp>
    </p:spTree>
    <p:extLst>
      <p:ext uri="{BB962C8B-B14F-4D97-AF65-F5344CB8AC3E}">
        <p14:creationId xmlns:p14="http://schemas.microsoft.com/office/powerpoint/2010/main" val="270673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D3A5-CA91-D0D9-EEA3-0C2C10CE4E16}"/>
              </a:ext>
            </a:extLst>
          </p:cNvPr>
          <p:cNvSpPr>
            <a:spLocks noGrp="1"/>
          </p:cNvSpPr>
          <p:nvPr>
            <p:ph type="title"/>
          </p:nvPr>
        </p:nvSpPr>
        <p:spPr>
          <a:xfrm>
            <a:off x="838200" y="136525"/>
            <a:ext cx="10515600" cy="1422380"/>
          </a:xfrm>
        </p:spPr>
        <p:txBody>
          <a:bodyPr>
            <a:normAutofit/>
          </a:bodyPr>
          <a:lstStyle/>
          <a:p>
            <a:r>
              <a:rPr lang="ru-RU" b="0" i="0" dirty="0">
                <a:effectLst/>
                <a:latin typeface="Segoe UI" panose="020B0502040204020203" pitchFamily="34" charset="0"/>
              </a:rPr>
              <a:t>Что такое сх</a:t>
            </a:r>
            <a:r>
              <a:rPr lang="ru-RU" dirty="0">
                <a:latin typeface="Segoe UI" panose="020B0502040204020203" pitchFamily="34" charset="0"/>
              </a:rPr>
              <a:t>ема базы данных?</a:t>
            </a:r>
            <a:endParaRPr lang="en-US" dirty="0"/>
          </a:p>
        </p:txBody>
      </p:sp>
      <p:sp>
        <p:nvSpPr>
          <p:cNvPr id="3" name="Content Placeholder 2">
            <a:extLst>
              <a:ext uri="{FF2B5EF4-FFF2-40B4-BE49-F238E27FC236}">
                <a16:creationId xmlns:a16="http://schemas.microsoft.com/office/drawing/2014/main" id="{FAED9F0B-5142-47F4-7234-D0525E0FC04C}"/>
              </a:ext>
            </a:extLst>
          </p:cNvPr>
          <p:cNvSpPr>
            <a:spLocks noGrp="1"/>
          </p:cNvSpPr>
          <p:nvPr>
            <p:ph idx="1"/>
          </p:nvPr>
        </p:nvSpPr>
        <p:spPr>
          <a:xfrm>
            <a:off x="838200" y="1873782"/>
            <a:ext cx="10515600" cy="3548063"/>
          </a:xfrm>
        </p:spPr>
        <p:txBody>
          <a:bodyPr>
            <a:normAutofit/>
          </a:bodyPr>
          <a:lstStyle/>
          <a:p>
            <a:pPr marL="0" indent="0" algn="just">
              <a:buNone/>
            </a:pPr>
            <a:r>
              <a:rPr lang="ru-RU" b="0" i="0" dirty="0">
                <a:solidFill>
                  <a:srgbClr val="000000"/>
                </a:solidFill>
                <a:effectLst/>
                <a:latin typeface="Segoe UI" panose="020B0502040204020203" pitchFamily="34" charset="0"/>
              </a:rPr>
              <a:t>Не только </a:t>
            </a:r>
            <a:r>
              <a:rPr lang="en-US" b="0" i="0" dirty="0">
                <a:solidFill>
                  <a:srgbClr val="000000"/>
                </a:solidFill>
                <a:effectLst/>
                <a:latin typeface="Segoe UI" panose="020B0502040204020203" pitchFamily="34" charset="0"/>
              </a:rPr>
              <a:t>DDL, </a:t>
            </a:r>
            <a:r>
              <a:rPr lang="ru-RU" b="0" i="0" dirty="0">
                <a:solidFill>
                  <a:srgbClr val="000000"/>
                </a:solidFill>
                <a:effectLst/>
                <a:latin typeface="Segoe UI" panose="020B0502040204020203" pitchFamily="34" charset="0"/>
              </a:rPr>
              <a:t>но и данные, необходимые для правильной работы приложения.</a:t>
            </a:r>
            <a:endParaRPr lang="en-US" dirty="0"/>
          </a:p>
        </p:txBody>
      </p:sp>
      <p:sp>
        <p:nvSpPr>
          <p:cNvPr id="5" name="Slide Number Placeholder 4">
            <a:extLst>
              <a:ext uri="{FF2B5EF4-FFF2-40B4-BE49-F238E27FC236}">
                <a16:creationId xmlns:a16="http://schemas.microsoft.com/office/drawing/2014/main" id="{BFC7406B-26FF-E5CC-FDA5-4D4CA581E677}"/>
              </a:ext>
            </a:extLst>
          </p:cNvPr>
          <p:cNvSpPr>
            <a:spLocks noGrp="1"/>
          </p:cNvSpPr>
          <p:nvPr>
            <p:ph type="sldNum" sz="quarter" idx="12"/>
          </p:nvPr>
        </p:nvSpPr>
        <p:spPr/>
        <p:txBody>
          <a:bodyPr/>
          <a:lstStyle/>
          <a:p>
            <a:fld id="{9566D03A-FE14-4537-809B-4E34C618A541}" type="slidenum">
              <a:rPr lang="en-US" smtClean="0"/>
              <a:t>13</a:t>
            </a:fld>
            <a:endParaRPr lang="en-US" dirty="0"/>
          </a:p>
        </p:txBody>
      </p:sp>
    </p:spTree>
    <p:extLst>
      <p:ext uri="{BB962C8B-B14F-4D97-AF65-F5344CB8AC3E}">
        <p14:creationId xmlns:p14="http://schemas.microsoft.com/office/powerpoint/2010/main" val="356380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r>
              <a:rPr lang="ru-RU" i="0" dirty="0">
                <a:effectLst/>
                <a:latin typeface="Segoe UI" panose="020B0502040204020203" pitchFamily="34" charset="0"/>
                <a:cs typeface="Segoe UI" panose="020B0502040204020203" pitchFamily="34" charset="0"/>
              </a:rPr>
              <a:t>Референс-данные</a:t>
            </a:r>
            <a:r>
              <a:rPr lang="en-US" i="0" dirty="0">
                <a:effectLst/>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и мастер-данные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a:bodyPr>
          <a:lstStyle/>
          <a:p>
            <a:pPr marL="0" indent="0" algn="just">
              <a:buNone/>
            </a:pPr>
            <a:r>
              <a:rPr lang="ru-RU" b="1" i="0" dirty="0">
                <a:solidFill>
                  <a:srgbClr val="111111"/>
                </a:solidFill>
                <a:effectLst/>
                <a:latin typeface="Segoe UI" panose="020B0502040204020203" pitchFamily="34" charset="0"/>
                <a:cs typeface="Segoe UI" panose="020B0502040204020203" pitchFamily="34" charset="0"/>
              </a:rPr>
              <a:t>Референс-данные</a:t>
            </a:r>
            <a:r>
              <a:rPr lang="ru-RU" b="0" i="0" dirty="0">
                <a:solidFill>
                  <a:srgbClr val="111111"/>
                </a:solidFill>
                <a:effectLst/>
                <a:latin typeface="Segoe UI" panose="020B0502040204020203" pitchFamily="34" charset="0"/>
                <a:cs typeface="Segoe UI" panose="020B0502040204020203" pitchFamily="34" charset="0"/>
              </a:rPr>
              <a:t> – это относительно редко меняющиеся данные, которые определяют значения конкретных сущностей.</a:t>
            </a:r>
          </a:p>
          <a:p>
            <a:pPr marL="0" indent="0" algn="just">
              <a:buNone/>
            </a:pPr>
            <a:r>
              <a:rPr lang="ru-RU" b="0" i="0" dirty="0">
                <a:solidFill>
                  <a:srgbClr val="111111"/>
                </a:solidFill>
                <a:effectLst/>
                <a:latin typeface="Segoe UI" panose="020B0502040204020203" pitchFamily="34" charset="0"/>
                <a:cs typeface="Segoe UI" panose="020B0502040204020203" pitchFamily="34" charset="0"/>
              </a:rPr>
              <a:t> </a:t>
            </a:r>
            <a:br>
              <a:rPr lang="ru-RU" dirty="0">
                <a:latin typeface="Segoe UI" panose="020B0502040204020203" pitchFamily="34" charset="0"/>
                <a:cs typeface="Segoe UI" panose="020B0502040204020203" pitchFamily="34" charset="0"/>
              </a:rPr>
            </a:br>
            <a:r>
              <a:rPr lang="ru-RU" b="1" i="0" dirty="0">
                <a:solidFill>
                  <a:srgbClr val="111111"/>
                </a:solidFill>
                <a:effectLst/>
                <a:latin typeface="Segoe UI" panose="020B0502040204020203" pitchFamily="34" charset="0"/>
                <a:cs typeface="Segoe UI" panose="020B0502040204020203" pitchFamily="34" charset="0"/>
              </a:rPr>
              <a:t>Мастер-данные</a:t>
            </a:r>
            <a:r>
              <a:rPr lang="ru-RU" b="0" i="0" dirty="0">
                <a:solidFill>
                  <a:srgbClr val="111111"/>
                </a:solidFill>
                <a:effectLst/>
                <a:latin typeface="Segoe UI" panose="020B0502040204020203" pitchFamily="34" charset="0"/>
                <a:cs typeface="Segoe UI" panose="020B0502040204020203" pitchFamily="34" charset="0"/>
              </a:rPr>
              <a:t> – это базовые данные, которые определяют бизнес-сущности, с которыми имеет дело предприятие.</a:t>
            </a:r>
            <a:r>
              <a:rPr lang="ru-RU" b="0" i="0" dirty="0">
                <a:solidFill>
                  <a:srgbClr val="111111"/>
                </a:solidFill>
                <a:effectLst/>
                <a:latin typeface="-apple-system"/>
              </a:rPr>
              <a:t> </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14</a:t>
            </a:fld>
            <a:endParaRPr lang="en-US" dirty="0"/>
          </a:p>
        </p:txBody>
      </p:sp>
    </p:spTree>
    <p:extLst>
      <p:ext uri="{BB962C8B-B14F-4D97-AF65-F5344CB8AC3E}">
        <p14:creationId xmlns:p14="http://schemas.microsoft.com/office/powerpoint/2010/main" val="276492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их выделить?</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Существует простой способ отличить </a:t>
            </a:r>
            <a:r>
              <a:rPr lang="ru-RU" b="1" dirty="0">
                <a:solidFill>
                  <a:srgbClr val="000000"/>
                </a:solidFill>
                <a:latin typeface="Segoe UI" panose="020B0502040204020203" pitchFamily="34" charset="0"/>
                <a:cs typeface="Segoe UI" panose="020B0502040204020203" pitchFamily="34" charset="0"/>
              </a:rPr>
              <a:t>референс-мастер</a:t>
            </a:r>
            <a:r>
              <a:rPr lang="ru-RU" b="1" i="0" dirty="0">
                <a:solidFill>
                  <a:srgbClr val="000000"/>
                </a:solidFill>
                <a:effectLst/>
                <a:latin typeface="Segoe UI" panose="020B0502040204020203" pitchFamily="34" charset="0"/>
                <a:cs typeface="Segoe UI" panose="020B0502040204020203" pitchFamily="34" charset="0"/>
              </a:rPr>
              <a:t> данные</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от обычных данных. </a:t>
            </a:r>
          </a:p>
          <a:p>
            <a:pPr marL="0" indent="0" algn="just">
              <a:buNone/>
            </a:pPr>
            <a:r>
              <a:rPr lang="ru-RU" dirty="0">
                <a:latin typeface="Segoe UI" panose="020B0502040204020203" pitchFamily="34" charset="0"/>
                <a:cs typeface="Segoe UI" panose="020B0502040204020203" pitchFamily="34" charset="0"/>
              </a:rPr>
              <a:t>Если ваше приложение может изменять данные, то это обычные данные; если нет, то это справочные данные.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E7364E87-0DF3-E536-24F1-5E9355182FD8}"/>
              </a:ext>
            </a:extLst>
          </p:cNvPr>
          <p:cNvSpPr>
            <a:spLocks noGrp="1"/>
          </p:cNvSpPr>
          <p:nvPr>
            <p:ph type="sldNum" sz="quarter" idx="12"/>
          </p:nvPr>
        </p:nvSpPr>
        <p:spPr/>
        <p:txBody>
          <a:bodyPr/>
          <a:lstStyle/>
          <a:p>
            <a:fld id="{9566D03A-FE14-4537-809B-4E34C618A541}" type="slidenum">
              <a:rPr lang="en-US" smtClean="0"/>
              <a:t>15</a:t>
            </a:fld>
            <a:endParaRPr lang="en-US" dirty="0"/>
          </a:p>
        </p:txBody>
      </p:sp>
    </p:spTree>
    <p:extLst>
      <p:ext uri="{BB962C8B-B14F-4D97-AF65-F5344CB8AC3E}">
        <p14:creationId xmlns:p14="http://schemas.microsoft.com/office/powerpoint/2010/main" val="250684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0706-073E-AA44-225F-86AFD6484AE6}"/>
              </a:ext>
            </a:extLst>
          </p:cNvPr>
          <p:cNvSpPr>
            <a:spLocks noGrp="1"/>
          </p:cNvSpPr>
          <p:nvPr>
            <p:ph type="title"/>
          </p:nvPr>
        </p:nvSpPr>
        <p:spPr/>
        <p:txBody>
          <a:bodyPr>
            <a:normAutofit/>
          </a:bodyPr>
          <a:lstStyle/>
          <a:p>
            <a:r>
              <a:rPr lang="ru-RU" b="0" i="0" dirty="0">
                <a:effectLst/>
                <a:latin typeface="Segoe UI" panose="020B0502040204020203" pitchFamily="34" charset="0"/>
              </a:rPr>
              <a:t>Хранение схемы или изменений схемы</a:t>
            </a:r>
            <a:endParaRPr lang="en-US" dirty="0"/>
          </a:p>
        </p:txBody>
      </p:sp>
      <p:sp>
        <p:nvSpPr>
          <p:cNvPr id="3" name="Content Placeholder 2">
            <a:extLst>
              <a:ext uri="{FF2B5EF4-FFF2-40B4-BE49-F238E27FC236}">
                <a16:creationId xmlns:a16="http://schemas.microsoft.com/office/drawing/2014/main" id="{E8ACFB9D-584A-EAD5-E57A-6BD120037171}"/>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Состояние (</a:t>
            </a:r>
            <a:r>
              <a:rPr lang="en-US" dirty="0">
                <a:latin typeface="Segoe UI" panose="020B0502040204020203" pitchFamily="34" charset="0"/>
                <a:cs typeface="Segoe UI" panose="020B0502040204020203" pitchFamily="34" charset="0"/>
              </a:rPr>
              <a:t>snapshot</a:t>
            </a:r>
            <a:r>
              <a:rPr lang="ru-RU"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Миграции.</a:t>
            </a:r>
          </a:p>
          <a:p>
            <a:endParaRPr lang="ru-RU" dirty="0">
              <a:latin typeface="Segoe UI" panose="020B0502040204020203" pitchFamily="34" charset="0"/>
              <a:cs typeface="Segoe UI" panose="020B0502040204020203" pitchFamily="34" charset="0"/>
            </a:endParaRPr>
          </a:p>
          <a:p>
            <a:pPr marL="0" indent="0">
              <a:buNone/>
            </a:pPr>
            <a:r>
              <a:rPr lang="ru-RU" b="1" i="1" dirty="0">
                <a:latin typeface="Segoe UI" panose="020B0502040204020203" pitchFamily="34" charset="0"/>
              </a:rPr>
              <a:t>Правило</a:t>
            </a:r>
            <a:r>
              <a:rPr lang="en-US" b="1" i="1" dirty="0">
                <a:latin typeface="Segoe UI" panose="020B0502040204020203" pitchFamily="34" charset="0"/>
              </a:rPr>
              <a:t>:</a:t>
            </a:r>
            <a:endParaRPr lang="ru-RU" b="1" i="1" dirty="0">
              <a:latin typeface="Segoe UI" panose="020B0502040204020203" pitchFamily="34" charset="0"/>
            </a:endParaRPr>
          </a:p>
          <a:p>
            <a:pPr marL="0" indent="0">
              <a:buNone/>
            </a:pPr>
            <a:r>
              <a:rPr lang="ru-RU" dirty="0">
                <a:latin typeface="Segoe UI" panose="020B0502040204020203" pitchFamily="34" charset="0"/>
              </a:rPr>
              <a:t>Не редактируйте и не удаляйте миграции.</a:t>
            </a:r>
            <a:br>
              <a:rPr lang="ru-RU" dirty="0"/>
            </a:br>
            <a:br>
              <a:rPr lang="ru-RU" dirty="0"/>
            </a:br>
            <a:endParaRPr lang="ru-RU" b="0" i="0" dirty="0">
              <a:solidFill>
                <a:srgbClr val="D0021B"/>
              </a:solidFill>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3E61CFD6-B4D9-B6D2-2731-2BD0DC7F5F48}"/>
              </a:ext>
            </a:extLst>
          </p:cNvPr>
          <p:cNvSpPr>
            <a:spLocks noGrp="1"/>
          </p:cNvSpPr>
          <p:nvPr>
            <p:ph type="sldNum" sz="quarter" idx="12"/>
          </p:nvPr>
        </p:nvSpPr>
        <p:spPr/>
        <p:txBody>
          <a:bodyPr/>
          <a:lstStyle/>
          <a:p>
            <a:fld id="{9566D03A-FE14-4537-809B-4E34C618A541}" type="slidenum">
              <a:rPr lang="en-US" smtClean="0"/>
              <a:t>16</a:t>
            </a:fld>
            <a:endParaRPr lang="en-US" dirty="0"/>
          </a:p>
        </p:txBody>
      </p:sp>
    </p:spTree>
    <p:extLst>
      <p:ext uri="{BB962C8B-B14F-4D97-AF65-F5344CB8AC3E}">
        <p14:creationId xmlns:p14="http://schemas.microsoft.com/office/powerpoint/2010/main" val="327953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BD73-48DB-1646-DC55-C4C3E7099F35}"/>
              </a:ext>
            </a:extLst>
          </p:cNvPr>
          <p:cNvSpPr>
            <a:spLocks noGrp="1"/>
          </p:cNvSpPr>
          <p:nvPr>
            <p:ph type="title"/>
          </p:nvPr>
        </p:nvSpPr>
        <p:spPr>
          <a:xfrm>
            <a:off x="153749" y="211376"/>
            <a:ext cx="11885851" cy="1325563"/>
          </a:xfrm>
        </p:spPr>
        <p:txBody>
          <a:bodyPr>
            <a:normAutofit/>
          </a:bodyPr>
          <a:lstStyle/>
          <a:p>
            <a:r>
              <a:rPr lang="en-US" dirty="0">
                <a:latin typeface="Segoe UI" panose="020B0502040204020203" pitchFamily="34" charset="0"/>
                <a:cs typeface="Segoe UI" panose="020B0502040204020203" pitchFamily="34" charset="0"/>
              </a:rPr>
              <a:t>Merge</a:t>
            </a:r>
            <a:r>
              <a:rPr lang="ru-RU" dirty="0">
                <a:latin typeface="Segoe UI" panose="020B0502040204020203" pitchFamily="34" charset="0"/>
                <a:cs typeface="Segoe UI" panose="020B0502040204020203" pitchFamily="34" charset="0"/>
              </a:rPr>
              <a:t> конфликты </a:t>
            </a:r>
            <a:r>
              <a:rPr lang="en-US" dirty="0">
                <a:latin typeface="Segoe UI" panose="020B0502040204020203" pitchFamily="34" charset="0"/>
                <a:cs typeface="Segoe UI" panose="020B0502040204020203" pitchFamily="34" charset="0"/>
              </a:rPr>
              <a:t>VS </a:t>
            </a:r>
            <a:r>
              <a:rPr lang="ru-RU" dirty="0">
                <a:latin typeface="Segoe UI" panose="020B0502040204020203" pitchFamily="34" charset="0"/>
                <a:cs typeface="Segoe UI" panose="020B0502040204020203" pitchFamily="34" charset="0"/>
              </a:rPr>
              <a:t>трансформации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81F64EB-2500-BA5D-1EF0-452C114EC40C}"/>
              </a:ext>
            </a:extLst>
          </p:cNvPr>
          <p:cNvSpPr>
            <a:spLocks noGrp="1"/>
          </p:cNvSpPr>
          <p:nvPr>
            <p:ph idx="1"/>
          </p:nvPr>
        </p:nvSpPr>
        <p:spPr/>
        <p:txBody>
          <a:bodyPr>
            <a:normAutofit/>
          </a:bodyPr>
          <a:lstStyle/>
          <a:p>
            <a:pPr marL="0" indent="0">
              <a:buNone/>
            </a:pPr>
            <a:r>
              <a:rPr lang="ru-RU" b="1" i="1" dirty="0">
                <a:latin typeface="Segoe UI" panose="020B0502040204020203" pitchFamily="34" charset="0"/>
                <a:cs typeface="Segoe UI" panose="020B0502040204020203" pitchFamily="34" charset="0"/>
              </a:rPr>
              <a:t>Трансформация</a:t>
            </a:r>
            <a:r>
              <a:rPr lang="ru-RU" b="1" i="1" dirty="0">
                <a:effectLst/>
                <a:latin typeface="Segoe UI" panose="020B0502040204020203" pitchFamily="34" charset="0"/>
                <a:cs typeface="Segoe UI" panose="020B0502040204020203" pitchFamily="34" charset="0"/>
              </a:rPr>
              <a:t> данных </a:t>
            </a:r>
            <a:r>
              <a:rPr lang="ru-RU" b="0" dirty="0">
                <a:effectLst/>
                <a:latin typeface="Segoe UI" panose="020B0502040204020203" pitchFamily="34" charset="0"/>
                <a:cs typeface="Segoe UI" panose="020B0502040204020203" pitchFamily="34" charset="0"/>
              </a:rPr>
              <a:t>- это изменение формы данных, чтобы они соответствовали новой схеме.</a:t>
            </a:r>
          </a:p>
          <a:p>
            <a:pPr marL="0" indent="0" algn="just">
              <a:buNone/>
            </a:pPr>
            <a:br>
              <a:rPr lang="ru-RU" dirty="0">
                <a:latin typeface="Segoe UI" panose="020B0502040204020203" pitchFamily="34" charset="0"/>
                <a:cs typeface="Segoe UI" panose="020B0502040204020203" pitchFamily="34" charset="0"/>
              </a:rPr>
            </a:br>
            <a:br>
              <a:rPr lang="ru-RU" dirty="0"/>
            </a:br>
            <a:endParaRPr lang="en-US" dirty="0"/>
          </a:p>
        </p:txBody>
      </p:sp>
      <p:sp>
        <p:nvSpPr>
          <p:cNvPr id="5" name="Slide Number Placeholder 4">
            <a:extLst>
              <a:ext uri="{FF2B5EF4-FFF2-40B4-BE49-F238E27FC236}">
                <a16:creationId xmlns:a16="http://schemas.microsoft.com/office/drawing/2014/main" id="{ECC6017A-9C86-01F1-3580-41F30DCD89D0}"/>
              </a:ext>
            </a:extLst>
          </p:cNvPr>
          <p:cNvSpPr>
            <a:spLocks noGrp="1"/>
          </p:cNvSpPr>
          <p:nvPr>
            <p:ph type="sldNum" sz="quarter" idx="12"/>
          </p:nvPr>
        </p:nvSpPr>
        <p:spPr/>
        <p:txBody>
          <a:bodyPr/>
          <a:lstStyle/>
          <a:p>
            <a:fld id="{9566D03A-FE14-4537-809B-4E34C618A541}" type="slidenum">
              <a:rPr lang="en-US" smtClean="0"/>
              <a:t>17</a:t>
            </a:fld>
            <a:endParaRPr lang="en-US" dirty="0"/>
          </a:p>
        </p:txBody>
      </p:sp>
    </p:spTree>
    <p:extLst>
      <p:ext uri="{BB962C8B-B14F-4D97-AF65-F5344CB8AC3E}">
        <p14:creationId xmlns:p14="http://schemas.microsoft.com/office/powerpoint/2010/main" val="3213352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352F-0498-1298-484B-2178BF2BD4D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Классический пример</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327C7D3-BF27-37CF-E228-3B5889D78E20}"/>
              </a:ext>
            </a:extLst>
          </p:cNvPr>
          <p:cNvSpPr>
            <a:spLocks noGrp="1"/>
          </p:cNvSpPr>
          <p:nvPr>
            <p:ph idx="1"/>
          </p:nvPr>
        </p:nvSpPr>
        <p:spPr/>
        <p:txBody>
          <a:bodyPr>
            <a:normAutofit/>
          </a:bodyPr>
          <a:lstStyle/>
          <a:p>
            <a:pPr marL="0" indent="0" algn="just">
              <a:buNone/>
            </a:pPr>
            <a:r>
              <a:rPr lang="ru-RU" dirty="0">
                <a:latin typeface="Segoe UI" panose="020B0502040204020203" pitchFamily="34" charset="0"/>
                <a:cs typeface="Segoe UI" panose="020B0502040204020203" pitchFamily="34" charset="0"/>
              </a:rPr>
              <a:t>При разделении столбца </a:t>
            </a:r>
            <a:r>
              <a:rPr lang="ru-RU" b="1" i="1" dirty="0">
                <a:latin typeface="Segoe UI" panose="020B0502040204020203" pitchFamily="34" charset="0"/>
                <a:cs typeface="Segoe UI" panose="020B0502040204020203" pitchFamily="34" charset="0"/>
              </a:rPr>
              <a:t>Name</a:t>
            </a:r>
            <a:r>
              <a:rPr lang="ru-RU" dirty="0">
                <a:latin typeface="Segoe UI" panose="020B0502040204020203" pitchFamily="34" charset="0"/>
                <a:cs typeface="Segoe UI" panose="020B0502040204020203" pitchFamily="34" charset="0"/>
              </a:rPr>
              <a:t> на </a:t>
            </a:r>
            <a:r>
              <a:rPr lang="ru-RU" b="1" i="1" dirty="0">
                <a:latin typeface="Segoe UI" panose="020B0502040204020203" pitchFamily="34" charset="0"/>
                <a:cs typeface="Segoe UI" panose="020B0502040204020203" pitchFamily="34" charset="0"/>
              </a:rPr>
              <a:t>FirstName</a:t>
            </a:r>
            <a:r>
              <a:rPr lang="ru-RU" dirty="0">
                <a:latin typeface="Segoe UI" panose="020B0502040204020203" pitchFamily="34" charset="0"/>
                <a:cs typeface="Segoe UI" panose="020B0502040204020203" pitchFamily="34" charset="0"/>
              </a:rPr>
              <a:t> и </a:t>
            </a:r>
            <a:r>
              <a:rPr lang="ru-RU" b="1" i="1" dirty="0">
                <a:latin typeface="Segoe UI" panose="020B0502040204020203" pitchFamily="34" charset="0"/>
                <a:cs typeface="Segoe UI" panose="020B0502040204020203" pitchFamily="34" charset="0"/>
              </a:rPr>
              <a:t>LastName</a:t>
            </a:r>
            <a:r>
              <a:rPr lang="ru-RU" dirty="0">
                <a:latin typeface="Segoe UI" panose="020B0502040204020203" pitchFamily="34" charset="0"/>
                <a:cs typeface="Segoe UI" panose="020B0502040204020203" pitchFamily="34" charset="0"/>
              </a:rPr>
              <a:t> вам нужно не только удалить столбец </a:t>
            </a:r>
            <a:r>
              <a:rPr lang="ru-RU" b="1" i="1" dirty="0">
                <a:latin typeface="Segoe UI" panose="020B0502040204020203" pitchFamily="34" charset="0"/>
                <a:cs typeface="Segoe UI" panose="020B0502040204020203" pitchFamily="34" charset="0"/>
              </a:rPr>
              <a:t>Name</a:t>
            </a:r>
            <a:r>
              <a:rPr lang="ru-RU" dirty="0">
                <a:latin typeface="Segoe UI" panose="020B0502040204020203" pitchFamily="34" charset="0"/>
                <a:cs typeface="Segoe UI" panose="020B0502040204020203" pitchFamily="34" charset="0"/>
              </a:rPr>
              <a:t> и создать новые столбцы </a:t>
            </a:r>
            <a:r>
              <a:rPr lang="ru-RU" b="1" i="1" dirty="0">
                <a:latin typeface="Segoe UI" panose="020B0502040204020203" pitchFamily="34" charset="0"/>
                <a:cs typeface="Segoe UI" panose="020B0502040204020203" pitchFamily="34" charset="0"/>
              </a:rPr>
              <a:t>FirstName</a:t>
            </a:r>
            <a:r>
              <a:rPr lang="ru-RU" dirty="0">
                <a:latin typeface="Segoe UI" panose="020B0502040204020203" pitchFamily="34" charset="0"/>
                <a:cs typeface="Segoe UI" panose="020B0502040204020203" pitchFamily="34" charset="0"/>
              </a:rPr>
              <a:t> и </a:t>
            </a:r>
            <a:r>
              <a:rPr lang="ru-RU" b="1" i="1" dirty="0">
                <a:latin typeface="Segoe UI" panose="020B0502040204020203" pitchFamily="34" charset="0"/>
                <a:cs typeface="Segoe UI" panose="020B0502040204020203" pitchFamily="34" charset="0"/>
              </a:rPr>
              <a:t>LastName</a:t>
            </a:r>
            <a:r>
              <a:rPr lang="ru-RU" dirty="0">
                <a:latin typeface="Segoe UI" panose="020B0502040204020203" pitchFamily="34" charset="0"/>
                <a:cs typeface="Segoe UI" panose="020B0502040204020203" pitchFamily="34" charset="0"/>
              </a:rPr>
              <a:t>, но также написать скрипт для разделения всех существующих имен на две части.</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F9C8D86D-6119-7F96-FDB3-4A2F8E90AFBC}"/>
              </a:ext>
            </a:extLst>
          </p:cNvPr>
          <p:cNvSpPr>
            <a:spLocks noGrp="1"/>
          </p:cNvSpPr>
          <p:nvPr>
            <p:ph type="sldNum" sz="quarter" idx="12"/>
          </p:nvPr>
        </p:nvSpPr>
        <p:spPr/>
        <p:txBody>
          <a:bodyPr/>
          <a:lstStyle/>
          <a:p>
            <a:fld id="{9566D03A-FE14-4537-809B-4E34C618A541}" type="slidenum">
              <a:rPr lang="en-US" smtClean="0"/>
              <a:t>18</a:t>
            </a:fld>
            <a:endParaRPr lang="en-US" dirty="0"/>
          </a:p>
        </p:txBody>
      </p:sp>
    </p:spTree>
    <p:extLst>
      <p:ext uri="{BB962C8B-B14F-4D97-AF65-F5344CB8AC3E}">
        <p14:creationId xmlns:p14="http://schemas.microsoft.com/office/powerpoint/2010/main" val="3399231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C007-974E-74CC-2490-51483B1B1E43}"/>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DBeaver</a:t>
            </a:r>
          </a:p>
        </p:txBody>
      </p:sp>
      <p:sp>
        <p:nvSpPr>
          <p:cNvPr id="4" name="Slide Number Placeholder 3">
            <a:extLst>
              <a:ext uri="{FF2B5EF4-FFF2-40B4-BE49-F238E27FC236}">
                <a16:creationId xmlns:a16="http://schemas.microsoft.com/office/drawing/2014/main" id="{926432F1-20AA-95CD-4752-1468DE11BDFC}"/>
              </a:ext>
            </a:extLst>
          </p:cNvPr>
          <p:cNvSpPr>
            <a:spLocks noGrp="1"/>
          </p:cNvSpPr>
          <p:nvPr>
            <p:ph type="sldNum" sz="quarter" idx="12"/>
          </p:nvPr>
        </p:nvSpPr>
        <p:spPr/>
        <p:txBody>
          <a:bodyPr/>
          <a:lstStyle/>
          <a:p>
            <a:fld id="{9566D03A-FE14-4537-809B-4E34C618A541}" type="slidenum">
              <a:rPr lang="en-US" smtClean="0"/>
              <a:pPr/>
              <a:t>19</a:t>
            </a:fld>
            <a:endParaRPr lang="en-US" dirty="0"/>
          </a:p>
        </p:txBody>
      </p:sp>
      <p:pic>
        <p:nvPicPr>
          <p:cNvPr id="8" name="Picture 7">
            <a:extLst>
              <a:ext uri="{FF2B5EF4-FFF2-40B4-BE49-F238E27FC236}">
                <a16:creationId xmlns:a16="http://schemas.microsoft.com/office/drawing/2014/main" id="{45795EB5-7C85-2590-AF5D-CDAFFA66C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502" y="1238737"/>
            <a:ext cx="9818581" cy="5340965"/>
          </a:xfrm>
          <a:prstGeom prst="rect">
            <a:avLst/>
          </a:prstGeom>
        </p:spPr>
      </p:pic>
    </p:spTree>
    <p:extLst>
      <p:ext uri="{BB962C8B-B14F-4D97-AF65-F5344CB8AC3E}">
        <p14:creationId xmlns:p14="http://schemas.microsoft.com/office/powerpoint/2010/main" val="1280281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CF9E-4F11-E5F9-DD5B-9CDD5E509E51}"/>
              </a:ext>
            </a:extLst>
          </p:cNvPr>
          <p:cNvSpPr>
            <a:spLocks noGrp="1"/>
          </p:cNvSpPr>
          <p:nvPr>
            <p:ph type="title"/>
          </p:nvPr>
        </p:nvSpPr>
        <p:spPr>
          <a:xfrm>
            <a:off x="838200" y="136525"/>
            <a:ext cx="10515600" cy="1336225"/>
          </a:xfrm>
        </p:spPr>
        <p:txBody>
          <a:bodyPr/>
          <a:lstStyle/>
          <a:p>
            <a:r>
              <a:rPr lang="ru-RU" dirty="0">
                <a:solidFill>
                  <a:schemeClr val="bg1"/>
                </a:solidFill>
                <a:latin typeface="Segoe UI" panose="020B0502040204020203" pitchFamily="34" charset="0"/>
                <a:cs typeface="Segoe UI" panose="020B0502040204020203" pitchFamily="34" charset="0"/>
              </a:rPr>
              <a:t>План доклада</a:t>
            </a:r>
            <a:endParaRPr lang="en-US" dirty="0">
              <a:solidFill>
                <a:schemeClr val="bg1"/>
              </a:solidFill>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54662DD8-0233-43AD-F631-CC838E194D1B}"/>
              </a:ext>
            </a:extLst>
          </p:cNvPr>
          <p:cNvSpPr>
            <a:spLocks noGrp="1"/>
          </p:cNvSpPr>
          <p:nvPr>
            <p:ph idx="1"/>
          </p:nvPr>
        </p:nvSpPr>
        <p:spPr/>
        <p:txBody>
          <a:bodyPr>
            <a:normAutofit/>
          </a:bodyPr>
          <a:lstStyle/>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Введение или о типах зависимостей</a:t>
            </a:r>
          </a:p>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Хранение схемы и доставка изменений</a:t>
            </a:r>
          </a:p>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Изоляция тестов</a:t>
            </a:r>
          </a:p>
          <a:p>
            <a:pPr>
              <a:buFont typeface="Courier New" panose="02070309020205020404" pitchFamily="49" charset="0"/>
              <a:buChar char="o"/>
            </a:pP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Контейнеры</a:t>
            </a:r>
            <a:endParaRPr lang="en-US" sz="2800" dirty="0">
              <a:latin typeface="Segoe UI" panose="020B0502040204020203" pitchFamily="34" charset="0"/>
              <a:cs typeface="Segoe UI" panose="020B0502040204020203" pitchFamily="34" charset="0"/>
            </a:endParaRPr>
          </a:p>
          <a:p>
            <a:pPr>
              <a:buFont typeface="Courier New" panose="02070309020205020404" pitchFamily="49" charset="0"/>
              <a:buChar char="o"/>
            </a:pPr>
            <a:r>
              <a:rPr lang="ru-RU" dirty="0">
                <a:latin typeface="Segoe UI" panose="020B0502040204020203" pitchFamily="34" charset="0"/>
                <a:cs typeface="Segoe UI" panose="020B0502040204020203" pitchFamily="34" charset="0"/>
              </a:rPr>
              <a:t> Рекомендации</a:t>
            </a:r>
          </a:p>
          <a:p>
            <a:endParaRPr lang="en-US" dirty="0"/>
          </a:p>
        </p:txBody>
      </p:sp>
      <p:sp>
        <p:nvSpPr>
          <p:cNvPr id="4" name="Slide Number Placeholder 3">
            <a:extLst>
              <a:ext uri="{FF2B5EF4-FFF2-40B4-BE49-F238E27FC236}">
                <a16:creationId xmlns:a16="http://schemas.microsoft.com/office/drawing/2014/main" id="{EDD20729-228E-F2EC-86A3-27787CDEC275}"/>
              </a:ext>
            </a:extLst>
          </p:cNvPr>
          <p:cNvSpPr>
            <a:spLocks noGrp="1"/>
          </p:cNvSpPr>
          <p:nvPr>
            <p:ph type="sldNum" sz="quarter" idx="12"/>
          </p:nvPr>
        </p:nvSpPr>
        <p:spPr/>
        <p:txBody>
          <a:bodyPr/>
          <a:lstStyle/>
          <a:p>
            <a:fld id="{9566D03A-FE14-4537-809B-4E34C618A541}" type="slidenum">
              <a:rPr lang="en-US" smtClean="0"/>
              <a:pPr/>
              <a:t>2</a:t>
            </a:fld>
            <a:endParaRPr lang="en-US" dirty="0"/>
          </a:p>
        </p:txBody>
      </p:sp>
    </p:spTree>
    <p:extLst>
      <p:ext uri="{BB962C8B-B14F-4D97-AF65-F5344CB8AC3E}">
        <p14:creationId xmlns:p14="http://schemas.microsoft.com/office/powerpoint/2010/main" val="327321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67C3E-89F9-43F3-6709-4A1ACB00E445}"/>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DataGrip</a:t>
            </a:r>
          </a:p>
        </p:txBody>
      </p:sp>
      <p:sp>
        <p:nvSpPr>
          <p:cNvPr id="4" name="Slide Number Placeholder 3">
            <a:extLst>
              <a:ext uri="{FF2B5EF4-FFF2-40B4-BE49-F238E27FC236}">
                <a16:creationId xmlns:a16="http://schemas.microsoft.com/office/drawing/2014/main" id="{446195DB-4C80-8CA8-2332-43E611733D54}"/>
              </a:ext>
            </a:extLst>
          </p:cNvPr>
          <p:cNvSpPr>
            <a:spLocks noGrp="1"/>
          </p:cNvSpPr>
          <p:nvPr>
            <p:ph type="sldNum" sz="quarter" idx="12"/>
          </p:nvPr>
        </p:nvSpPr>
        <p:spPr/>
        <p:txBody>
          <a:bodyPr/>
          <a:lstStyle/>
          <a:p>
            <a:fld id="{9566D03A-FE14-4537-809B-4E34C618A541}" type="slidenum">
              <a:rPr lang="en-US" smtClean="0"/>
              <a:pPr/>
              <a:t>20</a:t>
            </a:fld>
            <a:endParaRPr lang="en-US" dirty="0"/>
          </a:p>
        </p:txBody>
      </p:sp>
      <p:pic>
        <p:nvPicPr>
          <p:cNvPr id="6" name="Picture 5">
            <a:extLst>
              <a:ext uri="{FF2B5EF4-FFF2-40B4-BE49-F238E27FC236}">
                <a16:creationId xmlns:a16="http://schemas.microsoft.com/office/drawing/2014/main" id="{F811C96E-652C-D217-05E6-FF124D6EE6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967992" y="707718"/>
            <a:ext cx="7385808" cy="5648632"/>
          </a:xfrm>
          <a:prstGeom prst="rect">
            <a:avLst/>
          </a:prstGeom>
        </p:spPr>
      </p:pic>
    </p:spTree>
    <p:extLst>
      <p:ext uri="{BB962C8B-B14F-4D97-AF65-F5344CB8AC3E}">
        <p14:creationId xmlns:p14="http://schemas.microsoft.com/office/powerpoint/2010/main" val="2754733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1D7C-A464-B292-9EBD-3F5870F1FC03}"/>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Devart</a:t>
            </a:r>
          </a:p>
        </p:txBody>
      </p:sp>
      <p:sp>
        <p:nvSpPr>
          <p:cNvPr id="3" name="Content Placeholder 2">
            <a:extLst>
              <a:ext uri="{FF2B5EF4-FFF2-40B4-BE49-F238E27FC236}">
                <a16:creationId xmlns:a16="http://schemas.microsoft.com/office/drawing/2014/main" id="{38C0B472-9747-0055-7BFE-CC1A302C1461}"/>
              </a:ext>
            </a:extLst>
          </p:cNvPr>
          <p:cNvSpPr>
            <a:spLocks noGrp="1"/>
          </p:cNvSpPr>
          <p:nvPr>
            <p:ph idx="1"/>
          </p:nvPr>
        </p:nvSpPr>
        <p:spPr/>
        <p:txBody>
          <a:bodyPr>
            <a:normAutofit fontScale="85000" lnSpcReduction="10000"/>
          </a:bodyPr>
          <a:lstStyle/>
          <a:p>
            <a:pPr marL="0" indent="0">
              <a:buNone/>
            </a:pPr>
            <a:r>
              <a:rPr lang="en-US" b="0" dirty="0">
                <a:solidFill>
                  <a:srgbClr val="6A9955"/>
                </a:solidFill>
                <a:effectLst/>
                <a:latin typeface="Consolas" panose="020B0609020204030204" pitchFamily="49" charset="0"/>
              </a:rPr>
              <a:t>-- Drop column "name" from table "public"."attendee"</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public.attendee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DROP</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COLUMN</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name</a:t>
            </a:r>
            <a:r>
              <a:rPr lang="en-US" b="0" dirty="0">
                <a:effectLst/>
                <a:latin typeface="Consolas" panose="020B0609020204030204" pitchFamily="49" charset="0"/>
              </a:rPr>
              <a:t>;</a:t>
            </a: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Create column "first_name" on table "public"."attendee"</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public.attendee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ADD</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first_name </a:t>
            </a:r>
            <a:r>
              <a:rPr lang="en-US" b="0" dirty="0">
                <a:solidFill>
                  <a:srgbClr val="569CD6"/>
                </a:solidFill>
                <a:effectLst/>
                <a:latin typeface="Consolas" panose="020B0609020204030204" pitchFamily="49" charset="0"/>
              </a:rPr>
              <a:t>text</a:t>
            </a:r>
            <a:r>
              <a:rPr lang="en-US" b="0" dirty="0">
                <a:solidFill>
                  <a:srgbClr val="D4D4D4"/>
                </a:solidFill>
                <a:effectLst/>
                <a:latin typeface="Consolas" panose="020B0609020204030204" pitchFamily="49" charset="0"/>
              </a:rPr>
              <a:t>;</a:t>
            </a: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Create column "last_name" on table "public"."attendee"</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public.attendee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ADD</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last_name </a:t>
            </a:r>
            <a:r>
              <a:rPr lang="en-US" b="0" dirty="0">
                <a:solidFill>
                  <a:srgbClr val="569CD6"/>
                </a:solidFill>
                <a:effectLst/>
                <a:latin typeface="Consolas" panose="020B0609020204030204" pitchFamily="49" charset="0"/>
              </a:rPr>
              <a:t>text</a:t>
            </a:r>
            <a:r>
              <a:rPr lang="en-US" b="0" dirty="0">
                <a:solidFill>
                  <a:srgbClr val="D4D4D4"/>
                </a:solidFill>
                <a:effectLst/>
                <a:latin typeface="Consolas" panose="020B06090202040302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5467F2E8-8B03-4F17-31ED-0F120CA98E82}"/>
              </a:ext>
            </a:extLst>
          </p:cNvPr>
          <p:cNvSpPr>
            <a:spLocks noGrp="1"/>
          </p:cNvSpPr>
          <p:nvPr>
            <p:ph type="sldNum" sz="quarter" idx="12"/>
          </p:nvPr>
        </p:nvSpPr>
        <p:spPr/>
        <p:txBody>
          <a:bodyPr/>
          <a:lstStyle/>
          <a:p>
            <a:fld id="{9566D03A-FE14-4537-809B-4E34C618A541}" type="slidenum">
              <a:rPr lang="en-US" smtClean="0"/>
              <a:pPr/>
              <a:t>21</a:t>
            </a:fld>
            <a:endParaRPr lang="en-US" dirty="0"/>
          </a:p>
        </p:txBody>
      </p:sp>
    </p:spTree>
    <p:extLst>
      <p:ext uri="{BB962C8B-B14F-4D97-AF65-F5344CB8AC3E}">
        <p14:creationId xmlns:p14="http://schemas.microsoft.com/office/powerpoint/2010/main" val="2629598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3050-F21A-E092-09BC-54F47F5E55E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Отложим миграции до </a:t>
            </a:r>
            <a:r>
              <a:rPr lang="en-US" dirty="0">
                <a:latin typeface="Segoe UI" panose="020B0502040204020203" pitchFamily="34" charset="0"/>
                <a:cs typeface="Segoe UI" panose="020B0502040204020203" pitchFamily="34" charset="0"/>
              </a:rPr>
              <a:t>production</a:t>
            </a:r>
          </a:p>
        </p:txBody>
      </p:sp>
      <p:sp>
        <p:nvSpPr>
          <p:cNvPr id="3" name="Content Placeholder 2">
            <a:extLst>
              <a:ext uri="{FF2B5EF4-FFF2-40B4-BE49-F238E27FC236}">
                <a16:creationId xmlns:a16="http://schemas.microsoft.com/office/drawing/2014/main" id="{B0D76111-78FB-F5F2-B443-DD4AA8094C0C}"/>
              </a:ext>
            </a:extLst>
          </p:cNvPr>
          <p:cNvSpPr>
            <a:spLocks noGrp="1"/>
          </p:cNvSpPr>
          <p:nvPr>
            <p:ph idx="1"/>
          </p:nvPr>
        </p:nvSpPr>
        <p:spPr/>
        <p:txBody>
          <a:bodyPr/>
          <a:lstStyle/>
          <a:p>
            <a:pPr marL="0" indent="0" algn="just">
              <a:buNone/>
            </a:pPr>
            <a:r>
              <a:rPr lang="ru-RU" dirty="0">
                <a:latin typeface="Segoe UI" panose="020B0502040204020203" pitchFamily="34" charset="0"/>
                <a:cs typeface="Segoe UI" panose="020B0502040204020203" pitchFamily="34" charset="0"/>
              </a:rPr>
              <a:t>Потеря тестовых данных не является проблемой - можно создавать их заново каждый раз.</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17199661-325B-D508-194F-ABECD3E69B6A}"/>
              </a:ext>
            </a:extLst>
          </p:cNvPr>
          <p:cNvSpPr>
            <a:spLocks noGrp="1"/>
          </p:cNvSpPr>
          <p:nvPr>
            <p:ph type="sldNum" sz="quarter" idx="12"/>
          </p:nvPr>
        </p:nvSpPr>
        <p:spPr/>
        <p:txBody>
          <a:bodyPr/>
          <a:lstStyle/>
          <a:p>
            <a:fld id="{9566D03A-FE14-4537-809B-4E34C618A541}" type="slidenum">
              <a:rPr lang="en-US" smtClean="0"/>
              <a:t>22</a:t>
            </a:fld>
            <a:endParaRPr lang="en-US" dirty="0"/>
          </a:p>
        </p:txBody>
      </p:sp>
    </p:spTree>
    <p:extLst>
      <p:ext uri="{BB962C8B-B14F-4D97-AF65-F5344CB8AC3E}">
        <p14:creationId xmlns:p14="http://schemas.microsoft.com/office/powerpoint/2010/main" val="783649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A30F-517A-4E2C-B163-B00FFBFC40A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Хранение и автоматизация миграций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2EE9087-B4A6-8FAE-AD2F-9A00652A343A}"/>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SQL </a:t>
            </a:r>
            <a:r>
              <a:rPr lang="ru-RU" b="0" i="0" dirty="0">
                <a:solidFill>
                  <a:srgbClr val="000000"/>
                </a:solidFill>
                <a:effectLst/>
                <a:latin typeface="Segoe UI" panose="020B0502040204020203" pitchFamily="34" charset="0"/>
              </a:rPr>
              <a:t>скрипты.</a:t>
            </a:r>
          </a:p>
          <a:p>
            <a:r>
              <a:rPr lang="en-US" b="0" i="0" dirty="0">
                <a:solidFill>
                  <a:srgbClr val="000000"/>
                </a:solidFill>
                <a:effectLst/>
                <a:latin typeface="Segoe UI" panose="020B0502040204020203" pitchFamily="34" charset="0"/>
              </a:rPr>
              <a:t>EF </a:t>
            </a:r>
            <a:r>
              <a:rPr lang="ru-RU" b="0" i="0" dirty="0">
                <a:solidFill>
                  <a:srgbClr val="000000"/>
                </a:solidFill>
                <a:effectLst/>
                <a:latin typeface="Segoe UI" panose="020B0502040204020203" pitchFamily="34" charset="0"/>
              </a:rPr>
              <a:t>мигра</a:t>
            </a:r>
            <a:r>
              <a:rPr lang="ru-RU" dirty="0">
                <a:solidFill>
                  <a:srgbClr val="000000"/>
                </a:solidFill>
                <a:latin typeface="Segoe UI" panose="020B0502040204020203" pitchFamily="34" charset="0"/>
              </a:rPr>
              <a:t>ции.</a:t>
            </a:r>
          </a:p>
          <a:p>
            <a:r>
              <a:rPr lang="ru-RU" b="0" i="0" dirty="0" err="1">
                <a:solidFill>
                  <a:srgbClr val="000000"/>
                </a:solidFill>
                <a:effectLst/>
                <a:latin typeface="Segoe UI" panose="020B0502040204020203" pitchFamily="34" charset="0"/>
              </a:rPr>
              <a:t>Flyway</a:t>
            </a:r>
            <a:r>
              <a:rPr lang="ru-RU" b="0" i="0" dirty="0">
                <a:solidFill>
                  <a:srgbClr val="000000"/>
                </a:solidFill>
                <a:effectLst/>
                <a:latin typeface="Segoe UI" panose="020B0502040204020203" pitchFamily="34" charset="0"/>
              </a:rPr>
              <a:t>.</a:t>
            </a:r>
          </a:p>
          <a:p>
            <a:r>
              <a:rPr lang="en-US" b="0" i="0" dirty="0">
                <a:solidFill>
                  <a:srgbClr val="000000"/>
                </a:solidFill>
                <a:effectLst/>
                <a:latin typeface="Segoe UI" panose="020B0502040204020203" pitchFamily="34" charset="0"/>
              </a:rPr>
              <a:t>L</a:t>
            </a:r>
            <a:r>
              <a:rPr lang="en-US" dirty="0">
                <a:solidFill>
                  <a:srgbClr val="000000"/>
                </a:solidFill>
                <a:latin typeface="Segoe UI" panose="020B0502040204020203" pitchFamily="34" charset="0"/>
              </a:rPr>
              <a:t>i</a:t>
            </a:r>
            <a:r>
              <a:rPr lang="en-US" b="0" i="0" dirty="0">
                <a:solidFill>
                  <a:srgbClr val="000000"/>
                </a:solidFill>
                <a:effectLst/>
                <a:latin typeface="Segoe UI" panose="020B0502040204020203" pitchFamily="34" charset="0"/>
              </a:rPr>
              <a:t>quibase</a:t>
            </a:r>
            <a:r>
              <a:rPr lang="ru-RU" b="0" i="0" dirty="0">
                <a:solidFill>
                  <a:srgbClr val="000000"/>
                </a:solidFill>
                <a:effectLst/>
                <a:latin typeface="Segoe UI" panose="020B0502040204020203" pitchFamily="34" charset="0"/>
              </a:rPr>
              <a:t>.</a:t>
            </a:r>
            <a:endParaRPr lang="en-US" dirty="0"/>
          </a:p>
        </p:txBody>
      </p:sp>
      <p:sp>
        <p:nvSpPr>
          <p:cNvPr id="5" name="Slide Number Placeholder 4">
            <a:extLst>
              <a:ext uri="{FF2B5EF4-FFF2-40B4-BE49-F238E27FC236}">
                <a16:creationId xmlns:a16="http://schemas.microsoft.com/office/drawing/2014/main" id="{4F905DA1-0F82-3A10-33DC-AAA2637D03F2}"/>
              </a:ext>
            </a:extLst>
          </p:cNvPr>
          <p:cNvSpPr>
            <a:spLocks noGrp="1"/>
          </p:cNvSpPr>
          <p:nvPr>
            <p:ph type="sldNum" sz="quarter" idx="12"/>
          </p:nvPr>
        </p:nvSpPr>
        <p:spPr/>
        <p:txBody>
          <a:bodyPr/>
          <a:lstStyle/>
          <a:p>
            <a:fld id="{9566D03A-FE14-4537-809B-4E34C618A541}" type="slidenum">
              <a:rPr lang="en-US" smtClean="0"/>
              <a:t>23</a:t>
            </a:fld>
            <a:endParaRPr lang="en-US" dirty="0"/>
          </a:p>
        </p:txBody>
      </p:sp>
    </p:spTree>
    <p:extLst>
      <p:ext uri="{BB962C8B-B14F-4D97-AF65-F5344CB8AC3E}">
        <p14:creationId xmlns:p14="http://schemas.microsoft.com/office/powerpoint/2010/main" val="2060349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48F0-102B-8B38-1033-98584DB26856}"/>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64E448E-B806-BA64-EE84-0CD1886E29D3}"/>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US" sz="3000" dirty="0">
                <a:latin typeface="Segoe UI" panose="020B0502040204020203" pitchFamily="34" charset="0"/>
                <a:cs typeface="Segoe UI" panose="020B0502040204020203" pitchFamily="34" charset="0"/>
              </a:rPr>
              <a:t> </a:t>
            </a:r>
            <a:r>
              <a:rPr lang="ru-RU" sz="3000" b="1" dirty="0">
                <a:latin typeface="Segoe UI" panose="020B0502040204020203" pitchFamily="34" charset="0"/>
                <a:cs typeface="Segoe UI" panose="020B0502040204020203" pitchFamily="34" charset="0"/>
              </a:rPr>
              <a:t>Введение или о типах зависимостей</a:t>
            </a:r>
          </a:p>
          <a:p>
            <a:pPr lvl="1"/>
            <a:r>
              <a:rPr lang="ru-RU" sz="3000" dirty="0">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lvl="1"/>
            <a:r>
              <a:rPr lang="ru-RU" sz="3000" dirty="0">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r>
              <a:rPr lang="ru-RU" sz="3000" dirty="0">
                <a:latin typeface="Segoe UI" panose="020B0502040204020203" pitchFamily="34" charset="0"/>
                <a:cs typeface="Segoe UI" panose="020B0502040204020203" pitchFamily="34" charset="0"/>
              </a:rPr>
              <a:t>Тестируем в продбазе (</a:t>
            </a:r>
            <a:r>
              <a:rPr lang="ru-RU" sz="3000" b="1" i="1" dirty="0">
                <a:latin typeface="Segoe UI" panose="020B0502040204020203" pitchFamily="34" charset="0"/>
                <a:cs typeface="Segoe UI" panose="020B0502040204020203" pitchFamily="34" charset="0"/>
              </a:rPr>
              <a:t>на другом экземпляре!</a:t>
            </a:r>
            <a:r>
              <a:rPr lang="ru-RU" sz="3000" dirty="0">
                <a:latin typeface="Segoe UI" panose="020B0502040204020203" pitchFamily="34" charset="0"/>
                <a:cs typeface="Segoe UI" panose="020B0502040204020203" pitchFamily="34" charset="0"/>
              </a:rPr>
              <a:t>).</a:t>
            </a:r>
          </a:p>
          <a:p>
            <a:pPr>
              <a:buFont typeface="Wingdings" panose="05000000000000000000" pitchFamily="2" charset="2"/>
              <a:buChar char="ü"/>
            </a:pPr>
            <a:r>
              <a:rPr lang="en-US" sz="3000" dirty="0">
                <a:latin typeface="Segoe UI" panose="020B0502040204020203" pitchFamily="34" charset="0"/>
                <a:cs typeface="Segoe UI" panose="020B0502040204020203" pitchFamily="34" charset="0"/>
              </a:rPr>
              <a:t> </a:t>
            </a:r>
            <a:r>
              <a:rPr lang="ru-RU" sz="3000" b="1" dirty="0">
                <a:latin typeface="Segoe UI" panose="020B0502040204020203" pitchFamily="34" charset="0"/>
                <a:cs typeface="Segoe UI" panose="020B0502040204020203" pitchFamily="34" charset="0"/>
              </a:rPr>
              <a:t>Хранение схемы и доставка изменений</a:t>
            </a:r>
          </a:p>
          <a:p>
            <a:pPr lvl="1"/>
            <a:r>
              <a:rPr lang="ru-RU" sz="3000" b="0" i="0" dirty="0">
                <a:effectLst/>
                <a:latin typeface="Segoe UI" panose="020B0502040204020203" pitchFamily="34" charset="0"/>
                <a:cs typeface="Segoe UI" panose="020B0502040204020203" pitchFamily="34" charset="0"/>
              </a:rPr>
              <a:t>Используйте миграции.</a:t>
            </a:r>
          </a:p>
          <a:p>
            <a:pPr lvl="1"/>
            <a:r>
              <a:rPr lang="ru-RU" sz="3000" b="0" i="0" dirty="0">
                <a:effectLst/>
                <a:latin typeface="Segoe UI" panose="020B0502040204020203" pitchFamily="34" charset="0"/>
                <a:cs typeface="Segoe UI" panose="020B0502040204020203" pitchFamily="34" charset="0"/>
              </a:rPr>
              <a:t>Не изменяйте миграции. </a:t>
            </a:r>
            <a:r>
              <a:rPr lang="ru-RU" sz="3000" dirty="0">
                <a:latin typeface="Segoe UI" panose="020B0502040204020203" pitchFamily="34" charset="0"/>
                <a:cs typeface="Segoe UI" panose="020B0502040204020203" pitchFamily="34" charset="0"/>
              </a:rPr>
              <a:t>С</a:t>
            </a:r>
            <a:r>
              <a:rPr lang="ru-RU" sz="3000" b="0" i="0" dirty="0">
                <a:effectLst/>
                <a:latin typeface="Segoe UI" panose="020B0502040204020203" pitchFamily="34" charset="0"/>
                <a:cs typeface="Segoe UI" panose="020B0502040204020203" pitchFamily="34" charset="0"/>
              </a:rPr>
              <a:t>оздавайте новую.</a:t>
            </a:r>
          </a:p>
          <a:p>
            <a:pPr lvl="1"/>
            <a:r>
              <a:rPr lang="ru-RU" sz="3000" dirty="0">
                <a:latin typeface="Segoe UI" panose="020B0502040204020203" pitchFamily="34" charset="0"/>
                <a:cs typeface="Segoe UI" panose="020B0502040204020203" pitchFamily="34" charset="0"/>
              </a:rPr>
              <a:t>Накатывайте миграции специальными инструментами</a:t>
            </a:r>
            <a:r>
              <a:rPr lang="ru-RU" sz="3000" b="0" i="0" dirty="0">
                <a:effectLst/>
                <a:latin typeface="Segoe UI" panose="020B0502040204020203" pitchFamily="34" charset="0"/>
                <a:cs typeface="Segoe UI" panose="020B0502040204020203" pitchFamily="34" charset="0"/>
              </a:rPr>
              <a:t>.</a:t>
            </a:r>
            <a:endParaRPr lang="en-US" sz="3000" dirty="0">
              <a:latin typeface="Segoe UI" panose="020B0502040204020203" pitchFamily="34" charset="0"/>
              <a:cs typeface="Segoe UI" panose="020B0502040204020203" pitchFamily="34" charset="0"/>
            </a:endParaRPr>
          </a:p>
          <a:p>
            <a:endParaRPr lang="en-US" dirty="0"/>
          </a:p>
        </p:txBody>
      </p:sp>
      <p:sp>
        <p:nvSpPr>
          <p:cNvPr id="4" name="Slide Number Placeholder 3">
            <a:extLst>
              <a:ext uri="{FF2B5EF4-FFF2-40B4-BE49-F238E27FC236}">
                <a16:creationId xmlns:a16="http://schemas.microsoft.com/office/drawing/2014/main" id="{2F995B42-E89C-9A5E-9897-44CCD2699115}"/>
              </a:ext>
            </a:extLst>
          </p:cNvPr>
          <p:cNvSpPr>
            <a:spLocks noGrp="1"/>
          </p:cNvSpPr>
          <p:nvPr>
            <p:ph type="sldNum" sz="quarter" idx="12"/>
          </p:nvPr>
        </p:nvSpPr>
        <p:spPr/>
        <p:txBody>
          <a:bodyPr/>
          <a:lstStyle/>
          <a:p>
            <a:fld id="{9566D03A-FE14-4537-809B-4E34C618A541}" type="slidenum">
              <a:rPr lang="en-US" smtClean="0"/>
              <a:pPr/>
              <a:t>24</a:t>
            </a:fld>
            <a:endParaRPr lang="en-US" dirty="0"/>
          </a:p>
        </p:txBody>
      </p:sp>
    </p:spTree>
    <p:extLst>
      <p:ext uri="{BB962C8B-B14F-4D97-AF65-F5344CB8AC3E}">
        <p14:creationId xmlns:p14="http://schemas.microsoft.com/office/powerpoint/2010/main" val="361551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057E-B79D-0577-69AB-E94535B4E754}"/>
              </a:ext>
            </a:extLst>
          </p:cNvPr>
          <p:cNvSpPr>
            <a:spLocks noGrp="1"/>
          </p:cNvSpPr>
          <p:nvPr>
            <p:ph type="title"/>
          </p:nvPr>
        </p:nvSpPr>
        <p:spPr/>
        <p:txBody>
          <a:bodyPr/>
          <a:lstStyle/>
          <a:p>
            <a:r>
              <a:rPr lang="ru-RU" b="0" i="0" dirty="0">
                <a:effectLst/>
                <a:latin typeface="Segoe UI" panose="020B0502040204020203" pitchFamily="34" charset="0"/>
              </a:rPr>
              <a:t>Отдельный экземпляр для каждого</a:t>
            </a:r>
            <a:endParaRPr lang="en-US" dirty="0"/>
          </a:p>
        </p:txBody>
      </p:sp>
      <p:sp>
        <p:nvSpPr>
          <p:cNvPr id="3" name="Content Placeholder 2">
            <a:extLst>
              <a:ext uri="{FF2B5EF4-FFF2-40B4-BE49-F238E27FC236}">
                <a16:creationId xmlns:a16="http://schemas.microsoft.com/office/drawing/2014/main" id="{F0431DAC-783E-8651-CF43-66C5B2046032}"/>
              </a:ext>
            </a:extLst>
          </p:cNvPr>
          <p:cNvSpPr>
            <a:spLocks noGrp="1"/>
          </p:cNvSpPr>
          <p:nvPr>
            <p:ph idx="1"/>
          </p:nvPr>
        </p:nvSpPr>
        <p:spPr/>
        <p:txBody>
          <a:bodyPr>
            <a:normAutofit/>
          </a:bodyPr>
          <a:lstStyle/>
          <a:p>
            <a:pPr algn="just"/>
            <a:r>
              <a:rPr lang="ru-RU" b="0" i="0" dirty="0">
                <a:effectLst/>
                <a:latin typeface="Segoe UI" panose="020B0502040204020203" pitchFamily="34" charset="0"/>
              </a:rPr>
              <a:t>Тесты, выполняемые разными разработчиками, мешают друг другу.</a:t>
            </a:r>
          </a:p>
          <a:p>
            <a:pPr algn="just"/>
            <a:endParaRPr lang="en-US" b="0" i="0" dirty="0">
              <a:effectLst/>
              <a:latin typeface="Segoe UI" panose="020B0502040204020203" pitchFamily="34" charset="0"/>
            </a:endParaRPr>
          </a:p>
          <a:p>
            <a:pPr algn="just"/>
            <a:r>
              <a:rPr lang="ru-RU" b="0" i="0" dirty="0">
                <a:effectLst/>
                <a:latin typeface="Segoe UI" panose="020B0502040204020203" pitchFamily="34" charset="0"/>
              </a:rPr>
              <a:t>Обратно несовместимые изменения могут блокировать работу других разработчиков.</a:t>
            </a:r>
            <a:endParaRPr lang="en-US" b="0" i="0" dirty="0">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98312EF1-7213-B765-326C-3D21D5833D34}"/>
              </a:ext>
            </a:extLst>
          </p:cNvPr>
          <p:cNvSpPr>
            <a:spLocks noGrp="1"/>
          </p:cNvSpPr>
          <p:nvPr>
            <p:ph type="sldNum" sz="quarter" idx="12"/>
          </p:nvPr>
        </p:nvSpPr>
        <p:spPr/>
        <p:txBody>
          <a:bodyPr/>
          <a:lstStyle/>
          <a:p>
            <a:fld id="{9566D03A-FE14-4537-809B-4E34C618A541}" type="slidenum">
              <a:rPr lang="en-US" smtClean="0"/>
              <a:t>25</a:t>
            </a:fld>
            <a:endParaRPr lang="en-US" dirty="0"/>
          </a:p>
        </p:txBody>
      </p:sp>
    </p:spTree>
    <p:extLst>
      <p:ext uri="{BB962C8B-B14F-4D97-AF65-F5344CB8AC3E}">
        <p14:creationId xmlns:p14="http://schemas.microsoft.com/office/powerpoint/2010/main" val="139372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F0A6-726F-11F2-0FF7-F9ABF3A984D9}"/>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Контроль за состоянием базы в тестах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57A5256-E8BE-731B-15ED-BECE3A6CEA23}"/>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И</a:t>
            </a:r>
            <a:r>
              <a:rPr lang="ru-RU" b="0" i="0" dirty="0">
                <a:effectLst/>
                <a:latin typeface="Segoe UI" panose="020B0502040204020203" pitchFamily="34" charset="0"/>
                <a:cs typeface="Segoe UI" panose="020B0502040204020203" pitchFamily="34" charset="0"/>
              </a:rPr>
              <a:t>золируем тестовые инстансы</a:t>
            </a:r>
            <a:r>
              <a:rPr lang="en-US" b="0" i="0" dirty="0">
                <a:effectLst/>
                <a:latin typeface="Segoe UI" panose="020B0502040204020203" pitchFamily="34" charset="0"/>
                <a:cs typeface="Segoe UI" panose="020B0502040204020203" pitchFamily="34" charset="0"/>
              </a:rPr>
              <a:t> </a:t>
            </a:r>
            <a:r>
              <a:rPr lang="ru-RU" b="0" i="0" dirty="0">
                <a:effectLst/>
                <a:latin typeface="Segoe UI" panose="020B0502040204020203" pitchFamily="34" charset="0"/>
                <a:cs typeface="Segoe UI" panose="020B0502040204020203" pitchFamily="34" charset="0"/>
              </a:rPr>
              <a:t>базы.</a:t>
            </a:r>
          </a:p>
          <a:p>
            <a:endParaRPr lang="ru-RU" b="0" i="0" dirty="0">
              <a:effectLst/>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Обеспечиваем их п</a:t>
            </a:r>
            <a:r>
              <a:rPr lang="ru-RU" b="0" i="0" dirty="0">
                <a:effectLst/>
                <a:latin typeface="Segoe UI" panose="020B0502040204020203" pitchFamily="34" charset="0"/>
                <a:cs typeface="Segoe UI" panose="020B0502040204020203" pitchFamily="34" charset="0"/>
              </a:rPr>
              <a:t>редсказуемое наполнение.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6E6E803F-B3D1-CF88-7884-B9B48E48AC0D}"/>
              </a:ext>
            </a:extLst>
          </p:cNvPr>
          <p:cNvSpPr>
            <a:spLocks noGrp="1"/>
          </p:cNvSpPr>
          <p:nvPr>
            <p:ph type="sldNum" sz="quarter" idx="12"/>
          </p:nvPr>
        </p:nvSpPr>
        <p:spPr/>
        <p:txBody>
          <a:bodyPr/>
          <a:lstStyle/>
          <a:p>
            <a:fld id="{9566D03A-FE14-4537-809B-4E34C618A541}" type="slidenum">
              <a:rPr lang="en-US" smtClean="0"/>
              <a:t>26</a:t>
            </a:fld>
            <a:endParaRPr lang="en-US" dirty="0"/>
          </a:p>
        </p:txBody>
      </p:sp>
    </p:spTree>
    <p:extLst>
      <p:ext uri="{BB962C8B-B14F-4D97-AF65-F5344CB8AC3E}">
        <p14:creationId xmlns:p14="http://schemas.microsoft.com/office/powerpoint/2010/main" val="427129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164E-8D30-C3CE-7068-D848765FA194}"/>
              </a:ext>
            </a:extLst>
          </p:cNvPr>
          <p:cNvSpPr>
            <a:spLocks noGrp="1"/>
          </p:cNvSpPr>
          <p:nvPr>
            <p:ph type="title"/>
          </p:nvPr>
        </p:nvSpPr>
        <p:spPr>
          <a:xfrm>
            <a:off x="774700" y="136525"/>
            <a:ext cx="11193420" cy="1325563"/>
          </a:xfrm>
        </p:spPr>
        <p:txBody>
          <a:bodyPr/>
          <a:lstStyle/>
          <a:p>
            <a:r>
              <a:rPr lang="ru-RU" dirty="0">
                <a:latin typeface="Segoe UI" panose="020B0502040204020203" pitchFamily="34" charset="0"/>
                <a:cs typeface="Segoe UI" panose="020B0502040204020203" pitchFamily="34" charset="0"/>
              </a:rPr>
              <a:t>Управление жизненным циклом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F7DDCCD-5487-8108-F447-273A083E2624}"/>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Выполнение интеграционных тестов последовательно.</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Удаление оставшихся данных между тестовыми запусками.</a:t>
            </a:r>
          </a:p>
          <a:p>
            <a:pPr lvl="1"/>
            <a:r>
              <a:rPr lang="ru-RU" dirty="0">
                <a:latin typeface="Segoe UI" panose="020B0502040204020203" pitchFamily="34" charset="0"/>
                <a:cs typeface="Segoe UI" panose="020B0502040204020203" pitchFamily="34" charset="0"/>
              </a:rPr>
              <a:t>В ходе выполнения теста, а не сбоку.</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B2AB1048-6665-2B9F-D126-38A14AF6B26E}"/>
              </a:ext>
            </a:extLst>
          </p:cNvPr>
          <p:cNvSpPr>
            <a:spLocks noGrp="1"/>
          </p:cNvSpPr>
          <p:nvPr>
            <p:ph type="sldNum" sz="quarter" idx="12"/>
          </p:nvPr>
        </p:nvSpPr>
        <p:spPr/>
        <p:txBody>
          <a:bodyPr/>
          <a:lstStyle/>
          <a:p>
            <a:fld id="{9566D03A-FE14-4537-809B-4E34C618A541}" type="slidenum">
              <a:rPr lang="en-US" smtClean="0"/>
              <a:t>27</a:t>
            </a:fld>
            <a:endParaRPr lang="en-US" dirty="0"/>
          </a:p>
        </p:txBody>
      </p:sp>
    </p:spTree>
    <p:extLst>
      <p:ext uri="{BB962C8B-B14F-4D97-AF65-F5344CB8AC3E}">
        <p14:creationId xmlns:p14="http://schemas.microsoft.com/office/powerpoint/2010/main" val="263739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4C28-19C4-B898-9A71-03D0F768911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Очистка между тестовыми запусками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13953E6-FA94-F836-EE03-CC65F1E86663}"/>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Четыре варианта очистки оставшихся данных между тестовыми запусками:</a:t>
            </a:r>
          </a:p>
          <a:p>
            <a:r>
              <a:rPr lang="ru-RU" dirty="0">
                <a:latin typeface="Segoe UI" panose="020B0502040204020203" pitchFamily="34" charset="0"/>
                <a:cs typeface="Segoe UI" panose="020B0502040204020203" pitchFamily="34" charset="0"/>
              </a:rPr>
              <a:t>Восстановление резервной копии базы данных перед каждым тестированием.</a:t>
            </a:r>
          </a:p>
          <a:p>
            <a:pPr algn="just"/>
            <a:r>
              <a:rPr lang="ru-RU" dirty="0">
                <a:latin typeface="Segoe UI" panose="020B0502040204020203" pitchFamily="34" charset="0"/>
                <a:cs typeface="Segoe UI" panose="020B0502040204020203" pitchFamily="34" charset="0"/>
              </a:rPr>
              <a:t>Оборачивание каждого теста в транзакцию.</a:t>
            </a:r>
          </a:p>
          <a:p>
            <a:pPr algn="just"/>
            <a:r>
              <a:rPr lang="ru-RU" dirty="0">
                <a:latin typeface="Segoe UI" panose="020B0502040204020203" pitchFamily="34" charset="0"/>
                <a:cs typeface="Segoe UI" panose="020B0502040204020203" pitchFamily="34" charset="0"/>
              </a:rPr>
              <a:t>Очистка данных в конце теста.</a:t>
            </a:r>
            <a:endParaRPr lang="en-US"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Очистка данных в начале теста.</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41A0B93C-7F6E-72D8-F50A-D68C2F88946F}"/>
              </a:ext>
            </a:extLst>
          </p:cNvPr>
          <p:cNvSpPr>
            <a:spLocks noGrp="1"/>
          </p:cNvSpPr>
          <p:nvPr>
            <p:ph type="sldNum" sz="quarter" idx="12"/>
          </p:nvPr>
        </p:nvSpPr>
        <p:spPr/>
        <p:txBody>
          <a:bodyPr/>
          <a:lstStyle/>
          <a:p>
            <a:fld id="{9566D03A-FE14-4537-809B-4E34C618A541}" type="slidenum">
              <a:rPr lang="en-US" smtClean="0"/>
              <a:t>28</a:t>
            </a:fld>
            <a:endParaRPr lang="en-US" dirty="0"/>
          </a:p>
        </p:txBody>
      </p:sp>
    </p:spTree>
    <p:extLst>
      <p:ext uri="{BB962C8B-B14F-4D97-AF65-F5344CB8AC3E}">
        <p14:creationId xmlns:p14="http://schemas.microsoft.com/office/powerpoint/2010/main" val="284655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11B9-E1EF-A404-3BBA-9E7EA036B5CC}"/>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9347554F-732D-B90F-4B6B-92DBD4B92BBC}"/>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US" sz="2800" dirty="0"/>
              <a:t> </a:t>
            </a:r>
            <a:r>
              <a:rPr lang="ru-RU" sz="2800" dirty="0">
                <a:latin typeface="Segoe UI" panose="020B0502040204020203" pitchFamily="34" charset="0"/>
                <a:cs typeface="Segoe UI" panose="020B0502040204020203" pitchFamily="34" charset="0"/>
              </a:rPr>
              <a:t>Введение или о типах зависимостей</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База данных – управляемая зависимость, а значит деталь реализации</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Тестируем в продбазе (</a:t>
            </a:r>
            <a:r>
              <a:rPr lang="ru-RU" b="1" i="1" dirty="0">
                <a:latin typeface="Segoe UI" panose="020B0502040204020203" pitchFamily="34" charset="0"/>
                <a:cs typeface="Segoe UI" panose="020B0502040204020203" pitchFamily="34" charset="0"/>
              </a:rPr>
              <a:t>на другом экземпляре!</a:t>
            </a:r>
            <a:r>
              <a:rPr lang="ru-RU"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sz="2800" dirty="0">
                <a:latin typeface="Segoe UI" panose="020B0502040204020203" pitchFamily="34" charset="0"/>
                <a:cs typeface="Segoe UI" panose="020B0502040204020203" pitchFamily="34" charset="0"/>
              </a:rPr>
              <a:t> </a:t>
            </a:r>
            <a:r>
              <a:rPr lang="ru-RU" sz="2800" dirty="0">
                <a:latin typeface="Segoe UI" panose="020B0502040204020203" pitchFamily="34" charset="0"/>
                <a:cs typeface="Segoe UI" panose="020B0502040204020203" pitchFamily="34" charset="0"/>
              </a:rPr>
              <a:t>Хранение схемы и доставка изменений</a:t>
            </a:r>
          </a:p>
          <a:p>
            <a:pPr lvl="1"/>
            <a:r>
              <a:rPr lang="ru-RU" b="0" i="0" dirty="0">
                <a:effectLst/>
                <a:latin typeface="Segoe UI" panose="020B0502040204020203" pitchFamily="34" charset="0"/>
                <a:cs typeface="Segoe UI" panose="020B0502040204020203" pitchFamily="34" charset="0"/>
              </a:rPr>
              <a:t>Используйте миграции</a:t>
            </a:r>
            <a:r>
              <a:rPr lang="en-US" b="0" i="0" dirty="0">
                <a:effectLst/>
                <a:latin typeface="Segoe UI" panose="020B0502040204020203" pitchFamily="34" charset="0"/>
                <a:cs typeface="Segoe UI" panose="020B0502040204020203" pitchFamily="34" charset="0"/>
              </a:rPr>
              <a:t>.</a:t>
            </a:r>
            <a:endParaRPr lang="ru-RU" b="0" i="0" dirty="0">
              <a:effectLst/>
              <a:latin typeface="Segoe UI" panose="020B0502040204020203" pitchFamily="34" charset="0"/>
              <a:cs typeface="Segoe UI" panose="020B0502040204020203" pitchFamily="34" charset="0"/>
            </a:endParaRPr>
          </a:p>
          <a:p>
            <a:pPr lvl="1"/>
            <a:r>
              <a:rPr lang="ru-RU" b="0" i="0" dirty="0">
                <a:effectLst/>
                <a:latin typeface="Segoe UI" panose="020B0502040204020203" pitchFamily="34" charset="0"/>
                <a:cs typeface="Segoe UI" panose="020B0502040204020203" pitchFamily="34" charset="0"/>
              </a:rPr>
              <a:t>Не изменяйте миграции. </a:t>
            </a:r>
            <a:r>
              <a:rPr lang="ru-RU" dirty="0">
                <a:latin typeface="Segoe UI" panose="020B0502040204020203" pitchFamily="34" charset="0"/>
                <a:cs typeface="Segoe UI" panose="020B0502040204020203" pitchFamily="34" charset="0"/>
              </a:rPr>
              <a:t>С</a:t>
            </a:r>
            <a:r>
              <a:rPr lang="ru-RU" b="0" i="0" dirty="0">
                <a:effectLst/>
                <a:latin typeface="Segoe UI" panose="020B0502040204020203" pitchFamily="34" charset="0"/>
                <a:cs typeface="Segoe UI" panose="020B0502040204020203" pitchFamily="34" charset="0"/>
              </a:rPr>
              <a:t>оздавайте новую</a:t>
            </a:r>
            <a:r>
              <a:rPr lang="en-US" b="0" i="0" dirty="0">
                <a:effectLst/>
                <a:latin typeface="Segoe UI" panose="020B0502040204020203" pitchFamily="34" charset="0"/>
                <a:cs typeface="Segoe UI" panose="020B0502040204020203" pitchFamily="34" charset="0"/>
              </a:rPr>
              <a:t>.</a:t>
            </a:r>
            <a:endParaRPr lang="ru-RU" b="0" i="0" dirty="0">
              <a:effectLst/>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Накатывайте миграции специальными инструментами</a:t>
            </a:r>
            <a:r>
              <a:rPr lang="en-US" b="0" i="0" dirty="0">
                <a:effectLst/>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sz="2800" dirty="0">
                <a:latin typeface="Segoe UI" panose="020B0502040204020203" pitchFamily="34" charset="0"/>
                <a:cs typeface="Segoe UI" panose="020B0502040204020203" pitchFamily="34" charset="0"/>
              </a:rPr>
              <a:t> </a:t>
            </a:r>
            <a:r>
              <a:rPr lang="ru-RU" sz="2800" dirty="0">
                <a:latin typeface="Segoe UI" panose="020B0502040204020203" pitchFamily="34" charset="0"/>
                <a:cs typeface="Segoe UI" panose="020B0502040204020203" pitchFamily="34" charset="0"/>
              </a:rPr>
              <a:t>Изоляция тестов</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У каждого разработчика должна быть своя база</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Очищайте данные перед каждым тестом</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05CC0B45-541C-FAB6-3B61-0E6703AA58B7}"/>
              </a:ext>
            </a:extLst>
          </p:cNvPr>
          <p:cNvSpPr>
            <a:spLocks noGrp="1"/>
          </p:cNvSpPr>
          <p:nvPr>
            <p:ph type="sldNum" sz="quarter" idx="12"/>
          </p:nvPr>
        </p:nvSpPr>
        <p:spPr/>
        <p:txBody>
          <a:bodyPr/>
          <a:lstStyle/>
          <a:p>
            <a:fld id="{9566D03A-FE14-4537-809B-4E34C618A541}" type="slidenum">
              <a:rPr lang="en-US" smtClean="0"/>
              <a:pPr/>
              <a:t>29</a:t>
            </a:fld>
            <a:endParaRPr lang="en-US" dirty="0"/>
          </a:p>
        </p:txBody>
      </p:sp>
    </p:spTree>
    <p:extLst>
      <p:ext uri="{BB962C8B-B14F-4D97-AF65-F5344CB8AC3E}">
        <p14:creationId xmlns:p14="http://schemas.microsoft.com/office/powerpoint/2010/main" val="4558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75D7-EFF3-AE33-9721-12F3ABB1DB46}"/>
              </a:ext>
            </a:extLst>
          </p:cNvPr>
          <p:cNvSpPr>
            <a:spLocks noGrp="1"/>
          </p:cNvSpPr>
          <p:nvPr>
            <p:ph type="title"/>
          </p:nvPr>
        </p:nvSpPr>
        <p:spPr>
          <a:xfrm>
            <a:off x="838200" y="1"/>
            <a:ext cx="10515600" cy="1690688"/>
          </a:xfrm>
        </p:spPr>
        <p:txBody>
          <a:bodyPr/>
          <a:lstStyle/>
          <a:p>
            <a:pPr marL="0" indent="0">
              <a:buNone/>
            </a:pPr>
            <a:r>
              <a:rPr lang="ru-RU" dirty="0">
                <a:solidFill>
                  <a:schemeClr val="bg1"/>
                </a:solidFill>
                <a:latin typeface="Segoe UI" panose="020B0502040204020203" pitchFamily="34" charset="0"/>
                <a:cs typeface="Segoe UI" panose="020B0502040204020203" pitchFamily="34" charset="0"/>
              </a:rPr>
              <a:t>Какие зависимости мы тестируем?</a:t>
            </a:r>
          </a:p>
        </p:txBody>
      </p:sp>
      <p:sp>
        <p:nvSpPr>
          <p:cNvPr id="3" name="Content Placeholder 2">
            <a:extLst>
              <a:ext uri="{FF2B5EF4-FFF2-40B4-BE49-F238E27FC236}">
                <a16:creationId xmlns:a16="http://schemas.microsoft.com/office/drawing/2014/main" id="{93CCA315-36C8-AE10-6BAA-FD30DD3F6DA8}"/>
              </a:ext>
            </a:extLst>
          </p:cNvPr>
          <p:cNvSpPr>
            <a:spLocks noGrp="1"/>
          </p:cNvSpPr>
          <p:nvPr>
            <p:ph idx="1"/>
          </p:nvPr>
        </p:nvSpPr>
        <p:spPr>
          <a:xfrm>
            <a:off x="838200" y="1825625"/>
            <a:ext cx="10587754" cy="4351338"/>
          </a:xfrm>
        </p:spPr>
        <p:txBody>
          <a:bodyPr>
            <a:normAutofit/>
          </a:bodyPr>
          <a:lstStyle/>
          <a:p>
            <a:pPr marL="0" indent="0">
              <a:buNone/>
            </a:pPr>
            <a:r>
              <a:rPr lang="ru-RU" b="1" dirty="0">
                <a:latin typeface="Segoe UI" panose="020B0502040204020203" pitchFamily="34" charset="0"/>
                <a:cs typeface="Segoe UI" panose="020B0502040204020203" pitchFamily="34" charset="0"/>
              </a:rPr>
              <a:t>Управляемые зависимости</a:t>
            </a:r>
            <a:r>
              <a:rPr lang="en-US" b="1"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 </a:t>
            </a:r>
            <a:r>
              <a:rPr lang="ru-RU" dirty="0" err="1">
                <a:latin typeface="Segoe UI" panose="020B0502040204020203" pitchFamily="34" charset="0"/>
                <a:cs typeface="Segoe UI" panose="020B0502040204020203" pitchFamily="34" charset="0"/>
              </a:rPr>
              <a:t>внепроцессные</a:t>
            </a:r>
            <a:r>
              <a:rPr lang="ru-RU" dirty="0">
                <a:latin typeface="Segoe UI" panose="020B0502040204020203" pitchFamily="34" charset="0"/>
                <a:cs typeface="Segoe UI" panose="020B0502040204020203" pitchFamily="34" charset="0"/>
              </a:rPr>
              <a:t> зависимости,</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над которыми мы имеем полный контроль.</a:t>
            </a:r>
          </a:p>
          <a:p>
            <a:pPr marL="0" indent="0">
              <a:buNone/>
            </a:pPr>
            <a:endParaRPr lang="ru-RU" dirty="0">
              <a:latin typeface="Segoe UI" panose="020B0502040204020203" pitchFamily="34" charset="0"/>
              <a:cs typeface="Segoe UI" panose="020B0502040204020203" pitchFamily="34" charset="0"/>
            </a:endParaRPr>
          </a:p>
          <a:p>
            <a:pPr marL="0" indent="0">
              <a:buNone/>
            </a:pPr>
            <a:r>
              <a:rPr lang="ru-RU" b="1" dirty="0">
                <a:latin typeface="Segoe UI" panose="020B0502040204020203" pitchFamily="34" charset="0"/>
                <a:cs typeface="Segoe UI" panose="020B0502040204020203" pitchFamily="34" charset="0"/>
              </a:rPr>
              <a:t>Неуправляемые зависимости </a:t>
            </a:r>
            <a:r>
              <a:rPr lang="ru-RU" dirty="0">
                <a:latin typeface="Segoe UI" panose="020B0502040204020203" pitchFamily="34" charset="0"/>
                <a:cs typeface="Segoe UI" panose="020B0502040204020203" pitchFamily="34" charset="0"/>
              </a:rPr>
              <a:t>-</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внепроцессные зависимости, взаимодействие с которыми можно наблюдать извне.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E5BCDB04-8235-6401-82C0-6D5E6E2716DF}"/>
              </a:ext>
            </a:extLst>
          </p:cNvPr>
          <p:cNvSpPr>
            <a:spLocks noGrp="1"/>
          </p:cNvSpPr>
          <p:nvPr>
            <p:ph type="sldNum" sz="quarter" idx="12"/>
          </p:nvPr>
        </p:nvSpPr>
        <p:spPr/>
        <p:txBody>
          <a:bodyPr/>
          <a:lstStyle/>
          <a:p>
            <a:fld id="{9566D03A-FE14-4537-809B-4E34C618A541}" type="slidenum">
              <a:rPr lang="en-US" smtClean="0"/>
              <a:t>3</a:t>
            </a:fld>
            <a:endParaRPr lang="en-US" dirty="0"/>
          </a:p>
        </p:txBody>
      </p:sp>
    </p:spTree>
    <p:extLst>
      <p:ext uri="{BB962C8B-B14F-4D97-AF65-F5344CB8AC3E}">
        <p14:creationId xmlns:p14="http://schemas.microsoft.com/office/powerpoint/2010/main" val="416230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6706-4716-AF6F-3789-17A2CBD5896D}"/>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же очищать данные?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4904440-5AD5-A544-50E0-953792FF0F86}"/>
              </a:ext>
            </a:extLst>
          </p:cNvPr>
          <p:cNvSpPr>
            <a:spLocks noGrp="1"/>
          </p:cNvSpPr>
          <p:nvPr>
            <p:ph idx="1"/>
          </p:nvPr>
        </p:nvSpPr>
        <p:spPr/>
        <p:txBody>
          <a:bodyPr/>
          <a:lstStyle/>
          <a:p>
            <a:pPr marL="0" indent="0" algn="just">
              <a:buNone/>
            </a:pPr>
            <a:r>
              <a:rPr lang="ru-RU" dirty="0">
                <a:latin typeface="Segoe UI" panose="020B0502040204020203" pitchFamily="34" charset="0"/>
                <a:cs typeface="Segoe UI" panose="020B0502040204020203" pitchFamily="34" charset="0"/>
              </a:rPr>
              <a:t>В базовый класс для интеграционных тестов помещаем  сценарий удаления. И тогда</a:t>
            </a: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Либо отключаем все внешние ключи, очищаем каждую таблицу и восстанавливаем внешние ключи.</a:t>
            </a:r>
          </a:p>
          <a:p>
            <a:pPr algn="just"/>
            <a:endParaRPr lang="ru-RU" dirty="0">
              <a:latin typeface="Segoe UI" panose="020B0502040204020203" pitchFamily="34" charset="0"/>
              <a:cs typeface="Segoe UI" panose="020B0502040204020203" pitchFamily="34" charset="0"/>
            </a:endParaRPr>
          </a:p>
          <a:p>
            <a:pPr algn="just"/>
            <a:r>
              <a:rPr lang="ru-RU" dirty="0">
                <a:latin typeface="Segoe UI" panose="020B0502040204020203" pitchFamily="34" charset="0"/>
                <a:cs typeface="Segoe UI" panose="020B0502040204020203" pitchFamily="34" charset="0"/>
              </a:rPr>
              <a:t>Либо находим “правильный” порядок удаления данных на основе взаимосвязей и удаляем данные из каждой таблицы в этом порядке.</a:t>
            </a:r>
            <a:endParaRPr lang="en-US" dirty="0">
              <a:latin typeface="Segoe UI" panose="020B0502040204020203" pitchFamily="34" charset="0"/>
              <a:cs typeface="Segoe UI" panose="020B0502040204020203" pitchFamily="34" charset="0"/>
            </a:endParaRPr>
          </a:p>
          <a:p>
            <a:pPr algn="just"/>
            <a:endParaRPr lang="ru-RU" dirty="0">
              <a:latin typeface="Segoe UI" panose="020B0502040204020203" pitchFamily="34" charset="0"/>
              <a:cs typeface="Segoe UI" panose="020B0502040204020203" pitchFamily="34" charset="0"/>
            </a:endParaRPr>
          </a:p>
          <a:p>
            <a:pPr algn="just"/>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AE8C2F36-522C-0BCD-54F8-EEDB90C5CEEA}"/>
              </a:ext>
            </a:extLst>
          </p:cNvPr>
          <p:cNvSpPr>
            <a:spLocks noGrp="1"/>
          </p:cNvSpPr>
          <p:nvPr>
            <p:ph type="sldNum" sz="quarter" idx="12"/>
          </p:nvPr>
        </p:nvSpPr>
        <p:spPr/>
        <p:txBody>
          <a:bodyPr/>
          <a:lstStyle/>
          <a:p>
            <a:fld id="{9566D03A-FE14-4537-809B-4E34C618A541}" type="slidenum">
              <a:rPr lang="en-US" smtClean="0"/>
              <a:t>30</a:t>
            </a:fld>
            <a:endParaRPr lang="en-US" dirty="0"/>
          </a:p>
        </p:txBody>
      </p:sp>
    </p:spTree>
    <p:extLst>
      <p:ext uri="{BB962C8B-B14F-4D97-AF65-F5344CB8AC3E}">
        <p14:creationId xmlns:p14="http://schemas.microsoft.com/office/powerpoint/2010/main" val="108371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25FB-4753-E58A-AC37-536AAEDFE5EB}"/>
              </a:ext>
            </a:extLst>
          </p:cNvPr>
          <p:cNvSpPr>
            <a:spLocks noGrp="1"/>
          </p:cNvSpPr>
          <p:nvPr>
            <p:ph type="title"/>
          </p:nvPr>
        </p:nvSpPr>
        <p:spPr>
          <a:xfrm>
            <a:off x="838200" y="206375"/>
            <a:ext cx="10806239" cy="1325563"/>
          </a:xfrm>
        </p:spPr>
        <p:txBody>
          <a:bodyPr>
            <a:normAutofit/>
          </a:bodyPr>
          <a:lstStyle/>
          <a:p>
            <a:r>
              <a:rPr lang="ru-RU" dirty="0">
                <a:latin typeface="Segoe UI" panose="020B0502040204020203" pitchFamily="34" charset="0"/>
                <a:cs typeface="Segoe UI" panose="020B0502040204020203" pitchFamily="34" charset="0"/>
              </a:rPr>
              <a:t>“Правильный” порядок удаления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9EF0378-FA3D-222C-54C5-C19067C7C450}"/>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Наиболее эффективное решение</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Наиболее сложное в реализации</a:t>
            </a:r>
            <a:r>
              <a:rPr lang="en-US" dirty="0">
                <a:latin typeface="Segoe UI" panose="020B0502040204020203" pitchFamily="34" charset="0"/>
                <a:cs typeface="Segoe UI" panose="020B0502040204020203" pitchFamily="34" charset="0"/>
              </a:rPr>
              <a:t>.</a:t>
            </a:r>
          </a:p>
        </p:txBody>
      </p:sp>
      <p:sp>
        <p:nvSpPr>
          <p:cNvPr id="5" name="Slide Number Placeholder 4">
            <a:extLst>
              <a:ext uri="{FF2B5EF4-FFF2-40B4-BE49-F238E27FC236}">
                <a16:creationId xmlns:a16="http://schemas.microsoft.com/office/drawing/2014/main" id="{16C1FF31-1A85-1DC7-DD44-ABC4A8D7D3D1}"/>
              </a:ext>
            </a:extLst>
          </p:cNvPr>
          <p:cNvSpPr>
            <a:spLocks noGrp="1"/>
          </p:cNvSpPr>
          <p:nvPr>
            <p:ph type="sldNum" sz="quarter" idx="12"/>
          </p:nvPr>
        </p:nvSpPr>
        <p:spPr/>
        <p:txBody>
          <a:bodyPr/>
          <a:lstStyle/>
          <a:p>
            <a:fld id="{9566D03A-FE14-4537-809B-4E34C618A541}" type="slidenum">
              <a:rPr lang="en-US" smtClean="0"/>
              <a:t>31</a:t>
            </a:fld>
            <a:endParaRPr lang="en-US" dirty="0"/>
          </a:p>
        </p:txBody>
      </p:sp>
    </p:spTree>
    <p:extLst>
      <p:ext uri="{BB962C8B-B14F-4D97-AF65-F5344CB8AC3E}">
        <p14:creationId xmlns:p14="http://schemas.microsoft.com/office/powerpoint/2010/main" val="97844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9567-D6E0-BF95-131E-86B8B0B74FD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Создание базы в контейнере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AACE0A5-9BEF-23A1-6BC2-CC41749B9745}"/>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Помещаем базу данных в образ </a:t>
            </a:r>
            <a:r>
              <a:rPr lang="ru-RU" dirty="0" err="1">
                <a:latin typeface="Segoe UI" panose="020B0502040204020203" pitchFamily="34" charset="0"/>
                <a:cs typeface="Segoe UI" panose="020B0502040204020203" pitchFamily="34" charset="0"/>
              </a:rPr>
              <a:t>Docker</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или накатываем схему при старте.</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Создаем новый экземпляр контейнера из этого образа для каждого интеграционного теста.</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41A2D98F-3328-92D6-9C61-902C3FD8BF0B}"/>
              </a:ext>
            </a:extLst>
          </p:cNvPr>
          <p:cNvSpPr>
            <a:spLocks noGrp="1"/>
          </p:cNvSpPr>
          <p:nvPr>
            <p:ph type="sldNum" sz="quarter" idx="12"/>
          </p:nvPr>
        </p:nvSpPr>
        <p:spPr/>
        <p:txBody>
          <a:bodyPr/>
          <a:lstStyle/>
          <a:p>
            <a:fld id="{9566D03A-FE14-4537-809B-4E34C618A541}" type="slidenum">
              <a:rPr lang="en-US" smtClean="0"/>
              <a:t>32</a:t>
            </a:fld>
            <a:endParaRPr lang="en-US" dirty="0"/>
          </a:p>
        </p:txBody>
      </p:sp>
    </p:spTree>
    <p:extLst>
      <p:ext uri="{BB962C8B-B14F-4D97-AF65-F5344CB8AC3E}">
        <p14:creationId xmlns:p14="http://schemas.microsoft.com/office/powerpoint/2010/main" val="404417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A2DB-A299-DF40-36C9-FAEDAEAC074F}"/>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Правила запуска в </a:t>
            </a:r>
            <a:r>
              <a:rPr lang="en-US" dirty="0">
                <a:latin typeface="Segoe UI" panose="020B0502040204020203" pitchFamily="34" charset="0"/>
                <a:cs typeface="Segoe UI" panose="020B0502040204020203" pitchFamily="34" charset="0"/>
              </a:rPr>
              <a:t>Docker</a:t>
            </a:r>
          </a:p>
        </p:txBody>
      </p:sp>
      <p:sp>
        <p:nvSpPr>
          <p:cNvPr id="3" name="Content Placeholder 2">
            <a:extLst>
              <a:ext uri="{FF2B5EF4-FFF2-40B4-BE49-F238E27FC236}">
                <a16:creationId xmlns:a16="http://schemas.microsoft.com/office/drawing/2014/main" id="{52762A27-A0CC-ECCF-0131-89A5A68CC8EB}"/>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Для каждого теста запускаем в отдельный контейнер</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Запускаем тесты параллельно, но группами</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Останавливаем и удаляем использованные контейнеры</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29B90049-F2F8-B588-6CDF-6B1E589F5E0F}"/>
              </a:ext>
            </a:extLst>
          </p:cNvPr>
          <p:cNvSpPr>
            <a:spLocks noGrp="1"/>
          </p:cNvSpPr>
          <p:nvPr>
            <p:ph type="sldNum" sz="quarter" idx="12"/>
          </p:nvPr>
        </p:nvSpPr>
        <p:spPr/>
        <p:txBody>
          <a:bodyPr/>
          <a:lstStyle/>
          <a:p>
            <a:fld id="{9566D03A-FE14-4537-809B-4E34C618A541}" type="slidenum">
              <a:rPr lang="en-US" smtClean="0"/>
              <a:t>33</a:t>
            </a:fld>
            <a:endParaRPr lang="en-US" dirty="0"/>
          </a:p>
        </p:txBody>
      </p:sp>
    </p:spTree>
    <p:extLst>
      <p:ext uri="{BB962C8B-B14F-4D97-AF65-F5344CB8AC3E}">
        <p14:creationId xmlns:p14="http://schemas.microsoft.com/office/powerpoint/2010/main" val="282848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C70F-3BA9-6E40-41FF-90B6B73F80E7}"/>
              </a:ext>
            </a:extLst>
          </p:cNvPr>
          <p:cNvSpPr>
            <a:spLocks noGrp="1"/>
          </p:cNvSpPr>
          <p:nvPr>
            <p:ph type="title"/>
          </p:nvPr>
        </p:nvSpPr>
        <p:spPr/>
        <p:txBody>
          <a:bodyPr/>
          <a:lstStyle/>
          <a:p>
            <a:r>
              <a:rPr lang="en-US" b="0" i="0" dirty="0" err="1">
                <a:effectLst/>
                <a:latin typeface="Segoe UI" panose="020B0502040204020203" pitchFamily="34" charset="0"/>
                <a:cs typeface="Segoe UI" panose="020B0502040204020203" pitchFamily="34" charset="0"/>
              </a:rPr>
              <a:t>Testcontainers</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DAA6579-F5E9-C492-2C89-76D42C113469}"/>
              </a:ext>
            </a:extLst>
          </p:cNvPr>
          <p:cNvSpPr>
            <a:spLocks noGrp="1"/>
          </p:cNvSpPr>
          <p:nvPr>
            <p:ph idx="1"/>
          </p:nvPr>
        </p:nvSpPr>
        <p:spPr/>
        <p:txBody>
          <a:bodyPr>
            <a:normAutofit/>
          </a:bodyPr>
          <a:lstStyle/>
          <a:p>
            <a:r>
              <a:rPr lang="ru-RU" dirty="0">
                <a:latin typeface="Segoe UI" panose="020B0502040204020203" pitchFamily="34" charset="0"/>
              </a:rPr>
              <a:t>Л</a:t>
            </a:r>
            <a:r>
              <a:rPr lang="ru-RU" b="0" i="0" dirty="0">
                <a:effectLst/>
                <a:latin typeface="Segoe UI" panose="020B0502040204020203" pitchFamily="34" charset="0"/>
              </a:rPr>
              <a:t>егкие, временные экземпляры баз в </a:t>
            </a:r>
            <a:r>
              <a:rPr lang="ru-RU" b="0" i="0" dirty="0" err="1">
                <a:effectLst/>
                <a:latin typeface="Segoe UI" panose="020B0502040204020203" pitchFamily="34" charset="0"/>
              </a:rPr>
              <a:t>Docker</a:t>
            </a:r>
            <a:r>
              <a:rPr lang="en-US" b="0" i="0" dirty="0">
                <a:effectLst/>
                <a:latin typeface="Segoe UI" panose="020B0502040204020203" pitchFamily="34" charset="0"/>
              </a:rPr>
              <a:t>’</a:t>
            </a:r>
            <a:r>
              <a:rPr lang="ru-RU" b="0" i="0" dirty="0">
                <a:effectLst/>
                <a:latin typeface="Segoe UI" panose="020B0502040204020203" pitchFamily="34" charset="0"/>
              </a:rPr>
              <a:t>е.</a:t>
            </a:r>
          </a:p>
          <a:p>
            <a:pPr algn="just"/>
            <a:endParaRPr lang="ru-RU" dirty="0">
              <a:latin typeface="Segoe UI" panose="020B0502040204020203" pitchFamily="34" charset="0"/>
            </a:endParaRPr>
          </a:p>
          <a:p>
            <a:pPr algn="just"/>
            <a:r>
              <a:rPr lang="ru-RU" b="0" i="0" dirty="0">
                <a:effectLst/>
                <a:latin typeface="Segoe UI" panose="020B0502040204020203" pitchFamily="34" charset="0"/>
              </a:rPr>
              <a:t>API для автоматизации настройки окружения.</a:t>
            </a:r>
            <a:endParaRPr lang="en-US" dirty="0"/>
          </a:p>
        </p:txBody>
      </p:sp>
      <p:sp>
        <p:nvSpPr>
          <p:cNvPr id="5" name="Slide Number Placeholder 4">
            <a:extLst>
              <a:ext uri="{FF2B5EF4-FFF2-40B4-BE49-F238E27FC236}">
                <a16:creationId xmlns:a16="http://schemas.microsoft.com/office/drawing/2014/main" id="{16BD0C4A-DC71-D9D7-FCB2-6F2AADEFBEDB}"/>
              </a:ext>
            </a:extLst>
          </p:cNvPr>
          <p:cNvSpPr>
            <a:spLocks noGrp="1"/>
          </p:cNvSpPr>
          <p:nvPr>
            <p:ph type="sldNum" sz="quarter" idx="12"/>
          </p:nvPr>
        </p:nvSpPr>
        <p:spPr/>
        <p:txBody>
          <a:bodyPr/>
          <a:lstStyle/>
          <a:p>
            <a:fld id="{9566D03A-FE14-4537-809B-4E34C618A541}" type="slidenum">
              <a:rPr lang="en-US" smtClean="0"/>
              <a:t>34</a:t>
            </a:fld>
            <a:endParaRPr lang="en-US" dirty="0"/>
          </a:p>
        </p:txBody>
      </p:sp>
    </p:spTree>
    <p:extLst>
      <p:ext uri="{BB962C8B-B14F-4D97-AF65-F5344CB8AC3E}">
        <p14:creationId xmlns:p14="http://schemas.microsoft.com/office/powerpoint/2010/main" val="406629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E1DF-6F43-0096-B832-5ABB0FF9A242}"/>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Создаем контейнеры </a:t>
            </a:r>
            <a:r>
              <a:rPr lang="ru-RU">
                <a:latin typeface="Segoe UI" panose="020B0502040204020203" pitchFamily="34" charset="0"/>
                <a:cs typeface="Segoe UI" panose="020B0502040204020203" pitchFamily="34" charset="0"/>
              </a:rPr>
              <a:t>в своём </a:t>
            </a:r>
            <a:r>
              <a:rPr lang="ru-RU" dirty="0">
                <a:latin typeface="Segoe UI" panose="020B0502040204020203" pitchFamily="34" charset="0"/>
                <a:cs typeface="Segoe UI" panose="020B0502040204020203" pitchFamily="34" charset="0"/>
              </a:rPr>
              <a:t>коде</a:t>
            </a:r>
            <a:r>
              <a:rPr lang="ru-RU" b="0" i="0" dirty="0">
                <a:effectLst/>
                <a:latin typeface="Segoe UI" panose="020B0502040204020203" pitchFamily="34" charset="0"/>
                <a:cs typeface="Segoe UI" panose="020B0502040204020203" pitchFamily="34" charset="0"/>
              </a:rPr>
              <a:t>  </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B317181-09CB-E097-3763-9B521C72A0A2}"/>
              </a:ext>
            </a:extLst>
          </p:cNvPr>
          <p:cNvSpPr>
            <a:spLocks noGrp="1"/>
          </p:cNvSpPr>
          <p:nvPr>
            <p:ph idx="1"/>
          </p:nvPr>
        </p:nvSpPr>
        <p:spPr/>
        <p:txBody>
          <a:bodyPr>
            <a:normAutofit/>
          </a:bodyPr>
          <a:lstStyle/>
          <a:p>
            <a:pPr marL="0" indent="0">
              <a:buNone/>
            </a:pPr>
            <a:r>
              <a:rPr lang="ru-RU" b="1" i="1" dirty="0">
                <a:effectLst/>
                <a:latin typeface="Segoe UI" panose="020B0502040204020203" pitchFamily="34" charset="0"/>
                <a:cs typeface="Segoe UI" panose="020B0502040204020203" pitchFamily="34" charset="0"/>
              </a:rPr>
              <a:t>Минус:</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rPr>
              <a:t>Множество нюансов уже реализованных в готовых инструментах.</a:t>
            </a:r>
          </a:p>
          <a:p>
            <a:pPr marL="0" indent="0">
              <a:buNone/>
            </a:pPr>
            <a:endParaRPr lang="ru-RU" b="0" i="0" dirty="0">
              <a:effectLst/>
              <a:latin typeface="Segoe UI" panose="020B0502040204020203" pitchFamily="34" charset="0"/>
              <a:cs typeface="Segoe UI" panose="020B0502040204020203" pitchFamily="34" charset="0"/>
            </a:endParaRPr>
          </a:p>
          <a:p>
            <a:pPr marL="0" indent="0">
              <a:buNone/>
            </a:pPr>
            <a:r>
              <a:rPr lang="ru-RU" b="1" i="1" dirty="0">
                <a:effectLst/>
                <a:latin typeface="Segoe UI" panose="020B0502040204020203" pitchFamily="34" charset="0"/>
                <a:cs typeface="Segoe UI" panose="020B0502040204020203" pitchFamily="34" charset="0"/>
              </a:rPr>
              <a:t>Плюс:</a:t>
            </a:r>
            <a:r>
              <a:rPr lang="ru-RU" b="0" i="0" dirty="0">
                <a:effectLst/>
                <a:latin typeface="Segoe UI" panose="020B0502040204020203" pitchFamily="34" charset="0"/>
              </a:rPr>
              <a:t> </a:t>
            </a:r>
            <a:endParaRPr lang="en-US" b="0" i="0" dirty="0">
              <a:effectLst/>
              <a:latin typeface="Segoe UI" panose="020B0502040204020203" pitchFamily="34" charset="0"/>
            </a:endParaRPr>
          </a:p>
          <a:p>
            <a:r>
              <a:rPr lang="ru-RU" dirty="0">
                <a:latin typeface="Segoe UI" panose="020B0502040204020203" pitchFamily="34" charset="0"/>
              </a:rPr>
              <a:t>Полное управление.</a:t>
            </a:r>
            <a:endParaRPr lang="en-US" dirty="0">
              <a:latin typeface="Segoe UI" panose="020B0502040204020203" pitchFamily="34" charset="0"/>
            </a:endParaRPr>
          </a:p>
        </p:txBody>
      </p:sp>
      <p:sp>
        <p:nvSpPr>
          <p:cNvPr id="5" name="Slide Number Placeholder 4">
            <a:extLst>
              <a:ext uri="{FF2B5EF4-FFF2-40B4-BE49-F238E27FC236}">
                <a16:creationId xmlns:a16="http://schemas.microsoft.com/office/drawing/2014/main" id="{C7E724C4-9224-F5F2-7F2E-E9976001ECE4}"/>
              </a:ext>
            </a:extLst>
          </p:cNvPr>
          <p:cNvSpPr>
            <a:spLocks noGrp="1"/>
          </p:cNvSpPr>
          <p:nvPr>
            <p:ph type="sldNum" sz="quarter" idx="12"/>
          </p:nvPr>
        </p:nvSpPr>
        <p:spPr/>
        <p:txBody>
          <a:bodyPr/>
          <a:lstStyle/>
          <a:p>
            <a:fld id="{9566D03A-FE14-4537-809B-4E34C618A541}" type="slidenum">
              <a:rPr lang="en-US" smtClean="0"/>
              <a:t>35</a:t>
            </a:fld>
            <a:endParaRPr lang="en-US" dirty="0"/>
          </a:p>
        </p:txBody>
      </p:sp>
    </p:spTree>
    <p:extLst>
      <p:ext uri="{BB962C8B-B14F-4D97-AF65-F5344CB8AC3E}">
        <p14:creationId xmlns:p14="http://schemas.microsoft.com/office/powerpoint/2010/main" val="226122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BCAA-0AD8-F9BC-6217-982623B0F56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p>
        </p:txBody>
      </p:sp>
      <p:sp>
        <p:nvSpPr>
          <p:cNvPr id="3" name="Content Placeholder 2">
            <a:extLst>
              <a:ext uri="{FF2B5EF4-FFF2-40B4-BE49-F238E27FC236}">
                <a16:creationId xmlns:a16="http://schemas.microsoft.com/office/drawing/2014/main" id="{2E71FFC4-5395-FEAE-4CDD-BB13B1A7C545}"/>
              </a:ext>
            </a:extLst>
          </p:cNvPr>
          <p:cNvSpPr>
            <a:spLocks noGrp="1"/>
          </p:cNvSpPr>
          <p:nvPr>
            <p:ph idx="1"/>
          </p:nvPr>
        </p:nvSpPr>
        <p:spPr/>
        <p:txBody>
          <a:bodyPr>
            <a:normAutofit fontScale="85000" lnSpcReduction="20000"/>
          </a:bodyPr>
          <a:lstStyle/>
          <a:p>
            <a:pPr lvl="0">
              <a:buFont typeface="Wingdings" panose="05000000000000000000" pitchFamily="2" charset="2"/>
              <a:buChar char="ü"/>
              <a:defRPr/>
            </a:pPr>
            <a:r>
              <a:rPr lang="ru-RU" sz="2400" dirty="0">
                <a:solidFill>
                  <a:prstClr val="black"/>
                </a:solidFill>
                <a:latin typeface="Segoe UI" panose="020B0502040204020203" pitchFamily="34" charset="0"/>
                <a:cs typeface="Segoe UI" panose="020B0502040204020203" pitchFamily="34" charset="0"/>
              </a:rPr>
              <a:t>Введение или о типах зависимостей</a:t>
            </a:r>
          </a:p>
          <a:p>
            <a:pPr lvl="1">
              <a:defRPr/>
            </a:pPr>
            <a:r>
              <a:rPr lang="ru-RU" sz="2000" dirty="0">
                <a:solidFill>
                  <a:prstClr val="black"/>
                </a:solidFill>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lvl="1">
              <a:defRPr/>
            </a:pPr>
            <a:r>
              <a:rPr lang="ru-RU" sz="2000" dirty="0">
                <a:solidFill>
                  <a:prstClr val="black"/>
                </a:solidFill>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lgn="just"/>
            <a:r>
              <a:rPr lang="ru-RU" sz="2000" dirty="0">
                <a:latin typeface="Segoe UI" panose="020B0502040204020203" pitchFamily="34" charset="0"/>
                <a:cs typeface="Segoe UI" panose="020B0502040204020203" pitchFamily="34" charset="0"/>
              </a:rPr>
              <a:t>Тестируем в продбазе (</a:t>
            </a:r>
            <a:r>
              <a:rPr lang="ru-RU" sz="2000" b="1" i="1" dirty="0">
                <a:latin typeface="Segoe UI" panose="020B0502040204020203" pitchFamily="34" charset="0"/>
                <a:cs typeface="Segoe UI" panose="020B0502040204020203" pitchFamily="34" charset="0"/>
              </a:rPr>
              <a:t>на другом экземпляре!</a:t>
            </a:r>
            <a:r>
              <a:rPr lang="ru-RU" sz="2000" dirty="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a:p>
            <a:pPr lvl="0">
              <a:buFont typeface="Wingdings" panose="05000000000000000000" pitchFamily="2" charset="2"/>
              <a:buChar char="ü"/>
              <a:defRPr/>
            </a:pPr>
            <a:r>
              <a:rPr lang="en-US" sz="2400" dirty="0">
                <a:solidFill>
                  <a:prstClr val="black"/>
                </a:solidFill>
              </a:rPr>
              <a:t> </a:t>
            </a:r>
            <a:r>
              <a:rPr lang="ru-RU" sz="2400" dirty="0">
                <a:solidFill>
                  <a:prstClr val="black"/>
                </a:solidFill>
              </a:rPr>
              <a:t>Хранение схемы и доставка изменений</a:t>
            </a:r>
          </a:p>
          <a:p>
            <a:pPr lvl="1">
              <a:defRPr/>
            </a:pPr>
            <a:r>
              <a:rPr lang="ru-RU" sz="2000" dirty="0">
                <a:solidFill>
                  <a:prstClr val="black"/>
                </a:solidFill>
                <a:latin typeface="Segoe UI" panose="020B0502040204020203" pitchFamily="34" charset="0"/>
              </a:rPr>
              <a:t>Используйте миграции.</a:t>
            </a:r>
          </a:p>
          <a:p>
            <a:pPr lvl="1">
              <a:defRPr/>
            </a:pPr>
            <a:r>
              <a:rPr lang="ru-RU" sz="2000" dirty="0">
                <a:solidFill>
                  <a:prstClr val="black"/>
                </a:solidFill>
                <a:latin typeface="Segoe UI" panose="020B0502040204020203" pitchFamily="34" charset="0"/>
              </a:rPr>
              <a:t>Не изменяйте миграции. Создавайте новую.</a:t>
            </a:r>
          </a:p>
          <a:p>
            <a:pPr lvl="1">
              <a:defRPr/>
            </a:pPr>
            <a:r>
              <a:rPr lang="ru-RU" sz="2000" dirty="0">
                <a:latin typeface="Segoe UI" panose="020B0502040204020203" pitchFamily="34" charset="0"/>
                <a:cs typeface="Segoe UI" panose="020B0502040204020203" pitchFamily="34" charset="0"/>
              </a:rPr>
              <a:t>Накатывайте миграции специальными инструментами.</a:t>
            </a:r>
            <a:endParaRPr lang="ru-RU" sz="2000" dirty="0">
              <a:solidFill>
                <a:prstClr val="black"/>
              </a:solidFill>
              <a:latin typeface="Segoe UI" panose="020B0502040204020203" pitchFamily="34" charset="0"/>
            </a:endParaRPr>
          </a:p>
          <a:p>
            <a:pPr>
              <a:buFont typeface="Wingdings" panose="05000000000000000000" pitchFamily="2" charset="2"/>
              <a:buChar char="ü"/>
            </a:pPr>
            <a:r>
              <a:rPr lang="ru-RU" dirty="0"/>
              <a:t>Изоляция тестов</a:t>
            </a:r>
          </a:p>
          <a:p>
            <a:pPr lvl="1"/>
            <a:r>
              <a:rPr lang="ru-RU" dirty="0"/>
              <a:t>У каждого разработчика должна быть своя база.</a:t>
            </a:r>
          </a:p>
          <a:p>
            <a:pPr lvl="1"/>
            <a:r>
              <a:rPr lang="ru-RU" dirty="0"/>
              <a:t>Очищайте данные перед каждым тестом.</a:t>
            </a:r>
            <a:endParaRPr lang="en-US" dirty="0"/>
          </a:p>
          <a:p>
            <a:pPr>
              <a:buFont typeface="Wingdings" panose="05000000000000000000" pitchFamily="2" charset="2"/>
              <a:buChar char="ü"/>
              <a:defRPr/>
            </a:pPr>
            <a:r>
              <a:rPr lang="ru-RU" sz="2400" dirty="0">
                <a:latin typeface="Segoe UI" panose="020B0502040204020203" pitchFamily="34" charset="0"/>
                <a:cs typeface="Segoe UI" panose="020B0502040204020203" pitchFamily="34" charset="0"/>
              </a:rPr>
              <a:t>Контейнеры</a:t>
            </a:r>
            <a:endParaRPr lang="ru-RU" sz="2400" dirty="0">
              <a:solidFill>
                <a:prstClr val="black"/>
              </a:solidFill>
            </a:endParaRPr>
          </a:p>
          <a:p>
            <a:pPr lvl="1"/>
            <a:r>
              <a:rPr lang="ru-RU" sz="2000" dirty="0">
                <a:latin typeface="Segoe UI" panose="020B0502040204020203" pitchFamily="34" charset="0"/>
                <a:cs typeface="Segoe UI" panose="020B0502040204020203" pitchFamily="34" charset="0"/>
              </a:rPr>
              <a:t>Отлично решают проблему изоляции.</a:t>
            </a:r>
            <a:endParaRPr lang="en-US" sz="2000" dirty="0">
              <a:latin typeface="Segoe UI" panose="020B0502040204020203" pitchFamily="34" charset="0"/>
              <a:cs typeface="Segoe UI" panose="020B0502040204020203" pitchFamily="34" charset="0"/>
            </a:endParaRPr>
          </a:p>
          <a:p>
            <a:pPr lvl="1"/>
            <a:r>
              <a:rPr lang="ru-RU" sz="2000" dirty="0">
                <a:latin typeface="Segoe UI" panose="020B0502040204020203" pitchFamily="34" charset="0"/>
                <a:cs typeface="Segoe UI" panose="020B0502040204020203" pitchFamily="34" charset="0"/>
              </a:rPr>
              <a:t>Удобны для </a:t>
            </a:r>
            <a:r>
              <a:rPr lang="en-US" sz="2000" dirty="0">
                <a:latin typeface="Segoe UI" panose="020B0502040204020203" pitchFamily="34" charset="0"/>
                <a:cs typeface="Segoe UI" panose="020B0502040204020203" pitchFamily="34" charset="0"/>
              </a:rPr>
              <a:t>seed’</a:t>
            </a:r>
            <a:r>
              <a:rPr lang="ru-RU" sz="2000" dirty="0" err="1">
                <a:latin typeface="Segoe UI" panose="020B0502040204020203" pitchFamily="34" charset="0"/>
                <a:cs typeface="Segoe UI" panose="020B0502040204020203" pitchFamily="34" charset="0"/>
              </a:rPr>
              <a:t>ирования</a:t>
            </a:r>
            <a:r>
              <a:rPr lang="ru-RU" sz="2000" dirty="0">
                <a:latin typeface="Segoe UI" panose="020B0502040204020203" pitchFamily="34" charset="0"/>
                <a:cs typeface="Segoe UI" panose="020B0502040204020203" pitchFamily="34" charset="0"/>
              </a:rPr>
              <a:t> данных.</a:t>
            </a:r>
          </a:p>
          <a:p>
            <a:pPr lvl="1"/>
            <a:r>
              <a:rPr lang="ru-RU" sz="2000" dirty="0">
                <a:latin typeface="Segoe UI" panose="020B0502040204020203" pitchFamily="34" charset="0"/>
                <a:cs typeface="Segoe UI" panose="020B0502040204020203" pitchFamily="34" charset="0"/>
              </a:rPr>
              <a:t>Добавляют инфраструктурные сложности.</a:t>
            </a:r>
            <a:endParaRPr lang="en-US" sz="2000" dirty="0">
              <a:solidFill>
                <a:prstClr val="black"/>
              </a:solidFill>
            </a:endParaRPr>
          </a:p>
        </p:txBody>
      </p:sp>
      <p:sp>
        <p:nvSpPr>
          <p:cNvPr id="4" name="Slide Number Placeholder 3">
            <a:extLst>
              <a:ext uri="{FF2B5EF4-FFF2-40B4-BE49-F238E27FC236}">
                <a16:creationId xmlns:a16="http://schemas.microsoft.com/office/drawing/2014/main" id="{05A2ACD3-0895-9BC1-068E-7E3288C8249A}"/>
              </a:ext>
            </a:extLst>
          </p:cNvPr>
          <p:cNvSpPr>
            <a:spLocks noGrp="1"/>
          </p:cNvSpPr>
          <p:nvPr>
            <p:ph type="sldNum" sz="quarter" idx="12"/>
          </p:nvPr>
        </p:nvSpPr>
        <p:spPr/>
        <p:txBody>
          <a:bodyPr/>
          <a:lstStyle/>
          <a:p>
            <a:fld id="{9566D03A-FE14-4537-809B-4E34C618A541}" type="slidenum">
              <a:rPr lang="en-US" smtClean="0"/>
              <a:pPr/>
              <a:t>36</a:t>
            </a:fld>
            <a:endParaRPr lang="en-US" dirty="0"/>
          </a:p>
        </p:txBody>
      </p:sp>
    </p:spTree>
    <p:extLst>
      <p:ext uri="{BB962C8B-B14F-4D97-AF65-F5344CB8AC3E}">
        <p14:creationId xmlns:p14="http://schemas.microsoft.com/office/powerpoint/2010/main" val="2188785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D0CF-B42F-FB32-D6C4-87B4C6EE906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Следует ли тестировать чтения?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8524FFB-0B1E-EE2D-E918-DD61728D7537}"/>
              </a:ext>
            </a:extLst>
          </p:cNvPr>
          <p:cNvSpPr>
            <a:spLocks noGrp="1"/>
          </p:cNvSpPr>
          <p:nvPr>
            <p:ph idx="1"/>
          </p:nvPr>
        </p:nvSpPr>
        <p:spPr/>
        <p:txBody>
          <a:bodyPr/>
          <a:lstStyle/>
          <a:p>
            <a:pPr marL="0" indent="0">
              <a:buNone/>
            </a:pPr>
            <a:r>
              <a:rPr lang="ru-RU" dirty="0">
                <a:latin typeface="Segoe UI" panose="020B0502040204020203" pitchFamily="34" charset="0"/>
                <a:cs typeface="Segoe UI" panose="020B0502040204020203" pitchFamily="34" charset="0"/>
              </a:rPr>
              <a:t>Тестируем только самые сложные или важные операции чтения.</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AB6EE613-999E-6D77-D4E8-9FD65E4E7571}"/>
              </a:ext>
            </a:extLst>
          </p:cNvPr>
          <p:cNvSpPr>
            <a:spLocks noGrp="1"/>
          </p:cNvSpPr>
          <p:nvPr>
            <p:ph type="sldNum" sz="quarter" idx="12"/>
          </p:nvPr>
        </p:nvSpPr>
        <p:spPr/>
        <p:txBody>
          <a:bodyPr/>
          <a:lstStyle/>
          <a:p>
            <a:fld id="{9566D03A-FE14-4537-809B-4E34C618A541}" type="slidenum">
              <a:rPr lang="en-US" smtClean="0"/>
              <a:t>37</a:t>
            </a:fld>
            <a:endParaRPr lang="en-US" dirty="0"/>
          </a:p>
        </p:txBody>
      </p:sp>
    </p:spTree>
    <p:extLst>
      <p:ext uri="{BB962C8B-B14F-4D97-AF65-F5344CB8AC3E}">
        <p14:creationId xmlns:p14="http://schemas.microsoft.com/office/powerpoint/2010/main" val="207294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6509-4592-1308-FB48-CC44C3D74FC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чтения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5CEAB5B5-7C0C-0051-2066-87721060CB77}"/>
              </a:ext>
            </a:extLst>
          </p:cNvPr>
          <p:cNvSpPr>
            <a:spLocks noGrp="1"/>
          </p:cNvSpPr>
          <p:nvPr>
            <p:ph idx="1"/>
          </p:nvPr>
        </p:nvSpPr>
        <p:spPr/>
        <p:txBody>
          <a:bodyPr/>
          <a:lstStyle/>
          <a:p>
            <a:r>
              <a:rPr lang="en-US" dirty="0">
                <a:latin typeface="Segoe UI" panose="020B0502040204020203" pitchFamily="34" charset="0"/>
                <a:cs typeface="Segoe UI" panose="020B0502040204020203" pitchFamily="34" charset="0"/>
              </a:rPr>
              <a:t>Unit </a:t>
            </a:r>
            <a:r>
              <a:rPr lang="ru-RU" dirty="0">
                <a:latin typeface="Segoe UI" panose="020B0502040204020203" pitchFamily="34" charset="0"/>
                <a:cs typeface="Segoe UI" panose="020B0502040204020203" pitchFamily="34" charset="0"/>
              </a:rPr>
              <a:t>тесты</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бесполезны.</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В случае необходимости используйте интеграционные.</a:t>
            </a:r>
            <a:endParaRPr lang="en-US" dirty="0">
              <a:latin typeface="Segoe UI" panose="020B0502040204020203" pitchFamily="34" charset="0"/>
              <a:cs typeface="Segoe UI" panose="020B0502040204020203" pitchFamily="34" charset="0"/>
            </a:endParaRPr>
          </a:p>
          <a:p>
            <a:pPr marL="0" indent="0">
              <a:buNone/>
            </a:pPr>
            <a:endParaRPr lang="ru-RU" dirty="0"/>
          </a:p>
          <a:p>
            <a:pPr marL="0" indent="0">
              <a:buNone/>
            </a:pPr>
            <a:endParaRPr lang="en-US" dirty="0"/>
          </a:p>
        </p:txBody>
      </p:sp>
      <p:sp>
        <p:nvSpPr>
          <p:cNvPr id="5" name="Slide Number Placeholder 4">
            <a:extLst>
              <a:ext uri="{FF2B5EF4-FFF2-40B4-BE49-F238E27FC236}">
                <a16:creationId xmlns:a16="http://schemas.microsoft.com/office/drawing/2014/main" id="{C73B055D-5ADF-D2CB-925F-F4697CF1EE1F}"/>
              </a:ext>
            </a:extLst>
          </p:cNvPr>
          <p:cNvSpPr>
            <a:spLocks noGrp="1"/>
          </p:cNvSpPr>
          <p:nvPr>
            <p:ph type="sldNum" sz="quarter" idx="12"/>
          </p:nvPr>
        </p:nvSpPr>
        <p:spPr/>
        <p:txBody>
          <a:bodyPr/>
          <a:lstStyle/>
          <a:p>
            <a:fld id="{9566D03A-FE14-4537-809B-4E34C618A541}" type="slidenum">
              <a:rPr lang="en-US" smtClean="0"/>
              <a:t>38</a:t>
            </a:fld>
            <a:endParaRPr lang="en-US" dirty="0"/>
          </a:p>
        </p:txBody>
      </p:sp>
    </p:spTree>
    <p:extLst>
      <p:ext uri="{BB962C8B-B14F-4D97-AF65-F5344CB8AC3E}">
        <p14:creationId xmlns:p14="http://schemas.microsoft.com/office/powerpoint/2010/main" val="69006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9251-D636-082D-349A-3E2DAB2A2D6E}"/>
              </a:ext>
            </a:extLst>
          </p:cNvPr>
          <p:cNvSpPr>
            <a:spLocks noGrp="1"/>
          </p:cNvSpPr>
          <p:nvPr>
            <p:ph type="title"/>
          </p:nvPr>
        </p:nvSpPr>
        <p:spPr>
          <a:xfrm>
            <a:off x="539300" y="219075"/>
            <a:ext cx="11231746" cy="1325563"/>
          </a:xfrm>
        </p:spPr>
        <p:txBody>
          <a:bodyPr>
            <a:normAutofit/>
          </a:bodyPr>
          <a:lstStyle/>
          <a:p>
            <a:r>
              <a:rPr lang="ru-RU" dirty="0">
                <a:latin typeface="Segoe UI" panose="020B0502040204020203" pitchFamily="34" charset="0"/>
                <a:cs typeface="Segoe UI" panose="020B0502040204020203" pitchFamily="34" charset="0"/>
              </a:rPr>
              <a:t>Следует ли тестировать репозитории?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D0A3F3C-9F3C-2A32-0815-33BDB88302DD}"/>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Тестировать ли репозиторий дополнительно к интеграционным тестам?</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09361445-68A5-B167-33FA-53E7C1D4043F}"/>
              </a:ext>
            </a:extLst>
          </p:cNvPr>
          <p:cNvSpPr>
            <a:spLocks noGrp="1"/>
          </p:cNvSpPr>
          <p:nvPr>
            <p:ph type="sldNum" sz="quarter" idx="12"/>
          </p:nvPr>
        </p:nvSpPr>
        <p:spPr/>
        <p:txBody>
          <a:bodyPr/>
          <a:lstStyle/>
          <a:p>
            <a:fld id="{9566D03A-FE14-4537-809B-4E34C618A541}" type="slidenum">
              <a:rPr lang="en-US" smtClean="0"/>
              <a:t>39</a:t>
            </a:fld>
            <a:endParaRPr lang="en-US" dirty="0"/>
          </a:p>
        </p:txBody>
      </p:sp>
    </p:spTree>
    <p:extLst>
      <p:ext uri="{BB962C8B-B14F-4D97-AF65-F5344CB8AC3E}">
        <p14:creationId xmlns:p14="http://schemas.microsoft.com/office/powerpoint/2010/main" val="397178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6ECF575-551F-790B-1D67-912AF44C088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C9E853DE-C91D-2420-A9D1-7FBC3796D397}"/>
              </a:ext>
            </a:extLst>
          </p:cNvPr>
          <p:cNvSpPr>
            <a:spLocks noGrp="1"/>
          </p:cNvSpPr>
          <p:nvPr>
            <p:ph type="sldNum" sz="quarter" idx="12"/>
          </p:nvPr>
        </p:nvSpPr>
        <p:spPr/>
        <p:txBody>
          <a:bodyPr/>
          <a:lstStyle/>
          <a:p>
            <a:fld id="{9566D03A-FE14-4537-809B-4E34C618A541}" type="slidenum">
              <a:rPr lang="en-US" smtClean="0"/>
              <a:t>4</a:t>
            </a:fld>
            <a:endParaRPr lang="en-US" dirty="0"/>
          </a:p>
        </p:txBody>
      </p:sp>
    </p:spTree>
    <p:extLst>
      <p:ext uri="{BB962C8B-B14F-4D97-AF65-F5344CB8AC3E}">
        <p14:creationId xmlns:p14="http://schemas.microsoft.com/office/powerpoint/2010/main" val="2387719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BC64-F94E-2263-17D1-D50381A7E50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репозитория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687E596-9D28-E76E-0813-AE976A946C35}"/>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Высокие затраты на поддержку.</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Нет преимуществ перед обычными интеграционными тестами.</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Лучший способ - извлечь алгоритм и тестировать его.</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0C8FF1F5-BD47-A8AC-12A8-380F7C147A02}"/>
              </a:ext>
            </a:extLst>
          </p:cNvPr>
          <p:cNvSpPr>
            <a:spLocks noGrp="1"/>
          </p:cNvSpPr>
          <p:nvPr>
            <p:ph type="sldNum" sz="quarter" idx="12"/>
          </p:nvPr>
        </p:nvSpPr>
        <p:spPr/>
        <p:txBody>
          <a:bodyPr/>
          <a:lstStyle/>
          <a:p>
            <a:fld id="{9566D03A-FE14-4537-809B-4E34C618A541}" type="slidenum">
              <a:rPr lang="en-US" smtClean="0"/>
              <a:t>40</a:t>
            </a:fld>
            <a:endParaRPr lang="en-US" dirty="0"/>
          </a:p>
        </p:txBody>
      </p:sp>
    </p:spTree>
    <p:extLst>
      <p:ext uri="{BB962C8B-B14F-4D97-AF65-F5344CB8AC3E}">
        <p14:creationId xmlns:p14="http://schemas.microsoft.com/office/powerpoint/2010/main" val="66679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BCAA-0AD8-F9BC-6217-982623B0F56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p>
        </p:txBody>
      </p:sp>
      <p:sp>
        <p:nvSpPr>
          <p:cNvPr id="3" name="Content Placeholder 2">
            <a:extLst>
              <a:ext uri="{FF2B5EF4-FFF2-40B4-BE49-F238E27FC236}">
                <a16:creationId xmlns:a16="http://schemas.microsoft.com/office/drawing/2014/main" id="{2E71FFC4-5395-FEAE-4CDD-BB13B1A7C545}"/>
              </a:ext>
            </a:extLst>
          </p:cNvPr>
          <p:cNvSpPr>
            <a:spLocks noGrp="1"/>
          </p:cNvSpPr>
          <p:nvPr>
            <p:ph idx="1"/>
          </p:nvPr>
        </p:nvSpPr>
        <p:spPr/>
        <p:txBody>
          <a:bodyPr>
            <a:normAutofit fontScale="625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ru-RU" sz="2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Введение или о типах зависимостей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lgn="just"/>
            <a:r>
              <a:rPr lang="ru-RU" sz="2000" dirty="0">
                <a:latin typeface="Segoe UI" panose="020B0502040204020203" pitchFamily="34" charset="0"/>
                <a:cs typeface="Segoe UI" panose="020B0502040204020203" pitchFamily="34" charset="0"/>
              </a:rPr>
              <a:t>Тестируем в продбазе (</a:t>
            </a:r>
            <a:r>
              <a:rPr lang="ru-RU" sz="2000" b="1" i="1" dirty="0">
                <a:latin typeface="Segoe UI" panose="020B0502040204020203" pitchFamily="34" charset="0"/>
                <a:cs typeface="Segoe UI" panose="020B0502040204020203" pitchFamily="34" charset="0"/>
              </a:rPr>
              <a:t>на другом экземпляре!</a:t>
            </a:r>
            <a:r>
              <a:rPr lang="ru-RU" sz="2000" dirty="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rPr>
              <a:t>Хранение схемы и доставка изменений</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Используйте миграции.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rPr>
              <a:t>Не изменяйте миграции. Создавайте новую.</a:t>
            </a:r>
          </a:p>
          <a:p>
            <a:pPr lvl="1">
              <a:defRPr/>
            </a:pPr>
            <a:r>
              <a:rPr lang="ru-RU" sz="2000" dirty="0">
                <a:latin typeface="Segoe UI" panose="020B0502040204020203" pitchFamily="34" charset="0"/>
                <a:cs typeface="Segoe UI" panose="020B0502040204020203" pitchFamily="34" charset="0"/>
              </a:rPr>
              <a:t>Накатывайте миграции специальными инструментами.</a:t>
            </a:r>
            <a:endParaRPr kumimoji="0" lang="ru-RU"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a:p>
            <a:pPr>
              <a:buFont typeface="Wingdings" panose="05000000000000000000" pitchFamily="2" charset="2"/>
              <a:buChar char="ü"/>
            </a:pPr>
            <a:r>
              <a:rPr lang="ru-RU" dirty="0"/>
              <a:t>Изоляция тестов</a:t>
            </a:r>
          </a:p>
          <a:p>
            <a:pPr lvl="1"/>
            <a:r>
              <a:rPr lang="ru-RU" dirty="0"/>
              <a:t>У каждого разработчика должна быть своя база.</a:t>
            </a:r>
          </a:p>
          <a:p>
            <a:pPr lvl="1"/>
            <a:r>
              <a:rPr lang="ru-RU" dirty="0"/>
              <a:t>Очищайте данные перед каждым тестом.</a:t>
            </a:r>
            <a:endParaRPr lang="en-US" dirty="0"/>
          </a:p>
          <a:p>
            <a:pPr>
              <a:buFont typeface="Wingdings" panose="05000000000000000000" pitchFamily="2" charset="2"/>
              <a:buChar char="ü"/>
              <a:defRPr/>
            </a:pPr>
            <a:r>
              <a:rPr lang="ru-RU" sz="2400" dirty="0">
                <a:latin typeface="Segoe UI" panose="020B0502040204020203" pitchFamily="34" charset="0"/>
                <a:cs typeface="Segoe UI" panose="020B0502040204020203" pitchFamily="34" charset="0"/>
              </a:rPr>
              <a:t>Контейнеры</a:t>
            </a:r>
            <a:endParaRPr lang="ru-RU" sz="2400" dirty="0">
              <a:solidFill>
                <a:prstClr val="black"/>
              </a:solidFill>
            </a:endParaRPr>
          </a:p>
          <a:p>
            <a:pPr lvl="1"/>
            <a:r>
              <a:rPr lang="ru-RU" sz="2000" dirty="0">
                <a:latin typeface="Segoe UI" panose="020B0502040204020203" pitchFamily="34" charset="0"/>
                <a:cs typeface="Segoe UI" panose="020B0502040204020203" pitchFamily="34" charset="0"/>
              </a:rPr>
              <a:t>Отлично решают проблему изоляции.</a:t>
            </a:r>
            <a:endParaRPr lang="en-US" sz="2000" dirty="0">
              <a:latin typeface="Segoe UI" panose="020B0502040204020203" pitchFamily="34" charset="0"/>
              <a:cs typeface="Segoe UI" panose="020B0502040204020203" pitchFamily="34" charset="0"/>
            </a:endParaRPr>
          </a:p>
          <a:p>
            <a:pPr lvl="1"/>
            <a:r>
              <a:rPr lang="ru-RU" sz="2000" dirty="0">
                <a:latin typeface="Segoe UI" panose="020B0502040204020203" pitchFamily="34" charset="0"/>
                <a:cs typeface="Segoe UI" panose="020B0502040204020203" pitchFamily="34" charset="0"/>
              </a:rPr>
              <a:t>Удобны для </a:t>
            </a:r>
            <a:r>
              <a:rPr lang="en-US" sz="2000" dirty="0">
                <a:latin typeface="Segoe UI" panose="020B0502040204020203" pitchFamily="34" charset="0"/>
                <a:cs typeface="Segoe UI" panose="020B0502040204020203" pitchFamily="34" charset="0"/>
              </a:rPr>
              <a:t>seed’</a:t>
            </a:r>
            <a:r>
              <a:rPr lang="ru-RU" sz="2000" dirty="0" err="1">
                <a:latin typeface="Segoe UI" panose="020B0502040204020203" pitchFamily="34" charset="0"/>
                <a:cs typeface="Segoe UI" panose="020B0502040204020203" pitchFamily="34" charset="0"/>
              </a:rPr>
              <a:t>ирования</a:t>
            </a:r>
            <a:r>
              <a:rPr lang="ru-RU" sz="2000" dirty="0">
                <a:latin typeface="Segoe UI" panose="020B0502040204020203" pitchFamily="34" charset="0"/>
                <a:cs typeface="Segoe UI" panose="020B0502040204020203" pitchFamily="34" charset="0"/>
              </a:rPr>
              <a:t> данных.</a:t>
            </a:r>
          </a:p>
          <a:p>
            <a:pPr lvl="1"/>
            <a:r>
              <a:rPr lang="ru-RU" sz="2000" dirty="0">
                <a:latin typeface="Segoe UI" panose="020B0502040204020203" pitchFamily="34" charset="0"/>
                <a:cs typeface="Segoe UI" panose="020B0502040204020203" pitchFamily="34" charset="0"/>
              </a:rPr>
              <a:t>Добавляют инфраструктурные сложности.</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0">
              <a:buFont typeface="Wingdings" panose="05000000000000000000" pitchFamily="2" charset="2"/>
              <a:buChar char="ü"/>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ru-RU" sz="2400" dirty="0">
                <a:solidFill>
                  <a:prstClr val="black"/>
                </a:solidFill>
              </a:rPr>
              <a:t>Рекомендации</a:t>
            </a:r>
            <a:endParaRPr kumimoji="0" lang="ru-RU"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Calibri" panose="020F0502020204030204"/>
                <a:ea typeface="+mn-ea"/>
                <a:cs typeface="+mn-cs"/>
              </a:rPr>
              <a:t>Не тестируйте чтения.</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ru-RU" sz="2000" b="0" i="0" u="none" strike="noStrike" kern="1200" cap="none" spc="0" normalizeH="0" baseline="0" noProof="0" dirty="0">
                <a:ln>
                  <a:noFill/>
                </a:ln>
                <a:solidFill>
                  <a:prstClr val="black"/>
                </a:solidFill>
                <a:effectLst/>
                <a:uLnTx/>
                <a:uFillTx/>
                <a:latin typeface="Calibri" panose="020F0502020204030204"/>
                <a:ea typeface="+mn-ea"/>
                <a:cs typeface="+mn-cs"/>
              </a:rPr>
              <a:t>Не пишите модульные тесты на репозитории.</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
        <p:nvSpPr>
          <p:cNvPr id="4" name="Slide Number Placeholder 3">
            <a:extLst>
              <a:ext uri="{FF2B5EF4-FFF2-40B4-BE49-F238E27FC236}">
                <a16:creationId xmlns:a16="http://schemas.microsoft.com/office/drawing/2014/main" id="{05A2ACD3-0895-9BC1-068E-7E3288C8249A}"/>
              </a:ext>
            </a:extLst>
          </p:cNvPr>
          <p:cNvSpPr>
            <a:spLocks noGrp="1"/>
          </p:cNvSpPr>
          <p:nvPr>
            <p:ph type="sldNum" sz="quarter" idx="12"/>
          </p:nvPr>
        </p:nvSpPr>
        <p:spPr/>
        <p:txBody>
          <a:bodyPr/>
          <a:lstStyle/>
          <a:p>
            <a:fld id="{9566D03A-FE14-4537-809B-4E34C618A541}" type="slidenum">
              <a:rPr lang="en-US" smtClean="0"/>
              <a:pPr/>
              <a:t>41</a:t>
            </a:fld>
            <a:endParaRPr lang="en-US" dirty="0"/>
          </a:p>
        </p:txBody>
      </p:sp>
    </p:spTree>
    <p:extLst>
      <p:ext uri="{BB962C8B-B14F-4D97-AF65-F5344CB8AC3E}">
        <p14:creationId xmlns:p14="http://schemas.microsoft.com/office/powerpoint/2010/main" val="46226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62F56-7012-294A-D465-7DD9A6ABFA0F}"/>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B84D0FB0-B3AF-D790-107D-6750E6D6D727}"/>
              </a:ext>
            </a:extLst>
          </p:cNvPr>
          <p:cNvSpPr>
            <a:spLocks noGrp="1"/>
          </p:cNvSpPr>
          <p:nvPr>
            <p:ph idx="1"/>
          </p:nvPr>
        </p:nvSpPr>
        <p:spPr/>
        <p:txBody>
          <a:bodyPr/>
          <a:lstStyle/>
          <a:p>
            <a:pPr marL="0" indent="0">
              <a:buNone/>
            </a:pPr>
            <a:r>
              <a:rPr lang="en-US" b="1" i="1" dirty="0">
                <a:solidFill>
                  <a:srgbClr val="333333"/>
                </a:solidFill>
                <a:effectLst/>
                <a:latin typeface="Segoe UI" panose="020B0502040204020203" pitchFamily="34" charset="0"/>
                <a:cs typeface="Segoe UI" panose="020B0502040204020203" pitchFamily="34" charset="0"/>
              </a:rPr>
              <a:t>Unit Testing Principles, Practices, and Patterns V</a:t>
            </a:r>
            <a:r>
              <a:rPr lang="ru-RU" b="1" i="1" dirty="0">
                <a:solidFill>
                  <a:srgbClr val="333333"/>
                </a:solidFill>
                <a:effectLst/>
                <a:latin typeface="Segoe UI" panose="020B0502040204020203" pitchFamily="34" charset="0"/>
                <a:cs typeface="Segoe UI" panose="020B0502040204020203" pitchFamily="34" charset="0"/>
              </a:rPr>
              <a:t>.</a:t>
            </a:r>
            <a:r>
              <a:rPr lang="en-US" b="1" i="1" dirty="0">
                <a:solidFill>
                  <a:srgbClr val="333333"/>
                </a:solidFill>
                <a:effectLst/>
                <a:latin typeface="Segoe UI" panose="020B0502040204020203" pitchFamily="34" charset="0"/>
                <a:cs typeface="Segoe UI" panose="020B0502040204020203" pitchFamily="34" charset="0"/>
              </a:rPr>
              <a:t> Khorikov</a:t>
            </a:r>
          </a:p>
          <a:p>
            <a:pPr marL="0" indent="0" algn="r">
              <a:buNone/>
            </a:pPr>
            <a:r>
              <a:rPr lang="en-US" b="0" i="0" dirty="0">
                <a:solidFill>
                  <a:srgbClr val="333333"/>
                </a:solidFill>
                <a:effectLst/>
                <a:latin typeface="Segoe UI" panose="020B0502040204020203" pitchFamily="34" charset="0"/>
                <a:cs typeface="Segoe UI" panose="020B0502040204020203" pitchFamily="34" charset="0"/>
                <a:hlinkClick r:id="rId2"/>
              </a:rPr>
              <a:t>https://www.manning.com/books/unit-testing</a:t>
            </a:r>
            <a:endParaRPr lang="ru-RU" b="0" i="0" dirty="0">
              <a:solidFill>
                <a:srgbClr val="333333"/>
              </a:solidFill>
              <a:effectLst/>
              <a:latin typeface="Segoe UI" panose="020B0502040204020203" pitchFamily="34" charset="0"/>
              <a:cs typeface="Segoe UI" panose="020B0502040204020203" pitchFamily="34" charset="0"/>
            </a:endParaRPr>
          </a:p>
          <a:p>
            <a:pPr marL="0" indent="0" algn="r">
              <a:buNone/>
            </a:pPr>
            <a:endParaRPr lang="ru-RU" dirty="0">
              <a:solidFill>
                <a:srgbClr val="333333"/>
              </a:solidFill>
              <a:latin typeface="Segoe UI" panose="020B0502040204020203" pitchFamily="34" charset="0"/>
              <a:cs typeface="Segoe UI" panose="020B0502040204020203" pitchFamily="34" charset="0"/>
            </a:endParaRPr>
          </a:p>
          <a:p>
            <a:pPr marL="0" indent="0" algn="r">
              <a:buNone/>
            </a:pPr>
            <a:endParaRPr lang="ru-RU" b="0" i="0" dirty="0">
              <a:solidFill>
                <a:srgbClr val="333333"/>
              </a:solidFill>
              <a:effectLst/>
              <a:latin typeface="Segoe UI" panose="020B0502040204020203" pitchFamily="34" charset="0"/>
              <a:cs typeface="Segoe UI" panose="020B0502040204020203" pitchFamily="34" charset="0"/>
            </a:endParaRPr>
          </a:p>
          <a:p>
            <a:pPr marL="0" indent="0" algn="r">
              <a:buNone/>
            </a:pPr>
            <a:r>
              <a:rPr lang="ru-RU" b="1" i="1" dirty="0">
                <a:solidFill>
                  <a:srgbClr val="333333"/>
                </a:solidFill>
                <a:latin typeface="Segoe UI" panose="020B0502040204020203" pitchFamily="34" charset="0"/>
                <a:cs typeface="Segoe UI" panose="020B0502040204020203" pitchFamily="34" charset="0"/>
              </a:rPr>
              <a:t>перевод</a:t>
            </a:r>
          </a:p>
          <a:p>
            <a:pPr marL="0" indent="0" algn="r">
              <a:buNone/>
            </a:pPr>
            <a:r>
              <a:rPr lang="en-US" b="0" i="0" dirty="0">
                <a:solidFill>
                  <a:srgbClr val="333333"/>
                </a:solidFill>
                <a:effectLst/>
                <a:latin typeface="Segoe UI" panose="020B0502040204020203" pitchFamily="34" charset="0"/>
                <a:cs typeface="Segoe UI" panose="020B0502040204020203" pitchFamily="34" charset="0"/>
                <a:hlinkClick r:id="rId3"/>
              </a:rPr>
              <a:t>https://www.labirint.ru/books/777259/</a:t>
            </a:r>
            <a:endParaRPr lang="ru-RU" b="0" i="0" dirty="0">
              <a:solidFill>
                <a:srgbClr val="333333"/>
              </a:solidFill>
              <a:effectLst/>
              <a:latin typeface="Segoe UI" panose="020B0502040204020203" pitchFamily="34" charset="0"/>
              <a:cs typeface="Segoe UI" panose="020B0502040204020203" pitchFamily="34" charset="0"/>
            </a:endParaRPr>
          </a:p>
          <a:p>
            <a:pPr marL="0" indent="0" algn="r">
              <a:buNone/>
            </a:pPr>
            <a:endParaRPr lang="en-US" b="0" i="0" dirty="0">
              <a:solidFill>
                <a:srgbClr val="333333"/>
              </a:solidFill>
              <a:effectLst/>
              <a:latin typeface="Segoe UI" panose="020B0502040204020203" pitchFamily="34" charset="0"/>
              <a:cs typeface="Segoe UI" panose="020B0502040204020203" pitchFamily="34" charset="0"/>
            </a:endParaRPr>
          </a:p>
          <a:p>
            <a:pPr marL="0" indent="0">
              <a:buNone/>
            </a:pPr>
            <a:endParaRPr lang="en-US" b="0" i="0" dirty="0">
              <a:solidFill>
                <a:srgbClr val="333333"/>
              </a:solidFill>
              <a:effectLst/>
              <a:latin typeface="Lato" panose="020F0502020204030203"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70822AA7-F24B-1CAA-DAC9-F118FC6FF165}"/>
              </a:ext>
            </a:extLst>
          </p:cNvPr>
          <p:cNvSpPr>
            <a:spLocks noGrp="1"/>
          </p:cNvSpPr>
          <p:nvPr>
            <p:ph type="sldNum" sz="quarter" idx="12"/>
          </p:nvPr>
        </p:nvSpPr>
        <p:spPr/>
        <p:txBody>
          <a:bodyPr/>
          <a:lstStyle/>
          <a:p>
            <a:fld id="{9566D03A-FE14-4537-809B-4E34C618A541}" type="slidenum">
              <a:rPr lang="en-US" smtClean="0"/>
              <a:t>42</a:t>
            </a:fld>
            <a:endParaRPr lang="en-US" dirty="0"/>
          </a:p>
        </p:txBody>
      </p:sp>
      <p:pic>
        <p:nvPicPr>
          <p:cNvPr id="6" name="Picture 5">
            <a:extLst>
              <a:ext uri="{FF2B5EF4-FFF2-40B4-BE49-F238E27FC236}">
                <a16:creationId xmlns:a16="http://schemas.microsoft.com/office/drawing/2014/main" id="{E55FF1B0-BD77-BCFB-9332-CE3A9B9F74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76135"/>
            <a:ext cx="3215801" cy="4016740"/>
          </a:xfrm>
          <a:prstGeom prst="rect">
            <a:avLst/>
          </a:prstGeom>
        </p:spPr>
      </p:pic>
    </p:spTree>
    <p:extLst>
      <p:ext uri="{BB962C8B-B14F-4D97-AF65-F5344CB8AC3E}">
        <p14:creationId xmlns:p14="http://schemas.microsoft.com/office/powerpoint/2010/main" val="700843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5BE3-0CE5-4771-014A-C3DB265FE31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для контейнеров</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B54B4451-F041-0069-58A1-CED41B020A93}"/>
              </a:ext>
            </a:extLst>
          </p:cNvPr>
          <p:cNvSpPr>
            <a:spLocks noGrp="1"/>
          </p:cNvSpPr>
          <p:nvPr>
            <p:ph idx="1"/>
          </p:nvPr>
        </p:nvSpPr>
        <p:spPr/>
        <p:txBody>
          <a:bodyPr/>
          <a:lstStyle/>
          <a:p>
            <a:r>
              <a:rPr lang="en-US" dirty="0">
                <a:hlinkClick r:id="rId2"/>
              </a:rPr>
              <a:t>https://github.com/testcontainers</a:t>
            </a:r>
            <a:endParaRPr lang="ru-RU" dirty="0"/>
          </a:p>
          <a:p>
            <a:r>
              <a:rPr lang="en-US" dirty="0">
                <a:hlinkClick r:id="rId3"/>
              </a:rPr>
              <a:t>https://www.testcontainers.org/</a:t>
            </a:r>
            <a:endParaRPr lang="ru-RU" dirty="0"/>
          </a:p>
          <a:p>
            <a:r>
              <a:rPr lang="en-US" dirty="0">
                <a:hlinkClick r:id="rId4"/>
              </a:rPr>
              <a:t>https://golang.testcontainers.org/</a:t>
            </a:r>
            <a:endParaRPr lang="ru-RU" dirty="0"/>
          </a:p>
          <a:p>
            <a:r>
              <a:rPr lang="en-US" dirty="0">
                <a:hlinkClick r:id="rId5"/>
              </a:rPr>
              <a:t>https://dotnet.testcontainers.org/</a:t>
            </a:r>
            <a:endParaRPr lang="ru-RU" dirty="0"/>
          </a:p>
          <a:p>
            <a:r>
              <a:rPr lang="en-US" dirty="0">
                <a:hlinkClick r:id="rId6"/>
              </a:rPr>
              <a:t>https://testcontainers-python.readthedocs.io/en/latest/</a:t>
            </a:r>
            <a:endParaRPr lang="ru-RU" dirty="0"/>
          </a:p>
          <a:p>
            <a:r>
              <a:rPr lang="en-US" dirty="0">
                <a:hlinkClick r:id="rId7"/>
              </a:rPr>
              <a:t>https://docs.rs/testcontainers/latest/testcontainers/</a:t>
            </a:r>
            <a:endParaRPr lang="ru-RU" dirty="0"/>
          </a:p>
          <a:p>
            <a:r>
              <a:rPr lang="en-US" dirty="0">
                <a:hlinkClick r:id="rId8"/>
              </a:rPr>
              <a:t>https://github.com/testcontainers/testcontainers-node/</a:t>
            </a:r>
            <a:endParaRPr lang="ru-RU" dirty="0"/>
          </a:p>
          <a:p>
            <a:endParaRPr lang="en-US" dirty="0"/>
          </a:p>
          <a:p>
            <a:endParaRPr lang="en-US" dirty="0"/>
          </a:p>
        </p:txBody>
      </p:sp>
      <p:sp>
        <p:nvSpPr>
          <p:cNvPr id="4" name="Slide Number Placeholder 3">
            <a:extLst>
              <a:ext uri="{FF2B5EF4-FFF2-40B4-BE49-F238E27FC236}">
                <a16:creationId xmlns:a16="http://schemas.microsoft.com/office/drawing/2014/main" id="{3006D487-75D5-CF68-EAFD-21C80BDC807A}"/>
              </a:ext>
            </a:extLst>
          </p:cNvPr>
          <p:cNvSpPr>
            <a:spLocks noGrp="1"/>
          </p:cNvSpPr>
          <p:nvPr>
            <p:ph type="sldNum" sz="quarter" idx="12"/>
          </p:nvPr>
        </p:nvSpPr>
        <p:spPr/>
        <p:txBody>
          <a:bodyPr/>
          <a:lstStyle/>
          <a:p>
            <a:fld id="{9566D03A-FE14-4537-809B-4E34C618A541}" type="slidenum">
              <a:rPr lang="en-US" smtClean="0"/>
              <a:t>43</a:t>
            </a:fld>
            <a:endParaRPr lang="en-US" dirty="0"/>
          </a:p>
        </p:txBody>
      </p:sp>
    </p:spTree>
    <p:extLst>
      <p:ext uri="{BB962C8B-B14F-4D97-AF65-F5344CB8AC3E}">
        <p14:creationId xmlns:p14="http://schemas.microsoft.com/office/powerpoint/2010/main" val="37987303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4D3B-53F8-9ADC-F05A-87C494F86553}"/>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7B715012-4198-17A2-7CBF-596508E927FA}"/>
              </a:ext>
            </a:extLst>
          </p:cNvPr>
          <p:cNvSpPr>
            <a:spLocks noGrp="1"/>
          </p:cNvSpPr>
          <p:nvPr>
            <p:ph idx="1"/>
          </p:nvPr>
        </p:nvSpPr>
        <p:spPr/>
        <p:txBody>
          <a:bodyPr/>
          <a:lstStyle/>
          <a:p>
            <a:pPr marL="0" indent="0">
              <a:buNone/>
            </a:pPr>
            <a:endParaRPr lang="ru-RU" dirty="0"/>
          </a:p>
          <a:p>
            <a:pPr marL="0" indent="0">
              <a:buNone/>
            </a:pPr>
            <a:endParaRPr lang="ru-RU" dirty="0"/>
          </a:p>
          <a:p>
            <a:pPr marL="0" indent="0">
              <a:buNone/>
            </a:pPr>
            <a:endParaRPr lang="ru-RU" dirty="0"/>
          </a:p>
          <a:p>
            <a:pPr marL="0" indent="0">
              <a:buNone/>
            </a:pPr>
            <a:r>
              <a:rPr lang="ru-RU" dirty="0"/>
              <a:t>		</a:t>
            </a:r>
            <a:r>
              <a:rPr lang="ru-RU" sz="4000" dirty="0"/>
              <a:t>«Давайте сюда ваши ответы» (с)</a:t>
            </a:r>
            <a:endParaRPr lang="en-US" sz="4000" dirty="0"/>
          </a:p>
        </p:txBody>
      </p:sp>
      <p:sp>
        <p:nvSpPr>
          <p:cNvPr id="4" name="Slide Number Placeholder 3">
            <a:extLst>
              <a:ext uri="{FF2B5EF4-FFF2-40B4-BE49-F238E27FC236}">
                <a16:creationId xmlns:a16="http://schemas.microsoft.com/office/drawing/2014/main" id="{4928DE38-F68E-87B1-F2F6-C4347FB2ACFB}"/>
              </a:ext>
            </a:extLst>
          </p:cNvPr>
          <p:cNvSpPr>
            <a:spLocks noGrp="1"/>
          </p:cNvSpPr>
          <p:nvPr>
            <p:ph type="sldNum" sz="quarter" idx="12"/>
          </p:nvPr>
        </p:nvSpPr>
        <p:spPr/>
        <p:txBody>
          <a:bodyPr/>
          <a:lstStyle/>
          <a:p>
            <a:fld id="{9566D03A-FE14-4537-809B-4E34C618A541}" type="slidenum">
              <a:rPr lang="en-US" smtClean="0"/>
              <a:pPr/>
              <a:t>44</a:t>
            </a:fld>
            <a:endParaRPr lang="en-US" dirty="0"/>
          </a:p>
        </p:txBody>
      </p:sp>
    </p:spTree>
    <p:extLst>
      <p:ext uri="{BB962C8B-B14F-4D97-AF65-F5344CB8AC3E}">
        <p14:creationId xmlns:p14="http://schemas.microsoft.com/office/powerpoint/2010/main" val="7253132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F4337-B951-DC57-1920-76BEF396605F}"/>
              </a:ext>
            </a:extLst>
          </p:cNvPr>
          <p:cNvSpPr>
            <a:spLocks noGrp="1"/>
          </p:cNvSpPr>
          <p:nvPr>
            <p:ph type="title"/>
          </p:nvPr>
        </p:nvSpPr>
        <p:spPr/>
        <p:txBody>
          <a:bodyPr/>
          <a:lstStyle/>
          <a:p>
            <a:r>
              <a:rPr lang="ru-RU" dirty="0"/>
              <a:t>Контакты</a:t>
            </a:r>
            <a:endParaRPr lang="en-US" dirty="0"/>
          </a:p>
        </p:txBody>
      </p:sp>
      <p:sp>
        <p:nvSpPr>
          <p:cNvPr id="4" name="Slide Number Placeholder 3">
            <a:extLst>
              <a:ext uri="{FF2B5EF4-FFF2-40B4-BE49-F238E27FC236}">
                <a16:creationId xmlns:a16="http://schemas.microsoft.com/office/drawing/2014/main" id="{39B03BA9-3D02-3A3D-2B30-91225D5E775C}"/>
              </a:ext>
            </a:extLst>
          </p:cNvPr>
          <p:cNvSpPr>
            <a:spLocks noGrp="1"/>
          </p:cNvSpPr>
          <p:nvPr>
            <p:ph type="sldNum" sz="quarter" idx="12"/>
          </p:nvPr>
        </p:nvSpPr>
        <p:spPr/>
        <p:txBody>
          <a:bodyPr/>
          <a:lstStyle/>
          <a:p>
            <a:fld id="{9566D03A-FE14-4537-809B-4E34C618A541}" type="slidenum">
              <a:rPr lang="en-US" smtClean="0"/>
              <a:pPr/>
              <a:t>45</a:t>
            </a:fld>
            <a:endParaRPr lang="en-US" dirty="0"/>
          </a:p>
        </p:txBody>
      </p:sp>
      <p:graphicFrame>
        <p:nvGraphicFramePr>
          <p:cNvPr id="6" name="Table 6">
            <a:extLst>
              <a:ext uri="{FF2B5EF4-FFF2-40B4-BE49-F238E27FC236}">
                <a16:creationId xmlns:a16="http://schemas.microsoft.com/office/drawing/2014/main" id="{786AE4C7-FF5F-BE80-2E84-B3C268507939}"/>
              </a:ext>
            </a:extLst>
          </p:cNvPr>
          <p:cNvGraphicFramePr>
            <a:graphicFrameLocks noGrp="1"/>
          </p:cNvGraphicFramePr>
          <p:nvPr>
            <p:extLst>
              <p:ext uri="{D42A27DB-BD31-4B8C-83A1-F6EECF244321}">
                <p14:modId xmlns:p14="http://schemas.microsoft.com/office/powerpoint/2010/main" val="2658443272"/>
              </p:ext>
            </p:extLst>
          </p:nvPr>
        </p:nvGraphicFramePr>
        <p:xfrm>
          <a:off x="1238981" y="2799844"/>
          <a:ext cx="9196442" cy="2913132"/>
        </p:xfrm>
        <a:graphic>
          <a:graphicData uri="http://schemas.openxmlformats.org/drawingml/2006/table">
            <a:tbl>
              <a:tblPr firstRow="1" bandRow="1">
                <a:tableStyleId>{5C22544A-7EE6-4342-B048-85BDC9FD1C3A}</a:tableStyleId>
              </a:tblPr>
              <a:tblGrid>
                <a:gridCol w="1787440">
                  <a:extLst>
                    <a:ext uri="{9D8B030D-6E8A-4147-A177-3AD203B41FA5}">
                      <a16:colId xmlns:a16="http://schemas.microsoft.com/office/drawing/2014/main" val="4041772149"/>
                    </a:ext>
                  </a:extLst>
                </a:gridCol>
                <a:gridCol w="7409002">
                  <a:extLst>
                    <a:ext uri="{9D8B030D-6E8A-4147-A177-3AD203B41FA5}">
                      <a16:colId xmlns:a16="http://schemas.microsoft.com/office/drawing/2014/main" val="862202063"/>
                    </a:ext>
                  </a:extLst>
                </a:gridCol>
              </a:tblGrid>
              <a:tr h="971044">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US" sz="2400" b="0" dirty="0">
                          <a:solidFill>
                            <a:sysClr val="windowText" lastClr="000000"/>
                          </a:solidFill>
                          <a:latin typeface="Segoe UI" panose="020B0502040204020203" pitchFamily="34" charset="0"/>
                          <a:cs typeface="Segoe UI" panose="020B0502040204020203" pitchFamily="34" charset="0"/>
                        </a:rPr>
                        <a:t>https://github.com/Sa1Gur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55823779"/>
                  </a:ext>
                </a:extLst>
              </a:tr>
              <a:tr h="971044">
                <a:tc>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3200" dirty="0">
                          <a:latin typeface="Segoe UI" panose="020B0502040204020203" pitchFamily="34" charset="0"/>
                          <a:cs typeface="Segoe UI" panose="020B0502040204020203" pitchFamily="34" charset="0"/>
                        </a:rPr>
                        <a:t>@guriy_samarin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81517557"/>
                  </a:ext>
                </a:extLst>
              </a:tr>
              <a:tr h="971044">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3200" dirty="0">
                          <a:latin typeface="Segoe UI" panose="020B0502040204020203" pitchFamily="34" charset="0"/>
                          <a:cs typeface="Segoe UI" panose="020B0502040204020203" pitchFamily="34" charset="0"/>
                        </a:rPr>
                        <a:t>@guriy_samarin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7833330"/>
                  </a:ext>
                </a:extLst>
              </a:tr>
            </a:tbl>
          </a:graphicData>
        </a:graphic>
      </p:graphicFrame>
      <p:pic>
        <p:nvPicPr>
          <p:cNvPr id="12" name="Picture 11">
            <a:extLst>
              <a:ext uri="{FF2B5EF4-FFF2-40B4-BE49-F238E27FC236}">
                <a16:creationId xmlns:a16="http://schemas.microsoft.com/office/drawing/2014/main" id="{50998915-A8B3-56F7-A027-87B692EDC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022" y="2594677"/>
            <a:ext cx="1025665" cy="1025665"/>
          </a:xfrm>
          <a:prstGeom prst="rect">
            <a:avLst/>
          </a:prstGeom>
        </p:spPr>
      </p:pic>
      <p:pic>
        <p:nvPicPr>
          <p:cNvPr id="14" name="Picture 13">
            <a:extLst>
              <a:ext uri="{FF2B5EF4-FFF2-40B4-BE49-F238E27FC236}">
                <a16:creationId xmlns:a16="http://schemas.microsoft.com/office/drawing/2014/main" id="{0F3E324F-8EE3-C8A1-091D-DE6A3E6409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577" y="3725832"/>
            <a:ext cx="820554" cy="729381"/>
          </a:xfrm>
          <a:prstGeom prst="rect">
            <a:avLst/>
          </a:prstGeom>
        </p:spPr>
      </p:pic>
      <p:pic>
        <p:nvPicPr>
          <p:cNvPr id="18" name="Picture 17">
            <a:extLst>
              <a:ext uri="{FF2B5EF4-FFF2-40B4-BE49-F238E27FC236}">
                <a16:creationId xmlns:a16="http://schemas.microsoft.com/office/drawing/2014/main" id="{A991F6AC-C5C4-FE97-251B-B02124D74F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577" y="4655787"/>
            <a:ext cx="820554" cy="810273"/>
          </a:xfrm>
          <a:prstGeom prst="rect">
            <a:avLst/>
          </a:prstGeom>
        </p:spPr>
      </p:pic>
      <p:pic>
        <p:nvPicPr>
          <p:cNvPr id="5" name="Picture 4">
            <a:extLst>
              <a:ext uri="{FF2B5EF4-FFF2-40B4-BE49-F238E27FC236}">
                <a16:creationId xmlns:a16="http://schemas.microsoft.com/office/drawing/2014/main" id="{0CC08C88-698D-B956-0585-02A68D84FC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1403" y="2565865"/>
            <a:ext cx="3039387" cy="3039387"/>
          </a:xfrm>
          <a:prstGeom prst="rect">
            <a:avLst/>
          </a:prstGeom>
        </p:spPr>
      </p:pic>
    </p:spTree>
    <p:extLst>
      <p:ext uri="{BB962C8B-B14F-4D97-AF65-F5344CB8AC3E}">
        <p14:creationId xmlns:p14="http://schemas.microsoft.com/office/powerpoint/2010/main" val="3745164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8AD22-E0E2-1C60-14F8-50FBAD72808B}"/>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Если база неуправляемая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EBAFFBD8-5681-02DA-7D53-21873056EEF3}"/>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Таблицы, которые видны другим – неуправляемые.</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Остальные – управляемые.</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4D503B08-8514-8945-F5D4-3F5CE7417A5F}"/>
              </a:ext>
            </a:extLst>
          </p:cNvPr>
          <p:cNvSpPr>
            <a:spLocks noGrp="1"/>
          </p:cNvSpPr>
          <p:nvPr>
            <p:ph type="sldNum" sz="quarter" idx="12"/>
          </p:nvPr>
        </p:nvSpPr>
        <p:spPr/>
        <p:txBody>
          <a:bodyPr/>
          <a:lstStyle/>
          <a:p>
            <a:fld id="{9566D03A-FE14-4537-809B-4E34C618A541}" type="slidenum">
              <a:rPr lang="en-US" smtClean="0"/>
              <a:pPr/>
              <a:t>5</a:t>
            </a:fld>
            <a:endParaRPr lang="en-US" dirty="0"/>
          </a:p>
        </p:txBody>
      </p:sp>
    </p:spTree>
    <p:extLst>
      <p:ext uri="{BB962C8B-B14F-4D97-AF65-F5344CB8AC3E}">
        <p14:creationId xmlns:p14="http://schemas.microsoft.com/office/powerpoint/2010/main" val="240080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5FA3-17A4-C7D9-5B61-B6F802173E41}"/>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на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 базе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F39E380-7AF1-DC58-9D06-F8D046A8B683}"/>
              </a:ext>
            </a:extLst>
          </p:cNvPr>
          <p:cNvSpPr>
            <a:spLocks noGrp="1"/>
          </p:cNvSpPr>
          <p:nvPr>
            <p:ph idx="1"/>
          </p:nvPr>
        </p:nvSpPr>
        <p:spPr>
          <a:xfrm>
            <a:off x="838200" y="1831524"/>
            <a:ext cx="10515600" cy="4351338"/>
          </a:xfrm>
        </p:spPr>
        <p:txBody>
          <a:bodyPr/>
          <a:lstStyle/>
          <a:p>
            <a:pPr marL="0" indent="0">
              <a:buNone/>
            </a:pPr>
            <a:r>
              <a:rPr lang="ru-RU" b="1" i="1" dirty="0">
                <a:effectLst/>
                <a:latin typeface="Segoe UI" panose="020B0502040204020203" pitchFamily="34" charset="0"/>
                <a:cs typeface="Segoe UI" panose="020B0502040204020203" pitchFamily="34" charset="0"/>
              </a:rPr>
              <a:t>Минусы:</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С</a:t>
            </a:r>
            <a:r>
              <a:rPr lang="ru-RU" b="0" i="0" dirty="0">
                <a:effectLst/>
                <a:latin typeface="Segoe UI" panose="020B0502040204020203" pitchFamily="34" charset="0"/>
                <a:cs typeface="Segoe UI" panose="020B0502040204020203" pitchFamily="34" charset="0"/>
              </a:rPr>
              <a:t>ложно сделать идентично </a:t>
            </a:r>
            <a:r>
              <a:rPr lang="ru-RU" b="0" i="0" dirty="0" err="1">
                <a:effectLst/>
                <a:latin typeface="Segoe UI" panose="020B0502040204020203" pitchFamily="34" charset="0"/>
                <a:cs typeface="Segoe UI" panose="020B0502040204020203" pitchFamily="34" charset="0"/>
              </a:rPr>
              <a:t>production</a:t>
            </a:r>
            <a:r>
              <a:rPr lang="ru-RU" b="0" i="0" dirty="0">
                <a:effectLst/>
                <a:latin typeface="Segoe UI" panose="020B0502040204020203" pitchFamily="34" charset="0"/>
                <a:cs typeface="Segoe UI" panose="020B0502040204020203" pitchFamily="34" charset="0"/>
              </a:rPr>
              <a:t>.</a:t>
            </a:r>
          </a:p>
          <a:p>
            <a:r>
              <a:rPr lang="ru-RU" dirty="0">
                <a:latin typeface="Segoe UI" panose="020B0502040204020203" pitchFamily="34" charset="0"/>
                <a:cs typeface="Segoe UI" panose="020B0502040204020203" pitchFamily="34" charset="0"/>
              </a:rPr>
              <a:t>М</a:t>
            </a:r>
            <a:r>
              <a:rPr lang="ru-RU" b="0" i="0" dirty="0">
                <a:effectLst/>
                <a:latin typeface="Segoe UI" panose="020B0502040204020203" pitchFamily="34" charset="0"/>
                <a:cs typeface="Segoe UI" panose="020B0502040204020203" pitchFamily="34" charset="0"/>
              </a:rPr>
              <a:t>едленнее.</a:t>
            </a:r>
          </a:p>
          <a:p>
            <a:pPr marL="0" indent="0">
              <a:buNone/>
            </a:pPr>
            <a:endParaRPr lang="ru-RU" b="0" i="0" dirty="0">
              <a:effectLst/>
              <a:latin typeface="Segoe UI" panose="020B0502040204020203" pitchFamily="34" charset="0"/>
              <a:cs typeface="Segoe UI" panose="020B0502040204020203" pitchFamily="34" charset="0"/>
            </a:endParaRPr>
          </a:p>
          <a:p>
            <a:pPr marL="0" indent="0">
              <a:buNone/>
            </a:pPr>
            <a:r>
              <a:rPr lang="ru-RU" b="1" i="1" dirty="0">
                <a:effectLst/>
                <a:latin typeface="Segoe UI" panose="020B0502040204020203" pitchFamily="34" charset="0"/>
                <a:cs typeface="Segoe UI" panose="020B0502040204020203" pitchFamily="34" charset="0"/>
              </a:rPr>
              <a:t>Плюсы:</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П</a:t>
            </a:r>
            <a:r>
              <a:rPr lang="ru-RU" b="0" i="0" dirty="0">
                <a:effectLst/>
                <a:latin typeface="Segoe UI" panose="020B0502040204020203" pitchFamily="34" charset="0"/>
                <a:cs typeface="Segoe UI" panose="020B0502040204020203" pitchFamily="34" charset="0"/>
              </a:rPr>
              <a:t>оведение как на </a:t>
            </a:r>
            <a:r>
              <a:rPr lang="ru-RU" dirty="0">
                <a:latin typeface="Segoe UI" panose="020B0502040204020203" pitchFamily="34" charset="0"/>
                <a:cs typeface="Segoe UI" panose="020B0502040204020203" pitchFamily="34" charset="0"/>
              </a:rPr>
              <a:t>бою.</a:t>
            </a:r>
          </a:p>
          <a:p>
            <a:r>
              <a:rPr lang="ru-RU" dirty="0">
                <a:latin typeface="Segoe UI" panose="020B0502040204020203" pitchFamily="34" charset="0"/>
                <a:cs typeface="Segoe UI" panose="020B0502040204020203" pitchFamily="34" charset="0"/>
              </a:rPr>
              <a:t>Тестируем</a:t>
            </a:r>
            <a:r>
              <a:rPr lang="ru-RU" b="0" i="0" dirty="0">
                <a:effectLst/>
                <a:latin typeface="Segoe UI" panose="020B0502040204020203" pitchFamily="34" charset="0"/>
                <a:cs typeface="Segoe UI" panose="020B0502040204020203" pitchFamily="34" charset="0"/>
              </a:rPr>
              <a:t> ровно то, что надо.</a:t>
            </a:r>
          </a:p>
          <a:p>
            <a:endParaRPr lang="en-US" dirty="0"/>
          </a:p>
        </p:txBody>
      </p:sp>
      <p:sp>
        <p:nvSpPr>
          <p:cNvPr id="4" name="Slide Number Placeholder 3">
            <a:extLst>
              <a:ext uri="{FF2B5EF4-FFF2-40B4-BE49-F238E27FC236}">
                <a16:creationId xmlns:a16="http://schemas.microsoft.com/office/drawing/2014/main" id="{6C61DA96-8F76-8E9A-3FCB-649F53E42092}"/>
              </a:ext>
            </a:extLst>
          </p:cNvPr>
          <p:cNvSpPr>
            <a:spLocks noGrp="1"/>
          </p:cNvSpPr>
          <p:nvPr>
            <p:ph type="sldNum" sz="quarter" idx="12"/>
          </p:nvPr>
        </p:nvSpPr>
        <p:spPr/>
        <p:txBody>
          <a:bodyPr/>
          <a:lstStyle/>
          <a:p>
            <a:fld id="{9566D03A-FE14-4537-809B-4E34C618A541}" type="slidenum">
              <a:rPr lang="en-US" smtClean="0"/>
              <a:t>6</a:t>
            </a:fld>
            <a:endParaRPr lang="en-US" dirty="0"/>
          </a:p>
        </p:txBody>
      </p:sp>
    </p:spTree>
    <p:extLst>
      <p:ext uri="{BB962C8B-B14F-4D97-AF65-F5344CB8AC3E}">
        <p14:creationId xmlns:p14="http://schemas.microsoft.com/office/powerpoint/2010/main" val="79283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2A55-7310-F842-5472-2D9725798E6C}"/>
              </a:ext>
            </a:extLst>
          </p:cNvPr>
          <p:cNvSpPr>
            <a:spLocks noGrp="1"/>
          </p:cNvSpPr>
          <p:nvPr>
            <p:ph type="title"/>
          </p:nvPr>
        </p:nvSpPr>
        <p:spPr>
          <a:xfrm>
            <a:off x="838199" y="136525"/>
            <a:ext cx="10943805" cy="1325563"/>
          </a:xfrm>
        </p:spPr>
        <p:txBody>
          <a:bodyPr>
            <a:normAutofit/>
          </a:bodyPr>
          <a:lstStyle/>
          <a:p>
            <a:r>
              <a:rPr lang="ru-RU" i="0" dirty="0">
                <a:effectLst/>
                <a:latin typeface="Segoe UI" panose="020B0502040204020203" pitchFamily="34" charset="0"/>
                <a:cs typeface="Segoe UI" panose="020B0502040204020203" pitchFamily="34" charset="0"/>
              </a:rPr>
              <a:t>Если невозможно использовать продбазу</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C18359F-11BB-83FA-B66A-8F00D05E83B5}"/>
              </a:ext>
            </a:extLst>
          </p:cNvPr>
          <p:cNvSpPr>
            <a:spLocks noGrp="1"/>
          </p:cNvSpPr>
          <p:nvPr>
            <p:ph idx="1"/>
          </p:nvPr>
        </p:nvSpPr>
        <p:spPr/>
        <p:txBody>
          <a:bodyPr>
            <a:normAutofit/>
          </a:bodyPr>
          <a:lstStyle/>
          <a:p>
            <a:pPr marL="0" indent="0">
              <a:buNone/>
            </a:pPr>
            <a:r>
              <a:rPr lang="ru-RU" i="0" dirty="0">
                <a:solidFill>
                  <a:srgbClr val="000000"/>
                </a:solidFill>
                <a:effectLst/>
                <a:latin typeface="Segoe UI" panose="020B0502040204020203" pitchFamily="34" charset="0"/>
                <a:cs typeface="Segoe UI" panose="020B0502040204020203" pitchFamily="34" charset="0"/>
              </a:rPr>
              <a:t>Возможно ли такое?</a:t>
            </a:r>
            <a:endParaRPr lang="en-US" i="0" dirty="0">
              <a:solidFill>
                <a:srgbClr val="000000"/>
              </a:solidFill>
              <a:effectLst/>
              <a:latin typeface="Segoe UI" panose="020B0502040204020203" pitchFamily="34" charset="0"/>
              <a:cs typeface="Segoe UI" panose="020B0502040204020203" pitchFamily="34" charset="0"/>
            </a:endParaRPr>
          </a:p>
          <a:p>
            <a:pPr marL="0" indent="0" algn="just">
              <a:buNone/>
            </a:pPr>
            <a:endParaRPr lang="en-US" dirty="0"/>
          </a:p>
          <a:p>
            <a:pPr marL="0" indent="0">
              <a:buNone/>
            </a:pPr>
            <a:r>
              <a:rPr lang="ru-RU" dirty="0">
                <a:latin typeface="Segoe UI" panose="020B0502040204020203" pitchFamily="34" charset="0"/>
                <a:cs typeface="Segoe UI" panose="020B0502040204020203" pitchFamily="34" charset="0"/>
              </a:rPr>
              <a:t>Будем использовать </a:t>
            </a:r>
            <a:r>
              <a:rPr lang="ru-RU" dirty="0" err="1">
                <a:latin typeface="Segoe UI" panose="020B0502040204020203" pitchFamily="34" charset="0"/>
                <a:cs typeface="Segoe UI" panose="020B0502040204020203" pitchFamily="34" charset="0"/>
              </a:rPr>
              <a:t>моки</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03DC9ED4-BD10-4760-26F2-B6E7F1FA6988}"/>
              </a:ext>
            </a:extLst>
          </p:cNvPr>
          <p:cNvSpPr>
            <a:spLocks noGrp="1"/>
          </p:cNvSpPr>
          <p:nvPr>
            <p:ph type="sldNum" sz="quarter" idx="12"/>
          </p:nvPr>
        </p:nvSpPr>
        <p:spPr/>
        <p:txBody>
          <a:bodyPr/>
          <a:lstStyle/>
          <a:p>
            <a:fld id="{9566D03A-FE14-4537-809B-4E34C618A541}" type="slidenum">
              <a:rPr lang="en-US" smtClean="0"/>
              <a:t>7</a:t>
            </a:fld>
            <a:endParaRPr lang="en-US" dirty="0"/>
          </a:p>
        </p:txBody>
      </p:sp>
    </p:spTree>
    <p:extLst>
      <p:ext uri="{BB962C8B-B14F-4D97-AF65-F5344CB8AC3E}">
        <p14:creationId xmlns:p14="http://schemas.microsoft.com/office/powerpoint/2010/main" val="327427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A4E0-BDC0-79FD-1ED8-C2805A31C493}"/>
              </a:ext>
            </a:extLst>
          </p:cNvPr>
          <p:cNvSpPr>
            <a:spLocks noGrp="1"/>
          </p:cNvSpPr>
          <p:nvPr>
            <p:ph type="title"/>
          </p:nvPr>
        </p:nvSpPr>
        <p:spPr>
          <a:xfrm>
            <a:off x="435622" y="73812"/>
            <a:ext cx="11320756" cy="1460500"/>
          </a:xfrm>
        </p:spPr>
        <p:txBody>
          <a:bodyPr>
            <a:normAutofit/>
          </a:bodyPr>
          <a:lstStyle/>
          <a:p>
            <a:r>
              <a:rPr lang="ru-RU" dirty="0">
                <a:latin typeface="Segoe UI" panose="020B0502040204020203" pitchFamily="34" charset="0"/>
                <a:cs typeface="Segoe UI" panose="020B0502040204020203" pitchFamily="34" charset="0"/>
              </a:rPr>
              <a:t>Н</a:t>
            </a:r>
            <a:r>
              <a:rPr lang="ru-RU" i="0" dirty="0">
                <a:effectLst/>
                <a:latin typeface="Segoe UI" panose="020B0502040204020203" pitchFamily="34" charset="0"/>
                <a:cs typeface="Segoe UI" panose="020B0502040204020203" pitchFamily="34" charset="0"/>
              </a:rPr>
              <a:t>е</a:t>
            </a:r>
            <a:r>
              <a:rPr lang="ru-RU" dirty="0">
                <a:latin typeface="Segoe UI" panose="020B0502040204020203" pitchFamily="34" charset="0"/>
                <a:cs typeface="Segoe UI" panose="020B0502040204020203" pitchFamily="34" charset="0"/>
              </a:rPr>
              <a:t>льзя </a:t>
            </a:r>
            <a:r>
              <a:rPr lang="ru-RU" i="0" dirty="0">
                <a:effectLst/>
                <a:latin typeface="Segoe UI" panose="020B0502040204020203" pitchFamily="34" charset="0"/>
                <a:cs typeface="Segoe UI" panose="020B0502040204020203" pitchFamily="34" charset="0"/>
              </a:rPr>
              <a:t>тестировать базу </a:t>
            </a:r>
            <a:r>
              <a:rPr lang="en-US" i="0" dirty="0">
                <a:effectLst/>
                <a:latin typeface="Segoe UI" panose="020B0502040204020203" pitchFamily="34" charset="0"/>
                <a:cs typeface="Segoe UI" panose="020B0502040204020203" pitchFamily="34" charset="0"/>
              </a:rPr>
              <a:t>as is – </a:t>
            </a:r>
            <a:r>
              <a:rPr lang="ru-RU" i="0" dirty="0">
                <a:effectLst/>
                <a:latin typeface="Segoe UI" panose="020B0502040204020203" pitchFamily="34" charset="0"/>
                <a:cs typeface="Segoe UI" panose="020B0502040204020203" pitchFamily="34" charset="0"/>
              </a:rPr>
              <a:t>не тестируй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76FB04C3-0503-9983-EF6A-089E903EBE60}"/>
              </a:ext>
            </a:extLst>
          </p:cNvPr>
          <p:cNvSpPr>
            <a:spLocks noGrp="1"/>
          </p:cNvSpPr>
          <p:nvPr>
            <p:ph idx="1"/>
          </p:nvPr>
        </p:nvSpPr>
        <p:spPr/>
        <p:txBody>
          <a:bodyPr>
            <a:normAutofit/>
          </a:bodyPr>
          <a:lstStyle/>
          <a:p>
            <a:pPr marL="0" indent="0">
              <a:buNone/>
            </a:pPr>
            <a:r>
              <a:rPr lang="ru-RU" i="0" dirty="0">
                <a:solidFill>
                  <a:srgbClr val="000000"/>
                </a:solidFill>
                <a:effectLst/>
                <a:latin typeface="Segoe UI" panose="020B0502040204020203" pitchFamily="34" charset="0"/>
                <a:cs typeface="Segoe UI" panose="020B0502040204020203" pitchFamily="34" charset="0"/>
              </a:rPr>
              <a:t>Сосредоточимся на </a:t>
            </a:r>
            <a:r>
              <a:rPr lang="en-US" b="1" i="1" dirty="0">
                <a:solidFill>
                  <a:srgbClr val="000000"/>
                </a:solidFill>
                <a:effectLst/>
                <a:latin typeface="Segoe UI" panose="020B0502040204020203" pitchFamily="34" charset="0"/>
                <a:cs typeface="Segoe UI" panose="020B0502040204020203" pitchFamily="34" charset="0"/>
              </a:rPr>
              <a:t>unit</a:t>
            </a:r>
            <a:r>
              <a:rPr lang="ru-RU" i="0" dirty="0">
                <a:solidFill>
                  <a:srgbClr val="000000"/>
                </a:solidFill>
                <a:effectLst/>
                <a:latin typeface="Segoe UI" panose="020B0502040204020203" pitchFamily="34" charset="0"/>
                <a:cs typeface="Segoe UI" panose="020B0502040204020203" pitchFamily="34" charset="0"/>
              </a:rPr>
              <a:t> тестировании предметной области.</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1784B9AF-4E9B-DEBD-8FCA-BD69AB113A0B}"/>
              </a:ext>
            </a:extLst>
          </p:cNvPr>
          <p:cNvSpPr>
            <a:spLocks noGrp="1"/>
          </p:cNvSpPr>
          <p:nvPr>
            <p:ph type="sldNum" sz="quarter" idx="12"/>
          </p:nvPr>
        </p:nvSpPr>
        <p:spPr/>
        <p:txBody>
          <a:bodyPr/>
          <a:lstStyle/>
          <a:p>
            <a:fld id="{9566D03A-FE14-4537-809B-4E34C618A541}" type="slidenum">
              <a:rPr lang="en-US" smtClean="0"/>
              <a:t>8</a:t>
            </a:fld>
            <a:endParaRPr lang="en-US" dirty="0"/>
          </a:p>
        </p:txBody>
      </p:sp>
    </p:spTree>
    <p:extLst>
      <p:ext uri="{BB962C8B-B14F-4D97-AF65-F5344CB8AC3E}">
        <p14:creationId xmlns:p14="http://schemas.microsoft.com/office/powerpoint/2010/main" val="1089125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90DC-7107-C775-0C35-2E54AB86F64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D3FD4AC-B49F-624B-F2C5-054081B90CC6}"/>
              </a:ext>
            </a:extLst>
          </p:cNvPr>
          <p:cNvSpPr>
            <a:spLocks noGrp="1"/>
          </p:cNvSpPr>
          <p:nvPr>
            <p:ph idx="1"/>
          </p:nvPr>
        </p:nvSpPr>
        <p:spPr/>
        <p:txBody>
          <a:bodyPr/>
          <a:lstStyle/>
          <a:p>
            <a:pPr algn="just">
              <a:buFont typeface="Wingdings" panose="05000000000000000000" pitchFamily="2" charset="2"/>
              <a:buChar char="ü"/>
            </a:pPr>
            <a:r>
              <a:rPr lang="en-US" sz="2800" dirty="0">
                <a:latin typeface="Segoe UI" panose="020B0502040204020203" pitchFamily="34" charset="0"/>
                <a:cs typeface="Segoe UI" panose="020B0502040204020203" pitchFamily="34" charset="0"/>
              </a:rPr>
              <a:t> </a:t>
            </a:r>
            <a:r>
              <a:rPr lang="ru-RU" sz="2800" dirty="0">
                <a:latin typeface="Segoe UI" panose="020B0502040204020203" pitchFamily="34" charset="0"/>
                <a:cs typeface="Segoe UI" panose="020B0502040204020203" pitchFamily="34" charset="0"/>
              </a:rPr>
              <a:t>Введение или о типах зависимостей</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lvl="1"/>
            <a:r>
              <a:rPr lang="ru-RU" dirty="0">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r>
              <a:rPr lang="ru-RU" dirty="0">
                <a:latin typeface="Segoe UI" panose="020B0502040204020203" pitchFamily="34" charset="0"/>
                <a:cs typeface="Segoe UI" panose="020B0502040204020203" pitchFamily="34" charset="0"/>
              </a:rPr>
              <a:t>Тестируем в продбазе (</a:t>
            </a:r>
            <a:r>
              <a:rPr lang="ru-RU" b="1" i="1" dirty="0">
                <a:latin typeface="Segoe UI" panose="020B0502040204020203" pitchFamily="34" charset="0"/>
                <a:cs typeface="Segoe UI" panose="020B0502040204020203" pitchFamily="34" charset="0"/>
              </a:rPr>
              <a:t>на другом экземпляре!</a:t>
            </a:r>
            <a:r>
              <a:rPr lang="ru-RU"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9AA2A589-2908-B86A-C435-37750F47C112}"/>
              </a:ext>
            </a:extLst>
          </p:cNvPr>
          <p:cNvSpPr>
            <a:spLocks noGrp="1"/>
          </p:cNvSpPr>
          <p:nvPr>
            <p:ph type="sldNum" sz="quarter" idx="12"/>
          </p:nvPr>
        </p:nvSpPr>
        <p:spPr/>
        <p:txBody>
          <a:bodyPr/>
          <a:lstStyle/>
          <a:p>
            <a:fld id="{9566D03A-FE14-4537-809B-4E34C618A541}" type="slidenum">
              <a:rPr lang="en-US" smtClean="0"/>
              <a:pPr/>
              <a:t>9</a:t>
            </a:fld>
            <a:endParaRPr lang="en-US" dirty="0"/>
          </a:p>
        </p:txBody>
      </p:sp>
    </p:spTree>
    <p:extLst>
      <p:ext uri="{BB962C8B-B14F-4D97-AF65-F5344CB8AC3E}">
        <p14:creationId xmlns:p14="http://schemas.microsoft.com/office/powerpoint/2010/main" val="326599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15145</TotalTime>
  <Words>3691</Words>
  <Application>Microsoft Office PowerPoint</Application>
  <PresentationFormat>Widescreen</PresentationFormat>
  <Paragraphs>438</Paragraphs>
  <Slides>45</Slides>
  <Notes>36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45</vt:i4>
      </vt:variant>
    </vt:vector>
  </HeadingPairs>
  <TitlesOfParts>
    <vt:vector size="58" baseType="lpstr">
      <vt:lpstr>-apple-system</vt:lpstr>
      <vt:lpstr>Arial</vt:lpstr>
      <vt:lpstr>Calibri</vt:lpstr>
      <vt:lpstr>Calibri Light</vt:lpstr>
      <vt:lpstr>Consolas</vt:lpstr>
      <vt:lpstr>Courier New</vt:lpstr>
      <vt:lpstr>Lato</vt:lpstr>
      <vt:lpstr>Merriweather</vt:lpstr>
      <vt:lpstr>Open Sans</vt:lpstr>
      <vt:lpstr>Segoe UI</vt:lpstr>
      <vt:lpstr>wf_segoe-ui</vt:lpstr>
      <vt:lpstr>Wingdings</vt:lpstr>
      <vt:lpstr>Office Theme</vt:lpstr>
      <vt:lpstr>  Поговорим о различных подходах к тестированию взаимодействия с базой данных</vt:lpstr>
      <vt:lpstr>План доклада</vt:lpstr>
      <vt:lpstr>Какие зависимости мы тестируем?</vt:lpstr>
      <vt:lpstr>PowerPoint Presentation</vt:lpstr>
      <vt:lpstr>Если база неуправляемая</vt:lpstr>
      <vt:lpstr>Тестирование на production базе</vt:lpstr>
      <vt:lpstr>Если невозможно использовать продбазу</vt:lpstr>
      <vt:lpstr>Нельзя тестировать базу as is – не тестируй</vt:lpstr>
      <vt:lpstr>Что мы уже узнали?</vt:lpstr>
      <vt:lpstr> Как хранить схему бд?</vt:lpstr>
      <vt:lpstr>Антипаттерн: эталонная база </vt:lpstr>
      <vt:lpstr>Недостатки подхода</vt:lpstr>
      <vt:lpstr>Что такое схема базы данных?</vt:lpstr>
      <vt:lpstr>Референс-данные и мастер-данные</vt:lpstr>
      <vt:lpstr>Как их выделить?</vt:lpstr>
      <vt:lpstr>Хранение схемы или изменений схемы</vt:lpstr>
      <vt:lpstr>Merge конфликты VS трансформации данных</vt:lpstr>
      <vt:lpstr>Классический пример</vt:lpstr>
      <vt:lpstr>DBeaver</vt:lpstr>
      <vt:lpstr>DataGrip</vt:lpstr>
      <vt:lpstr>Devart</vt:lpstr>
      <vt:lpstr>Отложим миграции до production</vt:lpstr>
      <vt:lpstr>Хранение и автоматизация миграций</vt:lpstr>
      <vt:lpstr>Что мы уже узнали?</vt:lpstr>
      <vt:lpstr>Отдельный экземпляр для каждого</vt:lpstr>
      <vt:lpstr>Контроль за состоянием базы в тестах</vt:lpstr>
      <vt:lpstr>Управление жизненным циклом данных</vt:lpstr>
      <vt:lpstr>Очистка между тестовыми запусками</vt:lpstr>
      <vt:lpstr>Что мы уже узнали?</vt:lpstr>
      <vt:lpstr>Как же очищать данные?</vt:lpstr>
      <vt:lpstr>“Правильный” порядок удаления данных</vt:lpstr>
      <vt:lpstr>Создание базы в контейнере</vt:lpstr>
      <vt:lpstr>Правила запуска в Docker</vt:lpstr>
      <vt:lpstr>Testcontainers</vt:lpstr>
      <vt:lpstr>Создаем контейнеры в своём коде  </vt:lpstr>
      <vt:lpstr>Что мы уже узнали?</vt:lpstr>
      <vt:lpstr>Следует ли тестировать чтения?</vt:lpstr>
      <vt:lpstr>Тестирование чтения</vt:lpstr>
      <vt:lpstr>Следует ли тестировать репозитории?</vt:lpstr>
      <vt:lpstr>Тестирование репозитория</vt:lpstr>
      <vt:lpstr>Что мы уже узнали?</vt:lpstr>
      <vt:lpstr>Ссылки</vt:lpstr>
      <vt:lpstr>Ссылки для контейнеров</vt:lpstr>
      <vt:lpstr>Q&amp;A</vt:lpstr>
      <vt:lpstr>Контакты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можно тестировать базу данных?</dc:title>
  <dc:creator>Guriy Samarin</dc:creator>
  <cp:lastModifiedBy>Guriy Samarin</cp:lastModifiedBy>
  <cp:revision>152</cp:revision>
  <dcterms:created xsi:type="dcterms:W3CDTF">2022-09-23T08:10:41Z</dcterms:created>
  <dcterms:modified xsi:type="dcterms:W3CDTF">2022-11-07T21:43:00Z</dcterms:modified>
</cp:coreProperties>
</file>