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9" r:id="rId3"/>
    <p:sldId id="257" r:id="rId4"/>
    <p:sldId id="258" r:id="rId5"/>
    <p:sldId id="260" r:id="rId6"/>
  </p:sldIdLst>
  <p:sldSz cx="9144000" cy="5143500" type="screen16x9"/>
  <p:notesSz cx="6858000" cy="9144000"/>
  <p:embeddedFontLs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p:scale>
          <a:sx n="165" d="100"/>
          <a:sy n="165" d="100"/>
        </p:scale>
        <p:origin x="1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3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1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4403139" y="226755"/>
            <a:ext cx="3966571" cy="24795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Open Sans"/>
                <a:ea typeface="Open Sans"/>
                <a:cs typeface="Open Sans"/>
                <a:sym typeface="Open Sans"/>
              </a:rPr>
              <a:t>Analyze NYSE Data For Two Industries In Energy Sector</a:t>
            </a:r>
            <a:endParaRPr sz="3200" b="1" dirty="0">
              <a:latin typeface="Open Sans"/>
              <a:ea typeface="Open Sans"/>
              <a:cs typeface="Open Sans"/>
              <a:sym typeface="Open Sans"/>
            </a:endParaRPr>
          </a:p>
        </p:txBody>
      </p:sp>
      <p:pic>
        <p:nvPicPr>
          <p:cNvPr id="3" name="Picture 2" descr="A picture containing screenshot, blue, rectangle&#10;&#10;Description automatically generated">
            <a:extLst>
              <a:ext uri="{FF2B5EF4-FFF2-40B4-BE49-F238E27FC236}">
                <a16:creationId xmlns:a16="http://schemas.microsoft.com/office/drawing/2014/main" id="{1D7B8EB2-96B5-41D4-92F7-73CE6B5B3B61}"/>
              </a:ext>
            </a:extLst>
          </p:cNvPr>
          <p:cNvPicPr>
            <a:picLocks noChangeAspect="1"/>
          </p:cNvPicPr>
          <p:nvPr/>
        </p:nvPicPr>
        <p:blipFill>
          <a:blip r:embed="rId4"/>
          <a:stretch>
            <a:fillRect/>
          </a:stretch>
        </p:blipFill>
        <p:spPr>
          <a:xfrm>
            <a:off x="0" y="0"/>
            <a:ext cx="971550" cy="971550"/>
          </a:xfrm>
          <a:prstGeom prst="rect">
            <a:avLst/>
          </a:prstGeom>
        </p:spPr>
      </p:pic>
      <p:sp>
        <p:nvSpPr>
          <p:cNvPr id="2" name="TextBox 1">
            <a:extLst>
              <a:ext uri="{FF2B5EF4-FFF2-40B4-BE49-F238E27FC236}">
                <a16:creationId xmlns:a16="http://schemas.microsoft.com/office/drawing/2014/main" id="{D840D4C6-9549-D083-D6BA-2C630B101A5E}"/>
              </a:ext>
            </a:extLst>
          </p:cNvPr>
          <p:cNvSpPr txBox="1"/>
          <p:nvPr/>
        </p:nvSpPr>
        <p:spPr>
          <a:xfrm>
            <a:off x="0" y="4557251"/>
            <a:ext cx="1784555" cy="253916"/>
          </a:xfrm>
          <a:prstGeom prst="rect">
            <a:avLst/>
          </a:prstGeom>
          <a:noFill/>
        </p:spPr>
        <p:txBody>
          <a:bodyPr wrap="square" rtlCol="0">
            <a:spAutoFit/>
          </a:bodyPr>
          <a:lstStyle/>
          <a:p>
            <a:r>
              <a:rPr lang="en-US" sz="1050" dirty="0"/>
              <a:t>By Salim Al Maqbali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306720" y="934738"/>
            <a:ext cx="4526384" cy="245164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lnSpc>
                <a:spcPct val="100000"/>
              </a:lnSpc>
              <a:spcAft>
                <a:spcPts val="1600"/>
              </a:spcAft>
            </a:pPr>
            <a:r>
              <a:rPr lang="en-US" sz="700" dirty="0">
                <a:latin typeface="Open Sans"/>
                <a:ea typeface="Open Sans"/>
                <a:cs typeface="Open Sans"/>
                <a:sym typeface="Open Sans"/>
              </a:rPr>
              <a:t>The average total revenues of the oil and gas refining, marketing and transportation sector amounted to $434.8 billion, higher than that of the oil and gas exploration and production sector, which amounted to $88.1 billion. This means that companies in this sector generate revenues of an average of $346 billion, higher than companies in the oil and gas exploration and production sector.</a:t>
            </a:r>
            <a:endParaRPr lang="ar-SA" sz="700" dirty="0">
              <a:latin typeface="Open Sans"/>
              <a:ea typeface="Open Sans"/>
              <a:cs typeface="Open Sans"/>
              <a:sym typeface="Open Sans"/>
            </a:endParaRPr>
          </a:p>
          <a:p>
            <a:pPr marL="285750" indent="-285750">
              <a:lnSpc>
                <a:spcPct val="100000"/>
              </a:lnSpc>
              <a:spcAft>
                <a:spcPts val="1600"/>
              </a:spcAft>
            </a:pPr>
            <a:r>
              <a:rPr lang="en-US" sz="700" dirty="0">
                <a:latin typeface="Open Sans"/>
                <a:ea typeface="Open Sans"/>
                <a:cs typeface="Open Sans"/>
                <a:sym typeface="Open Sans"/>
              </a:rPr>
              <a:t>Although the oil and gas refining, marketing and transportation sector has the highest average, it also has the highest standard deviation for total revenues, reaching $190.8 billion compared to the oil and gas exploration and production sector, which had a standard deviation of $45 billion. This means that investment in the oil and gas refining and marketing sector has more risks than the oil and gas exploration and production sector. For example, if we look at the period 2015 and 2016, the percentage of decline amounted from -32.14% to -95.75% in 2016, while in the oil and gas exploration and production sector, it amounted in the same period from -40.03% to -70.36%.</a:t>
            </a:r>
            <a:endParaRPr lang="ar-SA" sz="700" dirty="0">
              <a:latin typeface="Open Sans"/>
              <a:ea typeface="Open Sans"/>
              <a:cs typeface="Open Sans"/>
              <a:sym typeface="Open Sans"/>
            </a:endParaRPr>
          </a:p>
          <a:p>
            <a:pPr marL="285750" indent="-285750">
              <a:lnSpc>
                <a:spcPct val="100000"/>
              </a:lnSpc>
              <a:spcAft>
                <a:spcPts val="1600"/>
              </a:spcAft>
            </a:pPr>
            <a:r>
              <a:rPr lang="en-US" sz="700" dirty="0">
                <a:latin typeface="Open Sans"/>
                <a:ea typeface="Open Sans"/>
                <a:cs typeface="Open Sans"/>
                <a:sym typeface="Open Sans"/>
              </a:rPr>
              <a:t>The total revenue range in the oil and gas refining, marketing and transportation sector amounted to 453.9 billion dollars, while in the oil and gas exploration and production sector it amounted to 117.5 billion dollars. We can conclude that the variance in the total revenues of companies in the oil and gas refining, marketing and transportation sector is greater and more widespread from the oil and gas exploration and production sector.</a:t>
            </a:r>
            <a:endParaRPr sz="700" dirty="0">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rgbClr val="FFFFFF"/>
                </a:solidFill>
                <a:latin typeface="Open Sans"/>
                <a:ea typeface="Open Sans"/>
                <a:cs typeface="Open Sans"/>
                <a:sym typeface="Open Sans"/>
              </a:rPr>
              <a:t>What is the revenue relationship between (Oil &amp; Gas Exploration &amp; Production) and (Oil &amp; Gas Refining &amp; Marketing &amp; Transportation)  in the energy sector?</a:t>
            </a:r>
            <a:endParaRPr sz="1800" dirty="0">
              <a:solidFill>
                <a:srgbClr val="FFFFFF"/>
              </a:solidFill>
              <a:latin typeface="Open Sans"/>
              <a:ea typeface="Open Sans"/>
              <a:cs typeface="Open Sans"/>
              <a:sym typeface="Open Sans"/>
            </a:endParaRPr>
          </a:p>
        </p:txBody>
      </p:sp>
      <p:pic>
        <p:nvPicPr>
          <p:cNvPr id="3" name="Picture 2" descr="A graph showing the growth of oil and gas exploration&#10;&#10;Description automatically generated with low confidence">
            <a:extLst>
              <a:ext uri="{FF2B5EF4-FFF2-40B4-BE49-F238E27FC236}">
                <a16:creationId xmlns:a16="http://schemas.microsoft.com/office/drawing/2014/main" id="{1C5563C9-0342-C955-4823-7DF322F75A5F}"/>
              </a:ext>
            </a:extLst>
          </p:cNvPr>
          <p:cNvPicPr>
            <a:picLocks noChangeAspect="1"/>
          </p:cNvPicPr>
          <p:nvPr/>
        </p:nvPicPr>
        <p:blipFill>
          <a:blip r:embed="rId3"/>
          <a:stretch>
            <a:fillRect/>
          </a:stretch>
        </p:blipFill>
        <p:spPr>
          <a:xfrm>
            <a:off x="203688" y="1086835"/>
            <a:ext cx="3944345" cy="2215177"/>
          </a:xfrm>
          <a:prstGeom prst="rect">
            <a:avLst/>
          </a:prstGeom>
        </p:spPr>
      </p:pic>
      <p:pic>
        <p:nvPicPr>
          <p:cNvPr id="5" name="Picture 4" descr="A picture containing text, screenshot, font, number&#10;&#10;Description automatically generated">
            <a:extLst>
              <a:ext uri="{FF2B5EF4-FFF2-40B4-BE49-F238E27FC236}">
                <a16:creationId xmlns:a16="http://schemas.microsoft.com/office/drawing/2014/main" id="{7CE9C127-CD1D-46AF-A86F-98A885DD7504}"/>
              </a:ext>
            </a:extLst>
          </p:cNvPr>
          <p:cNvPicPr>
            <a:picLocks noChangeAspect="1"/>
          </p:cNvPicPr>
          <p:nvPr/>
        </p:nvPicPr>
        <p:blipFill>
          <a:blip r:embed="rId4"/>
          <a:stretch>
            <a:fillRect/>
          </a:stretch>
        </p:blipFill>
        <p:spPr>
          <a:xfrm>
            <a:off x="203688" y="3308184"/>
            <a:ext cx="3944344" cy="1372304"/>
          </a:xfrm>
          <a:prstGeom prst="rect">
            <a:avLst/>
          </a:prstGeom>
        </p:spPr>
      </p:pic>
      <p:pic>
        <p:nvPicPr>
          <p:cNvPr id="7" name="Picture 6">
            <a:extLst>
              <a:ext uri="{FF2B5EF4-FFF2-40B4-BE49-F238E27FC236}">
                <a16:creationId xmlns:a16="http://schemas.microsoft.com/office/drawing/2014/main" id="{9D46D9BC-3C93-141E-51FA-A23C84097E2D}"/>
              </a:ext>
            </a:extLst>
          </p:cNvPr>
          <p:cNvPicPr>
            <a:picLocks noChangeAspect="1"/>
          </p:cNvPicPr>
          <p:nvPr/>
        </p:nvPicPr>
        <p:blipFill>
          <a:blip r:embed="rId5"/>
          <a:srcRect/>
          <a:stretch/>
        </p:blipFill>
        <p:spPr>
          <a:xfrm>
            <a:off x="4227376" y="3469170"/>
            <a:ext cx="4712936" cy="661405"/>
          </a:xfrm>
          <a:prstGeom prst="rect">
            <a:avLst/>
          </a:prstGeom>
        </p:spPr>
      </p:pic>
      <p:pic>
        <p:nvPicPr>
          <p:cNvPr id="4" name="Picture 3">
            <a:extLst>
              <a:ext uri="{FF2B5EF4-FFF2-40B4-BE49-F238E27FC236}">
                <a16:creationId xmlns:a16="http://schemas.microsoft.com/office/drawing/2014/main" id="{5AAAB089-4C7D-0272-C45F-33A51C091D91}"/>
              </a:ext>
            </a:extLst>
          </p:cNvPr>
          <p:cNvPicPr>
            <a:picLocks noChangeAspect="1"/>
          </p:cNvPicPr>
          <p:nvPr/>
        </p:nvPicPr>
        <p:blipFill>
          <a:blip r:embed="rId6"/>
          <a:stretch>
            <a:fillRect/>
          </a:stretch>
        </p:blipFill>
        <p:spPr>
          <a:xfrm>
            <a:off x="4227376" y="4213365"/>
            <a:ext cx="4712936" cy="623411"/>
          </a:xfrm>
          <a:prstGeom prst="rect">
            <a:avLst/>
          </a:prstGeom>
        </p:spPr>
      </p:pic>
    </p:spTree>
    <p:extLst>
      <p:ext uri="{BB962C8B-B14F-4D97-AF65-F5344CB8AC3E}">
        <p14:creationId xmlns:p14="http://schemas.microsoft.com/office/powerpoint/2010/main" val="182532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704735" y="864544"/>
            <a:ext cx="4385021" cy="217093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lnSpc>
                <a:spcPct val="100000"/>
              </a:lnSpc>
              <a:spcAft>
                <a:spcPts val="1600"/>
              </a:spcAft>
            </a:pPr>
            <a:r>
              <a:rPr lang="en-US" sz="700" dirty="0">
                <a:latin typeface="Open Sans"/>
                <a:ea typeface="Open Sans"/>
                <a:cs typeface="Open Sans"/>
                <a:sym typeface="Open Sans"/>
              </a:rPr>
              <a:t>By the corresponding visualization scheme, we can see that most companies have achieved in the second year higher revenues than in the first.</a:t>
            </a:r>
            <a:endParaRPr lang="ar-AE" sz="700" dirty="0">
              <a:latin typeface="Open Sans"/>
              <a:ea typeface="Open Sans"/>
              <a:cs typeface="Open Sans"/>
              <a:sym typeface="Open Sans"/>
            </a:endParaRPr>
          </a:p>
          <a:p>
            <a:pPr marL="285750" indent="-285750">
              <a:lnSpc>
                <a:spcPct val="100000"/>
              </a:lnSpc>
              <a:spcAft>
                <a:spcPts val="1600"/>
              </a:spcAft>
            </a:pPr>
            <a:r>
              <a:rPr lang="en-US" sz="700" dirty="0">
                <a:latin typeface="Open Sans"/>
                <a:ea typeface="Open Sans"/>
                <a:cs typeface="Open Sans"/>
                <a:sym typeface="Open Sans"/>
              </a:rPr>
              <a:t>The company of OXY achieved the highest percentage of revenue during the four years, amounting to $72 billion, with an average of $18 billion per year.</a:t>
            </a:r>
          </a:p>
          <a:p>
            <a:pPr marL="285750" indent="-285750">
              <a:lnSpc>
                <a:spcPct val="100000"/>
              </a:lnSpc>
              <a:spcAft>
                <a:spcPts val="1600"/>
              </a:spcAft>
            </a:pPr>
            <a:r>
              <a:rPr lang="en-US" sz="700" dirty="0">
                <a:latin typeface="Open Sans"/>
                <a:ea typeface="Open Sans"/>
                <a:cs typeface="Open Sans"/>
                <a:sym typeface="Open Sans"/>
              </a:rPr>
              <a:t>APC has the highest standard deviation rate of $5 billion compared to other companies, which means that this company is less stable, which makes investors reconsider investing in it.</a:t>
            </a:r>
            <a:endParaRPr lang="ar-SA" sz="700" dirty="0">
              <a:latin typeface="Open Sans"/>
              <a:ea typeface="Open Sans"/>
              <a:cs typeface="Open Sans"/>
              <a:sym typeface="Open Sans"/>
            </a:endParaRPr>
          </a:p>
          <a:p>
            <a:pPr marL="285750" indent="-285750">
              <a:lnSpc>
                <a:spcPct val="100000"/>
              </a:lnSpc>
              <a:spcAft>
                <a:spcPts val="1600"/>
              </a:spcAft>
            </a:pPr>
            <a:r>
              <a:rPr lang="en-US" sz="700" dirty="0">
                <a:latin typeface="Open Sans"/>
                <a:ea typeface="Open Sans"/>
                <a:cs typeface="Open Sans"/>
                <a:sym typeface="Open Sans"/>
              </a:rPr>
              <a:t>APA, APC and DVN companies recorded the highest total revenue range with $10 billion over the four years, making them among the most widely distributed companies in this field.</a:t>
            </a:r>
            <a:endParaRPr lang="ar-SA" sz="700" dirty="0">
              <a:latin typeface="Open Sans"/>
              <a:ea typeface="Open Sans"/>
              <a:cs typeface="Open Sans"/>
              <a:sym typeface="Open Sans"/>
            </a:endParaRPr>
          </a:p>
          <a:p>
            <a:pPr marL="285750" indent="-285750">
              <a:lnSpc>
                <a:spcPct val="100000"/>
              </a:lnSpc>
              <a:spcAft>
                <a:spcPts val="1600"/>
              </a:spcAft>
            </a:pPr>
            <a:r>
              <a:rPr lang="en-US" sz="700" dirty="0">
                <a:latin typeface="Open Sans"/>
                <a:ea typeface="Open Sans"/>
                <a:cs typeface="Open Sans"/>
                <a:sym typeface="Open Sans"/>
              </a:rPr>
              <a:t>DVN recorded the highest revenue growth rate of 98.50% in the second fiscal year.</a:t>
            </a:r>
            <a:endParaRPr sz="700" dirty="0">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rgbClr val="FFFFFF"/>
                </a:solidFill>
                <a:latin typeface="Open Sans"/>
                <a:ea typeface="Open Sans"/>
                <a:cs typeface="Open Sans"/>
                <a:sym typeface="Open Sans"/>
              </a:rPr>
              <a:t>How were the revenues companies of Oil &amp; Gas Exploration &amp; Production during the four years for each company?</a:t>
            </a:r>
            <a:endParaRPr sz="1800"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8C361F47-AE92-DCA0-04D4-4C60DE5F85CF}"/>
              </a:ext>
            </a:extLst>
          </p:cNvPr>
          <p:cNvPicPr>
            <a:picLocks noChangeAspect="1"/>
          </p:cNvPicPr>
          <p:nvPr/>
        </p:nvPicPr>
        <p:blipFill>
          <a:blip r:embed="rId3"/>
          <a:srcRect/>
          <a:stretch/>
        </p:blipFill>
        <p:spPr>
          <a:xfrm>
            <a:off x="122750" y="881400"/>
            <a:ext cx="4316516" cy="2402326"/>
          </a:xfrm>
          <a:prstGeom prst="rect">
            <a:avLst/>
          </a:prstGeom>
        </p:spPr>
      </p:pic>
      <p:pic>
        <p:nvPicPr>
          <p:cNvPr id="6" name="Picture 5">
            <a:extLst>
              <a:ext uri="{FF2B5EF4-FFF2-40B4-BE49-F238E27FC236}">
                <a16:creationId xmlns:a16="http://schemas.microsoft.com/office/drawing/2014/main" id="{4696803C-26FE-28B5-9B63-8000246CF5A6}"/>
              </a:ext>
            </a:extLst>
          </p:cNvPr>
          <p:cNvPicPr>
            <a:picLocks noChangeAspect="1"/>
          </p:cNvPicPr>
          <p:nvPr/>
        </p:nvPicPr>
        <p:blipFill>
          <a:blip r:embed="rId4"/>
          <a:stretch>
            <a:fillRect/>
          </a:stretch>
        </p:blipFill>
        <p:spPr>
          <a:xfrm>
            <a:off x="126999" y="3279306"/>
            <a:ext cx="2967038" cy="1530145"/>
          </a:xfrm>
          <a:prstGeom prst="rect">
            <a:avLst/>
          </a:prstGeom>
        </p:spPr>
      </p:pic>
      <p:pic>
        <p:nvPicPr>
          <p:cNvPr id="8" name="Picture 7" descr="A picture containing text, screenshot, number, font&#10;&#10;Description automatically generated">
            <a:extLst>
              <a:ext uri="{FF2B5EF4-FFF2-40B4-BE49-F238E27FC236}">
                <a16:creationId xmlns:a16="http://schemas.microsoft.com/office/drawing/2014/main" id="{22465D4E-032C-1006-4092-CE5D2980F766}"/>
              </a:ext>
            </a:extLst>
          </p:cNvPr>
          <p:cNvPicPr>
            <a:picLocks noChangeAspect="1"/>
          </p:cNvPicPr>
          <p:nvPr/>
        </p:nvPicPr>
        <p:blipFill>
          <a:blip r:embed="rId5"/>
          <a:stretch>
            <a:fillRect/>
          </a:stretch>
        </p:blipFill>
        <p:spPr>
          <a:xfrm>
            <a:off x="3149320" y="3121276"/>
            <a:ext cx="2075270" cy="1688175"/>
          </a:xfrm>
          <a:prstGeom prst="rect">
            <a:avLst/>
          </a:prstGeom>
        </p:spPr>
      </p:pic>
      <p:pic>
        <p:nvPicPr>
          <p:cNvPr id="10" name="Picture 9" descr="A picture containing text, screenshot, number, font&#10;&#10;Description automatically generated">
            <a:extLst>
              <a:ext uri="{FF2B5EF4-FFF2-40B4-BE49-F238E27FC236}">
                <a16:creationId xmlns:a16="http://schemas.microsoft.com/office/drawing/2014/main" id="{15A659CC-AEB8-5CEC-BBE4-8C39BB610F49}"/>
              </a:ext>
            </a:extLst>
          </p:cNvPr>
          <p:cNvPicPr>
            <a:picLocks noChangeAspect="1"/>
          </p:cNvPicPr>
          <p:nvPr/>
        </p:nvPicPr>
        <p:blipFill>
          <a:blip r:embed="rId6"/>
          <a:stretch>
            <a:fillRect/>
          </a:stretch>
        </p:blipFill>
        <p:spPr>
          <a:xfrm>
            <a:off x="5224590" y="3121276"/>
            <a:ext cx="3865166" cy="1688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36078" y="840869"/>
            <a:ext cx="3591300" cy="199819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US" sz="700" dirty="0">
                <a:latin typeface="Open Sans"/>
                <a:ea typeface="Open Sans"/>
                <a:cs typeface="Open Sans"/>
                <a:sym typeface="Open Sans"/>
              </a:rPr>
              <a:t>The highest share of revenue was for PSX, which amounted to $611 billion in the four years with an average of $166 billion.</a:t>
            </a:r>
            <a:endParaRPr lang="ar-SA" sz="700" dirty="0">
              <a:latin typeface="Open Sans"/>
              <a:ea typeface="Open Sans"/>
              <a:cs typeface="Open Sans"/>
              <a:sym typeface="Open Sans"/>
            </a:endParaRPr>
          </a:p>
          <a:p>
            <a:pPr marL="285750" indent="-285750">
              <a:spcAft>
                <a:spcPts val="1600"/>
              </a:spcAft>
            </a:pPr>
            <a:r>
              <a:rPr lang="en-US" sz="700" dirty="0">
                <a:latin typeface="Open Sans"/>
                <a:ea typeface="Open Sans"/>
                <a:cs typeface="Open Sans"/>
                <a:sym typeface="Open Sans"/>
              </a:rPr>
              <a:t>Most companies recorded high losses in the third and fourth years, respectively, compared to the first and second years.</a:t>
            </a:r>
            <a:endParaRPr lang="ar-SA" sz="700" dirty="0">
              <a:latin typeface="Open Sans"/>
              <a:ea typeface="Open Sans"/>
              <a:cs typeface="Open Sans"/>
              <a:sym typeface="Open Sans"/>
            </a:endParaRPr>
          </a:p>
          <a:p>
            <a:pPr marL="285750" indent="-285750">
              <a:spcAft>
                <a:spcPts val="1600"/>
              </a:spcAft>
            </a:pPr>
            <a:r>
              <a:rPr lang="en-US" sz="700" dirty="0">
                <a:latin typeface="Open Sans"/>
                <a:ea typeface="Open Sans"/>
                <a:cs typeface="Open Sans"/>
                <a:sym typeface="Open Sans"/>
              </a:rPr>
              <a:t>The highest standard deviation was $36.6 billion for PSX reaching -38.61% in the fourth year compared to the previous year. Which ranks it among the highest risk companies for investment.</a:t>
            </a:r>
            <a:endParaRPr lang="ar-AE" sz="700" dirty="0">
              <a:latin typeface="Open Sans"/>
              <a:ea typeface="Open Sans"/>
              <a:cs typeface="Open Sans"/>
              <a:sym typeface="Open Sans"/>
            </a:endParaRPr>
          </a:p>
          <a:p>
            <a:pPr marL="285750" indent="-285750">
              <a:spcAft>
                <a:spcPts val="1600"/>
              </a:spcAft>
            </a:pPr>
            <a:r>
              <a:rPr lang="en-US" sz="700" dirty="0">
                <a:latin typeface="Open Sans"/>
                <a:ea typeface="Open Sans"/>
                <a:cs typeface="Open Sans"/>
                <a:sym typeface="Open Sans"/>
              </a:rPr>
              <a:t>PSX it also has the highest total revenue range of $80.6 billion compared to other companies, which makes it more prevalent in this field as well.</a:t>
            </a:r>
            <a:endParaRPr lang="ar-AE" sz="700" dirty="0">
              <a:latin typeface="Open Sans"/>
              <a:ea typeface="Open Sans"/>
              <a:cs typeface="Open Sans"/>
              <a:sym typeface="Open Sans"/>
            </a:endParaRPr>
          </a:p>
          <a:p>
            <a:pPr marL="285750" indent="-285750">
              <a:spcAft>
                <a:spcPts val="1600"/>
              </a:spcAft>
            </a:pPr>
            <a:endParaRPr lang="ar-AE" sz="700" dirty="0">
              <a:latin typeface="Open Sans"/>
              <a:ea typeface="Open Sans"/>
              <a:cs typeface="Open Sans"/>
              <a:sym typeface="Open Sans"/>
            </a:endParaRPr>
          </a:p>
          <a:p>
            <a:pPr marL="285750" indent="-285750">
              <a:spcAft>
                <a:spcPts val="1600"/>
              </a:spcAft>
            </a:pPr>
            <a:endParaRPr sz="700" dirty="0">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rgbClr val="FFFFFF"/>
                </a:solidFill>
                <a:latin typeface="Open Sans"/>
                <a:ea typeface="Open Sans"/>
                <a:cs typeface="Open Sans"/>
                <a:sym typeface="Open Sans"/>
              </a:rPr>
              <a:t>How were the revenues companies of Oil &amp; Gas Refining &amp; Marketing &amp; Transportation during the four years for each company?</a:t>
            </a:r>
            <a:endParaRPr sz="1800" dirty="0">
              <a:solidFill>
                <a:srgbClr val="FFFFFF"/>
              </a:solidFill>
              <a:latin typeface="Open Sans"/>
              <a:ea typeface="Open Sans"/>
              <a:cs typeface="Open Sans"/>
              <a:sym typeface="Open Sans"/>
            </a:endParaRPr>
          </a:p>
        </p:txBody>
      </p:sp>
      <p:pic>
        <p:nvPicPr>
          <p:cNvPr id="3" name="Picture 2" descr="A picture containing text, screenshot, plot, font&#10;&#10;Description automatically generated">
            <a:extLst>
              <a:ext uri="{FF2B5EF4-FFF2-40B4-BE49-F238E27FC236}">
                <a16:creationId xmlns:a16="http://schemas.microsoft.com/office/drawing/2014/main" id="{1D45EE2B-6B49-544B-F25E-B7063E964283}"/>
              </a:ext>
            </a:extLst>
          </p:cNvPr>
          <p:cNvPicPr>
            <a:picLocks noChangeAspect="1"/>
          </p:cNvPicPr>
          <p:nvPr/>
        </p:nvPicPr>
        <p:blipFill>
          <a:blip r:embed="rId3"/>
          <a:stretch>
            <a:fillRect/>
          </a:stretch>
        </p:blipFill>
        <p:spPr>
          <a:xfrm>
            <a:off x="159467" y="1010265"/>
            <a:ext cx="4203793" cy="2127608"/>
          </a:xfrm>
          <a:prstGeom prst="rect">
            <a:avLst/>
          </a:prstGeom>
        </p:spPr>
      </p:pic>
      <p:pic>
        <p:nvPicPr>
          <p:cNvPr id="5" name="Picture 4" descr="A picture containing text, screenshot, font, number&#10;&#10;Description automatically generated">
            <a:extLst>
              <a:ext uri="{FF2B5EF4-FFF2-40B4-BE49-F238E27FC236}">
                <a16:creationId xmlns:a16="http://schemas.microsoft.com/office/drawing/2014/main" id="{5BA59CD9-6C82-D1CC-915B-97F98A2AEC87}"/>
              </a:ext>
            </a:extLst>
          </p:cNvPr>
          <p:cNvPicPr>
            <a:picLocks noChangeAspect="1"/>
          </p:cNvPicPr>
          <p:nvPr/>
        </p:nvPicPr>
        <p:blipFill>
          <a:blip r:embed="rId4"/>
          <a:stretch>
            <a:fillRect/>
          </a:stretch>
        </p:blipFill>
        <p:spPr>
          <a:xfrm>
            <a:off x="159467" y="3215148"/>
            <a:ext cx="4203793" cy="1396641"/>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3A05B2BA-622F-2856-E849-6F759AE3B152}"/>
              </a:ext>
            </a:extLst>
          </p:cNvPr>
          <p:cNvPicPr>
            <a:picLocks noChangeAspect="1"/>
          </p:cNvPicPr>
          <p:nvPr/>
        </p:nvPicPr>
        <p:blipFill>
          <a:blip r:embed="rId5"/>
          <a:stretch>
            <a:fillRect/>
          </a:stretch>
        </p:blipFill>
        <p:spPr>
          <a:xfrm>
            <a:off x="5093507" y="2928749"/>
            <a:ext cx="3891026" cy="950196"/>
          </a:xfrm>
          <a:prstGeom prst="rect">
            <a:avLst/>
          </a:prstGeom>
        </p:spPr>
      </p:pic>
      <p:pic>
        <p:nvPicPr>
          <p:cNvPr id="9" name="Picture 8" descr="A picture containing text, font, screenshot, number&#10;&#10;Description automatically generated">
            <a:extLst>
              <a:ext uri="{FF2B5EF4-FFF2-40B4-BE49-F238E27FC236}">
                <a16:creationId xmlns:a16="http://schemas.microsoft.com/office/drawing/2014/main" id="{84007687-7669-4299-9F72-C5BD41FF2905}"/>
              </a:ext>
            </a:extLst>
          </p:cNvPr>
          <p:cNvPicPr>
            <a:picLocks noChangeAspect="1"/>
          </p:cNvPicPr>
          <p:nvPr/>
        </p:nvPicPr>
        <p:blipFill>
          <a:blip r:embed="rId6"/>
          <a:stretch>
            <a:fillRect/>
          </a:stretch>
        </p:blipFill>
        <p:spPr>
          <a:xfrm>
            <a:off x="5786860" y="3854755"/>
            <a:ext cx="2504320" cy="1087484"/>
          </a:xfrm>
          <a:prstGeom prst="rect">
            <a:avLst/>
          </a:prstGeom>
        </p:spPr>
      </p:pic>
    </p:spTree>
    <p:extLst>
      <p:ext uri="{BB962C8B-B14F-4D97-AF65-F5344CB8AC3E}">
        <p14:creationId xmlns:p14="http://schemas.microsoft.com/office/powerpoint/2010/main" val="224754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4C6238-D3AA-3F6A-58EB-0184617F9D25}"/>
              </a:ext>
            </a:extLst>
          </p:cNvPr>
          <p:cNvSpPr/>
          <p:nvPr/>
        </p:nvSpPr>
        <p:spPr>
          <a:xfrm>
            <a:off x="2459885" y="2110085"/>
            <a:ext cx="422423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21914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617</Words>
  <Application>Microsoft Macintosh PowerPoint</Application>
  <PresentationFormat>On-screen Show (16:9)</PresentationFormat>
  <Paragraphs>18</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Open Sans</vt:lpstr>
      <vt:lpstr>Simple Light</vt:lpstr>
      <vt:lpstr>PowerPoint Presentation</vt:lpstr>
      <vt:lpstr>What is the revenue relationship between (Oil &amp; Gas Exploration &amp; Production) and (Oil &amp; Gas Refining &amp; Marketing &amp; Transportation)  in the energy sector?</vt:lpstr>
      <vt:lpstr>How were the revenues companies of Oil &amp; Gas Exploration &amp; Production during the four years for each company?</vt:lpstr>
      <vt:lpstr>How were the revenues companies of Oil &amp; Gas Refining &amp; Marketing &amp; Transportation during the four years for each company?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SALIM DARWISH SUWAIDAN  AL MAQBALI</cp:lastModifiedBy>
  <cp:revision>10</cp:revision>
  <dcterms:modified xsi:type="dcterms:W3CDTF">2023-06-07T05:59:44Z</dcterms:modified>
</cp:coreProperties>
</file>