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8" r:id="rId2"/>
    <p:sldId id="282" r:id="rId3"/>
    <p:sldId id="267" r:id="rId4"/>
    <p:sldId id="271" r:id="rId5"/>
    <p:sldId id="273" r:id="rId6"/>
    <p:sldId id="272" r:id="rId7"/>
    <p:sldId id="280" r:id="rId8"/>
    <p:sldId id="283" r:id="rId9"/>
    <p:sldId id="275" r:id="rId10"/>
    <p:sldId id="277" r:id="rId11"/>
    <p:sldId id="278"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5" autoAdjust="0"/>
    <p:restoredTop sz="94660"/>
  </p:normalViewPr>
  <p:slideViewPr>
    <p:cSldViewPr>
      <p:cViewPr>
        <p:scale>
          <a:sx n="66" d="100"/>
          <a:sy n="66" d="100"/>
        </p:scale>
        <p:origin x="-1368" y="-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ushi Gupta" userId="7c15a88e89577748" providerId="LiveId" clId="{54D2B389-CF0A-48E3-9497-93A7D46C35F1}"/>
    <pc:docChg chg="modSld">
      <pc:chgData name="Kanushi Gupta" userId="7c15a88e89577748" providerId="LiveId" clId="{54D2B389-CF0A-48E3-9497-93A7D46C35F1}" dt="2023-04-30T17:08:52.987" v="0" actId="113"/>
      <pc:docMkLst>
        <pc:docMk/>
      </pc:docMkLst>
      <pc:sldChg chg="modSp mod">
        <pc:chgData name="Kanushi Gupta" userId="7c15a88e89577748" providerId="LiveId" clId="{54D2B389-CF0A-48E3-9497-93A7D46C35F1}" dt="2023-04-30T17:08:52.987" v="0" actId="113"/>
        <pc:sldMkLst>
          <pc:docMk/>
          <pc:sldMk cId="0" sldId="272"/>
        </pc:sldMkLst>
        <pc:spChg chg="mod">
          <ac:chgData name="Kanushi Gupta" userId="7c15a88e89577748" providerId="LiveId" clId="{54D2B389-CF0A-48E3-9497-93A7D46C35F1}" dt="2023-04-30T17:08:52.987" v="0" actId="113"/>
          <ac:spMkLst>
            <pc:docMk/>
            <pc:sldMk cId="0" sldId="27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8DB8F-DE75-4BE3-8B4E-B9217D26EE70}" type="datetimeFigureOut">
              <a:rPr lang="en-US" smtClean="0"/>
              <a:t>5/3/2023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8E55B-089B-4224-A258-6AB086708DFF}" type="slidenum">
              <a:rPr lang="en-US" smtClean="0"/>
              <a:t>‹#›</a:t>
            </a:fld>
            <a:endParaRPr lang="en-US"/>
          </a:p>
        </p:txBody>
      </p:sp>
    </p:spTree>
    <p:extLst>
      <p:ext uri="{BB962C8B-B14F-4D97-AF65-F5344CB8AC3E}">
        <p14:creationId xmlns:p14="http://schemas.microsoft.com/office/powerpoint/2010/main" val="36970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5/3/2023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5/3/2023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04887" y="2860481"/>
            <a:ext cx="5112568" cy="2492990"/>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err="1" smtClean="0"/>
              <a:t>Sahil</a:t>
            </a:r>
            <a:r>
              <a:rPr lang="en-US" sz="2000" dirty="0" smtClean="0"/>
              <a:t> (2210992211)</a:t>
            </a:r>
            <a:endParaRPr lang="en-US" sz="2000" dirty="0"/>
          </a:p>
          <a:p>
            <a:r>
              <a:rPr lang="en-US" sz="2000" dirty="0" err="1" smtClean="0"/>
              <a:t>Sahil</a:t>
            </a:r>
            <a:r>
              <a:rPr lang="en-US" sz="2000" dirty="0" smtClean="0"/>
              <a:t> (2210992210</a:t>
            </a:r>
            <a:r>
              <a:rPr lang="en-US" sz="2000" dirty="0" smtClean="0"/>
              <a:t>)</a:t>
            </a:r>
          </a:p>
          <a:p>
            <a:r>
              <a:rPr lang="en-US" sz="2000" dirty="0" err="1"/>
              <a:t>Sahil</a:t>
            </a:r>
            <a:r>
              <a:rPr lang="en-US" sz="2000" dirty="0"/>
              <a:t> </a:t>
            </a:r>
            <a:r>
              <a:rPr lang="en-US" sz="2000" dirty="0" err="1"/>
              <a:t>Bhatti</a:t>
            </a:r>
            <a:r>
              <a:rPr lang="en-US" sz="2000" dirty="0"/>
              <a:t> (2210992209</a:t>
            </a:r>
            <a:r>
              <a:rPr lang="en-US" sz="2000" dirty="0" smtClean="0"/>
              <a:t>)</a:t>
            </a:r>
            <a:endParaRPr lang="en-US" sz="2000" dirty="0"/>
          </a:p>
          <a:p>
            <a:r>
              <a:rPr lang="en-US" sz="2000" dirty="0" err="1" smtClean="0"/>
              <a:t>Sahil</a:t>
            </a:r>
            <a:r>
              <a:rPr lang="en-US" sz="2000" dirty="0" smtClean="0"/>
              <a:t> </a:t>
            </a:r>
            <a:r>
              <a:rPr lang="en-US" sz="2000" dirty="0" err="1" smtClean="0"/>
              <a:t>Bansal</a:t>
            </a:r>
            <a:r>
              <a:rPr lang="en-US" sz="2000" dirty="0" smtClean="0"/>
              <a:t> (2210992208</a:t>
            </a:r>
            <a:r>
              <a:rPr lang="en-US" sz="2000" dirty="0" smtClean="0"/>
              <a:t>)</a:t>
            </a:r>
            <a:endParaRPr lang="en-US" sz="2000" dirty="0"/>
          </a:p>
          <a:p>
            <a:endParaRPr lang="en-US" dirty="0">
              <a:solidFill>
                <a:schemeClr val="bg1"/>
              </a:solidFill>
            </a:endParaRPr>
          </a:p>
          <a:p>
            <a:r>
              <a:rPr lang="en-US" sz="2000" dirty="0">
                <a:latin typeface="Times New Roman" pitchFamily="18" charset="0"/>
                <a:cs typeface="Times New Roman" pitchFamily="18" charset="0"/>
              </a:rPr>
              <a:t>Faculty </a:t>
            </a:r>
            <a:r>
              <a:rPr lang="en-US" sz="2000" dirty="0" smtClean="0">
                <a:latin typeface="Times New Roman" pitchFamily="18" charset="0"/>
                <a:cs typeface="Times New Roman" pitchFamily="18" charset="0"/>
              </a:rPr>
              <a:t>Coordinator: </a:t>
            </a:r>
            <a:r>
              <a:rPr lang="en-US" sz="2000" dirty="0" err="1" smtClean="0">
                <a:latin typeface="Times New Roman" pitchFamily="18" charset="0"/>
                <a:cs typeface="Times New Roman" pitchFamily="18" charset="0"/>
              </a:rPr>
              <a:t>Dr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Mudita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0016"/>
            <a:ext cx="5400600"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How To Use?</a:t>
            </a:r>
          </a:p>
        </p:txBody>
      </p:sp>
      <p:sp>
        <p:nvSpPr>
          <p:cNvPr id="3" name="Rectangle 2"/>
          <p:cNvSpPr/>
          <p:nvPr/>
        </p:nvSpPr>
        <p:spPr>
          <a:xfrm>
            <a:off x="395536" y="1340768"/>
            <a:ext cx="4248472" cy="4893647"/>
          </a:xfrm>
          <a:prstGeom prst="rect">
            <a:avLst/>
          </a:prstGeom>
        </p:spPr>
        <p:txBody>
          <a:bodyPr wrap="square">
            <a:spAutoFit/>
          </a:bodyPr>
          <a:lstStyle/>
          <a:p>
            <a:r>
              <a:rPr lang="en-US" sz="2400" dirty="0"/>
              <a:t>To ensure the success of a test management system, it is important to follow best practices such as defining clear testing objectives, creating a comprehensive test plan, and regularly reviewing and updating the testing process.</a:t>
            </a:r>
          </a:p>
          <a:p>
            <a:r>
              <a:rPr lang="en-US" sz="2400" dirty="0"/>
              <a:t>It is also important to involve all stakeholders in the testing process and to use automation tools wherever possible to increase efficiency and accuracy.</a:t>
            </a:r>
          </a:p>
        </p:txBody>
      </p:sp>
      <p:pic>
        <p:nvPicPr>
          <p:cNvPr id="4" name="Picture 2" descr="C:\Users\HP\Downloads\asset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276872"/>
            <a:ext cx="4086847" cy="2991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4000">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0"/>
            <a:ext cx="4032448"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Conclusion</a:t>
            </a:r>
          </a:p>
        </p:txBody>
      </p:sp>
      <p:sp>
        <p:nvSpPr>
          <p:cNvPr id="3" name="Rectangle 2"/>
          <p:cNvSpPr/>
          <p:nvPr/>
        </p:nvSpPr>
        <p:spPr>
          <a:xfrm>
            <a:off x="395536" y="1988840"/>
            <a:ext cx="8136904" cy="3416320"/>
          </a:xfrm>
          <a:prstGeom prst="rect">
            <a:avLst/>
          </a:prstGeom>
        </p:spPr>
        <p:txBody>
          <a:bodyPr wrap="square">
            <a:spAutoFit/>
          </a:bodyPr>
          <a:lstStyle/>
          <a:p>
            <a:r>
              <a:rPr lang="en-US" sz="2400" dirty="0"/>
              <a:t>In conclusion, a test management system is an essential tool for managing and organizing the testing process of a software project. It helps in improving the efficiency and effectiveness of the testing process by providing features like test case management, test execution tracking, and defect management.</a:t>
            </a:r>
          </a:p>
          <a:p>
            <a:r>
              <a:rPr lang="en-US" sz="2400" dirty="0"/>
              <a:t>By following the best practices and overcoming the challenges, organizations can successfully implement and use a test management system to improve the quality of their software and reduce the testing time and cost.</a:t>
            </a:r>
          </a:p>
        </p:txBody>
      </p:sp>
    </p:spTree>
  </p:cSld>
  <p:clrMapOvr>
    <a:masterClrMapping/>
  </p:clrMapOvr>
  <p:transition advTm="4000">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4CB46D9-CE00-F3D2-E154-9C00EA81B0BC}"/>
              </a:ext>
            </a:extLst>
          </p:cNvPr>
          <p:cNvSpPr/>
          <p:nvPr/>
        </p:nvSpPr>
        <p:spPr>
          <a:xfrm>
            <a:off x="-19689" y="836712"/>
            <a:ext cx="9144000" cy="1015663"/>
          </a:xfrm>
          <a:prstGeom prst="rect">
            <a:avLst/>
          </a:prstGeom>
          <a:noFill/>
        </p:spPr>
        <p:txBody>
          <a:bodyPr wrap="square" lIns="91440" tIns="45720" rIns="91440" bIns="45720">
            <a:spAutoFit/>
          </a:bodyPr>
          <a:lstStyle/>
          <a:p>
            <a:pPr algn="ctr"/>
            <a:r>
              <a:rPr lang="en-IN"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Test Management System</a:t>
            </a:r>
          </a:p>
        </p:txBody>
      </p:sp>
      <p:pic>
        <p:nvPicPr>
          <p:cNvPr id="3" name="Picture 2" descr="C:\Users\HP\Download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4944"/>
            <a:ext cx="5559455" cy="200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937816"/>
      </p:ext>
    </p:extLst>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0"/>
            <a:ext cx="5400600"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Table of Contents</a:t>
            </a:r>
          </a:p>
        </p:txBody>
      </p:sp>
      <p:sp>
        <p:nvSpPr>
          <p:cNvPr id="3" name="TextBox 2"/>
          <p:cNvSpPr txBox="1"/>
          <p:nvPr/>
        </p:nvSpPr>
        <p:spPr>
          <a:xfrm>
            <a:off x="683568" y="1629658"/>
            <a:ext cx="6912768" cy="5201424"/>
          </a:xfrm>
          <a:prstGeom prst="rect">
            <a:avLst/>
          </a:prstGeom>
          <a:noFill/>
        </p:spPr>
        <p:txBody>
          <a:bodyPr wrap="square" rtlCol="0">
            <a:spAutoFit/>
          </a:bodyPr>
          <a:lstStyle/>
          <a:p>
            <a:r>
              <a:rPr lang="en-US" sz="2800" dirty="0">
                <a:latin typeface="Calibri" pitchFamily="34" charset="0"/>
                <a:cs typeface="Calibri" pitchFamily="34" charset="0"/>
              </a:rPr>
              <a:t>Introduction</a:t>
            </a:r>
          </a:p>
          <a:p>
            <a:r>
              <a:rPr lang="en-US" sz="2800" dirty="0">
                <a:latin typeface="Calibri" pitchFamily="34" charset="0"/>
                <a:cs typeface="Calibri" pitchFamily="34" charset="0"/>
              </a:rPr>
              <a:t>Problem Statement</a:t>
            </a:r>
          </a:p>
          <a:p>
            <a:r>
              <a:rPr lang="en-US" sz="2800" dirty="0">
                <a:latin typeface="Calibri" pitchFamily="34" charset="0"/>
                <a:cs typeface="Calibri" pitchFamily="34" charset="0"/>
              </a:rPr>
              <a:t>Technical Statement</a:t>
            </a:r>
          </a:p>
          <a:p>
            <a:r>
              <a:rPr lang="en-US" sz="2800" dirty="0">
                <a:latin typeface="Calibri" pitchFamily="34" charset="0"/>
                <a:cs typeface="Calibri" pitchFamily="34" charset="0"/>
              </a:rPr>
              <a:t>Benefit of using a test management system</a:t>
            </a:r>
          </a:p>
          <a:p>
            <a:r>
              <a:rPr lang="en-US" sz="2800" dirty="0">
                <a:latin typeface="Calibri" pitchFamily="34" charset="0"/>
                <a:cs typeface="Calibri" pitchFamily="34" charset="0"/>
              </a:rPr>
              <a:t>Key Features</a:t>
            </a:r>
          </a:p>
          <a:p>
            <a:r>
              <a:rPr lang="en-US" sz="2800" dirty="0">
                <a:latin typeface="Calibri" pitchFamily="34" charset="0"/>
                <a:cs typeface="Calibri" pitchFamily="34" charset="0"/>
              </a:rPr>
              <a:t>Project Highlight</a:t>
            </a:r>
          </a:p>
          <a:p>
            <a:r>
              <a:rPr lang="en-US" sz="2800" dirty="0">
                <a:latin typeface="Calibri" pitchFamily="34" charset="0"/>
                <a:cs typeface="Calibri" pitchFamily="34" charset="0"/>
              </a:rPr>
              <a:t>How to use?</a:t>
            </a:r>
          </a:p>
          <a:p>
            <a:r>
              <a:rPr lang="en-US" sz="2800" dirty="0">
                <a:latin typeface="Calibri" pitchFamily="34" charset="0"/>
                <a:cs typeface="Calibri" pitchFamily="34" charset="0"/>
              </a:rPr>
              <a:t>Conclusion</a:t>
            </a:r>
          </a:p>
          <a:p>
            <a:pPr>
              <a:lnSpc>
                <a:spcPct val="150000"/>
              </a:lnSpc>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a:latin typeface="Times New Roman" pitchFamily="18" charset="0"/>
              <a:cs typeface="Times New Roman" pitchFamily="18" charset="0"/>
            </a:endParaRPr>
          </a:p>
        </p:txBody>
      </p:sp>
      <p:sp>
        <p:nvSpPr>
          <p:cNvPr id="4" name="Oval 3"/>
          <p:cNvSpPr/>
          <p:nvPr/>
        </p:nvSpPr>
        <p:spPr>
          <a:xfrm>
            <a:off x="467544" y="184482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467544" y="227687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467544" y="270892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467544" y="350100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467544" y="31409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467544" y="400506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67544" y="443711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467544" y="48691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0"/>
            <a:ext cx="5400600"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Introduction</a:t>
            </a:r>
          </a:p>
        </p:txBody>
      </p:sp>
      <p:sp>
        <p:nvSpPr>
          <p:cNvPr id="3" name="Rectangle 2"/>
          <p:cNvSpPr/>
          <p:nvPr/>
        </p:nvSpPr>
        <p:spPr>
          <a:xfrm>
            <a:off x="370034" y="1268760"/>
            <a:ext cx="4634014" cy="5632311"/>
          </a:xfrm>
          <a:prstGeom prst="rect">
            <a:avLst/>
          </a:prstGeom>
        </p:spPr>
        <p:txBody>
          <a:bodyPr wrap="square">
            <a:spAutoFit/>
          </a:bodyPr>
          <a:lstStyle/>
          <a:p>
            <a:r>
              <a:rPr lang="en-US" sz="2400" dirty="0"/>
              <a:t>Test management system is a software tool that helps in managing and organizing the testing process of a software project. It provides a centralized platform for test planning, execution, and reporting.</a:t>
            </a:r>
          </a:p>
          <a:p>
            <a:r>
              <a:rPr lang="en-US" sz="2400" dirty="0"/>
              <a:t>The main aim of a test management system is to improve the efficiency and effectiveness of the testing process by providing features like test case management, test execution tracking, and defect management.</a:t>
            </a:r>
          </a:p>
          <a:p>
            <a:endParaRPr lang="en-IN" sz="2400" dirty="0"/>
          </a:p>
        </p:txBody>
      </p:sp>
      <p:pic>
        <p:nvPicPr>
          <p:cNvPr id="4" name="Picture 3">
            <a:extLst>
              <a:ext uri="{FF2B5EF4-FFF2-40B4-BE49-F238E27FC236}">
                <a16:creationId xmlns="" xmlns:a16="http://schemas.microsoft.com/office/drawing/2014/main" id="{74C5E42C-44E9-7F44-2A29-73A6820F2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420888"/>
            <a:ext cx="3250053" cy="3136781"/>
          </a:xfrm>
          <a:prstGeom prst="rect">
            <a:avLst/>
          </a:prstGeom>
        </p:spPr>
      </p:pic>
    </p:spTree>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0"/>
            <a:ext cx="5400600"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Problem Statement</a:t>
            </a:r>
          </a:p>
        </p:txBody>
      </p:sp>
      <p:sp>
        <p:nvSpPr>
          <p:cNvPr id="3" name="Rectangle 2"/>
          <p:cNvSpPr/>
          <p:nvPr/>
        </p:nvSpPr>
        <p:spPr>
          <a:xfrm>
            <a:off x="433630" y="1844824"/>
            <a:ext cx="4824536" cy="4524315"/>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Online Test Management System helps in conducting and maintaining the exams online in a proficient manner. It also provides</a:t>
            </a:r>
            <a:r>
              <a:rPr lang="en-US" sz="24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smtClean="0">
                <a:latin typeface="Calibri" panose="020F0502020204030204" pitchFamily="34" charset="0"/>
                <a:ea typeface="Calibri" panose="020F0502020204030204" pitchFamily="34" charset="0"/>
                <a:cs typeface="Calibri" panose="020F0502020204030204" pitchFamily="34" charset="0"/>
              </a:rPr>
              <a:t>Better </a:t>
            </a:r>
            <a:r>
              <a:rPr lang="en-US" sz="2400" dirty="0">
                <a:latin typeface="Calibri" panose="020F0502020204030204" pitchFamily="34" charset="0"/>
                <a:ea typeface="Calibri" panose="020F0502020204030204" pitchFamily="34" charset="0"/>
                <a:cs typeface="Calibri" panose="020F0502020204030204" pitchFamily="34" charset="0"/>
              </a:rPr>
              <a:t>Time </a:t>
            </a:r>
            <a:r>
              <a:rPr lang="en-US" sz="2400" dirty="0" smtClean="0">
                <a:latin typeface="Calibri" panose="020F0502020204030204" pitchFamily="34" charset="0"/>
                <a:ea typeface="Calibri" panose="020F0502020204030204" pitchFamily="34" charset="0"/>
                <a:cs typeface="Calibri" panose="020F0502020204030204" pitchFamily="34" charset="0"/>
              </a:rPr>
              <a:t>Management</a:t>
            </a:r>
          </a:p>
          <a:p>
            <a:r>
              <a:rPr lang="en-US" sz="2400" dirty="0" smtClean="0">
                <a:latin typeface="Calibri" panose="020F0502020204030204" pitchFamily="34" charset="0"/>
                <a:ea typeface="Calibri" panose="020F0502020204030204" pitchFamily="34" charset="0"/>
                <a:cs typeface="Calibri" panose="020F0502020204030204" pitchFamily="34" charset="0"/>
              </a:rPr>
              <a:t> Online </a:t>
            </a:r>
            <a:r>
              <a:rPr lang="en-US" sz="2400" dirty="0">
                <a:latin typeface="Calibri" panose="020F0502020204030204" pitchFamily="34" charset="0"/>
                <a:ea typeface="Calibri" panose="020F0502020204030204" pitchFamily="34" charset="0"/>
                <a:cs typeface="Calibri" panose="020F0502020204030204" pitchFamily="34" charset="0"/>
              </a:rPr>
              <a:t>Access</a:t>
            </a:r>
          </a:p>
          <a:p>
            <a:r>
              <a:rPr lang="en-US" sz="2400" dirty="0" smtClean="0">
                <a:latin typeface="Calibri" panose="020F0502020204030204" pitchFamily="34" charset="0"/>
                <a:ea typeface="Calibri" panose="020F0502020204030204" pitchFamily="34" charset="0"/>
                <a:cs typeface="Calibri" panose="020F0502020204030204" pitchFamily="34" charset="0"/>
              </a:rPr>
              <a:t> No </a:t>
            </a:r>
            <a:r>
              <a:rPr lang="en-US" sz="2400" dirty="0">
                <a:latin typeface="Calibri" panose="020F0502020204030204" pitchFamily="34" charset="0"/>
                <a:ea typeface="Calibri" panose="020F0502020204030204" pitchFamily="34" charset="0"/>
                <a:cs typeface="Calibri" panose="020F0502020204030204" pitchFamily="34" charset="0"/>
              </a:rPr>
              <a:t>Unauthenticated Access</a:t>
            </a:r>
          </a:p>
          <a:p>
            <a:r>
              <a:rPr lang="en-US" sz="2400" dirty="0" smtClean="0">
                <a:latin typeface="Calibri" panose="020F0502020204030204" pitchFamily="34" charset="0"/>
                <a:ea typeface="Calibri" panose="020F0502020204030204" pitchFamily="34" charset="0"/>
                <a:cs typeface="Calibri" panose="020F0502020204030204" pitchFamily="34" charset="0"/>
              </a:rPr>
              <a:t> Facilities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smtClean="0">
                <a:latin typeface="Calibri" panose="020F0502020204030204" pitchFamily="34" charset="0"/>
                <a:ea typeface="Calibri" panose="020F0502020204030204" pitchFamily="34" charset="0"/>
                <a:cs typeface="Calibri" panose="020F0502020204030204" pitchFamily="34" charset="0"/>
              </a:rPr>
              <a:t> Accuracy</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smtClean="0">
                <a:latin typeface="Calibri" panose="020F0502020204030204" pitchFamily="34" charset="0"/>
                <a:ea typeface="Calibri" panose="020F0502020204030204" pitchFamily="34" charset="0"/>
                <a:cs typeface="Calibri" panose="020F0502020204030204" pitchFamily="34" charset="0"/>
              </a:rPr>
              <a:t> Security</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smtClean="0">
                <a:latin typeface="Calibri" panose="020F0502020204030204" pitchFamily="34" charset="0"/>
                <a:ea typeface="Calibri" panose="020F0502020204030204" pitchFamily="34" charset="0"/>
                <a:cs typeface="Calibri" panose="020F0502020204030204" pitchFamily="34" charset="0"/>
              </a:rPr>
              <a:t> Efficiency1629</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Oval 3"/>
          <p:cNvSpPr/>
          <p:nvPr/>
        </p:nvSpPr>
        <p:spPr>
          <a:xfrm>
            <a:off x="467544" y="350100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467544" y="386104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467544" y="422108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467544" y="458112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467544" y="49411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a:off x="465188" y="533721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67544" y="5710237"/>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62F6B16B-8C5C-14B0-0520-B561A0B0D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021" y="2780928"/>
            <a:ext cx="3459480" cy="3459480"/>
          </a:xfrm>
          <a:prstGeom prst="rect">
            <a:avLst/>
          </a:prstGeom>
        </p:spPr>
      </p:pic>
    </p:spTree>
  </p:cSld>
  <p:clrMapOvr>
    <a:masterClrMapping/>
  </p:clrMapOvr>
  <p:transition advTm="4000">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868" y="0"/>
            <a:ext cx="5400600" cy="861774"/>
          </a:xfrm>
          <a:prstGeom prst="rect">
            <a:avLst/>
          </a:prstGeom>
          <a:noFill/>
        </p:spPr>
        <p:txBody>
          <a:bodyPr wrap="square" rtlCol="0">
            <a:spAutoFit/>
          </a:bodyPr>
          <a:lstStyle/>
          <a:p>
            <a:r>
              <a:rPr lang="en-US" sz="5000" b="1" dirty="0">
                <a:solidFill>
                  <a:schemeClr val="bg1"/>
                </a:solidFill>
                <a:latin typeface="+mj-lt"/>
                <a:cs typeface="Times New Roman" pitchFamily="18" charset="0"/>
              </a:rPr>
              <a:t>Technical Details</a:t>
            </a:r>
          </a:p>
        </p:txBody>
      </p:sp>
      <p:sp>
        <p:nvSpPr>
          <p:cNvPr id="3" name="Rectangle 2"/>
          <p:cNvSpPr/>
          <p:nvPr/>
        </p:nvSpPr>
        <p:spPr>
          <a:xfrm>
            <a:off x="107504" y="1124744"/>
            <a:ext cx="4937455" cy="5632311"/>
          </a:xfrm>
          <a:prstGeom prst="rect">
            <a:avLst/>
          </a:prstGeom>
        </p:spPr>
        <p:txBody>
          <a:bodyPr wrap="square">
            <a:spAutoFit/>
          </a:bodyPr>
          <a:lstStyle/>
          <a:p>
            <a:r>
              <a:rPr lang="en-US" sz="2400" dirty="0" smtClean="0">
                <a:latin typeface="+mj-lt"/>
                <a:cs typeface="Times New Roman" pitchFamily="18" charset="0"/>
              </a:rPr>
              <a:t>Using </a:t>
            </a:r>
            <a:r>
              <a:rPr lang="en-US" sz="2400" dirty="0">
                <a:latin typeface="+mj-lt"/>
                <a:cs typeface="Times New Roman" pitchFamily="18" charset="0"/>
              </a:rPr>
              <a:t>HTML and CSS, you would need to use a number of technologies and approaches to create a </a:t>
            </a:r>
            <a:r>
              <a:rPr lang="en-US" sz="2400" dirty="0" smtClean="0">
                <a:latin typeface="+mj-lt"/>
                <a:cs typeface="Times New Roman" pitchFamily="18" charset="0"/>
              </a:rPr>
              <a:t>Test Management System, </a:t>
            </a:r>
            <a:r>
              <a:rPr lang="en-US" sz="2400" dirty="0">
                <a:latin typeface="+mj-lt"/>
                <a:cs typeface="Times New Roman" pitchFamily="18" charset="0"/>
              </a:rPr>
              <a:t>such as</a:t>
            </a:r>
            <a:r>
              <a:rPr lang="en-US" sz="2400" dirty="0" smtClean="0">
                <a:latin typeface="+mj-lt"/>
                <a:cs typeface="Times New Roman" pitchFamily="18" charset="0"/>
              </a:rPr>
              <a:t>:</a:t>
            </a:r>
          </a:p>
          <a:p>
            <a:endParaRPr lang="en-US" sz="2400" dirty="0">
              <a:latin typeface="+mj-lt"/>
              <a:cs typeface="Times New Roman" pitchFamily="18" charset="0"/>
            </a:endParaRPr>
          </a:p>
          <a:p>
            <a:pPr marL="285750" indent="-285750">
              <a:buFont typeface="Arial" panose="020B0604020202020204" pitchFamily="34" charset="0"/>
              <a:buChar char="•"/>
            </a:pPr>
            <a:r>
              <a:rPr lang="en-US" sz="2400" b="1" dirty="0">
                <a:latin typeface="+mj-lt"/>
                <a:cs typeface="Times New Roman" pitchFamily="18" charset="0"/>
              </a:rPr>
              <a:t>HTML</a:t>
            </a:r>
            <a:r>
              <a:rPr lang="en-US" sz="2400" dirty="0">
                <a:latin typeface="+mj-lt"/>
                <a:cs typeface="Times New Roman" pitchFamily="18" charset="0"/>
              </a:rPr>
              <a:t>: Every website, including Google, is built on top of Hypertext Markup Language. Using HTML tags, you would need to construct the page's structure</a:t>
            </a:r>
            <a:r>
              <a:rPr lang="en-US" sz="2400" dirty="0" smtClean="0">
                <a:latin typeface="+mj-lt"/>
                <a:cs typeface="Times New Roman" pitchFamily="18" charset="0"/>
              </a:rPr>
              <a:t>.</a:t>
            </a:r>
            <a:endParaRPr lang="en-US" sz="2400" dirty="0">
              <a:latin typeface="+mj-lt"/>
              <a:cs typeface="Times New Roman" pitchFamily="18" charset="0"/>
            </a:endParaRPr>
          </a:p>
          <a:p>
            <a:pPr marL="285750" indent="-285750">
              <a:buFont typeface="Arial" panose="020B0604020202020204" pitchFamily="34" charset="0"/>
              <a:buChar char="•"/>
            </a:pPr>
            <a:r>
              <a:rPr lang="en-US" sz="2400" b="1" dirty="0">
                <a:latin typeface="+mj-lt"/>
                <a:cs typeface="Times New Roman" pitchFamily="18" charset="0"/>
              </a:rPr>
              <a:t>CSS</a:t>
            </a:r>
            <a:r>
              <a:rPr lang="en-US" sz="2400" dirty="0">
                <a:latin typeface="+mj-lt"/>
                <a:cs typeface="Times New Roman" pitchFamily="18" charset="0"/>
              </a:rPr>
              <a:t>: Flowing Templates are utilized to style the HTML content. Your </a:t>
            </a:r>
            <a:r>
              <a:rPr lang="en-US" sz="2400" dirty="0" smtClean="0">
                <a:latin typeface="+mj-lt"/>
                <a:cs typeface="Times New Roman" pitchFamily="18" charset="0"/>
              </a:rPr>
              <a:t>Test management system would </a:t>
            </a:r>
            <a:r>
              <a:rPr lang="en-US" sz="2400" dirty="0">
                <a:latin typeface="+mj-lt"/>
                <a:cs typeface="Times New Roman" pitchFamily="18" charset="0"/>
              </a:rPr>
              <a:t>get its colors, fonts, and layout from CSS.</a:t>
            </a:r>
          </a:p>
          <a:p>
            <a:endParaRPr lang="en-US" sz="2400" dirty="0">
              <a:latin typeface="+mj-lt"/>
              <a:cs typeface="Times New Roman" pitchFamily="18" charset="0"/>
            </a:endParaRPr>
          </a:p>
        </p:txBody>
      </p:sp>
      <p:pic>
        <p:nvPicPr>
          <p:cNvPr id="4" name="Picture 3">
            <a:extLst>
              <a:ext uri="{FF2B5EF4-FFF2-40B4-BE49-F238E27FC236}">
                <a16:creationId xmlns="" xmlns:a16="http://schemas.microsoft.com/office/drawing/2014/main" id="{A986FC2F-4AD1-6DE0-15A0-3813E331C3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251175"/>
            <a:ext cx="3758002" cy="2262128"/>
          </a:xfrm>
          <a:prstGeom prst="rect">
            <a:avLst/>
          </a:prstGeom>
        </p:spPr>
      </p:pic>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6129868-989F-A8CA-D0B5-367A5CA7FBD7}"/>
              </a:ext>
            </a:extLst>
          </p:cNvPr>
          <p:cNvSpPr txBox="1"/>
          <p:nvPr/>
        </p:nvSpPr>
        <p:spPr>
          <a:xfrm>
            <a:off x="467544" y="1340768"/>
            <a:ext cx="8352928"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cs typeface="Times New Roman" pitchFamily="18" charset="0"/>
              </a:rPr>
              <a:t>Design that responds</a:t>
            </a:r>
            <a:r>
              <a:rPr lang="en-US" sz="2400" dirty="0">
                <a:latin typeface="+mj-lt"/>
                <a:cs typeface="Times New Roman" pitchFamily="18" charset="0"/>
              </a:rPr>
              <a:t>: </a:t>
            </a:r>
            <a:r>
              <a:rPr lang="en-US" sz="2400" dirty="0" smtClean="0">
                <a:latin typeface="+mj-lt"/>
                <a:cs typeface="Times New Roman" pitchFamily="18" charset="0"/>
              </a:rPr>
              <a:t>Test management system is </a:t>
            </a:r>
            <a:r>
              <a:rPr lang="en-US" sz="2400" dirty="0">
                <a:latin typeface="+mj-lt"/>
                <a:cs typeface="Times New Roman" pitchFamily="18" charset="0"/>
              </a:rPr>
              <a:t>responsive, which means that it works with a variety of screen sizes. You would have to involve media questions in CSS to make a responsive plan that changes with various gadgets.</a:t>
            </a:r>
          </a:p>
          <a:p>
            <a:endParaRPr lang="en-US" sz="2400" dirty="0">
              <a:latin typeface="+mj-lt"/>
              <a:cs typeface="Times New Roman" pitchFamily="18" charset="0"/>
            </a:endParaRPr>
          </a:p>
          <a:p>
            <a:pPr marL="285750" indent="-285750">
              <a:buFont typeface="Arial" panose="020B0604020202020204" pitchFamily="34" charset="0"/>
              <a:buChar char="•"/>
            </a:pPr>
            <a:r>
              <a:rPr lang="en-US" sz="2400" b="1" dirty="0">
                <a:latin typeface="+mj-lt"/>
                <a:cs typeface="Times New Roman" pitchFamily="18" charset="0"/>
              </a:rPr>
              <a:t>Flexbox</a:t>
            </a:r>
            <a:r>
              <a:rPr lang="en-US" sz="2400" dirty="0">
                <a:latin typeface="+mj-lt"/>
                <a:cs typeface="Times New Roman" pitchFamily="18" charset="0"/>
              </a:rPr>
              <a:t>: Flexbox is a CSS layout module that makes creating responsive and flexible layouts simpler. It would be used to align page elements like the search bar and buttons.</a:t>
            </a:r>
          </a:p>
          <a:p>
            <a:endParaRPr lang="en-US" sz="2400" dirty="0">
              <a:latin typeface="+mj-lt"/>
              <a:cs typeface="Times New Roman" pitchFamily="18" charset="0"/>
            </a:endParaRPr>
          </a:p>
          <a:p>
            <a:pPr marL="285750" indent="-285750">
              <a:buFont typeface="Arial" panose="020B0604020202020204" pitchFamily="34" charset="0"/>
              <a:buChar char="•"/>
            </a:pPr>
            <a:r>
              <a:rPr lang="en-US" sz="2400" b="1" dirty="0">
                <a:latin typeface="+mj-lt"/>
                <a:cs typeface="Times New Roman" pitchFamily="18" charset="0"/>
              </a:rPr>
              <a:t>Fonts from Google:</a:t>
            </a:r>
            <a:r>
              <a:rPr lang="en-US" sz="2400" dirty="0">
                <a:latin typeface="+mj-lt"/>
                <a:cs typeface="Times New Roman" pitchFamily="18" charset="0"/>
              </a:rPr>
              <a:t> Google Textual styles is a library of free web text styles that you can use to style your text. To use the same fonts as Google, you can include Google Fonts in your HTML and CSS..</a:t>
            </a:r>
          </a:p>
          <a:p>
            <a:endParaRPr lang="en-US" sz="2400" dirty="0">
              <a:latin typeface="+mj-lt"/>
            </a:endParaRPr>
          </a:p>
        </p:txBody>
      </p:sp>
    </p:spTree>
    <p:extLst>
      <p:ext uri="{BB962C8B-B14F-4D97-AF65-F5344CB8AC3E}">
        <p14:creationId xmlns:p14="http://schemas.microsoft.com/office/powerpoint/2010/main" val="4262351429"/>
      </p:ext>
    </p:extLst>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84784"/>
            <a:ext cx="5184576" cy="5262979"/>
          </a:xfrm>
          <a:prstGeom prst="rect">
            <a:avLst/>
          </a:prstGeom>
          <a:noFill/>
        </p:spPr>
        <p:txBody>
          <a:bodyPr wrap="square" rtlCol="0">
            <a:spAutoFit/>
          </a:bodyPr>
          <a:lstStyle/>
          <a:p>
            <a:r>
              <a:rPr lang="en-US" sz="2400" dirty="0">
                <a:latin typeface="Calibri" pitchFamily="34" charset="0"/>
                <a:cs typeface="Calibri" pitchFamily="34" charset="0"/>
              </a:rPr>
              <a:t>A test management system comes with a wide range of features that help in streamlining the testing process. Some of the key features include test case management, test execution tracking, and defect management.</a:t>
            </a:r>
          </a:p>
          <a:p>
            <a:r>
              <a:rPr lang="en-US" sz="2400" dirty="0">
                <a:latin typeface="Calibri" pitchFamily="34" charset="0"/>
                <a:cs typeface="Calibri" pitchFamily="34" charset="0"/>
              </a:rPr>
              <a:t>Other important features of a test management system include requirement management, traceability matrix, and integration with other tools like test automation and project management tools.</a:t>
            </a:r>
          </a:p>
          <a:p>
            <a:endParaRPr lang="en-IN" sz="2400" dirty="0">
              <a:latin typeface="Calibri" pitchFamily="34" charset="0"/>
              <a:cs typeface="Calibri" pitchFamily="34" charset="0"/>
            </a:endParaRPr>
          </a:p>
          <a:p>
            <a:endParaRPr lang="en-US" sz="2400" dirty="0"/>
          </a:p>
        </p:txBody>
      </p:sp>
      <p:sp>
        <p:nvSpPr>
          <p:cNvPr id="3" name="TextBox 2"/>
          <p:cNvSpPr txBox="1"/>
          <p:nvPr/>
        </p:nvSpPr>
        <p:spPr>
          <a:xfrm>
            <a:off x="251520" y="0"/>
            <a:ext cx="5400600" cy="861774"/>
          </a:xfrm>
          <a:prstGeom prst="rect">
            <a:avLst/>
          </a:prstGeom>
          <a:noFill/>
        </p:spPr>
        <p:txBody>
          <a:bodyPr wrap="square" rtlCol="0">
            <a:spAutoFit/>
          </a:bodyPr>
          <a:lstStyle/>
          <a:p>
            <a:r>
              <a:rPr lang="en-US" sz="5000" b="1" dirty="0" smtClean="0">
                <a:solidFill>
                  <a:schemeClr val="bg1"/>
                </a:solidFill>
                <a:latin typeface="+mj-lt"/>
                <a:cs typeface="Times New Roman" pitchFamily="18" charset="0"/>
              </a:rPr>
              <a:t>Key Features</a:t>
            </a:r>
            <a:endParaRPr lang="en-US" sz="5000" b="1" dirty="0">
              <a:solidFill>
                <a:schemeClr val="bg1"/>
              </a:solidFill>
              <a:latin typeface="+mj-lt"/>
              <a:cs typeface="Times New Roman" pitchFamily="18" charset="0"/>
            </a:endParaRPr>
          </a:p>
        </p:txBody>
      </p:sp>
      <p:pic>
        <p:nvPicPr>
          <p:cNvPr id="4" name="Picture 3">
            <a:extLst>
              <a:ext uri="{FF2B5EF4-FFF2-40B4-BE49-F238E27FC236}">
                <a16:creationId xmlns="" xmlns:a16="http://schemas.microsoft.com/office/drawing/2014/main" id="{A49E9595-F835-0C1E-1EB2-8DB92006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2276872"/>
            <a:ext cx="3453361" cy="3446314"/>
          </a:xfrm>
          <a:prstGeom prst="rect">
            <a:avLst/>
          </a:prstGeom>
        </p:spPr>
      </p:pic>
    </p:spTree>
    <p:extLst>
      <p:ext uri="{BB962C8B-B14F-4D97-AF65-F5344CB8AC3E}">
        <p14:creationId xmlns:p14="http://schemas.microsoft.com/office/powerpoint/2010/main" val="105105038"/>
      </p:ext>
    </p:extLst>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HP\Downloads\WhatsApp Image 2023-05-01 at 1.38.00 AM.jpeg"/>
          <p:cNvPicPr>
            <a:picLocks noChangeAspect="1" noChangeArrowheads="1"/>
          </p:cNvPicPr>
          <p:nvPr/>
        </p:nvPicPr>
        <p:blipFill rotWithShape="1">
          <a:blip r:embed="rId2">
            <a:extLst>
              <a:ext uri="{28A0092B-C50C-407E-A947-70E740481C1C}">
                <a14:useLocalDpi xmlns:a14="http://schemas.microsoft.com/office/drawing/2010/main" val="0"/>
              </a:ext>
            </a:extLst>
          </a:blip>
          <a:srcRect r="1663"/>
          <a:stretch/>
        </p:blipFill>
        <p:spPr bwMode="auto">
          <a:xfrm>
            <a:off x="564242" y="1436696"/>
            <a:ext cx="8009468" cy="44084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0"/>
            <a:ext cx="5400600" cy="861774"/>
          </a:xfrm>
          <a:prstGeom prst="rect">
            <a:avLst/>
          </a:prstGeom>
          <a:noFill/>
        </p:spPr>
        <p:txBody>
          <a:bodyPr wrap="square" rtlCol="0">
            <a:spAutoFit/>
          </a:bodyPr>
          <a:lstStyle/>
          <a:p>
            <a:r>
              <a:rPr lang="en-US" sz="5000" b="1" dirty="0" smtClean="0">
                <a:solidFill>
                  <a:schemeClr val="bg1"/>
                </a:solidFill>
                <a:latin typeface="+mj-lt"/>
                <a:cs typeface="Times New Roman" pitchFamily="18" charset="0"/>
              </a:rPr>
              <a:t>Project Highlight</a:t>
            </a:r>
            <a:endParaRPr lang="en-US" sz="5000" b="1" dirty="0">
              <a:solidFill>
                <a:schemeClr val="bg1"/>
              </a:solidFill>
              <a:latin typeface="+mj-lt"/>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1256</TotalTime>
  <Words>611</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HP</cp:lastModifiedBy>
  <cp:revision>41</cp:revision>
  <dcterms:created xsi:type="dcterms:W3CDTF">2022-12-12T14:14:34Z</dcterms:created>
  <dcterms:modified xsi:type="dcterms:W3CDTF">2023-05-04T05:51:30Z</dcterms:modified>
</cp:coreProperties>
</file>