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95"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456"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DADAD7-A907-4001-BC26-A0E08D267A93}" type="datetimeFigureOut">
              <a:rPr lang="en-IN" smtClean="0"/>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4896F-BEFF-41C5-98F6-242F9DA1D199}"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ADAD7-A907-4001-BC26-A0E08D267A93}" type="datetimeFigureOut">
              <a:rPr lang="en-IN" smtClean="0"/>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4896F-BEFF-41C5-98F6-242F9DA1D19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ADAD7-A907-4001-BC26-A0E08D267A93}" type="datetimeFigureOut">
              <a:rPr lang="en-IN" smtClean="0"/>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4896F-BEFF-41C5-98F6-242F9DA1D19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ADAD7-A907-4001-BC26-A0E08D267A93}" type="datetimeFigureOut">
              <a:rPr lang="en-IN" smtClean="0"/>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4896F-BEFF-41C5-98F6-242F9DA1D19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ADAD7-A907-4001-BC26-A0E08D267A93}" type="datetimeFigureOut">
              <a:rPr lang="en-IN" smtClean="0"/>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4896F-BEFF-41C5-98F6-242F9DA1D199}"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DADAD7-A907-4001-BC26-A0E08D267A93}" type="datetimeFigureOut">
              <a:rPr lang="en-IN" smtClean="0"/>
              <a:t>06-02-2023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34896F-BEFF-41C5-98F6-242F9DA1D19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DADAD7-A907-4001-BC26-A0E08D267A93}" type="datetimeFigureOut">
              <a:rPr lang="en-IN" smtClean="0"/>
              <a:t>06-02-2023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34896F-BEFF-41C5-98F6-242F9DA1D199}"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DADAD7-A907-4001-BC26-A0E08D267A93}" type="datetimeFigureOut">
              <a:rPr lang="en-IN" smtClean="0"/>
              <a:t>06-02-2023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34896F-BEFF-41C5-98F6-242F9DA1D19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ADAD7-A907-4001-BC26-A0E08D267A93}" type="datetimeFigureOut">
              <a:rPr lang="en-IN" smtClean="0"/>
              <a:t>06-02-2023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34896F-BEFF-41C5-98F6-242F9DA1D19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ADAD7-A907-4001-BC26-A0E08D267A93}" type="datetimeFigureOut">
              <a:rPr lang="en-IN" smtClean="0"/>
              <a:t>06-02-2023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34896F-BEFF-41C5-98F6-242F9DA1D199}"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ADAD7-A907-4001-BC26-A0E08D267A93}" type="datetimeFigureOut">
              <a:rPr lang="en-IN" smtClean="0"/>
              <a:t>06-02-2023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34896F-BEFF-41C5-98F6-242F9DA1D19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16DADAD7-A907-4001-BC26-A0E08D267A93}" type="datetimeFigureOut">
              <a:rPr lang="en-IN" smtClean="0"/>
              <a:t>06-02-2023</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C834896F-BEFF-41C5-98F6-242F9DA1D199}"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LENDING CASE STUDY</a:t>
            </a:r>
            <a:endParaRPr lang="en-IN" sz="5400" dirty="0"/>
          </a:p>
        </p:txBody>
      </p:sp>
      <p:sp>
        <p:nvSpPr>
          <p:cNvPr id="3" name="Subtitle 2"/>
          <p:cNvSpPr>
            <a:spLocks noGrp="1"/>
          </p:cNvSpPr>
          <p:nvPr>
            <p:ph type="subTitle" idx="1"/>
          </p:nvPr>
        </p:nvSpPr>
        <p:spPr>
          <a:xfrm>
            <a:off x="762000" y="4724400"/>
            <a:ext cx="6858000" cy="1152872"/>
          </a:xfrm>
        </p:spPr>
        <p:txBody>
          <a:bodyPr>
            <a:normAutofit/>
          </a:bodyPr>
          <a:lstStyle/>
          <a:p>
            <a:r>
              <a:rPr lang="en-US" b="1" dirty="0" smtClean="0"/>
              <a:t>Using Python and EDA</a:t>
            </a:r>
          </a:p>
          <a:p>
            <a:r>
              <a:rPr lang="en-US" b="1" dirty="0"/>
              <a:t>	</a:t>
            </a:r>
            <a:r>
              <a:rPr lang="en-US" b="1" dirty="0" smtClean="0"/>
              <a:t>		-</a:t>
            </a:r>
            <a:r>
              <a:rPr lang="en-US" sz="2000" b="1" dirty="0" err="1" smtClean="0"/>
              <a:t>Sagarika</a:t>
            </a:r>
            <a:r>
              <a:rPr lang="en-US" sz="2000" b="1" dirty="0" smtClean="0"/>
              <a:t> </a:t>
            </a:r>
            <a:r>
              <a:rPr lang="en-US" sz="2000" b="1" dirty="0" err="1" smtClean="0"/>
              <a:t>Bhadra</a:t>
            </a:r>
            <a:r>
              <a:rPr lang="en-US" b="1" dirty="0" smtClean="0"/>
              <a:t> </a:t>
            </a:r>
            <a:r>
              <a:rPr lang="en-US" sz="1900" b="1" dirty="0" smtClean="0"/>
              <a:t>(GML C7)</a:t>
            </a:r>
          </a:p>
          <a:p>
            <a:endParaRPr lang="en-IN" b="1" dirty="0"/>
          </a:p>
        </p:txBody>
      </p:sp>
    </p:spTree>
    <p:extLst>
      <p:ext uri="{BB962C8B-B14F-4D97-AF65-F5344CB8AC3E}">
        <p14:creationId xmlns:p14="http://schemas.microsoft.com/office/powerpoint/2010/main" val="256650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720080"/>
          </a:xfrm>
        </p:spPr>
        <p:txBody>
          <a:bodyPr>
            <a:normAutofit/>
          </a:bodyPr>
          <a:lstStyle/>
          <a:p>
            <a:r>
              <a:rPr lang="en-US" sz="2800" b="1" dirty="0"/>
              <a:t>Box Plot for </a:t>
            </a:r>
            <a:r>
              <a:rPr lang="en-US" sz="2800" b="1" dirty="0" smtClean="0"/>
              <a:t>Total Payment</a:t>
            </a:r>
            <a:endParaRPr lang="en-IN" sz="2800" dirty="0"/>
          </a:p>
        </p:txBody>
      </p:sp>
      <p:sp>
        <p:nvSpPr>
          <p:cNvPr id="3" name="Content Placeholder 2"/>
          <p:cNvSpPr>
            <a:spLocks noGrp="1"/>
          </p:cNvSpPr>
          <p:nvPr>
            <p:ph idx="1"/>
          </p:nvPr>
        </p:nvSpPr>
        <p:spPr>
          <a:xfrm>
            <a:off x="467544" y="1268760"/>
            <a:ext cx="7975848" cy="5398368"/>
          </a:xfrm>
        </p:spPr>
        <p:txBody>
          <a:bodyPr>
            <a:normAutofit/>
          </a:bodyPr>
          <a:lstStyle/>
          <a:p>
            <a:endParaRPr lang="en-US" sz="1600" dirty="0"/>
          </a:p>
          <a:p>
            <a:endParaRPr lang="en-IN" sz="1600" dirty="0"/>
          </a:p>
        </p:txBody>
      </p:sp>
      <p:sp>
        <p:nvSpPr>
          <p:cNvPr id="4" name="Rectangle 3"/>
          <p:cNvSpPr/>
          <p:nvPr/>
        </p:nvSpPr>
        <p:spPr>
          <a:xfrm>
            <a:off x="909514" y="4581128"/>
            <a:ext cx="6854286" cy="1600438"/>
          </a:xfrm>
          <a:prstGeom prst="rect">
            <a:avLst/>
          </a:prstGeom>
        </p:spPr>
        <p:txBody>
          <a:bodyPr wrap="square">
            <a:spAutoFit/>
          </a:bodyPr>
          <a:lstStyle/>
          <a:p>
            <a:r>
              <a:rPr lang="en-US" sz="1400" dirty="0" smtClean="0"/>
              <a:t># Observations -</a:t>
            </a:r>
          </a:p>
          <a:p>
            <a:r>
              <a:rPr lang="en-US" sz="1400" dirty="0" smtClean="0"/>
              <a:t># Mostly the values are concentrated from ~7000 to ~18000.</a:t>
            </a:r>
          </a:p>
          <a:p>
            <a:endParaRPr lang="en-US" sz="1400" dirty="0" smtClean="0"/>
          </a:p>
          <a:p>
            <a:r>
              <a:rPr lang="en-US" sz="1400" dirty="0" smtClean="0"/>
              <a:t># There are some values far from the distribution, but as the distribution is mostly continuous.</a:t>
            </a:r>
          </a:p>
          <a:p>
            <a:endParaRPr lang="en-US" sz="1400" dirty="0" smtClean="0"/>
          </a:p>
          <a:p>
            <a:r>
              <a:rPr lang="en-US" sz="1400" dirty="0" smtClean="0"/>
              <a:t># So, there is no need to remove outliers / extreme values for these above columns.</a:t>
            </a:r>
            <a:endParaRPr lang="en-IN"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08720"/>
            <a:ext cx="7308304" cy="329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04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720080"/>
          </a:xfrm>
        </p:spPr>
        <p:txBody>
          <a:bodyPr>
            <a:normAutofit/>
          </a:bodyPr>
          <a:lstStyle/>
          <a:p>
            <a:r>
              <a:rPr lang="en-US" sz="2800" b="1" dirty="0"/>
              <a:t>Box Plot for </a:t>
            </a:r>
            <a:r>
              <a:rPr lang="en-US" sz="2800" b="1" dirty="0" smtClean="0"/>
              <a:t>Interest Rate</a:t>
            </a:r>
            <a:endParaRPr lang="en-IN" sz="2800" dirty="0"/>
          </a:p>
        </p:txBody>
      </p:sp>
      <p:sp>
        <p:nvSpPr>
          <p:cNvPr id="3" name="Content Placeholder 2"/>
          <p:cNvSpPr>
            <a:spLocks noGrp="1"/>
          </p:cNvSpPr>
          <p:nvPr>
            <p:ph idx="1"/>
          </p:nvPr>
        </p:nvSpPr>
        <p:spPr>
          <a:xfrm>
            <a:off x="467544" y="1268760"/>
            <a:ext cx="7975848" cy="5398368"/>
          </a:xfrm>
        </p:spPr>
        <p:txBody>
          <a:bodyPr>
            <a:normAutofit/>
          </a:bodyPr>
          <a:lstStyle/>
          <a:p>
            <a:endParaRPr lang="en-US" sz="1600" dirty="0"/>
          </a:p>
          <a:p>
            <a:endParaRPr lang="en-IN" sz="1600" dirty="0"/>
          </a:p>
        </p:txBody>
      </p:sp>
      <p:sp>
        <p:nvSpPr>
          <p:cNvPr id="4" name="Rectangle 3"/>
          <p:cNvSpPr/>
          <p:nvPr/>
        </p:nvSpPr>
        <p:spPr>
          <a:xfrm>
            <a:off x="958074" y="4581128"/>
            <a:ext cx="6134205" cy="1600438"/>
          </a:xfrm>
          <a:prstGeom prst="rect">
            <a:avLst/>
          </a:prstGeom>
        </p:spPr>
        <p:txBody>
          <a:bodyPr wrap="square">
            <a:spAutoFit/>
          </a:bodyPr>
          <a:lstStyle/>
          <a:p>
            <a:r>
              <a:rPr lang="en-US" sz="1400" dirty="0" smtClean="0"/>
              <a:t># Observations -</a:t>
            </a:r>
          </a:p>
          <a:p>
            <a:r>
              <a:rPr lang="en-US" sz="1400" dirty="0" smtClean="0"/>
              <a:t>There are some values far from the distribution, but as the distribution is mostly continuous.</a:t>
            </a:r>
          </a:p>
          <a:p>
            <a:endParaRPr lang="en-US" sz="1400" dirty="0" smtClean="0"/>
          </a:p>
          <a:p>
            <a:r>
              <a:rPr lang="en-US" sz="1400" dirty="0" smtClean="0"/>
              <a:t># Mostly the values are concentrated between ~9 </a:t>
            </a:r>
            <a:r>
              <a:rPr lang="en-US" sz="1400" dirty="0" err="1" smtClean="0"/>
              <a:t>tp</a:t>
            </a:r>
            <a:r>
              <a:rPr lang="en-US" sz="1400" dirty="0" smtClean="0"/>
              <a:t> ~14</a:t>
            </a:r>
          </a:p>
          <a:p>
            <a:endParaRPr lang="en-US" sz="1400" dirty="0" smtClean="0"/>
          </a:p>
          <a:p>
            <a:r>
              <a:rPr lang="en-US" sz="1400" dirty="0" smtClean="0"/>
              <a:t># So, there is no need to remove outliers / extreme values for these above columns.</a:t>
            </a:r>
            <a:endParaRPr lang="en-IN"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52736"/>
            <a:ext cx="7308304" cy="3352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48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720080"/>
          </a:xfrm>
        </p:spPr>
        <p:txBody>
          <a:bodyPr>
            <a:normAutofit fontScale="90000"/>
          </a:bodyPr>
          <a:lstStyle/>
          <a:p>
            <a:r>
              <a:rPr lang="en-US" sz="2800" b="1" dirty="0"/>
              <a:t>Distribution </a:t>
            </a:r>
            <a:r>
              <a:rPr lang="en-US" sz="2800" b="1" dirty="0" err="1"/>
              <a:t>ofLoan</a:t>
            </a:r>
            <a:r>
              <a:rPr lang="en-US" sz="2800" b="1" dirty="0"/>
              <a:t> Amounts using distribution plots</a:t>
            </a:r>
            <a:endParaRPr lang="en-IN" sz="2800" dirty="0"/>
          </a:p>
        </p:txBody>
      </p:sp>
      <p:sp>
        <p:nvSpPr>
          <p:cNvPr id="3" name="Content Placeholder 2"/>
          <p:cNvSpPr>
            <a:spLocks noGrp="1"/>
          </p:cNvSpPr>
          <p:nvPr>
            <p:ph idx="1"/>
          </p:nvPr>
        </p:nvSpPr>
        <p:spPr>
          <a:xfrm>
            <a:off x="467544" y="1268760"/>
            <a:ext cx="7975848" cy="5398368"/>
          </a:xfrm>
        </p:spPr>
        <p:txBody>
          <a:bodyPr>
            <a:normAutofit/>
          </a:bodyPr>
          <a:lstStyle/>
          <a:p>
            <a:endParaRPr lang="en-US" sz="1600" dirty="0"/>
          </a:p>
          <a:p>
            <a:endParaRPr lang="en-IN" sz="1600" dirty="0"/>
          </a:p>
        </p:txBody>
      </p:sp>
      <p:sp>
        <p:nvSpPr>
          <p:cNvPr id="4" name="Rectangle 3"/>
          <p:cNvSpPr/>
          <p:nvPr/>
        </p:nvSpPr>
        <p:spPr>
          <a:xfrm>
            <a:off x="958074" y="4581128"/>
            <a:ext cx="6134205" cy="307777"/>
          </a:xfrm>
          <a:prstGeom prst="rect">
            <a:avLst/>
          </a:prstGeom>
        </p:spPr>
        <p:txBody>
          <a:bodyPr wrap="square">
            <a:spAutoFit/>
          </a:bodyPr>
          <a:lstStyle/>
          <a:p>
            <a:r>
              <a:rPr lang="en-US" sz="1400" dirty="0" smtClean="0"/>
              <a:t> Observation - Distribution of amounts for all three looks very much similar.</a:t>
            </a:r>
            <a:endParaRPr lang="en-IN" sz="1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736"/>
            <a:ext cx="8964364" cy="259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3143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720080"/>
          </a:xfrm>
        </p:spPr>
        <p:txBody>
          <a:bodyPr>
            <a:normAutofit/>
          </a:bodyPr>
          <a:lstStyle/>
          <a:p>
            <a:r>
              <a:rPr lang="en-US" sz="2800" b="1" dirty="0" err="1"/>
              <a:t>Univariate</a:t>
            </a:r>
            <a:r>
              <a:rPr lang="en-US" sz="2800" b="1" dirty="0"/>
              <a:t> Analysis for Loan Amount Variable</a:t>
            </a:r>
            <a:endParaRPr lang="en-IN" sz="2800" dirty="0"/>
          </a:p>
        </p:txBody>
      </p:sp>
      <p:sp>
        <p:nvSpPr>
          <p:cNvPr id="3" name="Content Placeholder 2"/>
          <p:cNvSpPr>
            <a:spLocks noGrp="1"/>
          </p:cNvSpPr>
          <p:nvPr>
            <p:ph idx="1"/>
          </p:nvPr>
        </p:nvSpPr>
        <p:spPr>
          <a:xfrm>
            <a:off x="467544" y="1268760"/>
            <a:ext cx="7975848" cy="5398368"/>
          </a:xfrm>
        </p:spPr>
        <p:txBody>
          <a:bodyPr>
            <a:normAutofit/>
          </a:bodyPr>
          <a:lstStyle/>
          <a:p>
            <a:endParaRPr lang="en-US" sz="1600" dirty="0"/>
          </a:p>
          <a:p>
            <a:endParaRPr lang="en-IN" sz="1600" dirty="0"/>
          </a:p>
        </p:txBody>
      </p:sp>
      <p:sp>
        <p:nvSpPr>
          <p:cNvPr id="4" name="Rectangle 3"/>
          <p:cNvSpPr/>
          <p:nvPr/>
        </p:nvSpPr>
        <p:spPr>
          <a:xfrm>
            <a:off x="958074" y="4581128"/>
            <a:ext cx="6134205" cy="1384995"/>
          </a:xfrm>
          <a:prstGeom prst="rect">
            <a:avLst/>
          </a:prstGeom>
        </p:spPr>
        <p:txBody>
          <a:bodyPr wrap="square">
            <a:spAutoFit/>
          </a:bodyPr>
          <a:lstStyle/>
          <a:p>
            <a:r>
              <a:rPr lang="en-US" sz="1400" dirty="0" smtClean="0"/>
              <a:t> # Observations:-</a:t>
            </a:r>
          </a:p>
          <a:p>
            <a:r>
              <a:rPr lang="en-US" sz="1400" dirty="0" smtClean="0"/>
              <a:t># Maximum Loans were charged off during the months from Sept to Dec with maximum in Dec.</a:t>
            </a:r>
          </a:p>
          <a:p>
            <a:r>
              <a:rPr lang="en-US" sz="1400" dirty="0" smtClean="0"/>
              <a:t># Least number of loans were charged off during the months of Feb-Apr.</a:t>
            </a:r>
          </a:p>
          <a:p>
            <a:r>
              <a:rPr lang="en-US" sz="1400" dirty="0" smtClean="0"/>
              <a:t># In the year 2011 maximum loans were Charged off.</a:t>
            </a:r>
          </a:p>
          <a:p>
            <a:r>
              <a:rPr lang="en-US" sz="1400" dirty="0" smtClean="0"/>
              <a:t># Minimum loans were charged off in the year 2007.</a:t>
            </a:r>
            <a:endParaRPr lang="en-IN" sz="1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43294"/>
            <a:ext cx="3618160" cy="2520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400089"/>
            <a:ext cx="3168477" cy="2363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2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720080"/>
          </a:xfrm>
        </p:spPr>
        <p:txBody>
          <a:bodyPr>
            <a:normAutofit/>
          </a:bodyPr>
          <a:lstStyle/>
          <a:p>
            <a:r>
              <a:rPr lang="en-US" sz="2800" b="1" dirty="0" err="1"/>
              <a:t>Univariate</a:t>
            </a:r>
            <a:r>
              <a:rPr lang="en-US" sz="2800" b="1" dirty="0"/>
              <a:t> Analysis for Loan Amount Variable</a:t>
            </a:r>
            <a:endParaRPr lang="en-IN" sz="2800" dirty="0"/>
          </a:p>
        </p:txBody>
      </p:sp>
      <p:sp>
        <p:nvSpPr>
          <p:cNvPr id="3" name="Content Placeholder 2"/>
          <p:cNvSpPr>
            <a:spLocks noGrp="1"/>
          </p:cNvSpPr>
          <p:nvPr>
            <p:ph idx="1"/>
          </p:nvPr>
        </p:nvSpPr>
        <p:spPr>
          <a:xfrm>
            <a:off x="467544" y="1268760"/>
            <a:ext cx="7975848" cy="5398368"/>
          </a:xfrm>
        </p:spPr>
        <p:txBody>
          <a:bodyPr>
            <a:normAutofit/>
          </a:bodyPr>
          <a:lstStyle/>
          <a:p>
            <a:endParaRPr lang="en-US" sz="1600" dirty="0"/>
          </a:p>
          <a:p>
            <a:endParaRPr lang="en-IN" sz="1600" dirty="0"/>
          </a:p>
        </p:txBody>
      </p:sp>
      <p:sp>
        <p:nvSpPr>
          <p:cNvPr id="4" name="Rectangle 3"/>
          <p:cNvSpPr/>
          <p:nvPr/>
        </p:nvSpPr>
        <p:spPr>
          <a:xfrm>
            <a:off x="958074" y="4581128"/>
            <a:ext cx="6134205" cy="1169551"/>
          </a:xfrm>
          <a:prstGeom prst="rect">
            <a:avLst/>
          </a:prstGeom>
        </p:spPr>
        <p:txBody>
          <a:bodyPr wrap="square">
            <a:spAutoFit/>
          </a:bodyPr>
          <a:lstStyle/>
          <a:p>
            <a:r>
              <a:rPr lang="en-US" sz="1400" dirty="0" smtClean="0"/>
              <a:t># Observations -</a:t>
            </a:r>
          </a:p>
          <a:p>
            <a:r>
              <a:rPr lang="en-US" sz="1400" dirty="0" smtClean="0"/>
              <a:t># Most of the loan amounts are in the range 5000-15000</a:t>
            </a:r>
          </a:p>
          <a:p>
            <a:r>
              <a:rPr lang="en-US" sz="1400" dirty="0" smtClean="0"/>
              <a:t># High density of loan amounts are taken for rounded amounts like 5000, 10000, 15000, 20000, 25000, 30000, 35000. Major spikes</a:t>
            </a:r>
          </a:p>
          <a:p>
            <a:r>
              <a:rPr lang="en-US" sz="1400" dirty="0" smtClean="0"/>
              <a:t># are seen at these values.</a:t>
            </a:r>
            <a:endParaRPr lang="en-IN" sz="1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68760"/>
            <a:ext cx="8244408" cy="2713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652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720080"/>
          </a:xfrm>
        </p:spPr>
        <p:txBody>
          <a:bodyPr>
            <a:normAutofit/>
          </a:bodyPr>
          <a:lstStyle/>
          <a:p>
            <a:r>
              <a:rPr lang="en-US" sz="2800" b="1" dirty="0" err="1"/>
              <a:t>Univariate</a:t>
            </a:r>
            <a:r>
              <a:rPr lang="en-US" sz="2800" b="1" dirty="0"/>
              <a:t> Analysis for </a:t>
            </a:r>
            <a:r>
              <a:rPr lang="en-US" sz="2800" b="1" dirty="0" smtClean="0"/>
              <a:t>Interest Rate Variable</a:t>
            </a:r>
            <a:endParaRPr lang="en-IN" sz="2800" dirty="0"/>
          </a:p>
        </p:txBody>
      </p:sp>
      <p:sp>
        <p:nvSpPr>
          <p:cNvPr id="3" name="Content Placeholder 2"/>
          <p:cNvSpPr>
            <a:spLocks noGrp="1"/>
          </p:cNvSpPr>
          <p:nvPr>
            <p:ph idx="1"/>
          </p:nvPr>
        </p:nvSpPr>
        <p:spPr>
          <a:xfrm>
            <a:off x="467544" y="1268760"/>
            <a:ext cx="7975848" cy="5398368"/>
          </a:xfrm>
        </p:spPr>
        <p:txBody>
          <a:bodyPr>
            <a:normAutofit/>
          </a:bodyPr>
          <a:lstStyle/>
          <a:p>
            <a:endParaRPr lang="en-US" sz="1600" dirty="0"/>
          </a:p>
          <a:p>
            <a:endParaRPr lang="en-IN" sz="1600" dirty="0"/>
          </a:p>
        </p:txBody>
      </p:sp>
      <p:sp>
        <p:nvSpPr>
          <p:cNvPr id="4" name="Rectangle 3"/>
          <p:cNvSpPr/>
          <p:nvPr/>
        </p:nvSpPr>
        <p:spPr>
          <a:xfrm>
            <a:off x="948908" y="3645024"/>
            <a:ext cx="7367508" cy="2031325"/>
          </a:xfrm>
          <a:prstGeom prst="rect">
            <a:avLst/>
          </a:prstGeom>
        </p:spPr>
        <p:txBody>
          <a:bodyPr wrap="square">
            <a:spAutoFit/>
          </a:bodyPr>
          <a:lstStyle/>
          <a:p>
            <a:r>
              <a:rPr lang="en-US" sz="1400" dirty="0" smtClean="0"/>
              <a:t># Observations:-</a:t>
            </a:r>
          </a:p>
          <a:p>
            <a:endParaRPr lang="en-US" sz="1400" dirty="0" smtClean="0"/>
          </a:p>
          <a:p>
            <a:r>
              <a:rPr lang="en-US" sz="1400" dirty="0" smtClean="0"/>
              <a:t># The interest rates for most of the density is from 10% to 15%.</a:t>
            </a:r>
          </a:p>
          <a:p>
            <a:r>
              <a:rPr lang="en-US" sz="1400" dirty="0" smtClean="0"/>
              <a:t># Most of the people are having a income in such a way that the interest rates are calculated from 10-15 range.</a:t>
            </a:r>
          </a:p>
          <a:p>
            <a:r>
              <a:rPr lang="en-US" sz="1400" dirty="0" smtClean="0"/>
              <a:t># Very less people are having high income so the </a:t>
            </a:r>
            <a:r>
              <a:rPr lang="en-US" sz="1400" dirty="0" err="1" smtClean="0"/>
              <a:t>intrest</a:t>
            </a:r>
            <a:r>
              <a:rPr lang="en-US" sz="1400" dirty="0" smtClean="0"/>
              <a:t> rates are not high for 20-25 range.</a:t>
            </a:r>
          </a:p>
          <a:p>
            <a:r>
              <a:rPr lang="en-US" sz="1400" dirty="0" smtClean="0"/>
              <a:t># Also the loan amount seems to be same for a high number of people such that the interest rates are seen from 10-15.</a:t>
            </a:r>
          </a:p>
          <a:p>
            <a:r>
              <a:rPr lang="en-US" sz="1400" dirty="0" smtClean="0"/>
              <a:t># Very less people are asking for high loan amount.</a:t>
            </a:r>
            <a:endParaRPr lang="en-IN" sz="1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52736"/>
            <a:ext cx="8244408" cy="251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5751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720080"/>
          </a:xfrm>
        </p:spPr>
        <p:txBody>
          <a:bodyPr>
            <a:noAutofit/>
          </a:bodyPr>
          <a:lstStyle/>
          <a:p>
            <a:r>
              <a:rPr lang="en-US" sz="2400" b="1" dirty="0" err="1">
                <a:latin typeface="Arial Rounded MT Bold" pitchFamily="34" charset="0"/>
              </a:rPr>
              <a:t>Univariate</a:t>
            </a:r>
            <a:r>
              <a:rPr lang="en-US" sz="2400" b="1" dirty="0">
                <a:latin typeface="Arial Rounded MT Bold" pitchFamily="34" charset="0"/>
              </a:rPr>
              <a:t> Analysis - Unordered Categorical Variables - Loan Status</a:t>
            </a:r>
            <a:endParaRPr lang="en-IN" sz="2400" dirty="0">
              <a:latin typeface="Arial Rounded MT Bold" pitchFamily="34" charset="0"/>
            </a:endParaRPr>
          </a:p>
        </p:txBody>
      </p:sp>
      <p:sp>
        <p:nvSpPr>
          <p:cNvPr id="3" name="Content Placeholder 2"/>
          <p:cNvSpPr>
            <a:spLocks noGrp="1"/>
          </p:cNvSpPr>
          <p:nvPr>
            <p:ph idx="1"/>
          </p:nvPr>
        </p:nvSpPr>
        <p:spPr>
          <a:xfrm>
            <a:off x="467544" y="1268760"/>
            <a:ext cx="7975848" cy="5398368"/>
          </a:xfrm>
        </p:spPr>
        <p:txBody>
          <a:bodyPr>
            <a:normAutofit/>
          </a:bodyPr>
          <a:lstStyle/>
          <a:p>
            <a:endParaRPr lang="en-US" sz="1600" dirty="0"/>
          </a:p>
          <a:p>
            <a:endParaRPr lang="en-IN" sz="1600" dirty="0"/>
          </a:p>
        </p:txBody>
      </p:sp>
      <p:sp>
        <p:nvSpPr>
          <p:cNvPr id="4" name="Rectangle 3"/>
          <p:cNvSpPr/>
          <p:nvPr/>
        </p:nvSpPr>
        <p:spPr>
          <a:xfrm>
            <a:off x="958074" y="4581128"/>
            <a:ext cx="6134205" cy="954107"/>
          </a:xfrm>
          <a:prstGeom prst="rect">
            <a:avLst/>
          </a:prstGeom>
        </p:spPr>
        <p:txBody>
          <a:bodyPr wrap="square">
            <a:spAutoFit/>
          </a:bodyPr>
          <a:lstStyle/>
          <a:p>
            <a:r>
              <a:rPr lang="en-US" sz="1400" dirty="0" smtClean="0"/>
              <a:t># Observations -</a:t>
            </a:r>
          </a:p>
          <a:p>
            <a:r>
              <a:rPr lang="en-US" sz="1400" dirty="0" smtClean="0"/>
              <a:t># 32950 Loans are fully paid off and 5627 loans are charged off loans.</a:t>
            </a:r>
          </a:p>
          <a:p>
            <a:r>
              <a:rPr lang="en-US" sz="1400" dirty="0" smtClean="0"/>
              <a:t># The following plot shows that around 14% loans were charged off out of the total loans issued</a:t>
            </a:r>
            <a:endParaRPr lang="en-IN" sz="1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031875"/>
            <a:ext cx="6481018" cy="340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8509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720080"/>
          </a:xfrm>
        </p:spPr>
        <p:txBody>
          <a:bodyPr>
            <a:normAutofit fontScale="90000"/>
          </a:bodyPr>
          <a:lstStyle/>
          <a:p>
            <a:r>
              <a:rPr lang="en-US" sz="2800" b="1" dirty="0"/>
              <a:t># </a:t>
            </a:r>
            <a:r>
              <a:rPr lang="en-US" sz="2800" b="1" dirty="0" err="1"/>
              <a:t>Univariate</a:t>
            </a:r>
            <a:r>
              <a:rPr lang="en-US" sz="2800" b="1" dirty="0"/>
              <a:t> Analysis - Unordered Categorical Variables - Purpose of Loan</a:t>
            </a:r>
            <a:endParaRPr lang="en-IN" sz="2800" dirty="0"/>
          </a:p>
        </p:txBody>
      </p:sp>
      <p:sp>
        <p:nvSpPr>
          <p:cNvPr id="3" name="Content Placeholder 2"/>
          <p:cNvSpPr>
            <a:spLocks noGrp="1"/>
          </p:cNvSpPr>
          <p:nvPr>
            <p:ph idx="1"/>
          </p:nvPr>
        </p:nvSpPr>
        <p:spPr>
          <a:xfrm>
            <a:off x="467544" y="1268760"/>
            <a:ext cx="7975848" cy="5398368"/>
          </a:xfrm>
        </p:spPr>
        <p:txBody>
          <a:bodyPr>
            <a:normAutofit/>
          </a:bodyPr>
          <a:lstStyle/>
          <a:p>
            <a:endParaRPr lang="en-US" sz="1600" dirty="0"/>
          </a:p>
          <a:p>
            <a:endParaRPr lang="en-IN" sz="1600" dirty="0"/>
          </a:p>
        </p:txBody>
      </p:sp>
      <p:sp>
        <p:nvSpPr>
          <p:cNvPr id="4" name="Rectangle 3"/>
          <p:cNvSpPr/>
          <p:nvPr/>
        </p:nvSpPr>
        <p:spPr>
          <a:xfrm>
            <a:off x="958074" y="4581128"/>
            <a:ext cx="6134205" cy="954107"/>
          </a:xfrm>
          <a:prstGeom prst="rect">
            <a:avLst/>
          </a:prstGeom>
        </p:spPr>
        <p:txBody>
          <a:bodyPr wrap="square">
            <a:spAutoFit/>
          </a:bodyPr>
          <a:lstStyle/>
          <a:p>
            <a:r>
              <a:rPr lang="en-US" sz="1400" dirty="0" smtClean="0"/>
              <a:t># Observations -</a:t>
            </a:r>
          </a:p>
          <a:p>
            <a:r>
              <a:rPr lang="en-US" sz="1400" dirty="0" smtClean="0"/>
              <a:t># The Count Plot shows that most of the loans were taken for the purpose of debt consolidation &amp; paying credit card bill.</a:t>
            </a:r>
          </a:p>
          <a:p>
            <a:r>
              <a:rPr lang="en-US" sz="1400" dirty="0" smtClean="0"/>
              <a:t># Number of charged off count also high too for these loans.</a:t>
            </a:r>
            <a:endParaRPr lang="en-IN" sz="1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074" y="836712"/>
            <a:ext cx="7214326" cy="3687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784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720080"/>
          </a:xfrm>
        </p:spPr>
        <p:txBody>
          <a:bodyPr>
            <a:normAutofit fontScale="90000"/>
          </a:bodyPr>
          <a:lstStyle/>
          <a:p>
            <a:r>
              <a:rPr lang="en-US" sz="2800" b="1" dirty="0" err="1" smtClean="0">
                <a:latin typeface="Arial Rounded MT Bold" pitchFamily="34" charset="0"/>
              </a:rPr>
              <a:t>Univariate</a:t>
            </a:r>
            <a:r>
              <a:rPr lang="en-US" sz="2800" b="1" dirty="0" smtClean="0">
                <a:latin typeface="Arial Rounded MT Bold" pitchFamily="34" charset="0"/>
              </a:rPr>
              <a:t> </a:t>
            </a:r>
            <a:r>
              <a:rPr lang="en-US" sz="2800" b="1" dirty="0">
                <a:latin typeface="Arial Rounded MT Bold" pitchFamily="34" charset="0"/>
              </a:rPr>
              <a:t>Analysis - Unordered Categorical Variable - Home Ownership</a:t>
            </a:r>
            <a:endParaRPr lang="en-IN" sz="2800" dirty="0">
              <a:latin typeface="Arial Rounded MT Bold" pitchFamily="34" charset="0"/>
            </a:endParaRPr>
          </a:p>
        </p:txBody>
      </p:sp>
      <p:sp>
        <p:nvSpPr>
          <p:cNvPr id="3" name="Content Placeholder 2"/>
          <p:cNvSpPr>
            <a:spLocks noGrp="1"/>
          </p:cNvSpPr>
          <p:nvPr>
            <p:ph idx="1"/>
          </p:nvPr>
        </p:nvSpPr>
        <p:spPr>
          <a:xfrm>
            <a:off x="467544" y="1268760"/>
            <a:ext cx="7975848" cy="5398368"/>
          </a:xfrm>
        </p:spPr>
        <p:txBody>
          <a:bodyPr>
            <a:normAutofit/>
          </a:bodyPr>
          <a:lstStyle/>
          <a:p>
            <a:endParaRPr lang="en-US" sz="1600" dirty="0"/>
          </a:p>
          <a:p>
            <a:endParaRPr lang="en-IN" sz="1600" dirty="0"/>
          </a:p>
        </p:txBody>
      </p:sp>
      <p:sp>
        <p:nvSpPr>
          <p:cNvPr id="4" name="Rectangle 3"/>
          <p:cNvSpPr/>
          <p:nvPr/>
        </p:nvSpPr>
        <p:spPr>
          <a:xfrm>
            <a:off x="958074" y="4581128"/>
            <a:ext cx="6998302" cy="1077218"/>
          </a:xfrm>
          <a:prstGeom prst="rect">
            <a:avLst/>
          </a:prstGeom>
        </p:spPr>
        <p:txBody>
          <a:bodyPr wrap="square">
            <a:spAutoFit/>
          </a:bodyPr>
          <a:lstStyle/>
          <a:p>
            <a:r>
              <a:rPr lang="en-US" sz="1600" dirty="0" smtClean="0"/>
              <a:t># Observations:-</a:t>
            </a:r>
          </a:p>
          <a:p>
            <a:r>
              <a:rPr lang="en-US" sz="1600" dirty="0" smtClean="0"/>
              <a:t># Most of the loan applicants are staying in Rented homes followed by Mortgage homes.</a:t>
            </a:r>
          </a:p>
          <a:p>
            <a:r>
              <a:rPr lang="en-US" sz="1600" dirty="0" smtClean="0"/>
              <a:t># Very less Loan applicants own a home.</a:t>
            </a:r>
            <a:endParaRPr lang="en-IN" sz="16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836712"/>
            <a:ext cx="6624736"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2402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720080"/>
          </a:xfrm>
        </p:spPr>
        <p:txBody>
          <a:bodyPr>
            <a:normAutofit/>
          </a:bodyPr>
          <a:lstStyle/>
          <a:p>
            <a:r>
              <a:rPr lang="en-US" sz="2800" b="1" dirty="0" smtClean="0"/>
              <a:t> </a:t>
            </a:r>
            <a:r>
              <a:rPr lang="en-US" sz="2800" b="1" dirty="0" err="1"/>
              <a:t>Univariate</a:t>
            </a:r>
            <a:r>
              <a:rPr lang="en-US" sz="2800" b="1" dirty="0"/>
              <a:t> analysis- Loan Paying Term</a:t>
            </a:r>
            <a:endParaRPr lang="en-IN" sz="2800" dirty="0"/>
          </a:p>
        </p:txBody>
      </p:sp>
      <p:sp>
        <p:nvSpPr>
          <p:cNvPr id="3" name="Content Placeholder 2"/>
          <p:cNvSpPr>
            <a:spLocks noGrp="1"/>
          </p:cNvSpPr>
          <p:nvPr>
            <p:ph idx="1"/>
          </p:nvPr>
        </p:nvSpPr>
        <p:spPr>
          <a:xfrm>
            <a:off x="467544" y="1268760"/>
            <a:ext cx="7975848" cy="5398368"/>
          </a:xfrm>
        </p:spPr>
        <p:txBody>
          <a:bodyPr>
            <a:normAutofit/>
          </a:bodyPr>
          <a:lstStyle/>
          <a:p>
            <a:endParaRPr lang="en-US" sz="1600" dirty="0"/>
          </a:p>
          <a:p>
            <a:endParaRPr lang="en-IN" sz="1600" dirty="0"/>
          </a:p>
        </p:txBody>
      </p:sp>
      <p:sp>
        <p:nvSpPr>
          <p:cNvPr id="4" name="Rectangle 3"/>
          <p:cNvSpPr/>
          <p:nvPr/>
        </p:nvSpPr>
        <p:spPr>
          <a:xfrm>
            <a:off x="958074" y="4581128"/>
            <a:ext cx="6134205" cy="1169551"/>
          </a:xfrm>
          <a:prstGeom prst="rect">
            <a:avLst/>
          </a:prstGeom>
        </p:spPr>
        <p:txBody>
          <a:bodyPr wrap="square">
            <a:spAutoFit/>
          </a:bodyPr>
          <a:lstStyle/>
          <a:p>
            <a:r>
              <a:rPr lang="en-US" sz="1400" dirty="0" smtClean="0"/>
              <a:t># Observations:-</a:t>
            </a:r>
          </a:p>
          <a:p>
            <a:endParaRPr lang="en-US" sz="1400" dirty="0" smtClean="0"/>
          </a:p>
          <a:p>
            <a:r>
              <a:rPr lang="en-US" sz="1400" dirty="0" smtClean="0"/>
              <a:t>#Below plot shows that those who had taken loan to repay in 60 months had more % of number of applicants getting</a:t>
            </a:r>
          </a:p>
          <a:p>
            <a:r>
              <a:rPr lang="en-US" sz="1400" dirty="0" smtClean="0"/>
              <a:t>#charged off as compared to applicants who had taken loan for 36 months.</a:t>
            </a:r>
            <a:endParaRPr lang="en-IN" sz="1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910" y="1068691"/>
            <a:ext cx="5520531" cy="3482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979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052736"/>
            <a:ext cx="7560840" cy="720080"/>
          </a:xfrm>
        </p:spPr>
        <p:txBody>
          <a:bodyPr>
            <a:normAutofit fontScale="90000"/>
          </a:bodyPr>
          <a:lstStyle/>
          <a:p>
            <a:r>
              <a:rPr lang="en-US" dirty="0" smtClean="0"/>
              <a:t>Introduction</a:t>
            </a:r>
            <a:endParaRPr lang="en-IN" dirty="0"/>
          </a:p>
        </p:txBody>
      </p:sp>
      <p:sp>
        <p:nvSpPr>
          <p:cNvPr id="3" name="Content Placeholder 2"/>
          <p:cNvSpPr>
            <a:spLocks noGrp="1"/>
          </p:cNvSpPr>
          <p:nvPr>
            <p:ph idx="1"/>
          </p:nvPr>
        </p:nvSpPr>
        <p:spPr>
          <a:xfrm>
            <a:off x="467544" y="1268760"/>
            <a:ext cx="7975848" cy="5398368"/>
          </a:xfrm>
        </p:spPr>
        <p:txBody>
          <a:bodyPr/>
          <a:lstStyle/>
          <a:p>
            <a:r>
              <a:rPr lang="en-US" dirty="0" smtClean="0"/>
              <a:t>In </a:t>
            </a:r>
            <a:r>
              <a:rPr lang="en-US" dirty="0"/>
              <a:t>this case study, we are attempting to solve a real world business problem using Exploratory Data Science techniques. We will be understanding and solving a risk analytics problem in Banking and Financial </a:t>
            </a:r>
            <a:r>
              <a:rPr lang="en-US" dirty="0" err="1"/>
              <a:t>Domain.We</a:t>
            </a:r>
            <a:r>
              <a:rPr lang="en-US" dirty="0"/>
              <a:t> will be checking how data can be used effectively to solve business problems like defaulters prediction in Loan Lending club</a:t>
            </a:r>
          </a:p>
          <a:p>
            <a:endParaRPr lang="en-IN" dirty="0"/>
          </a:p>
        </p:txBody>
      </p:sp>
    </p:spTree>
    <p:extLst>
      <p:ext uri="{BB962C8B-B14F-4D97-AF65-F5344CB8AC3E}">
        <p14:creationId xmlns:p14="http://schemas.microsoft.com/office/powerpoint/2010/main" val="214045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720080"/>
          </a:xfrm>
        </p:spPr>
        <p:txBody>
          <a:bodyPr>
            <a:normAutofit/>
          </a:bodyPr>
          <a:lstStyle/>
          <a:p>
            <a:r>
              <a:rPr lang="en-US" sz="2800" b="1" dirty="0" smtClean="0"/>
              <a:t>Bivariate Analysis - Correlation</a:t>
            </a:r>
            <a:endParaRPr lang="en-IN" sz="2800" dirty="0"/>
          </a:p>
        </p:txBody>
      </p:sp>
      <p:sp>
        <p:nvSpPr>
          <p:cNvPr id="3" name="Content Placeholder 2"/>
          <p:cNvSpPr>
            <a:spLocks noGrp="1"/>
          </p:cNvSpPr>
          <p:nvPr>
            <p:ph idx="1"/>
          </p:nvPr>
        </p:nvSpPr>
        <p:spPr>
          <a:xfrm>
            <a:off x="467544" y="1268760"/>
            <a:ext cx="7975848" cy="5398368"/>
          </a:xfrm>
        </p:spPr>
        <p:txBody>
          <a:bodyPr>
            <a:normAutofit/>
          </a:bodyPr>
          <a:lstStyle/>
          <a:p>
            <a:endParaRPr lang="en-US" sz="1600" dirty="0"/>
          </a:p>
          <a:p>
            <a:endParaRPr lang="en-IN" sz="1600" dirty="0"/>
          </a:p>
        </p:txBody>
      </p:sp>
      <p:sp>
        <p:nvSpPr>
          <p:cNvPr id="4" name="Rectangle 3"/>
          <p:cNvSpPr/>
          <p:nvPr/>
        </p:nvSpPr>
        <p:spPr>
          <a:xfrm>
            <a:off x="759437" y="1196752"/>
            <a:ext cx="7268947" cy="3108543"/>
          </a:xfrm>
          <a:prstGeom prst="rect">
            <a:avLst/>
          </a:prstGeom>
        </p:spPr>
        <p:txBody>
          <a:bodyPr wrap="square">
            <a:spAutoFit/>
          </a:bodyPr>
          <a:lstStyle/>
          <a:p>
            <a:r>
              <a:rPr lang="en-US" sz="1400" dirty="0" smtClean="0"/>
              <a:t># Observations -</a:t>
            </a:r>
          </a:p>
          <a:p>
            <a:endParaRPr lang="en-US" sz="1400" dirty="0" smtClean="0"/>
          </a:p>
          <a:p>
            <a:r>
              <a:rPr lang="en-US" sz="1400" dirty="0" smtClean="0"/>
              <a:t># Annual Income to Debt To Income Ratio i.e. </a:t>
            </a:r>
            <a:r>
              <a:rPr lang="en-US" sz="1400" dirty="0" err="1" smtClean="0"/>
              <a:t>dti</a:t>
            </a:r>
            <a:r>
              <a:rPr lang="en-US" sz="1400" dirty="0" smtClean="0"/>
              <a:t> are negatively correlated</a:t>
            </a:r>
          </a:p>
          <a:p>
            <a:endParaRPr lang="en-US" sz="1400" dirty="0" smtClean="0"/>
          </a:p>
          <a:p>
            <a:r>
              <a:rPr lang="en-US" sz="1400" dirty="0" smtClean="0"/>
              <a:t># Loan </a:t>
            </a:r>
            <a:r>
              <a:rPr lang="en-US" sz="1400" dirty="0" err="1" smtClean="0"/>
              <a:t>Amount,Investor</a:t>
            </a:r>
            <a:r>
              <a:rPr lang="en-US" sz="1400" dirty="0" smtClean="0"/>
              <a:t> Amount and Funding Amount are strongly correlated</a:t>
            </a:r>
          </a:p>
          <a:p>
            <a:endParaRPr lang="en-US" sz="1400" dirty="0" smtClean="0"/>
          </a:p>
          <a:p>
            <a:r>
              <a:rPr lang="en-US" sz="1400" dirty="0" smtClean="0"/>
              <a:t># Positive correlation between Annual Income and employment years</a:t>
            </a:r>
          </a:p>
          <a:p>
            <a:endParaRPr lang="en-US" sz="1400" dirty="0" smtClean="0"/>
          </a:p>
          <a:p>
            <a:r>
              <a:rPr lang="en-US" sz="1400" dirty="0" smtClean="0"/>
              <a:t># Positive correlation between annual income and funded amount that means people with high income gets high funded amount</a:t>
            </a:r>
          </a:p>
          <a:p>
            <a:endParaRPr lang="en-US" sz="1400" dirty="0" smtClean="0"/>
          </a:p>
          <a:p>
            <a:r>
              <a:rPr lang="en-US" sz="1400" dirty="0" smtClean="0"/>
              <a:t># Positive correlation between annual income and total payment</a:t>
            </a:r>
          </a:p>
          <a:p>
            <a:endParaRPr lang="en-US" sz="1400" dirty="0"/>
          </a:p>
          <a:p>
            <a:r>
              <a:rPr lang="en-US" sz="1400" dirty="0" smtClean="0"/>
              <a:t># Heat Map for the Correlation shown in the next slide.</a:t>
            </a:r>
            <a:endParaRPr lang="en-IN" sz="1400" dirty="0"/>
          </a:p>
        </p:txBody>
      </p:sp>
    </p:spTree>
    <p:extLst>
      <p:ext uri="{BB962C8B-B14F-4D97-AF65-F5344CB8AC3E}">
        <p14:creationId xmlns:p14="http://schemas.microsoft.com/office/powerpoint/2010/main" val="2548429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03806"/>
            <a:ext cx="7293173" cy="5290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2397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1008112"/>
          </a:xfrm>
        </p:spPr>
        <p:txBody>
          <a:bodyPr>
            <a:normAutofit fontScale="90000"/>
          </a:bodyPr>
          <a:lstStyle/>
          <a:p>
            <a:r>
              <a:rPr lang="en-US" sz="2800" b="1" dirty="0" smtClean="0"/>
              <a:t># Bivariate Analysis – </a:t>
            </a:r>
            <a:br>
              <a:rPr lang="en-US" sz="2800" b="1" dirty="0" smtClean="0"/>
            </a:br>
            <a:r>
              <a:rPr lang="en-US" sz="1200" dirty="0" smtClean="0"/>
              <a:t>In this  section we will analyze the loan status against some important columns which might have an impact on charged off loans.</a:t>
            </a:r>
            <a:br>
              <a:rPr lang="en-US" sz="1200" dirty="0" smtClean="0"/>
            </a:br>
            <a:r>
              <a:rPr lang="en-US" sz="1200" dirty="0"/>
              <a:t/>
            </a:r>
            <a:br>
              <a:rPr lang="en-US" sz="1200" dirty="0"/>
            </a:br>
            <a:r>
              <a:rPr lang="en-US" sz="1200" dirty="0"/>
              <a:t>Bivariate Analysis on annual income on Charged Off Loans</a:t>
            </a:r>
            <a:r>
              <a:rPr lang="en-US" sz="1200" dirty="0" smtClean="0"/>
              <a:t/>
            </a:r>
            <a:br>
              <a:rPr lang="en-US" sz="1200" dirty="0" smtClean="0"/>
            </a:br>
            <a:endParaRPr lang="en-IN" sz="1200" dirty="0"/>
          </a:p>
        </p:txBody>
      </p:sp>
      <p:sp>
        <p:nvSpPr>
          <p:cNvPr id="4" name="Rectangle 3"/>
          <p:cNvSpPr/>
          <p:nvPr/>
        </p:nvSpPr>
        <p:spPr>
          <a:xfrm>
            <a:off x="958074" y="4581128"/>
            <a:ext cx="6134205" cy="1169551"/>
          </a:xfrm>
          <a:prstGeom prst="rect">
            <a:avLst/>
          </a:prstGeom>
        </p:spPr>
        <p:txBody>
          <a:bodyPr wrap="square">
            <a:spAutoFit/>
          </a:bodyPr>
          <a:lstStyle/>
          <a:p>
            <a:r>
              <a:rPr lang="en-US" sz="1400" dirty="0" smtClean="0"/>
              <a:t># Observations</a:t>
            </a:r>
          </a:p>
          <a:p>
            <a:r>
              <a:rPr lang="en-US" sz="1400" dirty="0" smtClean="0"/>
              <a:t>#Income range 80000+ has less chances of charged off.</a:t>
            </a:r>
          </a:p>
          <a:p>
            <a:r>
              <a:rPr lang="en-US" sz="1400" dirty="0" smtClean="0"/>
              <a:t>#Income range 0-20000 has high chances of charged off.</a:t>
            </a:r>
          </a:p>
          <a:p>
            <a:r>
              <a:rPr lang="en-US" sz="1400" dirty="0" smtClean="0"/>
              <a:t>#Notice that with increase in annual income charged off proportion got decreased. So, they are inversely proportional.</a:t>
            </a:r>
            <a:endParaRPr lang="en-IN" sz="1400"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196752"/>
            <a:ext cx="4608512" cy="302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8599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1008112"/>
          </a:xfrm>
        </p:spPr>
        <p:txBody>
          <a:bodyPr>
            <a:normAutofit fontScale="90000"/>
          </a:bodyPr>
          <a:lstStyle/>
          <a:p>
            <a:r>
              <a:rPr lang="en-US" sz="2800" b="1" dirty="0" smtClean="0">
                <a:latin typeface="Arial Rounded MT Bold" pitchFamily="34" charset="0"/>
              </a:rPr>
              <a:t>Bivariate </a:t>
            </a:r>
            <a:r>
              <a:rPr lang="en-US" sz="2800" b="1" dirty="0">
                <a:latin typeface="Arial Rounded MT Bold" pitchFamily="34" charset="0"/>
              </a:rPr>
              <a:t>Analysis for purpose of Loan </a:t>
            </a:r>
            <a:r>
              <a:rPr lang="en-US" sz="2800" b="1" dirty="0" err="1">
                <a:latin typeface="Arial Rounded MT Bold" pitchFamily="34" charset="0"/>
              </a:rPr>
              <a:t>Vs</a:t>
            </a:r>
            <a:r>
              <a:rPr lang="en-US" sz="2800" b="1" dirty="0">
                <a:latin typeface="Arial Rounded MT Bold" pitchFamily="34" charset="0"/>
              </a:rPr>
              <a:t> Charged Off Proportion</a:t>
            </a:r>
            <a:r>
              <a:rPr lang="en-US" sz="1200" dirty="0" smtClean="0"/>
              <a:t/>
            </a:r>
            <a:br>
              <a:rPr lang="en-US" sz="1200" dirty="0" smtClean="0"/>
            </a:br>
            <a:endParaRPr lang="en-IN" sz="1200" dirty="0"/>
          </a:p>
        </p:txBody>
      </p:sp>
      <p:sp>
        <p:nvSpPr>
          <p:cNvPr id="4" name="Rectangle 3"/>
          <p:cNvSpPr/>
          <p:nvPr/>
        </p:nvSpPr>
        <p:spPr>
          <a:xfrm>
            <a:off x="958074" y="4581128"/>
            <a:ext cx="6134205" cy="1384995"/>
          </a:xfrm>
          <a:prstGeom prst="rect">
            <a:avLst/>
          </a:prstGeom>
        </p:spPr>
        <p:txBody>
          <a:bodyPr wrap="square">
            <a:spAutoFit/>
          </a:bodyPr>
          <a:lstStyle/>
          <a:p>
            <a:r>
              <a:rPr lang="en-US" sz="1400" dirty="0" smtClean="0"/>
              <a:t># Observations:-</a:t>
            </a:r>
          </a:p>
          <a:p>
            <a:endParaRPr lang="en-US" sz="1400" dirty="0" smtClean="0"/>
          </a:p>
          <a:p>
            <a:r>
              <a:rPr lang="en-US" sz="1400" dirty="0" smtClean="0"/>
              <a:t># Top 4 purposes where the loan is charged off is Small business, education, renewable energy and house and debt consolidation.</a:t>
            </a:r>
          </a:p>
          <a:p>
            <a:r>
              <a:rPr lang="en-US" sz="1400" dirty="0" smtClean="0"/>
              <a:t># Car, credit card payment and wedding are some of the purposes where the loan is charged off.</a:t>
            </a:r>
            <a:endParaRPr lang="en-IN" sz="1400"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196752"/>
            <a:ext cx="5762848" cy="31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6159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1008112"/>
          </a:xfrm>
        </p:spPr>
        <p:txBody>
          <a:bodyPr>
            <a:normAutofit fontScale="90000"/>
          </a:bodyPr>
          <a:lstStyle/>
          <a:p>
            <a:r>
              <a:rPr lang="en-US" sz="2800" b="1" dirty="0" smtClean="0">
                <a:latin typeface="Arial Rounded MT Bold" pitchFamily="34" charset="0"/>
              </a:rPr>
              <a:t>Bivariate </a:t>
            </a:r>
            <a:r>
              <a:rPr lang="en-US" sz="2800" b="1" dirty="0">
                <a:latin typeface="Arial Rounded MT Bold" pitchFamily="34" charset="0"/>
              </a:rPr>
              <a:t>analysis of grade against Charged Off Proportion</a:t>
            </a:r>
            <a:r>
              <a:rPr lang="en-US" sz="1200" dirty="0" smtClean="0"/>
              <a:t/>
            </a:r>
            <a:br>
              <a:rPr lang="en-US" sz="1200" dirty="0" smtClean="0"/>
            </a:br>
            <a:endParaRPr lang="en-IN" sz="1200" dirty="0"/>
          </a:p>
        </p:txBody>
      </p:sp>
      <p:sp>
        <p:nvSpPr>
          <p:cNvPr id="4" name="Rectangle 3"/>
          <p:cNvSpPr/>
          <p:nvPr/>
        </p:nvSpPr>
        <p:spPr>
          <a:xfrm>
            <a:off x="958074" y="4581128"/>
            <a:ext cx="6134205" cy="954107"/>
          </a:xfrm>
          <a:prstGeom prst="rect">
            <a:avLst/>
          </a:prstGeom>
        </p:spPr>
        <p:txBody>
          <a:bodyPr wrap="square">
            <a:spAutoFit/>
          </a:bodyPr>
          <a:lstStyle/>
          <a:p>
            <a:r>
              <a:rPr lang="en-US" sz="1400" dirty="0" smtClean="0"/>
              <a:t># Observations:-</a:t>
            </a:r>
          </a:p>
          <a:p>
            <a:r>
              <a:rPr lang="en-US" sz="1400" dirty="0" smtClean="0"/>
              <a:t># Grade E and F are having high proportion of charged off loans.</a:t>
            </a:r>
          </a:p>
          <a:p>
            <a:r>
              <a:rPr lang="en-US" sz="1400" dirty="0" smtClean="0"/>
              <a:t># Grade A is having less proportion of charged off loans.</a:t>
            </a:r>
          </a:p>
          <a:p>
            <a:r>
              <a:rPr lang="en-US" sz="1400" dirty="0" smtClean="0"/>
              <a:t># Chances of getting charged off is increasing with grades moving from A to G</a:t>
            </a:r>
            <a:endParaRPr lang="en-IN" sz="1400" dirty="0"/>
          </a:p>
        </p:txBody>
      </p:sp>
      <p:sp>
        <p:nvSpPr>
          <p:cNvPr id="3" name="Content Placeholder 2"/>
          <p:cNvSpPr>
            <a:spLocks noGrp="1"/>
          </p:cNvSpPr>
          <p:nvPr>
            <p:ph idx="1"/>
          </p:nvPr>
        </p:nvSpPr>
        <p:spPr/>
        <p:txBody>
          <a:bodyPr/>
          <a:lstStyle/>
          <a:p>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0" y="980728"/>
            <a:ext cx="5515074" cy="3298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73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1008112"/>
          </a:xfrm>
        </p:spPr>
        <p:txBody>
          <a:bodyPr>
            <a:normAutofit fontScale="90000"/>
          </a:bodyPr>
          <a:lstStyle/>
          <a:p>
            <a:r>
              <a:rPr lang="en-US" sz="2800" b="1" dirty="0" smtClean="0">
                <a:latin typeface="Arial Rounded MT Bold" pitchFamily="34" charset="0"/>
              </a:rPr>
              <a:t>Bivariate </a:t>
            </a:r>
            <a:r>
              <a:rPr lang="en-US" sz="2800" b="1" dirty="0">
                <a:latin typeface="Arial Rounded MT Bold" pitchFamily="34" charset="0"/>
              </a:rPr>
              <a:t>Analysis on sub grade against Charged Off Proportion</a:t>
            </a:r>
            <a:r>
              <a:rPr lang="en-US" sz="1200" dirty="0" smtClean="0"/>
              <a:t/>
            </a:r>
            <a:br>
              <a:rPr lang="en-US" sz="1200" dirty="0" smtClean="0"/>
            </a:br>
            <a:endParaRPr lang="en-IN" sz="1200" dirty="0"/>
          </a:p>
        </p:txBody>
      </p:sp>
      <p:sp>
        <p:nvSpPr>
          <p:cNvPr id="4" name="Rectangle 3"/>
          <p:cNvSpPr/>
          <p:nvPr/>
        </p:nvSpPr>
        <p:spPr>
          <a:xfrm>
            <a:off x="958074" y="4581128"/>
            <a:ext cx="6134205" cy="954107"/>
          </a:xfrm>
          <a:prstGeom prst="rect">
            <a:avLst/>
          </a:prstGeom>
        </p:spPr>
        <p:txBody>
          <a:bodyPr wrap="square">
            <a:spAutoFit/>
          </a:bodyPr>
          <a:lstStyle/>
          <a:p>
            <a:r>
              <a:rPr lang="en-US" sz="1400" dirty="0" smtClean="0"/>
              <a:t># Observations -</a:t>
            </a:r>
          </a:p>
          <a:p>
            <a:r>
              <a:rPr lang="en-US" sz="1400" dirty="0" smtClean="0"/>
              <a:t># Sub Grade A1 has least chances of getting charged off</a:t>
            </a:r>
          </a:p>
          <a:p>
            <a:r>
              <a:rPr lang="en-US" sz="1400" dirty="0" smtClean="0"/>
              <a:t># Sub Grade F and Sub Grade G have high chances of getting charged off</a:t>
            </a:r>
          </a:p>
          <a:p>
            <a:r>
              <a:rPr lang="en-US" sz="1400" dirty="0" smtClean="0"/>
              <a:t># Chances of getting charged off is increasing with Subgrades moving from A to G</a:t>
            </a:r>
            <a:endParaRPr lang="en-IN" sz="1400" dirty="0"/>
          </a:p>
        </p:txBody>
      </p:sp>
      <p:sp>
        <p:nvSpPr>
          <p:cNvPr id="3" name="Content Placeholder 2"/>
          <p:cNvSpPr>
            <a:spLocks noGrp="1"/>
          </p:cNvSpPr>
          <p:nvPr>
            <p:ph idx="1"/>
          </p:nvPr>
        </p:nvSpPr>
        <p:spPr/>
        <p:txBody>
          <a:bodyPr/>
          <a:lstStyle/>
          <a:p>
            <a:endParaRPr lang="en-IN" dirty="0"/>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50" y="1266825"/>
            <a:ext cx="4506962" cy="278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040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1008112"/>
          </a:xfrm>
        </p:spPr>
        <p:txBody>
          <a:bodyPr>
            <a:normAutofit/>
          </a:bodyPr>
          <a:lstStyle/>
          <a:p>
            <a:r>
              <a:rPr lang="en-US" sz="2800" b="1" dirty="0" smtClean="0">
                <a:latin typeface="Arial Rounded MT Bold" pitchFamily="34" charset="0"/>
              </a:rPr>
              <a:t>Bivariate </a:t>
            </a:r>
            <a:r>
              <a:rPr lang="en-US" sz="2800" b="1" dirty="0">
                <a:latin typeface="Arial Rounded MT Bold" pitchFamily="34" charset="0"/>
              </a:rPr>
              <a:t>analysis on interest rate against Charged Off</a:t>
            </a:r>
            <a:endParaRPr lang="en-IN" sz="1200" dirty="0">
              <a:latin typeface="Arial Rounded MT Bold" pitchFamily="34" charset="0"/>
            </a:endParaRPr>
          </a:p>
        </p:txBody>
      </p:sp>
      <p:sp>
        <p:nvSpPr>
          <p:cNvPr id="4" name="Rectangle 3"/>
          <p:cNvSpPr/>
          <p:nvPr/>
        </p:nvSpPr>
        <p:spPr>
          <a:xfrm>
            <a:off x="958074" y="4581128"/>
            <a:ext cx="6134205" cy="1600438"/>
          </a:xfrm>
          <a:prstGeom prst="rect">
            <a:avLst/>
          </a:prstGeom>
        </p:spPr>
        <p:txBody>
          <a:bodyPr wrap="square">
            <a:spAutoFit/>
          </a:bodyPr>
          <a:lstStyle/>
          <a:p>
            <a:r>
              <a:rPr lang="en-US" sz="1400" dirty="0" smtClean="0"/>
              <a:t># Observations:</a:t>
            </a:r>
          </a:p>
          <a:p>
            <a:endParaRPr lang="en-US" sz="1400" dirty="0" smtClean="0"/>
          </a:p>
          <a:p>
            <a:r>
              <a:rPr lang="en-US" sz="1400" dirty="0" smtClean="0"/>
              <a:t>#1.Interest Rates which are less than 10% have very less chances of charged off.</a:t>
            </a:r>
          </a:p>
          <a:p>
            <a:r>
              <a:rPr lang="en-US" sz="1400" dirty="0" smtClean="0"/>
              <a:t>#2.Interest Rates greater than 16 are having high chances of charged off. Less the interest rates, lesser is the chances of </a:t>
            </a:r>
          </a:p>
          <a:p>
            <a:r>
              <a:rPr lang="en-US" sz="1400" dirty="0" smtClean="0"/>
              <a:t># loan being charged off.</a:t>
            </a:r>
          </a:p>
          <a:p>
            <a:r>
              <a:rPr lang="en-US" sz="1400" dirty="0" smtClean="0"/>
              <a:t>#3.Charged Off Proportion increases with higher interest rates</a:t>
            </a:r>
            <a:endParaRPr lang="en-IN" sz="1400" dirty="0"/>
          </a:p>
        </p:txBody>
      </p:sp>
      <p:pic>
        <p:nvPicPr>
          <p:cNvPr id="1741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268760"/>
            <a:ext cx="4302473" cy="2960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535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1008112"/>
          </a:xfrm>
        </p:spPr>
        <p:txBody>
          <a:bodyPr>
            <a:normAutofit/>
          </a:bodyPr>
          <a:lstStyle/>
          <a:p>
            <a:r>
              <a:rPr lang="en-US" sz="2800" b="1" dirty="0" smtClean="0">
                <a:latin typeface="Arial Rounded MT Bold" pitchFamily="34" charset="0"/>
              </a:rPr>
              <a:t>Bivariate </a:t>
            </a:r>
            <a:r>
              <a:rPr lang="en-US" sz="2800" b="1" dirty="0">
                <a:latin typeface="Arial Rounded MT Bold" pitchFamily="34" charset="0"/>
              </a:rPr>
              <a:t>analysis on employment length </a:t>
            </a:r>
            <a:r>
              <a:rPr lang="en-US" sz="2800" b="1" dirty="0" err="1">
                <a:latin typeface="Arial Rounded MT Bold" pitchFamily="34" charset="0"/>
              </a:rPr>
              <a:t>vs</a:t>
            </a:r>
            <a:r>
              <a:rPr lang="en-US" sz="2800" b="1" dirty="0">
                <a:latin typeface="Arial Rounded MT Bold" pitchFamily="34" charset="0"/>
              </a:rPr>
              <a:t> Charged Off Proportion</a:t>
            </a:r>
            <a:endParaRPr lang="en-IN" sz="1200" dirty="0">
              <a:latin typeface="Arial Rounded MT Bold" pitchFamily="34" charset="0"/>
            </a:endParaRPr>
          </a:p>
        </p:txBody>
      </p:sp>
      <p:sp>
        <p:nvSpPr>
          <p:cNvPr id="4" name="Rectangle 3"/>
          <p:cNvSpPr/>
          <p:nvPr/>
        </p:nvSpPr>
        <p:spPr>
          <a:xfrm>
            <a:off x="958074" y="4581128"/>
            <a:ext cx="6134205" cy="1384995"/>
          </a:xfrm>
          <a:prstGeom prst="rect">
            <a:avLst/>
          </a:prstGeom>
        </p:spPr>
        <p:txBody>
          <a:bodyPr wrap="square">
            <a:spAutoFit/>
          </a:bodyPr>
          <a:lstStyle/>
          <a:p>
            <a:r>
              <a:rPr lang="en-US" sz="1400" dirty="0" smtClean="0"/>
              <a:t># Observations -</a:t>
            </a:r>
          </a:p>
          <a:p>
            <a:r>
              <a:rPr lang="en-US" sz="1400" dirty="0" smtClean="0"/>
              <a:t>#Those who are not working or have less than 1 year of work experience have high chances of getting charged off.</a:t>
            </a:r>
          </a:p>
          <a:p>
            <a:r>
              <a:rPr lang="en-US" sz="1400" dirty="0" smtClean="0"/>
              <a:t>#It makes sense as with less or no experience they don't have source of income to repay loan.</a:t>
            </a:r>
          </a:p>
          <a:p>
            <a:r>
              <a:rPr lang="en-US" sz="1400" dirty="0" smtClean="0"/>
              <a:t>#Rest of the applicants have more or less same chances of getting charged off.</a:t>
            </a:r>
            <a:endParaRPr lang="en-IN" sz="1400" dirty="0"/>
          </a:p>
        </p:txBody>
      </p:sp>
      <p:sp>
        <p:nvSpPr>
          <p:cNvPr id="3" name="Content Placeholder 2"/>
          <p:cNvSpPr>
            <a:spLocks noGrp="1"/>
          </p:cNvSpPr>
          <p:nvPr>
            <p:ph idx="1"/>
          </p:nvPr>
        </p:nvSpPr>
        <p:spPr/>
        <p:txBody>
          <a:bodyPr/>
          <a:lstStyle/>
          <a:p>
            <a:endParaRPr lang="en-IN"/>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0" y="1196752"/>
            <a:ext cx="5909022" cy="322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1182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1008112"/>
          </a:xfrm>
        </p:spPr>
        <p:txBody>
          <a:bodyPr>
            <a:normAutofit fontScale="90000"/>
          </a:bodyPr>
          <a:lstStyle/>
          <a:p>
            <a:r>
              <a:rPr lang="en-US" sz="2800" b="1" dirty="0" smtClean="0">
                <a:latin typeface="Arial Rounded MT Bold" pitchFamily="34" charset="0"/>
              </a:rPr>
              <a:t>Bivariate </a:t>
            </a:r>
            <a:r>
              <a:rPr lang="en-US" sz="2800" b="1" dirty="0">
                <a:latin typeface="Arial Rounded MT Bold" pitchFamily="34" charset="0"/>
              </a:rPr>
              <a:t>analysis on </a:t>
            </a:r>
            <a:r>
              <a:rPr lang="en-US" sz="2800" b="1" dirty="0" err="1">
                <a:latin typeface="Arial Rounded MT Bold" pitchFamily="34" charset="0"/>
              </a:rPr>
              <a:t>pub_rec_bankruptcies</a:t>
            </a:r>
            <a:r>
              <a:rPr lang="en-US" sz="2800" b="1" dirty="0">
                <a:latin typeface="Arial Rounded MT Bold" pitchFamily="34" charset="0"/>
              </a:rPr>
              <a:t> against </a:t>
            </a:r>
            <a:r>
              <a:rPr lang="en-US" sz="2800" b="1" dirty="0" err="1">
                <a:latin typeface="Arial Rounded MT Bold" pitchFamily="34" charset="0"/>
              </a:rPr>
              <a:t>ChargedOff</a:t>
            </a:r>
            <a:r>
              <a:rPr lang="en-US" sz="2800" b="1" dirty="0">
                <a:latin typeface="Arial Rounded MT Bold" pitchFamily="34" charset="0"/>
              </a:rPr>
              <a:t> Proportion</a:t>
            </a:r>
            <a:endParaRPr lang="en-IN" sz="1200" dirty="0">
              <a:latin typeface="Arial Rounded MT Bold" pitchFamily="34" charset="0"/>
            </a:endParaRPr>
          </a:p>
        </p:txBody>
      </p:sp>
      <p:sp>
        <p:nvSpPr>
          <p:cNvPr id="4" name="Rectangle 3"/>
          <p:cNvSpPr/>
          <p:nvPr/>
        </p:nvSpPr>
        <p:spPr>
          <a:xfrm>
            <a:off x="958074" y="4581128"/>
            <a:ext cx="7358342" cy="1600438"/>
          </a:xfrm>
          <a:prstGeom prst="rect">
            <a:avLst/>
          </a:prstGeom>
        </p:spPr>
        <p:txBody>
          <a:bodyPr wrap="square">
            <a:spAutoFit/>
          </a:bodyPr>
          <a:lstStyle/>
          <a:p>
            <a:r>
              <a:rPr lang="en-US" sz="1400" dirty="0" smtClean="0"/>
              <a:t>#Those who already have </a:t>
            </a:r>
            <a:r>
              <a:rPr lang="en-US" sz="1400" dirty="0" err="1" smtClean="0"/>
              <a:t>pub_rec_bankruptcies</a:t>
            </a:r>
            <a:r>
              <a:rPr lang="en-US" sz="1400" dirty="0" smtClean="0"/>
              <a:t> value 1, have charged off proportion higher than who have no </a:t>
            </a:r>
            <a:r>
              <a:rPr lang="en-US" sz="1400" dirty="0" err="1" smtClean="0"/>
              <a:t>pub_rec_bankruptcies</a:t>
            </a:r>
            <a:r>
              <a:rPr lang="en-US" sz="1400" dirty="0" smtClean="0"/>
              <a:t>.</a:t>
            </a:r>
          </a:p>
          <a:p>
            <a:r>
              <a:rPr lang="en-US" sz="1400" dirty="0" smtClean="0"/>
              <a:t>#</a:t>
            </a:r>
            <a:r>
              <a:rPr lang="en-US" sz="1400" dirty="0" err="1" smtClean="0"/>
              <a:t>pub_rec_bankruptcies</a:t>
            </a:r>
            <a:r>
              <a:rPr lang="en-US" sz="1400" dirty="0" smtClean="0"/>
              <a:t> count 2 has even higher charged off proportion but those numbers are not significant to decide.</a:t>
            </a:r>
          </a:p>
          <a:p>
            <a:r>
              <a:rPr lang="en-US" sz="1400" dirty="0" smtClean="0"/>
              <a:t>#Not known is the column for which we don't have any information </a:t>
            </a:r>
            <a:r>
              <a:rPr lang="en-US" sz="1400" dirty="0" err="1" smtClean="0"/>
              <a:t>abount</a:t>
            </a:r>
            <a:r>
              <a:rPr lang="en-US" sz="1400" dirty="0" smtClean="0"/>
              <a:t> borrower.</a:t>
            </a:r>
          </a:p>
          <a:p>
            <a:r>
              <a:rPr lang="en-US" sz="1400" dirty="0" smtClean="0"/>
              <a:t>#This also makes sense that who has defaulted before has more chances of </a:t>
            </a:r>
            <a:r>
              <a:rPr lang="en-US" sz="1400" dirty="0" err="1" smtClean="0"/>
              <a:t>dafaulting</a:t>
            </a:r>
            <a:r>
              <a:rPr lang="en-US" sz="1400" dirty="0" smtClean="0"/>
              <a:t> in future as well.</a:t>
            </a:r>
            <a:endParaRPr lang="en-IN" sz="1400" dirty="0"/>
          </a:p>
        </p:txBody>
      </p:sp>
      <p:sp>
        <p:nvSpPr>
          <p:cNvPr id="3" name="Content Placeholder 2"/>
          <p:cNvSpPr>
            <a:spLocks noGrp="1"/>
          </p:cNvSpPr>
          <p:nvPr>
            <p:ph idx="1"/>
          </p:nvPr>
        </p:nvSpPr>
        <p:spPr/>
        <p:txBody>
          <a:bodyPr/>
          <a:lstStyle/>
          <a:p>
            <a:endParaRPr lang="en-IN"/>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382853"/>
            <a:ext cx="4536504" cy="2838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391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92696"/>
            <a:ext cx="7560840" cy="1008112"/>
          </a:xfrm>
        </p:spPr>
        <p:txBody>
          <a:bodyPr>
            <a:normAutofit/>
          </a:bodyPr>
          <a:lstStyle/>
          <a:p>
            <a:r>
              <a:rPr lang="en-US" sz="2800" b="1" dirty="0" smtClean="0"/>
              <a:t>Bivariate </a:t>
            </a:r>
            <a:r>
              <a:rPr lang="en-US" sz="2800" b="1" dirty="0"/>
              <a:t>analysis of Derogatory Public Records vs. Charged Off Proportion</a:t>
            </a:r>
          </a:p>
        </p:txBody>
      </p:sp>
      <p:sp>
        <p:nvSpPr>
          <p:cNvPr id="4" name="Rectangle 3"/>
          <p:cNvSpPr/>
          <p:nvPr/>
        </p:nvSpPr>
        <p:spPr>
          <a:xfrm>
            <a:off x="949954" y="4437112"/>
            <a:ext cx="6134205" cy="1600438"/>
          </a:xfrm>
          <a:prstGeom prst="rect">
            <a:avLst/>
          </a:prstGeom>
        </p:spPr>
        <p:txBody>
          <a:bodyPr wrap="square">
            <a:spAutoFit/>
          </a:bodyPr>
          <a:lstStyle/>
          <a:p>
            <a:r>
              <a:rPr lang="en-US" sz="1400" dirty="0" smtClean="0"/>
              <a:t>#  Observations -</a:t>
            </a:r>
          </a:p>
          <a:p>
            <a:r>
              <a:rPr lang="en-US" sz="1400" dirty="0" smtClean="0"/>
              <a:t>#A derogatory item is an entry that may be considered negative by lenders because it indicates </a:t>
            </a:r>
            <a:r>
              <a:rPr lang="en-US" sz="1400" dirty="0" err="1" smtClean="0"/>
              <a:t>risk.Public</a:t>
            </a:r>
            <a:r>
              <a:rPr lang="en-US" sz="1400" dirty="0" smtClean="0"/>
              <a:t> records and collections are derogatory items</a:t>
            </a:r>
          </a:p>
          <a:p>
            <a:r>
              <a:rPr lang="en-US" sz="1400" dirty="0" smtClean="0"/>
              <a:t>#because they reflect financial obligations that were not paid as agreed.</a:t>
            </a:r>
          </a:p>
          <a:p>
            <a:r>
              <a:rPr lang="en-US" sz="1400" dirty="0" smtClean="0"/>
              <a:t>#Those who already have </a:t>
            </a:r>
            <a:r>
              <a:rPr lang="en-US" sz="1400" dirty="0" err="1" smtClean="0"/>
              <a:t>pub_rec</a:t>
            </a:r>
            <a:r>
              <a:rPr lang="en-US" sz="1400" dirty="0" smtClean="0"/>
              <a:t> value 1 or 2 have charged off chances higher than who have no Derogatory Public Record.</a:t>
            </a:r>
          </a:p>
          <a:p>
            <a:r>
              <a:rPr lang="en-US" sz="1400" dirty="0" smtClean="0"/>
              <a:t>#</a:t>
            </a:r>
            <a:r>
              <a:rPr lang="en-US" sz="1400" dirty="0" err="1" smtClean="0"/>
              <a:t>pub_rec</a:t>
            </a:r>
            <a:r>
              <a:rPr lang="en-US" sz="1400" dirty="0" smtClean="0"/>
              <a:t> count 3-4 has less numbers so cannot reach on any conclusions.</a:t>
            </a:r>
            <a:endParaRPr lang="en-IN" sz="1400" dirty="0"/>
          </a:p>
        </p:txBody>
      </p:sp>
      <p:sp>
        <p:nvSpPr>
          <p:cNvPr id="3" name="Content Placeholder 2"/>
          <p:cNvSpPr>
            <a:spLocks noGrp="1"/>
          </p:cNvSpPr>
          <p:nvPr>
            <p:ph idx="1"/>
          </p:nvPr>
        </p:nvSpPr>
        <p:spPr>
          <a:xfrm flipV="1">
            <a:off x="10836696" y="2348881"/>
            <a:ext cx="2526516" cy="979582"/>
          </a:xfrm>
        </p:spPr>
        <p:txBody>
          <a:bodyPr/>
          <a:lstStyle/>
          <a:p>
            <a:endParaRPr lang="en-IN"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686" y="1948805"/>
            <a:ext cx="5862414" cy="248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0129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720080"/>
          </a:xfrm>
        </p:spPr>
        <p:txBody>
          <a:bodyPr>
            <a:normAutofit/>
          </a:bodyPr>
          <a:lstStyle/>
          <a:p>
            <a:r>
              <a:rPr lang="en-IN" sz="2800" b="1" dirty="0"/>
              <a:t>Business Problem Statement:</a:t>
            </a:r>
            <a:endParaRPr lang="en-IN" sz="2800" dirty="0"/>
          </a:p>
        </p:txBody>
      </p:sp>
      <p:sp>
        <p:nvSpPr>
          <p:cNvPr id="3" name="Content Placeholder 2"/>
          <p:cNvSpPr>
            <a:spLocks noGrp="1"/>
          </p:cNvSpPr>
          <p:nvPr>
            <p:ph idx="1"/>
          </p:nvPr>
        </p:nvSpPr>
        <p:spPr>
          <a:xfrm>
            <a:off x="467544" y="1268760"/>
            <a:ext cx="7975848" cy="5398368"/>
          </a:xfrm>
        </p:spPr>
        <p:txBody>
          <a:bodyPr>
            <a:normAutofit/>
          </a:bodyPr>
          <a:lstStyle/>
          <a:p>
            <a:r>
              <a:rPr lang="en-US" sz="1800" dirty="0"/>
              <a:t>We are working for a consumer finance company which </a:t>
            </a:r>
            <a:r>
              <a:rPr lang="en-US" sz="1800" dirty="0" err="1"/>
              <a:t>specialises</a:t>
            </a:r>
            <a:r>
              <a:rPr lang="en-US" sz="1800" dirty="0"/>
              <a:t> in lending various types of loans to urban customers. When the company receives a loan application, the company has to make a decision for loan approval based on the applicant’s profile. Two types of risks are associated with the bank’s decision:</a:t>
            </a:r>
          </a:p>
          <a:p>
            <a:r>
              <a:rPr lang="en-US" sz="1800" dirty="0"/>
              <a:t>If the applicant is likely to repay the loan, then not approving the loan results in a </a:t>
            </a:r>
            <a:r>
              <a:rPr lang="en-US" sz="1800" b="1" dirty="0"/>
              <a:t>loss</a:t>
            </a:r>
            <a:r>
              <a:rPr lang="en-US" sz="1800" dirty="0"/>
              <a:t> of business to the company</a:t>
            </a:r>
          </a:p>
          <a:p>
            <a:r>
              <a:rPr lang="en-US" sz="1800" dirty="0"/>
              <a:t>If the applicant is not likely to repay the loan, i.e. he/she is likely to default, then approving the loan </a:t>
            </a:r>
            <a:r>
              <a:rPr lang="en-US" sz="1800" b="1" dirty="0"/>
              <a:t>may lead to a financial loss</a:t>
            </a:r>
            <a:r>
              <a:rPr lang="en-US" sz="1800" dirty="0"/>
              <a:t> for the company</a:t>
            </a:r>
          </a:p>
          <a:p>
            <a:r>
              <a:rPr lang="en-US" sz="1800" dirty="0"/>
              <a:t>The data given to us contains the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p>
          <a:p>
            <a:endParaRPr lang="en-IN" sz="1600" dirty="0"/>
          </a:p>
        </p:txBody>
      </p:sp>
    </p:spTree>
    <p:extLst>
      <p:ext uri="{BB962C8B-B14F-4D97-AF65-F5344CB8AC3E}">
        <p14:creationId xmlns:p14="http://schemas.microsoft.com/office/powerpoint/2010/main" val="2331376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229" y="548680"/>
            <a:ext cx="7560840" cy="1008112"/>
          </a:xfrm>
        </p:spPr>
        <p:txBody>
          <a:bodyPr>
            <a:normAutofit/>
          </a:bodyPr>
          <a:lstStyle/>
          <a:p>
            <a:r>
              <a:rPr lang="en-US" sz="2800" b="1" dirty="0">
                <a:latin typeface="Arial Rounded MT Bold" pitchFamily="34" charset="0"/>
              </a:rPr>
              <a:t>Bivariate Analysis Purpose of Loan </a:t>
            </a:r>
            <a:r>
              <a:rPr lang="en-US" sz="2800" b="1" dirty="0" err="1">
                <a:latin typeface="Arial Rounded MT Bold" pitchFamily="34" charset="0"/>
              </a:rPr>
              <a:t>Vs</a:t>
            </a:r>
            <a:r>
              <a:rPr lang="en-US" sz="2800" b="1" dirty="0">
                <a:latin typeface="Arial Rounded MT Bold" pitchFamily="34" charset="0"/>
              </a:rPr>
              <a:t> Loan amount</a:t>
            </a:r>
          </a:p>
        </p:txBody>
      </p:sp>
      <p:sp>
        <p:nvSpPr>
          <p:cNvPr id="4" name="Rectangle 3"/>
          <p:cNvSpPr/>
          <p:nvPr/>
        </p:nvSpPr>
        <p:spPr>
          <a:xfrm>
            <a:off x="958074" y="4869160"/>
            <a:ext cx="6494246" cy="954107"/>
          </a:xfrm>
          <a:prstGeom prst="rect">
            <a:avLst/>
          </a:prstGeom>
        </p:spPr>
        <p:txBody>
          <a:bodyPr wrap="square">
            <a:spAutoFit/>
          </a:bodyPr>
          <a:lstStyle/>
          <a:p>
            <a:r>
              <a:rPr lang="en-US" sz="1400" dirty="0" smtClean="0"/>
              <a:t># Observations -</a:t>
            </a:r>
          </a:p>
          <a:p>
            <a:r>
              <a:rPr lang="en-US" sz="1400" dirty="0" smtClean="0"/>
              <a:t># Median,95th percentile,75th percentile of loan amount is highest for loan taken for small business purpose among all purposes.</a:t>
            </a:r>
          </a:p>
          <a:p>
            <a:r>
              <a:rPr lang="en-US" sz="1400" dirty="0" smtClean="0"/>
              <a:t># Debt consolidation is second and Credit card comes 3rd.</a:t>
            </a:r>
            <a:endParaRPr lang="en-IN" sz="1400" dirty="0"/>
          </a:p>
        </p:txBody>
      </p:sp>
      <p:sp>
        <p:nvSpPr>
          <p:cNvPr id="3" name="Content Placeholder 2"/>
          <p:cNvSpPr>
            <a:spLocks noGrp="1"/>
          </p:cNvSpPr>
          <p:nvPr>
            <p:ph idx="1"/>
          </p:nvPr>
        </p:nvSpPr>
        <p:spPr>
          <a:xfrm>
            <a:off x="11340752" y="2636912"/>
            <a:ext cx="654308" cy="1224136"/>
          </a:xfrm>
        </p:spPr>
        <p:txBody>
          <a:bodyPr/>
          <a:lstStyle/>
          <a:p>
            <a:endParaRPr lang="en-IN"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074" y="1700808"/>
            <a:ext cx="6416253" cy="3038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4983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8704" y="3140968"/>
            <a:ext cx="3764652" cy="1008112"/>
          </a:xfrm>
        </p:spPr>
        <p:txBody>
          <a:bodyPr>
            <a:normAutofit/>
          </a:bodyPr>
          <a:lstStyle/>
          <a:p>
            <a:endParaRPr lang="en-US" sz="2800" b="1" dirty="0"/>
          </a:p>
        </p:txBody>
      </p:sp>
      <p:sp>
        <p:nvSpPr>
          <p:cNvPr id="4" name="Rectangle 3"/>
          <p:cNvSpPr/>
          <p:nvPr/>
        </p:nvSpPr>
        <p:spPr>
          <a:xfrm>
            <a:off x="958074" y="5013176"/>
            <a:ext cx="6566254" cy="738664"/>
          </a:xfrm>
          <a:prstGeom prst="rect">
            <a:avLst/>
          </a:prstGeom>
        </p:spPr>
        <p:txBody>
          <a:bodyPr wrap="square">
            <a:spAutoFit/>
          </a:bodyPr>
          <a:lstStyle/>
          <a:p>
            <a:r>
              <a:rPr lang="en-US" sz="1400" dirty="0" smtClean="0"/>
              <a:t># Observations-</a:t>
            </a:r>
          </a:p>
          <a:p>
            <a:r>
              <a:rPr lang="en-US" sz="1400" dirty="0" smtClean="0"/>
              <a:t># Loan taken for small business purpose, Debt consolidation and Credit card are somewhat evenly distributed as compare to loan taken for other purposes.</a:t>
            </a:r>
            <a:endParaRPr lang="en-IN" sz="1400" dirty="0"/>
          </a:p>
        </p:txBody>
      </p:sp>
      <p:sp>
        <p:nvSpPr>
          <p:cNvPr id="3" name="Content Placeholder 2"/>
          <p:cNvSpPr>
            <a:spLocks noGrp="1"/>
          </p:cNvSpPr>
          <p:nvPr>
            <p:ph idx="1"/>
          </p:nvPr>
        </p:nvSpPr>
        <p:spPr>
          <a:xfrm>
            <a:off x="853706" y="404664"/>
            <a:ext cx="6342940" cy="1142127"/>
          </a:xfrm>
        </p:spPr>
        <p:txBody>
          <a:bodyPr>
            <a:normAutofit/>
          </a:bodyPr>
          <a:lstStyle/>
          <a:p>
            <a:pPr marL="0" indent="0">
              <a:buNone/>
            </a:pPr>
            <a:r>
              <a:rPr lang="en-US" sz="2000" b="1" dirty="0" smtClean="0"/>
              <a:t>Bivariate </a:t>
            </a:r>
            <a:r>
              <a:rPr lang="en-US" sz="2000" b="1" dirty="0"/>
              <a:t>Analysis -Purpose of Loan Vs. Loan amount</a:t>
            </a:r>
            <a:endParaRPr lang="en-IN" sz="2000" b="1"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565" y="1558538"/>
            <a:ext cx="6272237" cy="298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5466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560840" cy="1008112"/>
          </a:xfrm>
        </p:spPr>
        <p:txBody>
          <a:bodyPr>
            <a:normAutofit/>
          </a:bodyPr>
          <a:lstStyle/>
          <a:p>
            <a:r>
              <a:rPr lang="en-US" sz="2400" b="1" dirty="0" smtClean="0"/>
              <a:t>Bivariate </a:t>
            </a:r>
            <a:r>
              <a:rPr lang="en-US" sz="2400" b="1" dirty="0"/>
              <a:t>Analysis-Term of Loan vs. Interest Rate Box Plot</a:t>
            </a:r>
          </a:p>
        </p:txBody>
      </p:sp>
      <p:sp>
        <p:nvSpPr>
          <p:cNvPr id="4" name="Rectangle 3"/>
          <p:cNvSpPr/>
          <p:nvPr/>
        </p:nvSpPr>
        <p:spPr>
          <a:xfrm>
            <a:off x="1003917" y="4950460"/>
            <a:ext cx="6134205" cy="738664"/>
          </a:xfrm>
          <a:prstGeom prst="rect">
            <a:avLst/>
          </a:prstGeom>
        </p:spPr>
        <p:txBody>
          <a:bodyPr wrap="square">
            <a:spAutoFit/>
          </a:bodyPr>
          <a:lstStyle/>
          <a:p>
            <a:r>
              <a:rPr lang="en-US" sz="1400" dirty="0" smtClean="0"/>
              <a:t># Observations -</a:t>
            </a:r>
          </a:p>
          <a:p>
            <a:r>
              <a:rPr lang="en-US" sz="1400" dirty="0" smtClean="0"/>
              <a:t># It is clear that average interest rate is higher for 60 months loan term.</a:t>
            </a:r>
          </a:p>
          <a:p>
            <a:r>
              <a:rPr lang="en-US" sz="1400" dirty="0" smtClean="0"/>
              <a:t># Most of the loans issued for longer term had higher interest rates for repayment.</a:t>
            </a:r>
            <a:endParaRPr lang="en-IN" sz="1400" dirty="0"/>
          </a:p>
        </p:txBody>
      </p:sp>
      <p:sp>
        <p:nvSpPr>
          <p:cNvPr id="3" name="Content Placeholder 2"/>
          <p:cNvSpPr>
            <a:spLocks noGrp="1"/>
          </p:cNvSpPr>
          <p:nvPr>
            <p:ph idx="1"/>
          </p:nvPr>
        </p:nvSpPr>
        <p:spPr>
          <a:xfrm>
            <a:off x="10908704" y="3650025"/>
            <a:ext cx="2310492" cy="427048"/>
          </a:xfrm>
        </p:spPr>
        <p:txBody>
          <a:bodyPr>
            <a:normAutofit lnSpcReduction="10000"/>
          </a:bodyPr>
          <a:lstStyle/>
          <a:p>
            <a:pPr marL="0" indent="0">
              <a:buNone/>
            </a:pPr>
            <a:endParaRPr lang="en-IN"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917" y="1700808"/>
            <a:ext cx="6664427" cy="3043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1278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1008112"/>
          </a:xfrm>
        </p:spPr>
        <p:txBody>
          <a:bodyPr>
            <a:normAutofit/>
          </a:bodyPr>
          <a:lstStyle/>
          <a:p>
            <a:r>
              <a:rPr lang="en-US" sz="2800" b="1" dirty="0" smtClean="0"/>
              <a:t>Bivariate </a:t>
            </a:r>
            <a:r>
              <a:rPr lang="en-US" sz="2800" b="1" dirty="0"/>
              <a:t>Analysis - Purpose </a:t>
            </a:r>
            <a:r>
              <a:rPr lang="en-US" sz="2800" b="1" dirty="0" err="1"/>
              <a:t>vs</a:t>
            </a:r>
            <a:r>
              <a:rPr lang="en-US" sz="2800" b="1" dirty="0"/>
              <a:t> Interest Rate</a:t>
            </a:r>
          </a:p>
        </p:txBody>
      </p:sp>
      <p:sp>
        <p:nvSpPr>
          <p:cNvPr id="4" name="Rectangle 3"/>
          <p:cNvSpPr/>
          <p:nvPr/>
        </p:nvSpPr>
        <p:spPr>
          <a:xfrm>
            <a:off x="958074" y="4581128"/>
            <a:ext cx="6134205" cy="954107"/>
          </a:xfrm>
          <a:prstGeom prst="rect">
            <a:avLst/>
          </a:prstGeom>
        </p:spPr>
        <p:txBody>
          <a:bodyPr wrap="square">
            <a:spAutoFit/>
          </a:bodyPr>
          <a:lstStyle/>
          <a:p>
            <a:r>
              <a:rPr lang="en-US" sz="1400" dirty="0" smtClean="0"/>
              <a:t># Observations -</a:t>
            </a:r>
          </a:p>
          <a:p>
            <a:r>
              <a:rPr lang="en-US" sz="1400" dirty="0" smtClean="0"/>
              <a:t># It is clear that </a:t>
            </a:r>
            <a:r>
              <a:rPr lang="en-US" sz="1400" dirty="0" err="1" smtClean="0"/>
              <a:t>avearge</a:t>
            </a:r>
            <a:r>
              <a:rPr lang="en-US" sz="1400" dirty="0" smtClean="0"/>
              <a:t> </a:t>
            </a:r>
            <a:r>
              <a:rPr lang="en-US" sz="1400" dirty="0" err="1" smtClean="0"/>
              <a:t>intrest</a:t>
            </a:r>
            <a:r>
              <a:rPr lang="en-US" sz="1400" dirty="0" smtClean="0"/>
              <a:t> rate is highest for small business purpose.</a:t>
            </a:r>
          </a:p>
          <a:p>
            <a:r>
              <a:rPr lang="en-US" sz="1400" dirty="0" smtClean="0"/>
              <a:t>#Loans taken for small business purposes had to repay the loan with more </a:t>
            </a:r>
            <a:r>
              <a:rPr lang="en-US" sz="1400" dirty="0" err="1" smtClean="0"/>
              <a:t>intrest</a:t>
            </a:r>
            <a:r>
              <a:rPr lang="en-US" sz="1400" dirty="0" smtClean="0"/>
              <a:t> rate as compared to other.</a:t>
            </a:r>
          </a:p>
        </p:txBody>
      </p:sp>
      <p:sp>
        <p:nvSpPr>
          <p:cNvPr id="3" name="Content Placeholder 2"/>
          <p:cNvSpPr>
            <a:spLocks noGrp="1"/>
          </p:cNvSpPr>
          <p:nvPr>
            <p:ph idx="1"/>
          </p:nvPr>
        </p:nvSpPr>
        <p:spPr>
          <a:xfrm>
            <a:off x="10908704" y="3650025"/>
            <a:ext cx="2310492" cy="427048"/>
          </a:xfrm>
        </p:spPr>
        <p:txBody>
          <a:bodyPr>
            <a:normAutofit lnSpcReduction="10000"/>
          </a:bodyPr>
          <a:lstStyle/>
          <a:p>
            <a:pPr marL="0" indent="0">
              <a:buNone/>
            </a:pPr>
            <a:endParaRPr lang="en-IN"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4" y="1268760"/>
            <a:ext cx="4988793" cy="2760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6710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1008112"/>
          </a:xfrm>
        </p:spPr>
        <p:txBody>
          <a:bodyPr>
            <a:normAutofit/>
          </a:bodyPr>
          <a:lstStyle/>
          <a:p>
            <a:r>
              <a:rPr lang="en-US" sz="2800" b="1" dirty="0" smtClean="0"/>
              <a:t>Bivariate </a:t>
            </a:r>
            <a:r>
              <a:rPr lang="en-US" sz="2800" b="1" dirty="0"/>
              <a:t>Analysis - Grade </a:t>
            </a:r>
            <a:r>
              <a:rPr lang="en-US" sz="2800" b="1" dirty="0" err="1"/>
              <a:t>vs</a:t>
            </a:r>
            <a:r>
              <a:rPr lang="en-US" sz="2800" b="1" dirty="0"/>
              <a:t> Interest Rate</a:t>
            </a:r>
          </a:p>
        </p:txBody>
      </p:sp>
      <p:sp>
        <p:nvSpPr>
          <p:cNvPr id="4" name="Rectangle 3"/>
          <p:cNvSpPr/>
          <p:nvPr/>
        </p:nvSpPr>
        <p:spPr>
          <a:xfrm>
            <a:off x="958074" y="4581128"/>
            <a:ext cx="6134205" cy="1169551"/>
          </a:xfrm>
          <a:prstGeom prst="rect">
            <a:avLst/>
          </a:prstGeom>
        </p:spPr>
        <p:txBody>
          <a:bodyPr wrap="square">
            <a:spAutoFit/>
          </a:bodyPr>
          <a:lstStyle/>
          <a:p>
            <a:r>
              <a:rPr lang="en-US" sz="1400" dirty="0" smtClean="0"/>
              <a:t># Observations -</a:t>
            </a:r>
          </a:p>
          <a:p>
            <a:r>
              <a:rPr lang="en-US" sz="1400" dirty="0" smtClean="0"/>
              <a:t>#A-grade is a top letter grade for a lender to assign to a borrower.</a:t>
            </a:r>
          </a:p>
          <a:p>
            <a:r>
              <a:rPr lang="en-US" sz="1400" dirty="0" smtClean="0"/>
              <a:t># The higher the borrower's credit </a:t>
            </a:r>
            <a:r>
              <a:rPr lang="en-US" sz="1400" dirty="0" err="1" smtClean="0"/>
              <a:t>grade,the</a:t>
            </a:r>
            <a:r>
              <a:rPr lang="en-US" sz="1400" dirty="0" smtClean="0"/>
              <a:t> lower the interest rate offered to that borrower on a loan.</a:t>
            </a:r>
          </a:p>
          <a:p>
            <a:r>
              <a:rPr lang="en-US" sz="1400" dirty="0" smtClean="0"/>
              <a:t>#It is clear that </a:t>
            </a:r>
            <a:r>
              <a:rPr lang="en-US" sz="1400" dirty="0" err="1" smtClean="0"/>
              <a:t>intrest</a:t>
            </a:r>
            <a:r>
              <a:rPr lang="en-US" sz="1400" dirty="0" smtClean="0"/>
              <a:t> rate is increasing with grades moving from A to F.</a:t>
            </a:r>
          </a:p>
        </p:txBody>
      </p:sp>
      <p:sp>
        <p:nvSpPr>
          <p:cNvPr id="3" name="Content Placeholder 2"/>
          <p:cNvSpPr>
            <a:spLocks noGrp="1"/>
          </p:cNvSpPr>
          <p:nvPr>
            <p:ph idx="1"/>
          </p:nvPr>
        </p:nvSpPr>
        <p:spPr>
          <a:xfrm>
            <a:off x="10908704" y="3650025"/>
            <a:ext cx="2310492" cy="427048"/>
          </a:xfrm>
        </p:spPr>
        <p:txBody>
          <a:bodyPr>
            <a:normAutofit lnSpcReduction="10000"/>
          </a:bodyPr>
          <a:lstStyle/>
          <a:p>
            <a:pPr marL="0" indent="0">
              <a:buNone/>
            </a:pPr>
            <a:endParaRPr lang="en-IN"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100" y="1295400"/>
            <a:ext cx="4814044" cy="2919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0212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1008112"/>
          </a:xfrm>
        </p:spPr>
        <p:txBody>
          <a:bodyPr>
            <a:normAutofit/>
          </a:bodyPr>
          <a:lstStyle/>
          <a:p>
            <a:r>
              <a:rPr lang="en-US" sz="2800" b="1" dirty="0" smtClean="0"/>
              <a:t>Bivariate </a:t>
            </a:r>
            <a:r>
              <a:rPr lang="en-US" sz="2800" b="1" dirty="0"/>
              <a:t>Analysis - Loan Amount </a:t>
            </a:r>
            <a:r>
              <a:rPr lang="en-US" sz="2800" b="1" dirty="0" err="1"/>
              <a:t>vs</a:t>
            </a:r>
            <a:r>
              <a:rPr lang="en-US" sz="2800" b="1" dirty="0"/>
              <a:t> Interest Rate</a:t>
            </a:r>
          </a:p>
        </p:txBody>
      </p:sp>
      <p:sp>
        <p:nvSpPr>
          <p:cNvPr id="4" name="Rectangle 3"/>
          <p:cNvSpPr/>
          <p:nvPr/>
        </p:nvSpPr>
        <p:spPr>
          <a:xfrm>
            <a:off x="958074" y="4581128"/>
            <a:ext cx="6134205" cy="954107"/>
          </a:xfrm>
          <a:prstGeom prst="rect">
            <a:avLst/>
          </a:prstGeom>
        </p:spPr>
        <p:txBody>
          <a:bodyPr wrap="square">
            <a:spAutoFit/>
          </a:bodyPr>
          <a:lstStyle/>
          <a:p>
            <a:r>
              <a:rPr lang="en-US" sz="1400" dirty="0" smtClean="0"/>
              <a:t># Observations -</a:t>
            </a:r>
          </a:p>
          <a:p>
            <a:r>
              <a:rPr lang="en-US" sz="1400" dirty="0" smtClean="0"/>
              <a:t># It is clear that </a:t>
            </a:r>
            <a:r>
              <a:rPr lang="en-US" sz="1400" dirty="0" err="1" smtClean="0"/>
              <a:t>intrest</a:t>
            </a:r>
            <a:r>
              <a:rPr lang="en-US" sz="1400" dirty="0" smtClean="0"/>
              <a:t> rate is increasing with loan amount increase.</a:t>
            </a:r>
          </a:p>
          <a:p>
            <a:r>
              <a:rPr lang="en-US" sz="1400" dirty="0" smtClean="0"/>
              <a:t># probably when loan amount is more it is taken for longer loan term, we saw earlier that longer the loan term more the interest rate.</a:t>
            </a:r>
          </a:p>
        </p:txBody>
      </p:sp>
      <p:sp>
        <p:nvSpPr>
          <p:cNvPr id="3" name="Content Placeholder 2"/>
          <p:cNvSpPr>
            <a:spLocks noGrp="1"/>
          </p:cNvSpPr>
          <p:nvPr>
            <p:ph idx="1"/>
          </p:nvPr>
        </p:nvSpPr>
        <p:spPr>
          <a:xfrm>
            <a:off x="10908704" y="3650025"/>
            <a:ext cx="2310492" cy="427048"/>
          </a:xfrm>
        </p:spPr>
        <p:txBody>
          <a:bodyPr>
            <a:normAutofit lnSpcReduction="10000"/>
          </a:bodyPr>
          <a:lstStyle/>
          <a:p>
            <a:pPr marL="0" indent="0">
              <a:buNone/>
            </a:pPr>
            <a:endParaRPr lang="en-IN"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0" y="1285875"/>
            <a:ext cx="4684886" cy="290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0603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866" y="476672"/>
            <a:ext cx="7560840" cy="1008112"/>
          </a:xfrm>
        </p:spPr>
        <p:txBody>
          <a:bodyPr>
            <a:normAutofit fontScale="90000"/>
          </a:bodyPr>
          <a:lstStyle/>
          <a:p>
            <a:r>
              <a:rPr lang="en-US" sz="2700" b="1" dirty="0" smtClean="0">
                <a:latin typeface="Arial Narrow" pitchFamily="34" charset="0"/>
              </a:rPr>
              <a:t>Segmented Analysis</a:t>
            </a:r>
            <a:br>
              <a:rPr lang="en-US" sz="2700" b="1" dirty="0" smtClean="0">
                <a:latin typeface="Arial Narrow" pitchFamily="34" charset="0"/>
              </a:rPr>
            </a:br>
            <a:r>
              <a:rPr lang="en-US" sz="1600" b="1" dirty="0"/>
              <a:t/>
            </a:r>
            <a:br>
              <a:rPr lang="en-US" sz="1600" b="1" dirty="0"/>
            </a:br>
            <a:r>
              <a:rPr lang="en-US" sz="1600" dirty="0" smtClean="0">
                <a:latin typeface="Bahnschrift Condensed" pitchFamily="34" charset="0"/>
              </a:rPr>
              <a:t>The </a:t>
            </a:r>
            <a:r>
              <a:rPr lang="en-US" sz="1600" dirty="0">
                <a:latin typeface="Bahnschrift Condensed" pitchFamily="34" charset="0"/>
              </a:rPr>
              <a:t>purpose of loan also plays a major driving factor, that will be analyzed below</a:t>
            </a:r>
            <a:br>
              <a:rPr lang="en-US" sz="1600" dirty="0">
                <a:latin typeface="Bahnschrift Condensed" pitchFamily="34" charset="0"/>
              </a:rPr>
            </a:br>
            <a:r>
              <a:rPr lang="en-US" sz="1600" dirty="0" smtClean="0">
                <a:latin typeface="Bahnschrift Condensed" pitchFamily="34" charset="0"/>
              </a:rPr>
              <a:t>filtering </a:t>
            </a:r>
            <a:r>
              <a:rPr lang="en-US" sz="1600" dirty="0">
                <a:latin typeface="Bahnschrift Condensed" pitchFamily="34" charset="0"/>
              </a:rPr>
              <a:t>the fully paid &amp; charged-off converting it to integer type</a:t>
            </a:r>
          </a:p>
        </p:txBody>
      </p:sp>
      <p:sp>
        <p:nvSpPr>
          <p:cNvPr id="4" name="Rectangle 3"/>
          <p:cNvSpPr/>
          <p:nvPr/>
        </p:nvSpPr>
        <p:spPr>
          <a:xfrm>
            <a:off x="958074" y="4941168"/>
            <a:ext cx="7118300" cy="954107"/>
          </a:xfrm>
          <a:prstGeom prst="rect">
            <a:avLst/>
          </a:prstGeom>
        </p:spPr>
        <p:txBody>
          <a:bodyPr wrap="square">
            <a:spAutoFit/>
          </a:bodyPr>
          <a:lstStyle/>
          <a:p>
            <a:r>
              <a:rPr lang="en-US" sz="1400" dirty="0" smtClean="0"/>
              <a:t># Observations -</a:t>
            </a:r>
          </a:p>
          <a:p>
            <a:r>
              <a:rPr lang="en-US" sz="1400" dirty="0" smtClean="0"/>
              <a:t># It is clear that </a:t>
            </a:r>
            <a:r>
              <a:rPr lang="en-US" sz="1400" dirty="0" err="1" smtClean="0"/>
              <a:t>intrest</a:t>
            </a:r>
            <a:r>
              <a:rPr lang="en-US" sz="1400" dirty="0" smtClean="0"/>
              <a:t> rate is increasing with loan amount increase.</a:t>
            </a:r>
          </a:p>
          <a:p>
            <a:r>
              <a:rPr lang="en-US" sz="1400" dirty="0" smtClean="0"/>
              <a:t># probably when loan amount is more it is taken for longer loan term, we saw earlier that longer the loan term more the interest rate.</a:t>
            </a:r>
          </a:p>
        </p:txBody>
      </p:sp>
      <p:sp>
        <p:nvSpPr>
          <p:cNvPr id="3" name="Content Placeholder 2"/>
          <p:cNvSpPr>
            <a:spLocks noGrp="1"/>
          </p:cNvSpPr>
          <p:nvPr>
            <p:ph idx="1"/>
          </p:nvPr>
        </p:nvSpPr>
        <p:spPr>
          <a:xfrm>
            <a:off x="10908704" y="3650025"/>
            <a:ext cx="2310492" cy="427048"/>
          </a:xfrm>
        </p:spPr>
        <p:txBody>
          <a:bodyPr>
            <a:normAutofit lnSpcReduction="10000"/>
          </a:bodyPr>
          <a:lstStyle/>
          <a:p>
            <a:pPr marL="0" indent="0">
              <a:buNone/>
            </a:pPr>
            <a:endParaRPr lang="en-IN"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866" y="2132856"/>
            <a:ext cx="7139508" cy="247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918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216024"/>
          </a:xfrm>
        </p:spPr>
        <p:txBody>
          <a:bodyPr>
            <a:normAutofit fontScale="90000"/>
          </a:bodyPr>
          <a:lstStyle/>
          <a:p>
            <a:endParaRPr lang="en-US" sz="1600" dirty="0">
              <a:latin typeface="Bahnschrift Condensed" pitchFamily="34" charset="0"/>
            </a:endParaRPr>
          </a:p>
        </p:txBody>
      </p:sp>
      <p:sp>
        <p:nvSpPr>
          <p:cNvPr id="4" name="Rectangle 3"/>
          <p:cNvSpPr/>
          <p:nvPr/>
        </p:nvSpPr>
        <p:spPr>
          <a:xfrm>
            <a:off x="958074" y="4581128"/>
            <a:ext cx="6134205" cy="1384995"/>
          </a:xfrm>
          <a:prstGeom prst="rect">
            <a:avLst/>
          </a:prstGeom>
        </p:spPr>
        <p:txBody>
          <a:bodyPr wrap="square">
            <a:spAutoFit/>
          </a:bodyPr>
          <a:lstStyle/>
          <a:p>
            <a:r>
              <a:rPr lang="en-US" sz="1400" dirty="0" smtClean="0"/>
              <a:t># Observations -</a:t>
            </a:r>
          </a:p>
          <a:p>
            <a:r>
              <a:rPr lang="en-US" sz="1400" dirty="0" smtClean="0"/>
              <a:t>#small business has the most loans </a:t>
            </a:r>
            <a:r>
              <a:rPr lang="en-US" sz="1400" dirty="0" err="1" smtClean="0"/>
              <a:t>defualts</a:t>
            </a:r>
            <a:r>
              <a:rPr lang="en-US" sz="1400" dirty="0" smtClean="0"/>
              <a:t>, followed by renewable energy and education but the count plot </a:t>
            </a:r>
          </a:p>
          <a:p>
            <a:r>
              <a:rPr lang="en-US" sz="1400" dirty="0" smtClean="0"/>
              <a:t>#depicts that there is more samples of </a:t>
            </a:r>
            <a:r>
              <a:rPr lang="en-US" sz="1400" dirty="0" err="1" smtClean="0"/>
              <a:t>debt_consolidation</a:t>
            </a:r>
            <a:r>
              <a:rPr lang="en-US" sz="1400" dirty="0" smtClean="0"/>
              <a:t>. </a:t>
            </a:r>
          </a:p>
          <a:p>
            <a:r>
              <a:rPr lang="en-US" sz="1400" dirty="0" smtClean="0"/>
              <a:t>#The small business has more sample compared to </a:t>
            </a:r>
            <a:r>
              <a:rPr lang="en-US" sz="1400" dirty="0" err="1" smtClean="0"/>
              <a:t>eductation</a:t>
            </a:r>
            <a:r>
              <a:rPr lang="en-US" sz="1400" dirty="0" smtClean="0"/>
              <a:t> followed by renewable energy</a:t>
            </a:r>
          </a:p>
        </p:txBody>
      </p:sp>
      <p:sp>
        <p:nvSpPr>
          <p:cNvPr id="3" name="Content Placeholder 2"/>
          <p:cNvSpPr>
            <a:spLocks noGrp="1"/>
          </p:cNvSpPr>
          <p:nvPr>
            <p:ph idx="1"/>
          </p:nvPr>
        </p:nvSpPr>
        <p:spPr>
          <a:xfrm>
            <a:off x="10908704" y="3650025"/>
            <a:ext cx="2310492" cy="427048"/>
          </a:xfrm>
        </p:spPr>
        <p:txBody>
          <a:bodyPr>
            <a:normAutofit lnSpcReduction="10000"/>
          </a:bodyPr>
          <a:lstStyle/>
          <a:p>
            <a:pPr marL="0" indent="0">
              <a:buNone/>
            </a:pPr>
            <a:endParaRPr lang="en-IN"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620688"/>
            <a:ext cx="7128792"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9012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548" y="332656"/>
            <a:ext cx="7560840" cy="792088"/>
          </a:xfrm>
        </p:spPr>
        <p:txBody>
          <a:bodyPr>
            <a:normAutofit/>
          </a:bodyPr>
          <a:lstStyle/>
          <a:p>
            <a:r>
              <a:rPr lang="en-US" sz="1800" dirty="0"/>
              <a:t>Inferences &amp; Insights</a:t>
            </a:r>
            <a:r>
              <a:rPr lang="en-US" sz="1600" dirty="0"/>
              <a:t/>
            </a:r>
            <a:br>
              <a:rPr lang="en-US" sz="1600" dirty="0"/>
            </a:br>
            <a:endParaRPr lang="en-US" sz="1600" dirty="0">
              <a:latin typeface="Bahnschrift Condensed" pitchFamily="34" charset="0"/>
            </a:endParaRPr>
          </a:p>
        </p:txBody>
      </p:sp>
      <p:sp>
        <p:nvSpPr>
          <p:cNvPr id="4" name="Rectangle 3"/>
          <p:cNvSpPr/>
          <p:nvPr/>
        </p:nvSpPr>
        <p:spPr>
          <a:xfrm>
            <a:off x="958073" y="1124744"/>
            <a:ext cx="7070311" cy="3539430"/>
          </a:xfrm>
          <a:prstGeom prst="rect">
            <a:avLst/>
          </a:prstGeom>
        </p:spPr>
        <p:txBody>
          <a:bodyPr wrap="square">
            <a:spAutoFit/>
          </a:bodyPr>
          <a:lstStyle/>
          <a:p>
            <a:pPr marL="285750" indent="-285750">
              <a:buFont typeface="Wingdings" pitchFamily="2" charset="2"/>
              <a:buChar char="q"/>
            </a:pPr>
            <a:r>
              <a:rPr lang="en-US" sz="1600" dirty="0" smtClean="0"/>
              <a:t>Annual Income, Loan Amount, Interest Rate, Purpose of Loan, Grade, Charged Off Proportion play an important factor in deciding whether the applicant can pay the installment or will default out.</a:t>
            </a:r>
          </a:p>
          <a:p>
            <a:pPr marL="285750" indent="-285750">
              <a:buFont typeface="Wingdings" pitchFamily="2" charset="2"/>
              <a:buChar char="q"/>
            </a:pPr>
            <a:r>
              <a:rPr lang="en-US" sz="1600" dirty="0" smtClean="0"/>
              <a:t>Public Bank Discrepancies and Derogatory records also play an important factor to decide </a:t>
            </a:r>
            <a:r>
              <a:rPr lang="en-US" sz="1600" dirty="0" smtClean="0">
                <a:latin typeface="Arial Unicode MS" pitchFamily="34" charset="-128"/>
                <a:ea typeface="Arial Unicode MS" pitchFamily="34" charset="-128"/>
                <a:cs typeface="Arial Unicode MS" pitchFamily="34" charset="-128"/>
              </a:rPr>
              <a:t>whether</a:t>
            </a:r>
            <a:r>
              <a:rPr lang="en-US" sz="1600" dirty="0" smtClean="0"/>
              <a:t> the applicant will default out.</a:t>
            </a:r>
          </a:p>
          <a:p>
            <a:pPr marL="285750" indent="-285750">
              <a:buFont typeface="Wingdings" pitchFamily="2" charset="2"/>
              <a:buChar char="q"/>
            </a:pPr>
            <a:r>
              <a:rPr lang="en-US" sz="1600" dirty="0" smtClean="0"/>
              <a:t>Higher Loan Amount is directly proportional to high Annual income and It leads to higher interest rates and higher installment values.</a:t>
            </a:r>
          </a:p>
          <a:p>
            <a:pPr marL="285750" indent="-285750">
              <a:buFont typeface="Wingdings" pitchFamily="2" charset="2"/>
              <a:buChar char="q"/>
            </a:pPr>
            <a:r>
              <a:rPr lang="en-US" sz="1600" dirty="0" smtClean="0"/>
              <a:t>It is seen that Loans are taken mainly for Debt consolidation payment, Credit Card payment and small business setup. Education, Car </a:t>
            </a:r>
            <a:r>
              <a:rPr lang="en-US" sz="1600" dirty="0" err="1" smtClean="0"/>
              <a:t>etc</a:t>
            </a:r>
            <a:r>
              <a:rPr lang="en-US" sz="1600" dirty="0" smtClean="0"/>
              <a:t> holds very less value for loan.</a:t>
            </a:r>
          </a:p>
          <a:p>
            <a:pPr marL="285750" indent="-285750">
              <a:buFont typeface="Wingdings" pitchFamily="2" charset="2"/>
              <a:buChar char="q"/>
            </a:pPr>
            <a:r>
              <a:rPr lang="en-US" sz="1600" dirty="0" smtClean="0"/>
              <a:t>Higher Interest rates and higher installment values can be a factor for loan default.</a:t>
            </a:r>
          </a:p>
          <a:p>
            <a:pPr marL="285750" indent="-285750">
              <a:buFont typeface="Wingdings" pitchFamily="2" charset="2"/>
              <a:buChar char="q"/>
            </a:pPr>
            <a:r>
              <a:rPr lang="en-US" sz="1600" dirty="0" smtClean="0"/>
              <a:t>People with higher grades and higher employment years are less considered to default out.</a:t>
            </a:r>
            <a:endParaRPr lang="en-US" sz="1400" dirty="0" smtClean="0"/>
          </a:p>
        </p:txBody>
      </p:sp>
      <p:sp>
        <p:nvSpPr>
          <p:cNvPr id="3" name="Content Placeholder 2"/>
          <p:cNvSpPr>
            <a:spLocks noGrp="1"/>
          </p:cNvSpPr>
          <p:nvPr>
            <p:ph idx="1"/>
          </p:nvPr>
        </p:nvSpPr>
        <p:spPr>
          <a:xfrm>
            <a:off x="10908704" y="3650025"/>
            <a:ext cx="2310492" cy="427048"/>
          </a:xfrm>
        </p:spPr>
        <p:txBody>
          <a:bodyPr>
            <a:normAutofit lnSpcReduction="10000"/>
          </a:bodyPr>
          <a:lstStyle/>
          <a:p>
            <a:pPr marL="0" indent="0">
              <a:buNone/>
            </a:pPr>
            <a:endParaRPr lang="en-IN" dirty="0"/>
          </a:p>
        </p:txBody>
      </p:sp>
    </p:spTree>
    <p:extLst>
      <p:ext uri="{BB962C8B-B14F-4D97-AF65-F5344CB8AC3E}">
        <p14:creationId xmlns:p14="http://schemas.microsoft.com/office/powerpoint/2010/main" val="249825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48680"/>
            <a:ext cx="7560840" cy="720080"/>
          </a:xfrm>
        </p:spPr>
        <p:txBody>
          <a:bodyPr>
            <a:normAutofit/>
          </a:bodyPr>
          <a:lstStyle/>
          <a:p>
            <a:r>
              <a:rPr lang="en-IN" sz="2800" b="1" dirty="0"/>
              <a:t>Business and Data Understanding</a:t>
            </a:r>
            <a:endParaRPr lang="en-IN" sz="2800" dirty="0"/>
          </a:p>
        </p:txBody>
      </p:sp>
      <p:sp>
        <p:nvSpPr>
          <p:cNvPr id="3" name="Content Placeholder 2"/>
          <p:cNvSpPr>
            <a:spLocks noGrp="1"/>
          </p:cNvSpPr>
          <p:nvPr>
            <p:ph idx="1"/>
          </p:nvPr>
        </p:nvSpPr>
        <p:spPr>
          <a:xfrm>
            <a:off x="467544" y="1268760"/>
            <a:ext cx="7975848" cy="5398368"/>
          </a:xfrm>
        </p:spPr>
        <p:txBody>
          <a:bodyPr>
            <a:normAutofit/>
          </a:bodyPr>
          <a:lstStyle/>
          <a:p>
            <a:r>
              <a:rPr lang="en-US" sz="1400" dirty="0"/>
              <a:t>We need to make a </a:t>
            </a:r>
            <a:r>
              <a:rPr lang="en-US" sz="1400" dirty="0" smtClean="0"/>
              <a:t>strategic </a:t>
            </a:r>
            <a:r>
              <a:rPr lang="en-US" sz="1400" dirty="0"/>
              <a:t>decision whether to </a:t>
            </a:r>
            <a:r>
              <a:rPr lang="en-US" sz="1400" dirty="0" smtClean="0"/>
              <a:t>accept </a:t>
            </a:r>
            <a:r>
              <a:rPr lang="en-US" sz="1400" dirty="0"/>
              <a:t>the loan application or not based </a:t>
            </a:r>
            <a:r>
              <a:rPr lang="en-US" sz="1400" dirty="0" smtClean="0"/>
              <a:t>on the </a:t>
            </a:r>
            <a:r>
              <a:rPr lang="en-US" sz="1400" dirty="0" err="1" smtClean="0"/>
              <a:t>detailsof</a:t>
            </a:r>
            <a:r>
              <a:rPr lang="en-US" sz="1400" dirty="0" smtClean="0"/>
              <a:t> </a:t>
            </a:r>
            <a:r>
              <a:rPr lang="en-US" sz="1400" dirty="0"/>
              <a:t>the </a:t>
            </a:r>
            <a:r>
              <a:rPr lang="en-US" sz="1400" dirty="0" smtClean="0"/>
              <a:t>customers </a:t>
            </a:r>
            <a:r>
              <a:rPr lang="en-US" sz="1400" dirty="0"/>
              <a:t>given in the </a:t>
            </a:r>
            <a:r>
              <a:rPr lang="en-US" sz="1400" dirty="0" smtClean="0"/>
              <a:t>dataset</a:t>
            </a:r>
          </a:p>
          <a:p>
            <a:r>
              <a:rPr lang="en-US" sz="1400" dirty="0" smtClean="0"/>
              <a:t>We have been provided with a loan.csv dataset file which contains all the details for all the loan applicants and </a:t>
            </a:r>
            <a:r>
              <a:rPr lang="en-US" sz="1400" dirty="0" err="1" smtClean="0"/>
              <a:t>DataDictionary</a:t>
            </a:r>
            <a:r>
              <a:rPr lang="en-US" sz="1400" dirty="0" smtClean="0"/>
              <a:t> file which contains the details and meaning of all the columns of loan.csv file.</a:t>
            </a:r>
          </a:p>
          <a:p>
            <a:r>
              <a:rPr lang="en-US" sz="1400" b="1" dirty="0"/>
              <a:t>Business Objectives:</a:t>
            </a:r>
            <a:endParaRPr lang="en-US" sz="1400" dirty="0"/>
          </a:p>
          <a:p>
            <a:r>
              <a:rPr lang="en-US" sz="1400" dirty="0"/>
              <a:t>When a person applies for a loan, there are two types of decisions that could be taken by the company:</a:t>
            </a:r>
          </a:p>
          <a:p>
            <a:r>
              <a:rPr lang="en-US" sz="1400" dirty="0"/>
              <a:t>Loan accepted: If the company approves the loan, there are 3 possible scenarios described below:</a:t>
            </a:r>
          </a:p>
          <a:p>
            <a:r>
              <a:rPr lang="en-US" sz="1400" dirty="0"/>
              <a:t>Fully paid: Applicant has fully paid the loan (the principal and the interest rate)</a:t>
            </a:r>
          </a:p>
          <a:p>
            <a:r>
              <a:rPr lang="en-US" sz="1400" dirty="0"/>
              <a:t>Current: Applicant is in the process of paying the </a:t>
            </a:r>
            <a:r>
              <a:rPr lang="en-US" sz="1400" dirty="0" err="1"/>
              <a:t>instalments</a:t>
            </a:r>
            <a:r>
              <a:rPr lang="en-US" sz="1400" dirty="0"/>
              <a:t>, i.e. the tenure of the loan is not yet completed. These candidates are not </a:t>
            </a:r>
            <a:r>
              <a:rPr lang="en-US" sz="1400" dirty="0" err="1"/>
              <a:t>labelled</a:t>
            </a:r>
            <a:r>
              <a:rPr lang="en-US" sz="1400" dirty="0"/>
              <a:t> as 'defaulted'.</a:t>
            </a:r>
          </a:p>
          <a:p>
            <a:r>
              <a:rPr lang="en-US" sz="1400" dirty="0"/>
              <a:t>Charged-off: Applicant has not paid the </a:t>
            </a:r>
            <a:r>
              <a:rPr lang="en-US" sz="1400" dirty="0" err="1"/>
              <a:t>instalments</a:t>
            </a:r>
            <a:r>
              <a:rPr lang="en-US" sz="1400" dirty="0"/>
              <a:t> in due time for a long period of time, i.e. he/she has defaulted on the loan</a:t>
            </a:r>
          </a:p>
          <a:p>
            <a:r>
              <a:rPr lang="en-US" sz="1400" dirty="0"/>
              <a:t>Loan rejected: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endParaRPr lang="en-IN" sz="1600" dirty="0"/>
          </a:p>
        </p:txBody>
      </p:sp>
    </p:spTree>
    <p:extLst>
      <p:ext uri="{BB962C8B-B14F-4D97-AF65-F5344CB8AC3E}">
        <p14:creationId xmlns:p14="http://schemas.microsoft.com/office/powerpoint/2010/main" val="340816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548680"/>
            <a:ext cx="7560840" cy="720080"/>
          </a:xfrm>
        </p:spPr>
        <p:txBody>
          <a:bodyPr>
            <a:normAutofit/>
          </a:bodyPr>
          <a:lstStyle/>
          <a:p>
            <a:r>
              <a:rPr lang="en-IN" sz="2800" b="1" dirty="0" smtClean="0"/>
              <a:t>Process for solving the Case Study</a:t>
            </a:r>
            <a:endParaRPr lang="en-IN" sz="2800" dirty="0"/>
          </a:p>
        </p:txBody>
      </p:sp>
      <p:sp>
        <p:nvSpPr>
          <p:cNvPr id="3" name="Content Placeholder 2"/>
          <p:cNvSpPr>
            <a:spLocks noGrp="1"/>
          </p:cNvSpPr>
          <p:nvPr>
            <p:ph idx="1"/>
          </p:nvPr>
        </p:nvSpPr>
        <p:spPr>
          <a:xfrm>
            <a:off x="467544" y="1268760"/>
            <a:ext cx="7975848" cy="5398368"/>
          </a:xfrm>
        </p:spPr>
        <p:txBody>
          <a:bodyPr>
            <a:normAutofit/>
          </a:bodyPr>
          <a:lstStyle/>
          <a:p>
            <a:r>
              <a:rPr lang="en-US" sz="1600" dirty="0" smtClean="0"/>
              <a:t>Importing the required libraries. </a:t>
            </a:r>
          </a:p>
          <a:p>
            <a:pPr lvl="1"/>
            <a:r>
              <a:rPr lang="en-IN" sz="1400" dirty="0"/>
              <a:t>import pandas as </a:t>
            </a:r>
            <a:r>
              <a:rPr lang="en-IN" sz="1400" dirty="0" err="1"/>
              <a:t>pd</a:t>
            </a:r>
            <a:endParaRPr lang="en-IN" sz="1400" dirty="0"/>
          </a:p>
          <a:p>
            <a:pPr lvl="1"/>
            <a:r>
              <a:rPr lang="en-IN" sz="1400" dirty="0"/>
              <a:t>import </a:t>
            </a:r>
            <a:r>
              <a:rPr lang="en-IN" sz="1400" dirty="0" err="1"/>
              <a:t>numpy</a:t>
            </a:r>
            <a:r>
              <a:rPr lang="en-IN" sz="1400" dirty="0"/>
              <a:t> as </a:t>
            </a:r>
            <a:r>
              <a:rPr lang="en-IN" sz="1400" dirty="0" err="1"/>
              <a:t>np</a:t>
            </a:r>
            <a:r>
              <a:rPr lang="en-IN" sz="1400" dirty="0"/>
              <a:t> # linear algebra</a:t>
            </a:r>
          </a:p>
          <a:p>
            <a:pPr lvl="1"/>
            <a:r>
              <a:rPr lang="en-IN" sz="1400" dirty="0"/>
              <a:t>import </a:t>
            </a:r>
            <a:r>
              <a:rPr lang="en-IN" sz="1400" dirty="0" err="1"/>
              <a:t>matplotlib.pyplot</a:t>
            </a:r>
            <a:r>
              <a:rPr lang="en-IN" sz="1400" dirty="0"/>
              <a:t> as </a:t>
            </a:r>
            <a:r>
              <a:rPr lang="en-IN" sz="1400" dirty="0" err="1"/>
              <a:t>plt</a:t>
            </a:r>
            <a:endParaRPr lang="en-IN" sz="1400" dirty="0"/>
          </a:p>
          <a:p>
            <a:pPr lvl="1"/>
            <a:r>
              <a:rPr lang="en-IN" sz="1400" dirty="0"/>
              <a:t>import </a:t>
            </a:r>
            <a:r>
              <a:rPr lang="en-IN" sz="1400" dirty="0" err="1"/>
              <a:t>seaborn</a:t>
            </a:r>
            <a:r>
              <a:rPr lang="en-IN" sz="1400" dirty="0"/>
              <a:t> as </a:t>
            </a:r>
            <a:r>
              <a:rPr lang="en-IN" sz="1400" dirty="0" err="1"/>
              <a:t>sns</a:t>
            </a:r>
            <a:endParaRPr lang="en-IN" sz="1400" dirty="0"/>
          </a:p>
          <a:p>
            <a:pPr lvl="1"/>
            <a:r>
              <a:rPr lang="en-IN" sz="1400" dirty="0" err="1"/>
              <a:t>sns.set_style</a:t>
            </a:r>
            <a:r>
              <a:rPr lang="en-IN" sz="1400" dirty="0"/>
              <a:t>('</a:t>
            </a:r>
            <a:r>
              <a:rPr lang="en-IN" sz="1400" dirty="0" err="1"/>
              <a:t>whitegrid</a:t>
            </a:r>
            <a:r>
              <a:rPr lang="en-IN" sz="1400" dirty="0"/>
              <a:t>')</a:t>
            </a:r>
          </a:p>
          <a:p>
            <a:pPr lvl="1"/>
            <a:r>
              <a:rPr lang="en-IN" sz="1400" dirty="0"/>
              <a:t>%</a:t>
            </a:r>
            <a:r>
              <a:rPr lang="en-IN" sz="1400" dirty="0" err="1"/>
              <a:t>matplotlib</a:t>
            </a:r>
            <a:r>
              <a:rPr lang="en-IN" sz="1400" dirty="0"/>
              <a:t> inline</a:t>
            </a:r>
          </a:p>
          <a:p>
            <a:pPr lvl="1"/>
            <a:r>
              <a:rPr lang="en-IN" sz="1400" dirty="0"/>
              <a:t>import </a:t>
            </a:r>
            <a:r>
              <a:rPr lang="en-IN" sz="1400" dirty="0" err="1"/>
              <a:t>warnings,scipy</a:t>
            </a:r>
            <a:endParaRPr lang="en-IN" sz="1400" dirty="0"/>
          </a:p>
          <a:p>
            <a:pPr lvl="1"/>
            <a:r>
              <a:rPr lang="en-IN" sz="1400" dirty="0" err="1"/>
              <a:t>warnings.filterwarnings</a:t>
            </a:r>
            <a:r>
              <a:rPr lang="en-IN" sz="1400" dirty="0"/>
              <a:t>("ignore")</a:t>
            </a:r>
          </a:p>
          <a:p>
            <a:pPr lvl="1"/>
            <a:r>
              <a:rPr lang="en-IN" sz="1400" dirty="0"/>
              <a:t>import </a:t>
            </a:r>
            <a:r>
              <a:rPr lang="en-IN" sz="1400" dirty="0" err="1"/>
              <a:t>scipy.stats</a:t>
            </a:r>
            <a:r>
              <a:rPr lang="en-IN" sz="1400" dirty="0"/>
              <a:t> as stats</a:t>
            </a:r>
          </a:p>
          <a:p>
            <a:pPr lvl="1"/>
            <a:r>
              <a:rPr lang="en-IN" sz="1400" dirty="0"/>
              <a:t>from </a:t>
            </a:r>
            <a:r>
              <a:rPr lang="en-IN" sz="1400" dirty="0" err="1"/>
              <a:t>scipy.special</a:t>
            </a:r>
            <a:r>
              <a:rPr lang="en-IN" sz="1400" dirty="0"/>
              <a:t> import boxcox1p, </a:t>
            </a:r>
            <a:r>
              <a:rPr lang="en-IN" sz="1400" dirty="0" err="1"/>
              <a:t>boxcox</a:t>
            </a:r>
            <a:endParaRPr lang="en-IN" sz="1400" dirty="0"/>
          </a:p>
          <a:p>
            <a:pPr lvl="1"/>
            <a:r>
              <a:rPr lang="en-IN" sz="1400" dirty="0"/>
              <a:t>import </a:t>
            </a:r>
            <a:r>
              <a:rPr lang="en-IN" sz="1400" dirty="0" err="1"/>
              <a:t>scipy.stats</a:t>
            </a:r>
            <a:r>
              <a:rPr lang="en-IN" sz="1400" dirty="0"/>
              <a:t> as stats </a:t>
            </a:r>
          </a:p>
          <a:p>
            <a:pPr lvl="1"/>
            <a:r>
              <a:rPr lang="en-IN" sz="1400" dirty="0"/>
              <a:t>import </a:t>
            </a:r>
            <a:r>
              <a:rPr lang="en-IN" sz="1400" dirty="0" err="1"/>
              <a:t>statsmodels.api</a:t>
            </a:r>
            <a:r>
              <a:rPr lang="en-IN" sz="1400" dirty="0"/>
              <a:t> as </a:t>
            </a:r>
            <a:r>
              <a:rPr lang="en-IN" sz="1400" dirty="0" err="1" smtClean="0"/>
              <a:t>sm</a:t>
            </a:r>
            <a:endParaRPr lang="en-IN" sz="1400" dirty="0" smtClean="0"/>
          </a:p>
          <a:p>
            <a:r>
              <a:rPr lang="en-US" sz="1600" dirty="0" smtClean="0"/>
              <a:t>Loading the Data</a:t>
            </a:r>
          </a:p>
          <a:p>
            <a:r>
              <a:rPr lang="en-US" sz="1600" dirty="0" smtClean="0"/>
              <a:t>Extracting the basic info about the Dataset</a:t>
            </a:r>
          </a:p>
          <a:p>
            <a:r>
              <a:rPr lang="en-US" sz="1600" dirty="0" smtClean="0"/>
              <a:t>Exploratory </a:t>
            </a:r>
            <a:r>
              <a:rPr lang="en-US" sz="1600" smtClean="0"/>
              <a:t>Data Analysis</a:t>
            </a:r>
            <a:endParaRPr lang="en-US" sz="1600" dirty="0" smtClean="0"/>
          </a:p>
          <a:p>
            <a:endParaRPr lang="en-IN" sz="1600" dirty="0"/>
          </a:p>
        </p:txBody>
      </p:sp>
    </p:spTree>
    <p:extLst>
      <p:ext uri="{BB962C8B-B14F-4D97-AF65-F5344CB8AC3E}">
        <p14:creationId xmlns:p14="http://schemas.microsoft.com/office/powerpoint/2010/main" val="325515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764704"/>
            <a:ext cx="7560840" cy="720080"/>
          </a:xfrm>
        </p:spPr>
        <p:txBody>
          <a:bodyPr>
            <a:normAutofit/>
          </a:bodyPr>
          <a:lstStyle/>
          <a:p>
            <a:r>
              <a:rPr lang="en-IN" sz="2800" b="1" dirty="0" smtClean="0"/>
              <a:t>Data Cleaning &amp; Data Manipulation Methods</a:t>
            </a:r>
            <a:endParaRPr lang="en-IN" sz="2800" dirty="0"/>
          </a:p>
        </p:txBody>
      </p:sp>
      <p:sp>
        <p:nvSpPr>
          <p:cNvPr id="3" name="Content Placeholder 2"/>
          <p:cNvSpPr>
            <a:spLocks noGrp="1"/>
          </p:cNvSpPr>
          <p:nvPr>
            <p:ph idx="1"/>
          </p:nvPr>
        </p:nvSpPr>
        <p:spPr>
          <a:xfrm>
            <a:off x="467544" y="1268760"/>
            <a:ext cx="7975848" cy="5398368"/>
          </a:xfrm>
        </p:spPr>
        <p:txBody>
          <a:bodyPr>
            <a:normAutofit/>
          </a:bodyPr>
          <a:lstStyle/>
          <a:p>
            <a:r>
              <a:rPr lang="en-US" sz="1600" dirty="0" smtClean="0"/>
              <a:t>Data Cleaning</a:t>
            </a:r>
          </a:p>
          <a:p>
            <a:r>
              <a:rPr lang="en-US" sz="1600" dirty="0" smtClean="0"/>
              <a:t>Checking for Duplicate rows in dataset</a:t>
            </a:r>
          </a:p>
          <a:p>
            <a:r>
              <a:rPr lang="en-US" sz="1600" dirty="0" smtClean="0"/>
              <a:t>Finding the rows and columns which have missing values</a:t>
            </a:r>
          </a:p>
          <a:p>
            <a:r>
              <a:rPr lang="en-US" sz="1600" dirty="0" smtClean="0"/>
              <a:t>Finding out columns which have all NULL values</a:t>
            </a:r>
          </a:p>
          <a:p>
            <a:r>
              <a:rPr lang="en-US" sz="1600" dirty="0" smtClean="0"/>
              <a:t>Dropping the columns which have NULL values and which are not applicable for the analysis.</a:t>
            </a:r>
          </a:p>
          <a:p>
            <a:r>
              <a:rPr lang="en-US" sz="1600" dirty="0" smtClean="0"/>
              <a:t>Data Manipulation – Replacing with ‘’ where ‘%’ is used.</a:t>
            </a:r>
          </a:p>
          <a:p>
            <a:r>
              <a:rPr lang="en-US" sz="1600" dirty="0" smtClean="0"/>
              <a:t>Extracting digits from Employee length of years.</a:t>
            </a:r>
          </a:p>
          <a:p>
            <a:r>
              <a:rPr lang="en-US" sz="1600" dirty="0" smtClean="0"/>
              <a:t>Converting Amount columns to Numeric characters.</a:t>
            </a:r>
          </a:p>
          <a:p>
            <a:r>
              <a:rPr lang="en-US" sz="1600" dirty="0" smtClean="0"/>
              <a:t>Deleting </a:t>
            </a:r>
            <a:r>
              <a:rPr lang="en-US" sz="1600" dirty="0"/>
              <a:t>rows containing either 50% or more than 50% </a:t>
            </a:r>
            <a:r>
              <a:rPr lang="en-US" sz="1600" dirty="0" err="1"/>
              <a:t>NaN</a:t>
            </a:r>
            <a:r>
              <a:rPr lang="en-US" sz="1600" dirty="0"/>
              <a:t> </a:t>
            </a:r>
            <a:r>
              <a:rPr lang="en-US" sz="1600" dirty="0" smtClean="0"/>
              <a:t>Values</a:t>
            </a:r>
          </a:p>
          <a:p>
            <a:r>
              <a:rPr lang="en-US" sz="1600" dirty="0" smtClean="0"/>
              <a:t>Dropping Constant Features.</a:t>
            </a:r>
          </a:p>
          <a:p>
            <a:r>
              <a:rPr lang="en-US" sz="1600" dirty="0" smtClean="0"/>
              <a:t>Data Cleaning with missing value treatment</a:t>
            </a:r>
          </a:p>
          <a:p>
            <a:endParaRPr lang="en-IN" sz="1600" dirty="0"/>
          </a:p>
        </p:txBody>
      </p:sp>
    </p:spTree>
    <p:extLst>
      <p:ext uri="{BB962C8B-B14F-4D97-AF65-F5344CB8AC3E}">
        <p14:creationId xmlns:p14="http://schemas.microsoft.com/office/powerpoint/2010/main" val="416477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908720"/>
            <a:ext cx="7560840" cy="720080"/>
          </a:xfrm>
        </p:spPr>
        <p:txBody>
          <a:bodyPr>
            <a:normAutofit/>
          </a:bodyPr>
          <a:lstStyle/>
          <a:p>
            <a:r>
              <a:rPr lang="en-IN" sz="2800" b="1" dirty="0" smtClean="0"/>
              <a:t>Exploratory Data Analysis (EDA)</a:t>
            </a:r>
            <a:endParaRPr lang="en-IN" sz="2800" dirty="0"/>
          </a:p>
        </p:txBody>
      </p:sp>
      <p:sp>
        <p:nvSpPr>
          <p:cNvPr id="3" name="Content Placeholder 2"/>
          <p:cNvSpPr>
            <a:spLocks noGrp="1"/>
          </p:cNvSpPr>
          <p:nvPr>
            <p:ph idx="1"/>
          </p:nvPr>
        </p:nvSpPr>
        <p:spPr>
          <a:xfrm>
            <a:off x="467544" y="1268760"/>
            <a:ext cx="7975848" cy="5398368"/>
          </a:xfrm>
        </p:spPr>
        <p:txBody>
          <a:bodyPr>
            <a:normAutofit/>
          </a:bodyPr>
          <a:lstStyle/>
          <a:p>
            <a:r>
              <a:rPr lang="en-US" sz="1800" dirty="0"/>
              <a:t>Finding out percentages of various </a:t>
            </a:r>
            <a:r>
              <a:rPr lang="en-US" sz="1800" dirty="0" err="1"/>
              <a:t>loan_status</a:t>
            </a:r>
            <a:r>
              <a:rPr lang="en-US" sz="1800" dirty="0"/>
              <a:t> out of total loans </a:t>
            </a:r>
            <a:r>
              <a:rPr lang="en-US" sz="1800" dirty="0" smtClean="0"/>
              <a:t>issued</a:t>
            </a:r>
          </a:p>
          <a:p>
            <a:r>
              <a:rPr lang="en-US" sz="1800" dirty="0" smtClean="0"/>
              <a:t>Finding </a:t>
            </a:r>
            <a:r>
              <a:rPr lang="en-US" sz="1800" dirty="0"/>
              <a:t>out percentages of various purpose of loans out of total loans </a:t>
            </a:r>
            <a:r>
              <a:rPr lang="en-US" sz="1800" dirty="0" smtClean="0"/>
              <a:t>issued</a:t>
            </a:r>
          </a:p>
          <a:p>
            <a:r>
              <a:rPr lang="en-US" sz="1800" dirty="0" err="1"/>
              <a:t>Usefull</a:t>
            </a:r>
            <a:r>
              <a:rPr lang="en-US" sz="1800" dirty="0"/>
              <a:t> insights obtained from here are :-</a:t>
            </a:r>
          </a:p>
          <a:p>
            <a:pPr lvl="1"/>
            <a:r>
              <a:rPr lang="en-US" sz="1600" dirty="0" smtClean="0"/>
              <a:t>Top4 </a:t>
            </a:r>
            <a:r>
              <a:rPr lang="en-US" sz="1600" dirty="0"/>
              <a:t>purposes for taking loans are </a:t>
            </a:r>
            <a:r>
              <a:rPr lang="en-US" sz="1600" dirty="0" err="1"/>
              <a:t>Debt_consolidation</a:t>
            </a:r>
            <a:r>
              <a:rPr lang="en-US" sz="1600" dirty="0"/>
              <a:t>, Credit Card payment, home improvements and other personal reasons.</a:t>
            </a:r>
          </a:p>
          <a:p>
            <a:pPr lvl="1"/>
            <a:r>
              <a:rPr lang="en-US" sz="1600" dirty="0" smtClean="0"/>
              <a:t>Below </a:t>
            </a:r>
            <a:r>
              <a:rPr lang="en-US" sz="1600" dirty="0"/>
              <a:t>4 purposes for taking loans are vacation, house, education and renewable energy</a:t>
            </a:r>
            <a:r>
              <a:rPr lang="en-US" sz="1600" dirty="0" smtClean="0"/>
              <a:t>.</a:t>
            </a:r>
          </a:p>
          <a:p>
            <a:r>
              <a:rPr lang="en-US" sz="1800" dirty="0"/>
              <a:t> Outlier Identification and Removal - Box Plot helps in removing </a:t>
            </a:r>
            <a:r>
              <a:rPr lang="en-US" sz="1800" dirty="0" smtClean="0"/>
              <a:t>Outliers</a:t>
            </a:r>
          </a:p>
          <a:p>
            <a:endParaRPr lang="en-US" sz="1600" dirty="0"/>
          </a:p>
          <a:p>
            <a:endParaRPr lang="en-IN" sz="1600" dirty="0"/>
          </a:p>
        </p:txBody>
      </p:sp>
    </p:spTree>
    <p:extLst>
      <p:ext uri="{BB962C8B-B14F-4D97-AF65-F5344CB8AC3E}">
        <p14:creationId xmlns:p14="http://schemas.microsoft.com/office/powerpoint/2010/main" val="140845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720080"/>
          </a:xfrm>
        </p:spPr>
        <p:txBody>
          <a:bodyPr>
            <a:normAutofit/>
          </a:bodyPr>
          <a:lstStyle/>
          <a:p>
            <a:r>
              <a:rPr lang="en-IN" sz="2800" b="1" dirty="0" smtClean="0"/>
              <a:t>Box Plot for Annual Income</a:t>
            </a:r>
            <a:endParaRPr lang="en-IN" sz="2800" dirty="0"/>
          </a:p>
        </p:txBody>
      </p:sp>
      <p:sp>
        <p:nvSpPr>
          <p:cNvPr id="3" name="Content Placeholder 2"/>
          <p:cNvSpPr>
            <a:spLocks noGrp="1"/>
          </p:cNvSpPr>
          <p:nvPr>
            <p:ph idx="1"/>
          </p:nvPr>
        </p:nvSpPr>
        <p:spPr>
          <a:xfrm>
            <a:off x="467544" y="1268760"/>
            <a:ext cx="7975848" cy="5398368"/>
          </a:xfrm>
        </p:spPr>
        <p:txBody>
          <a:bodyPr>
            <a:normAutofit/>
          </a:bodyPr>
          <a:lstStyle/>
          <a:p>
            <a:endParaRPr lang="en-US" sz="1600" dirty="0"/>
          </a:p>
          <a:p>
            <a:endParaRPr lang="en-IN"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32307"/>
            <a:ext cx="6120680" cy="297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58074" y="4581128"/>
            <a:ext cx="6134205" cy="923330"/>
          </a:xfrm>
          <a:prstGeom prst="rect">
            <a:avLst/>
          </a:prstGeom>
        </p:spPr>
        <p:txBody>
          <a:bodyPr wrap="square">
            <a:spAutoFit/>
          </a:bodyPr>
          <a:lstStyle/>
          <a:p>
            <a:r>
              <a:rPr lang="en-US" dirty="0" smtClean="0"/>
              <a:t># Observations -</a:t>
            </a:r>
          </a:p>
          <a:p>
            <a:r>
              <a:rPr lang="en-US" dirty="0" smtClean="0"/>
              <a:t># There are outliers, so we need to remove it</a:t>
            </a:r>
          </a:p>
          <a:p>
            <a:r>
              <a:rPr lang="en-US" dirty="0" smtClean="0"/>
              <a:t># So, we are taking a threshold of 95 percentile</a:t>
            </a:r>
            <a:endParaRPr lang="en-IN" dirty="0"/>
          </a:p>
        </p:txBody>
      </p:sp>
    </p:spTree>
    <p:extLst>
      <p:ext uri="{BB962C8B-B14F-4D97-AF65-F5344CB8AC3E}">
        <p14:creationId xmlns:p14="http://schemas.microsoft.com/office/powerpoint/2010/main" val="93240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560840" cy="720080"/>
          </a:xfrm>
        </p:spPr>
        <p:txBody>
          <a:bodyPr>
            <a:normAutofit/>
          </a:bodyPr>
          <a:lstStyle/>
          <a:p>
            <a:r>
              <a:rPr lang="en-US" sz="2800" b="1" dirty="0"/>
              <a:t>Box Plot for loan amount</a:t>
            </a:r>
            <a:endParaRPr lang="en-IN" sz="2800" dirty="0"/>
          </a:p>
        </p:txBody>
      </p:sp>
      <p:sp>
        <p:nvSpPr>
          <p:cNvPr id="3" name="Content Placeholder 2"/>
          <p:cNvSpPr>
            <a:spLocks noGrp="1"/>
          </p:cNvSpPr>
          <p:nvPr>
            <p:ph idx="1"/>
          </p:nvPr>
        </p:nvSpPr>
        <p:spPr>
          <a:xfrm>
            <a:off x="467544" y="1268760"/>
            <a:ext cx="7975848" cy="5398368"/>
          </a:xfrm>
        </p:spPr>
        <p:txBody>
          <a:bodyPr>
            <a:normAutofit/>
          </a:bodyPr>
          <a:lstStyle/>
          <a:p>
            <a:endParaRPr lang="en-US" sz="1600" dirty="0"/>
          </a:p>
          <a:p>
            <a:endParaRPr lang="en-IN" sz="1600" dirty="0"/>
          </a:p>
        </p:txBody>
      </p:sp>
      <p:sp>
        <p:nvSpPr>
          <p:cNvPr id="4" name="Rectangle 3"/>
          <p:cNvSpPr/>
          <p:nvPr/>
        </p:nvSpPr>
        <p:spPr>
          <a:xfrm>
            <a:off x="958074" y="4581128"/>
            <a:ext cx="6134205" cy="923330"/>
          </a:xfrm>
          <a:prstGeom prst="rect">
            <a:avLst/>
          </a:prstGeom>
        </p:spPr>
        <p:txBody>
          <a:bodyPr wrap="square">
            <a:spAutoFit/>
          </a:bodyPr>
          <a:lstStyle/>
          <a:p>
            <a:r>
              <a:rPr lang="en-US" dirty="0" smtClean="0"/>
              <a:t># Observations -</a:t>
            </a:r>
          </a:p>
          <a:p>
            <a:r>
              <a:rPr lang="en-US" dirty="0" smtClean="0"/>
              <a:t># There are outliers, so we need to remove it</a:t>
            </a:r>
          </a:p>
          <a:p>
            <a:r>
              <a:rPr lang="en-US" dirty="0" smtClean="0"/>
              <a:t># So, we are taking a threshold of 95 percentile</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24744"/>
            <a:ext cx="6732240" cy="308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291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1199</TotalTime>
  <Words>2349</Words>
  <Application>Microsoft Office PowerPoint</Application>
  <PresentationFormat>On-screen Show (4:3)</PresentationFormat>
  <Paragraphs>212</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NewsPrint</vt:lpstr>
      <vt:lpstr>LENDING CASE STUDY</vt:lpstr>
      <vt:lpstr>Introduction</vt:lpstr>
      <vt:lpstr>Business Problem Statement:</vt:lpstr>
      <vt:lpstr>Business and Data Understanding</vt:lpstr>
      <vt:lpstr>Process for solving the Case Study</vt:lpstr>
      <vt:lpstr>Data Cleaning &amp; Data Manipulation Methods</vt:lpstr>
      <vt:lpstr>Exploratory Data Analysis (EDA)</vt:lpstr>
      <vt:lpstr>Box Plot for Annual Income</vt:lpstr>
      <vt:lpstr>Box Plot for loan amount</vt:lpstr>
      <vt:lpstr>Box Plot for Total Payment</vt:lpstr>
      <vt:lpstr>Box Plot for Interest Rate</vt:lpstr>
      <vt:lpstr>Distribution ofLoan Amounts using distribution plots</vt:lpstr>
      <vt:lpstr>Univariate Analysis for Loan Amount Variable</vt:lpstr>
      <vt:lpstr>Univariate Analysis for Loan Amount Variable</vt:lpstr>
      <vt:lpstr>Univariate Analysis for Interest Rate Variable</vt:lpstr>
      <vt:lpstr>Univariate Analysis - Unordered Categorical Variables - Loan Status</vt:lpstr>
      <vt:lpstr># Univariate Analysis - Unordered Categorical Variables - Purpose of Loan</vt:lpstr>
      <vt:lpstr>Univariate Analysis - Unordered Categorical Variable - Home Ownership</vt:lpstr>
      <vt:lpstr> Univariate analysis- Loan Paying Term</vt:lpstr>
      <vt:lpstr>Bivariate Analysis - Correlation</vt:lpstr>
      <vt:lpstr>PowerPoint Presentation</vt:lpstr>
      <vt:lpstr># Bivariate Analysis –  In this  section we will analyze the loan status against some important columns which might have an impact on charged off loans.  Bivariate Analysis on annual income on Charged Off Loans </vt:lpstr>
      <vt:lpstr>Bivariate Analysis for purpose of Loan Vs Charged Off Proportion </vt:lpstr>
      <vt:lpstr>Bivariate analysis of grade against Charged Off Proportion </vt:lpstr>
      <vt:lpstr>Bivariate Analysis on sub grade against Charged Off Proportion </vt:lpstr>
      <vt:lpstr>Bivariate analysis on interest rate against Charged Off</vt:lpstr>
      <vt:lpstr>Bivariate analysis on employment length vs Charged Off Proportion</vt:lpstr>
      <vt:lpstr>Bivariate analysis on pub_rec_bankruptcies against ChargedOff Proportion</vt:lpstr>
      <vt:lpstr>Bivariate analysis of Derogatory Public Records vs. Charged Off Proportion</vt:lpstr>
      <vt:lpstr>Bivariate Analysis Purpose of Loan Vs Loan amount</vt:lpstr>
      <vt:lpstr>PowerPoint Presentation</vt:lpstr>
      <vt:lpstr>Bivariate Analysis-Term of Loan vs. Interest Rate Box Plot</vt:lpstr>
      <vt:lpstr>Bivariate Analysis - Purpose vs Interest Rate</vt:lpstr>
      <vt:lpstr>Bivariate Analysis - Grade vs Interest Rate</vt:lpstr>
      <vt:lpstr>Bivariate Analysis - Loan Amount vs Interest Rate</vt:lpstr>
      <vt:lpstr>Segmented Analysis  The purpose of loan also plays a major driving factor, that will be analyzed below filtering the fully paid &amp; charged-off converting it to integer type</vt:lpstr>
      <vt:lpstr>PowerPoint Presentation</vt:lpstr>
      <vt:lpstr>Inferences &amp; Insights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CASE STUDY</dc:title>
  <dc:creator>user</dc:creator>
  <cp:lastModifiedBy>user</cp:lastModifiedBy>
  <cp:revision>25</cp:revision>
  <dcterms:created xsi:type="dcterms:W3CDTF">2023-02-06T10:48:38Z</dcterms:created>
  <dcterms:modified xsi:type="dcterms:W3CDTF">2023-02-07T06:47:45Z</dcterms:modified>
</cp:coreProperties>
</file>