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325" r:id="rId2"/>
    <p:sldId id="258" r:id="rId3"/>
    <p:sldId id="264" r:id="rId4"/>
    <p:sldId id="265" r:id="rId5"/>
    <p:sldId id="270" r:id="rId6"/>
    <p:sldId id="319" r:id="rId7"/>
    <p:sldId id="277" r:id="rId8"/>
    <p:sldId id="327" r:id="rId9"/>
    <p:sldId id="326" r:id="rId10"/>
    <p:sldId id="328" r:id="rId11"/>
    <p:sldId id="329" r:id="rId12"/>
    <p:sldId id="330" r:id="rId13"/>
    <p:sldId id="283" r:id="rId14"/>
    <p:sldId id="274" r:id="rId15"/>
    <p:sldId id="322" r:id="rId16"/>
    <p:sldId id="323" r:id="rId17"/>
    <p:sldId id="287" r:id="rId18"/>
    <p:sldId id="324" r:id="rId19"/>
    <p:sldId id="289" r:id="rId20"/>
    <p:sldId id="293" r:id="rId21"/>
  </p:sldIdLst>
  <p:sldSz cx="9144000" cy="5143500" type="screen16x9"/>
  <p:notesSz cx="6858000" cy="9144000"/>
  <p:embeddedFontLst>
    <p:embeddedFont>
      <p:font typeface="MV Boli" panose="02000500030200090000" pitchFamily="2" charset="0"/>
      <p:regular r:id="rId23"/>
    </p:embeddedFont>
    <p:embeddedFont>
      <p:font typeface="Oswald" panose="020B0604020202020204" charset="0"/>
      <p:regular r:id="rId24"/>
    </p:embeddedFont>
    <p:embeddedFont>
      <p:font typeface="Raleway"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Roboto Condensed Light" panose="020B060402020202020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EB01FB-1FF8-4D95-AEA5-E48158785FFE}">
  <a:tblStyle styleId="{7EEB01FB-1FF8-4D95-AEA5-E48158785F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86550" autoAdjust="0"/>
  </p:normalViewPr>
  <p:slideViewPr>
    <p:cSldViewPr snapToGrid="0">
      <p:cViewPr varScale="1">
        <p:scale>
          <a:sx n="131" d="100"/>
          <a:sy n="131" d="100"/>
        </p:scale>
        <p:origin x="354"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3T13:02:20.602" idx="1">
    <p:pos x="10" y="10"/>
    <p:text>Essentially, cryptocurrencies are limited entries in a database that no one can change unless specific conditions are fulfilled.
Holding Bitcoin means to have a share in this venture. If Bitcoin ever replaces monetary reserves of central banks or becomes the dominant currency for international trades  just to name two examples the value of one Bitcoin will be far beyond 10,000 Dollar. Buying and keeping cryptocurrencies is a bet on the success of this silent revolution of money. Its like a security of a large ecosystem.</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23T13:37:27.322" idx="3">
    <p:pos x="10" y="10"/>
    <p:text>1- Data Collection
     -   Bitcoin Data
              Read Bitcoin Data work with Prices
     -   Bitcoint Tweets data set 
              Using a Bitcoin tweets - 16M tweets from kaggle
2-Data Preprocessing
    -   Clean Text
    -    Create weight for each twitte based on number of likes and retweets and replies
3-Sentiment Analysis
    -    Sentiment Analysis using VADER
    -    Perform VADER method on the text produce polarity score between [-1 , 1]
    -    Check twittes with score == 0 if english or not
    -    Create Withted_Score by multiply score and Wight
    -     Mapping Bitcoin With Sentiment score
4-Prediction prices by ML models
    -     First we have used a Linear Regression  with ALL features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7-23T13:37:12.837" idx="2">
    <p:pos x="10" y="10"/>
    <p:text>1- Data Collection
     -   Bitcoin Data
              Read Bitcoin Data work with Prices
     -   Bitcoint Tweets data set 
              Using a Bitcoin tweets - 16M tweets from kaggle
2-Data Preprocessing
    -   Clean Text
    -    Create weight for each twitte based on number of likes and retweets and replies
3-Sentiment Analysis
    -    Sentiment Analysis using VADER
    -    Perform VADER method on the text produce polarity score between [-1 , 1]
    -    Check twittes with score == 0 if english or not
    -    Create Withted_Score by multiply score and Wight
    -     Mapping Bitcoin With Sentiment score
4-Prediction prices by ML models
    -     First we have used a Linear Regression  with ALL features</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7-23T13:37:12.837" idx="2">
    <p:pos x="10" y="10"/>
    <p:text>1- Data Collection
     -   Bitcoin Data
              Read Bitcoin Data work with Prices
     -   Bitcoint Tweets data set 
              Using a Bitcoin tweets - 16M tweets from kaggle
2-Data Preprocessing
    -   Clean Text
    -    Create weight for each twitte based on number of likes and retweets and replies
3-Sentiment Analysis
    -    Sentiment Analysis using VADER
    -    Perform VADER method on the text produce polarity score between [-1 , 1]
    -    Check twittes with score == 0 if english or not
    -    Create Withted_Score by multiply score and Wight
    -     Mapping Bitcoin With Sentiment score
4-Prediction prices by ML models
    -     First we have used a Linear Regression  with ALL features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7-23T13:37:12.837" idx="2">
    <p:pos x="10" y="10"/>
    <p:text>1- Data Collection
     -   Bitcoin Data
              Read Bitcoin Data work with Prices
     -   Bitcoint Tweets data set 
              Using a Bitcoin tweets - 16M tweets from kaggle
2-Data Preprocessing
    -   Clean Text
    -    Create weight for each twitte based on number of likes and retweets and replies
3-Sentiment Analysis
    -    Sentiment Analysis using VADER
    -    Perform VADER method on the text produce polarity score between [-1 , 1]
    -    Check twittes with score == 0 if english or not
    -    Create Withted_Score by multiply score and Wight
    -     Mapping Bitcoin With Sentiment score
4-Prediction prices by ML models
    -     First we have used a Linear Regression  with ALL features</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696791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era of online banking and cryptocurrency. Soon, many countries will accredit cryptocurrencies as their official way of trading. More and more investors are investing in cryptocurrencies but many of them neither know how to analyze them nor make the right decisions so they follow many professionals on social media or read the news and follow their instructions. This project aims to help investors to predict the cryptocurrency price by making good use of Sentiment Analysis over social media and news data with Machine Learning to predict the prices.</a:t>
            </a:r>
            <a:endParaRPr lang="ar-EG" dirty="0"/>
          </a:p>
        </p:txBody>
      </p:sp>
    </p:spTree>
    <p:extLst>
      <p:ext uri="{BB962C8B-B14F-4D97-AF65-F5344CB8AC3E}">
        <p14:creationId xmlns:p14="http://schemas.microsoft.com/office/powerpoint/2010/main" val="1548553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8b8ed53e21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8b8ed53e2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30957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50556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30311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49910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61" r:id="rId5"/>
    <p:sldLayoutId id="2147483666"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100" y="1647750"/>
            <a:ext cx="7704000" cy="1041991"/>
          </a:xfrm>
        </p:spPr>
        <p:txBody>
          <a:bodyPr/>
          <a:lstStyle/>
          <a:p>
            <a:pPr algn="ctr"/>
            <a:r>
              <a:rPr lang="en-US" dirty="0"/>
              <a:t>Cryptocurrencies Prices Prediction Using Sentiment Analysis</a:t>
            </a:r>
            <a:endParaRPr lang="ar-EG" dirty="0"/>
          </a:p>
        </p:txBody>
      </p:sp>
      <p:sp>
        <p:nvSpPr>
          <p:cNvPr id="3" name="TextBox 2">
            <a:extLst>
              <a:ext uri="{FF2B5EF4-FFF2-40B4-BE49-F238E27FC236}">
                <a16:creationId xmlns:a16="http://schemas.microsoft.com/office/drawing/2014/main" id="{5306419C-C923-463C-B6BD-8AF77BF7B2EC}"/>
              </a:ext>
            </a:extLst>
          </p:cNvPr>
          <p:cNvSpPr txBox="1"/>
          <p:nvPr/>
        </p:nvSpPr>
        <p:spPr>
          <a:xfrm>
            <a:off x="4276725" y="3067982"/>
            <a:ext cx="692150" cy="338554"/>
          </a:xfrm>
          <a:prstGeom prst="rect">
            <a:avLst/>
          </a:prstGeom>
          <a:noFill/>
        </p:spPr>
        <p:txBody>
          <a:bodyPr wrap="square" rtlCol="0">
            <a:spAutoFit/>
          </a:bodyPr>
          <a:lstStyle/>
          <a:p>
            <a:r>
              <a:rPr lang="en-US" sz="1600" dirty="0">
                <a:solidFill>
                  <a:schemeClr val="tx1">
                    <a:lumMod val="90000"/>
                  </a:schemeClr>
                </a:solidFill>
                <a:latin typeface="Oswald" panose="020B0604020202020204" charset="0"/>
              </a:rPr>
              <a:t>by</a:t>
            </a:r>
          </a:p>
        </p:txBody>
      </p:sp>
      <p:sp>
        <p:nvSpPr>
          <p:cNvPr id="4" name="Title 2">
            <a:extLst>
              <a:ext uri="{FF2B5EF4-FFF2-40B4-BE49-F238E27FC236}">
                <a16:creationId xmlns:a16="http://schemas.microsoft.com/office/drawing/2014/main" id="{65797851-AFA8-4A0B-97DA-DD61B8688ED6}"/>
              </a:ext>
            </a:extLst>
          </p:cNvPr>
          <p:cNvSpPr txBox="1">
            <a:spLocks/>
          </p:cNvSpPr>
          <p:nvPr/>
        </p:nvSpPr>
        <p:spPr>
          <a:xfrm>
            <a:off x="1085850" y="3481764"/>
            <a:ext cx="6972300" cy="6830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28600">
              <a:lnSpc>
                <a:spcPct val="200000"/>
              </a:lnSpc>
              <a:spcAft>
                <a:spcPts val="1200"/>
              </a:spcAft>
            </a:pPr>
            <a:r>
              <a:rPr lang="en-US" sz="1050" dirty="0">
                <a:solidFill>
                  <a:schemeClr val="tx1">
                    <a:lumMod val="90000"/>
                  </a:schemeClr>
                </a:solidFill>
                <a:latin typeface="Oswald" panose="020B0604020202020204" charset="0"/>
              </a:rPr>
              <a:t>      Abdullah Ragab         </a:t>
            </a:r>
            <a:r>
              <a:rPr lang="en-US" sz="1050" dirty="0" err="1">
                <a:solidFill>
                  <a:schemeClr val="tx1">
                    <a:lumMod val="90000"/>
                  </a:schemeClr>
                </a:solidFill>
                <a:latin typeface="Oswald" panose="020B0604020202020204" charset="0"/>
              </a:rPr>
              <a:t>Hosam</a:t>
            </a:r>
            <a:r>
              <a:rPr lang="en-US" sz="1050" dirty="0">
                <a:solidFill>
                  <a:schemeClr val="tx1">
                    <a:lumMod val="90000"/>
                  </a:schemeClr>
                </a:solidFill>
                <a:latin typeface="Oswald" panose="020B0604020202020204" charset="0"/>
              </a:rPr>
              <a:t> Mahmoud          </a:t>
            </a:r>
            <a:r>
              <a:rPr lang="en-US" sz="1050" dirty="0" err="1">
                <a:solidFill>
                  <a:schemeClr val="tx1">
                    <a:lumMod val="90000"/>
                  </a:schemeClr>
                </a:solidFill>
                <a:latin typeface="Oswald" panose="020B0604020202020204" charset="0"/>
              </a:rPr>
              <a:t>khaled</a:t>
            </a:r>
            <a:r>
              <a:rPr lang="en-US" sz="1050" dirty="0">
                <a:solidFill>
                  <a:schemeClr val="tx1">
                    <a:lumMod val="90000"/>
                  </a:schemeClr>
                </a:solidFill>
                <a:latin typeface="Oswald" panose="020B0604020202020204" charset="0"/>
              </a:rPr>
              <a:t> Mohamed </a:t>
            </a:r>
            <a:r>
              <a:rPr lang="en-US" sz="1050" dirty="0" err="1">
                <a:solidFill>
                  <a:schemeClr val="tx1">
                    <a:lumMod val="90000"/>
                  </a:schemeClr>
                </a:solidFill>
                <a:latin typeface="Oswald" panose="020B0604020202020204" charset="0"/>
              </a:rPr>
              <a:t>Mohamed</a:t>
            </a:r>
            <a:r>
              <a:rPr lang="en-US" sz="1050" dirty="0">
                <a:solidFill>
                  <a:schemeClr val="tx1">
                    <a:lumMod val="90000"/>
                  </a:schemeClr>
                </a:solidFill>
                <a:latin typeface="Oswald" panose="020B0604020202020204" charset="0"/>
              </a:rPr>
              <a:t>           </a:t>
            </a:r>
            <a:r>
              <a:rPr lang="en-US" sz="1050" dirty="0" err="1">
                <a:solidFill>
                  <a:schemeClr val="tx1">
                    <a:lumMod val="90000"/>
                  </a:schemeClr>
                </a:solidFill>
                <a:latin typeface="Oswald" panose="020B0604020202020204" charset="0"/>
              </a:rPr>
              <a:t>Marwa</a:t>
            </a:r>
            <a:r>
              <a:rPr lang="en-US" sz="1050" dirty="0">
                <a:solidFill>
                  <a:schemeClr val="tx1">
                    <a:lumMod val="90000"/>
                  </a:schemeClr>
                </a:solidFill>
                <a:latin typeface="Oswald" panose="020B0604020202020204" charset="0"/>
              </a:rPr>
              <a:t> Hamdi </a:t>
            </a:r>
            <a:r>
              <a:rPr lang="en-US" sz="1050" dirty="0" err="1">
                <a:solidFill>
                  <a:schemeClr val="tx1">
                    <a:lumMod val="90000"/>
                  </a:schemeClr>
                </a:solidFill>
                <a:latin typeface="Oswald" panose="020B0604020202020204" charset="0"/>
              </a:rPr>
              <a:t>Boraie</a:t>
            </a:r>
            <a:r>
              <a:rPr lang="en-US" sz="1050" dirty="0">
                <a:solidFill>
                  <a:schemeClr val="tx1">
                    <a:lumMod val="90000"/>
                  </a:schemeClr>
                </a:solidFill>
                <a:latin typeface="Oswald" panose="020B0604020202020204" charset="0"/>
              </a:rPr>
              <a:t>       </a:t>
            </a:r>
            <a:r>
              <a:rPr lang="en-US" sz="1050" dirty="0" err="1">
                <a:solidFill>
                  <a:schemeClr val="tx1">
                    <a:lumMod val="90000"/>
                  </a:schemeClr>
                </a:solidFill>
                <a:latin typeface="Oswald" panose="020B0604020202020204" charset="0"/>
              </a:rPr>
              <a:t>Yomna</a:t>
            </a:r>
            <a:r>
              <a:rPr lang="en-US" sz="1050" dirty="0">
                <a:solidFill>
                  <a:schemeClr val="tx1">
                    <a:lumMod val="90000"/>
                  </a:schemeClr>
                </a:solidFill>
                <a:latin typeface="Oswald" panose="020B0604020202020204" charset="0"/>
              </a:rPr>
              <a:t> Mohammed    </a:t>
            </a:r>
          </a:p>
        </p:txBody>
      </p:sp>
    </p:spTree>
    <p:extLst>
      <p:ext uri="{BB962C8B-B14F-4D97-AF65-F5344CB8AC3E}">
        <p14:creationId xmlns:p14="http://schemas.microsoft.com/office/powerpoint/2010/main" val="89548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20000" y="0"/>
            <a:ext cx="7704000" cy="45719"/>
          </a:xfrm>
        </p:spPr>
        <p:txBody>
          <a:bodyPr/>
          <a:lstStyle/>
          <a:p>
            <a:r>
              <a:rPr lang="en-US" dirty="0"/>
              <a:t> </a:t>
            </a:r>
          </a:p>
        </p:txBody>
      </p:sp>
      <p:sp>
        <p:nvSpPr>
          <p:cNvPr id="3" name="عنصر نائب للنص 2"/>
          <p:cNvSpPr>
            <a:spLocks noGrp="1"/>
          </p:cNvSpPr>
          <p:nvPr>
            <p:ph type="body" idx="1"/>
          </p:nvPr>
        </p:nvSpPr>
        <p:spPr>
          <a:xfrm>
            <a:off x="0" y="0"/>
            <a:ext cx="9144000" cy="5143500"/>
          </a:xfrm>
        </p:spPr>
        <p:txBody>
          <a:bodyPr/>
          <a:lstStyle/>
          <a:p>
            <a:endParaRPr lang="en-US" sz="1600" dirty="0">
              <a:solidFill>
                <a:schemeClr val="tx1">
                  <a:lumMod val="90000"/>
                </a:schemeClr>
              </a:solidFill>
              <a:latin typeface="Roboto" panose="020B0604020202020204" charset="0"/>
              <a:ea typeface="Roboto" panose="020B0604020202020204" charset="0"/>
            </a:endParaRPr>
          </a:p>
          <a:p>
            <a:r>
              <a:rPr lang="en-US" sz="1600" dirty="0">
                <a:solidFill>
                  <a:schemeClr val="tx1">
                    <a:lumMod val="90000"/>
                  </a:schemeClr>
                </a:solidFill>
                <a:latin typeface="Roboto" panose="020B0604020202020204" charset="0"/>
                <a:ea typeface="Roboto" panose="020B0604020202020204" charset="0"/>
              </a:rPr>
              <a:t>Data Preprocessing</a:t>
            </a:r>
          </a:p>
          <a:p>
            <a:pPr marL="609600" lvl="1" indent="0">
              <a:buNone/>
            </a:pPr>
            <a:r>
              <a:rPr lang="en-US" sz="1600" dirty="0">
                <a:solidFill>
                  <a:schemeClr val="tx1">
                    <a:lumMod val="90000"/>
                  </a:schemeClr>
                </a:solidFill>
                <a:latin typeface="Roboto" panose="020B0604020202020204" charset="0"/>
                <a:ea typeface="Roboto" panose="020B0604020202020204" charset="0"/>
              </a:rPr>
              <a:t>-   </a:t>
            </a:r>
            <a:r>
              <a:rPr lang="en-US" sz="1400" dirty="0">
                <a:solidFill>
                  <a:schemeClr val="tx1">
                    <a:lumMod val="90000"/>
                  </a:schemeClr>
                </a:solidFill>
                <a:latin typeface="Roboto" panose="020B0604020202020204" charset="0"/>
                <a:ea typeface="Roboto" panose="020B0604020202020204" charset="0"/>
              </a:rPr>
              <a:t>Bitcoin History</a:t>
            </a:r>
          </a:p>
          <a:p>
            <a:pPr marL="609600" lvl="1" indent="0">
              <a:buNone/>
            </a:pPr>
            <a:r>
              <a:rPr lang="en-US" sz="1400" dirty="0">
                <a:solidFill>
                  <a:schemeClr val="tx1">
                    <a:lumMod val="90000"/>
                  </a:schemeClr>
                </a:solidFill>
                <a:latin typeface="Roboto" panose="020B0604020202020204" charset="0"/>
                <a:ea typeface="Roboto" panose="020B0604020202020204" charset="0"/>
              </a:rPr>
              <a:t>              Remove links and special characters </a:t>
            </a:r>
          </a:p>
          <a:p>
            <a:pPr marL="609600" lvl="1" indent="0">
              <a:buNone/>
            </a:pPr>
            <a:endParaRPr lang="en-US" sz="1600" dirty="0">
              <a:solidFill>
                <a:schemeClr val="tx1">
                  <a:lumMod val="90000"/>
                </a:schemeClr>
              </a:solidFill>
              <a:latin typeface="Roboto" panose="020B0604020202020204" charset="0"/>
              <a:ea typeface="Roboto" panose="020B0604020202020204" charset="0"/>
            </a:endParaRPr>
          </a:p>
          <a:p>
            <a:r>
              <a:rPr lang="en-US" sz="1600" dirty="0">
                <a:solidFill>
                  <a:schemeClr val="tx1">
                    <a:lumMod val="90000"/>
                  </a:schemeClr>
                </a:solidFill>
                <a:latin typeface="Roboto" panose="020B0604020202020204" charset="0"/>
                <a:ea typeface="Roboto" panose="020B0604020202020204" charset="0"/>
              </a:rPr>
              <a:t>Sentiment Analysis</a:t>
            </a:r>
          </a:p>
          <a:p>
            <a:pPr marL="609600" lvl="1" indent="0">
              <a:buNone/>
            </a:pPr>
            <a:r>
              <a:rPr lang="en-US" sz="1400" dirty="0">
                <a:solidFill>
                  <a:schemeClr val="tx1">
                    <a:lumMod val="90000"/>
                  </a:schemeClr>
                </a:solidFill>
                <a:latin typeface="Roboto" panose="020B0604020202020204" charset="0"/>
                <a:ea typeface="Roboto" panose="020B0604020202020204" charset="0"/>
              </a:rPr>
              <a:t>- Sentiment Analysis using VADER</a:t>
            </a:r>
            <a:endParaRPr lang="en-US" sz="1600" dirty="0">
              <a:solidFill>
                <a:schemeClr val="tx1">
                  <a:lumMod val="90000"/>
                </a:schemeClr>
              </a:solidFill>
              <a:latin typeface="Roboto" panose="020B0604020202020204" charset="0"/>
              <a:ea typeface="Roboto" panose="020B0604020202020204" charset="0"/>
            </a:endParaRPr>
          </a:p>
          <a:p>
            <a:endParaRPr lang="en-US" sz="1600" dirty="0">
              <a:solidFill>
                <a:schemeClr val="tx1">
                  <a:lumMod val="90000"/>
                </a:schemeClr>
              </a:solidFill>
              <a:latin typeface="Roboto" panose="020B0604020202020204" charset="0"/>
              <a:ea typeface="Roboto" panose="020B0604020202020204" charset="0"/>
            </a:endParaRPr>
          </a:p>
          <a:p>
            <a:endParaRPr lang="en-US" sz="1600" dirty="0">
              <a:solidFill>
                <a:schemeClr val="tx1">
                  <a:lumMod val="90000"/>
                </a:schemeClr>
              </a:solidFill>
              <a:latin typeface="Roboto" panose="020B0604020202020204" charset="0"/>
              <a:ea typeface="Roboto" panose="020B0604020202020204" charset="0"/>
            </a:endParaRPr>
          </a:p>
          <a:p>
            <a:pPr marL="152400" indent="0">
              <a:buNone/>
            </a:pPr>
            <a:endParaRPr lang="en-US" sz="1600" dirty="0">
              <a:solidFill>
                <a:schemeClr val="tx1">
                  <a:lumMod val="90000"/>
                </a:schemeClr>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3530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20000" y="0"/>
            <a:ext cx="7704000" cy="45719"/>
          </a:xfrm>
        </p:spPr>
        <p:txBody>
          <a:bodyPr/>
          <a:lstStyle/>
          <a:p>
            <a:r>
              <a:rPr lang="en-US" dirty="0"/>
              <a:t> </a:t>
            </a:r>
          </a:p>
        </p:txBody>
      </p:sp>
      <p:sp>
        <p:nvSpPr>
          <p:cNvPr id="3" name="عنصر نائب للنص 2"/>
          <p:cNvSpPr>
            <a:spLocks noGrp="1"/>
          </p:cNvSpPr>
          <p:nvPr>
            <p:ph type="body" idx="1"/>
          </p:nvPr>
        </p:nvSpPr>
        <p:spPr>
          <a:xfrm>
            <a:off x="0" y="0"/>
            <a:ext cx="9144000" cy="5143500"/>
          </a:xfrm>
        </p:spPr>
        <p:txBody>
          <a:bodyPr/>
          <a:lstStyle/>
          <a:p>
            <a:endParaRPr lang="en-US" sz="1600" dirty="0">
              <a:solidFill>
                <a:schemeClr val="tx1">
                  <a:lumMod val="90000"/>
                </a:schemeClr>
              </a:solidFill>
              <a:latin typeface="Roboto" panose="020B0604020202020204" charset="0"/>
              <a:ea typeface="Roboto" panose="020B0604020202020204" charset="0"/>
            </a:endParaRPr>
          </a:p>
          <a:p>
            <a:r>
              <a:rPr lang="en-US" sz="1600" dirty="0">
                <a:solidFill>
                  <a:schemeClr val="tx1">
                    <a:lumMod val="90000"/>
                  </a:schemeClr>
                </a:solidFill>
                <a:latin typeface="Roboto" panose="020B0604020202020204" charset="0"/>
                <a:ea typeface="Roboto" panose="020B0604020202020204" charset="0"/>
              </a:rPr>
              <a:t>Modeling </a:t>
            </a:r>
          </a:p>
          <a:p>
            <a:pPr lvl="1">
              <a:buFont typeface="Arial" panose="020B0604020202020204" pitchFamily="34" charset="0"/>
              <a:buChar char="•"/>
            </a:pPr>
            <a:r>
              <a:rPr lang="en-US" sz="1050" dirty="0">
                <a:solidFill>
                  <a:schemeClr val="tx1">
                    <a:lumMod val="90000"/>
                  </a:schemeClr>
                </a:solidFill>
                <a:latin typeface="Roboto" panose="020B0604020202020204" charset="0"/>
                <a:ea typeface="Roboto" panose="020B0604020202020204" charset="0"/>
              </a:rPr>
              <a:t>Linear Regression</a:t>
            </a:r>
          </a:p>
          <a:p>
            <a:pPr lvl="1">
              <a:buFont typeface="Arial" panose="020B0604020202020204" pitchFamily="34" charset="0"/>
              <a:buChar char="•"/>
            </a:pPr>
            <a:r>
              <a:rPr lang="en-US" sz="1050" dirty="0">
                <a:solidFill>
                  <a:schemeClr val="tx1">
                    <a:lumMod val="90000"/>
                  </a:schemeClr>
                </a:solidFill>
                <a:latin typeface="Roboto" panose="020B0604020202020204" charset="0"/>
                <a:ea typeface="Roboto" panose="020B0604020202020204" charset="0"/>
              </a:rPr>
              <a:t>LSTM</a:t>
            </a:r>
          </a:p>
          <a:p>
            <a:pPr lvl="1">
              <a:buFont typeface="Arial" panose="020B0604020202020204" pitchFamily="34" charset="0"/>
              <a:buChar char="•"/>
            </a:pPr>
            <a:r>
              <a:rPr lang="en-US" sz="1050" dirty="0">
                <a:solidFill>
                  <a:schemeClr val="tx1">
                    <a:lumMod val="90000"/>
                  </a:schemeClr>
                </a:solidFill>
                <a:latin typeface="Roboto" panose="020B0604020202020204" charset="0"/>
                <a:ea typeface="Roboto" panose="020B0604020202020204" charset="0"/>
              </a:rPr>
              <a:t>Auto ML</a:t>
            </a:r>
          </a:p>
          <a:p>
            <a:pPr lvl="1">
              <a:buFont typeface="Arial" panose="020B0604020202020204" pitchFamily="34" charset="0"/>
              <a:buChar char="•"/>
            </a:pPr>
            <a:r>
              <a:rPr lang="en-US" sz="1050" dirty="0">
                <a:solidFill>
                  <a:schemeClr val="tx1">
                    <a:lumMod val="90000"/>
                  </a:schemeClr>
                </a:solidFill>
                <a:latin typeface="Roboto" panose="020B0604020202020204" charset="0"/>
                <a:ea typeface="Roboto" panose="020B0604020202020204" charset="0"/>
              </a:rPr>
              <a:t>Random Forest</a:t>
            </a:r>
          </a:p>
          <a:p>
            <a:pPr lvl="1">
              <a:buFont typeface="Arial" panose="020B0604020202020204" pitchFamily="34" charset="0"/>
              <a:buChar char="•"/>
            </a:pPr>
            <a:r>
              <a:rPr lang="en-US" sz="1050" dirty="0">
                <a:solidFill>
                  <a:schemeClr val="tx1">
                    <a:lumMod val="90000"/>
                  </a:schemeClr>
                </a:solidFill>
                <a:latin typeface="Roboto" panose="020B0604020202020204" charset="0"/>
                <a:ea typeface="Roboto" panose="020B0604020202020204" charset="0"/>
              </a:rPr>
              <a:t>SVM</a:t>
            </a:r>
          </a:p>
          <a:p>
            <a:endParaRPr lang="en-US" sz="1600" dirty="0">
              <a:solidFill>
                <a:schemeClr val="tx1">
                  <a:lumMod val="90000"/>
                </a:schemeClr>
              </a:solidFill>
              <a:latin typeface="Roboto" panose="020B0604020202020204" charset="0"/>
              <a:ea typeface="Roboto" panose="020B0604020202020204" charset="0"/>
            </a:endParaRPr>
          </a:p>
          <a:p>
            <a:pPr marL="152400" indent="0">
              <a:buNone/>
            </a:pPr>
            <a:endParaRPr lang="en-US" sz="1600" dirty="0">
              <a:solidFill>
                <a:schemeClr val="tx1">
                  <a:lumMod val="90000"/>
                </a:schemeClr>
              </a:solidFill>
              <a:latin typeface="Roboto" panose="020B0604020202020204" charset="0"/>
              <a:ea typeface="Roboto" panose="020B0604020202020204" charset="0"/>
            </a:endParaRPr>
          </a:p>
          <a:p>
            <a:pPr marL="152400" indent="0">
              <a:buNone/>
            </a:pPr>
            <a:endParaRPr lang="en-US" sz="1600" dirty="0">
              <a:solidFill>
                <a:schemeClr val="tx1">
                  <a:lumMod val="90000"/>
                </a:schemeClr>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27653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E2A6C4C-C91A-4C68-8768-DCA8656755E4}"/>
              </a:ext>
            </a:extLst>
          </p:cNvPr>
          <p:cNvGraphicFramePr>
            <a:graphicFrameLocks noGrp="1"/>
          </p:cNvGraphicFramePr>
          <p:nvPr>
            <p:extLst>
              <p:ext uri="{D42A27DB-BD31-4B8C-83A1-F6EECF244321}">
                <p14:modId xmlns:p14="http://schemas.microsoft.com/office/powerpoint/2010/main" val="2998291524"/>
              </p:ext>
            </p:extLst>
          </p:nvPr>
        </p:nvGraphicFramePr>
        <p:xfrm>
          <a:off x="855879" y="694944"/>
          <a:ext cx="7344460" cy="2760363"/>
        </p:xfrm>
        <a:graphic>
          <a:graphicData uri="http://schemas.openxmlformats.org/drawingml/2006/table">
            <a:tbl>
              <a:tblPr firstRow="1" bandRow="1">
                <a:tableStyleId>{3B4B98B0-60AC-42C2-AFA5-B58CD77FA1E5}</a:tableStyleId>
              </a:tblPr>
              <a:tblGrid>
                <a:gridCol w="1711756">
                  <a:extLst>
                    <a:ext uri="{9D8B030D-6E8A-4147-A177-3AD203B41FA5}">
                      <a16:colId xmlns:a16="http://schemas.microsoft.com/office/drawing/2014/main" val="219784640"/>
                    </a:ext>
                  </a:extLst>
                </a:gridCol>
                <a:gridCol w="1850746">
                  <a:extLst>
                    <a:ext uri="{9D8B030D-6E8A-4147-A177-3AD203B41FA5}">
                      <a16:colId xmlns:a16="http://schemas.microsoft.com/office/drawing/2014/main" val="3291951681"/>
                    </a:ext>
                  </a:extLst>
                </a:gridCol>
                <a:gridCol w="2332896">
                  <a:extLst>
                    <a:ext uri="{9D8B030D-6E8A-4147-A177-3AD203B41FA5}">
                      <a16:colId xmlns:a16="http://schemas.microsoft.com/office/drawing/2014/main" val="2818113217"/>
                    </a:ext>
                  </a:extLst>
                </a:gridCol>
                <a:gridCol w="1449062">
                  <a:extLst>
                    <a:ext uri="{9D8B030D-6E8A-4147-A177-3AD203B41FA5}">
                      <a16:colId xmlns:a16="http://schemas.microsoft.com/office/drawing/2014/main" val="332180723"/>
                    </a:ext>
                  </a:extLst>
                </a:gridCol>
              </a:tblGrid>
              <a:tr h="511659">
                <a:tc>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t>Mean squared error</a:t>
                      </a:r>
                    </a:p>
                    <a:p>
                      <a:pPr algn="ctr"/>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Mean absolute error</a:t>
                      </a:r>
                      <a:endParaRPr lang="en-US" b="0" dirty="0"/>
                    </a:p>
                    <a:p>
                      <a:pPr algn="ctr"/>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t>R2 score</a:t>
                      </a:r>
                    </a:p>
                    <a:p>
                      <a:pPr algn="ctr"/>
                      <a:endParaRPr lang="en-US" b="0" dirty="0"/>
                    </a:p>
                  </a:txBody>
                  <a:tcPr/>
                </a:tc>
                <a:extLst>
                  <a:ext uri="{0D108BD9-81ED-4DB2-BD59-A6C34878D82A}">
                    <a16:rowId xmlns:a16="http://schemas.microsoft.com/office/drawing/2014/main" val="1283246880"/>
                  </a:ext>
                </a:extLst>
              </a:tr>
              <a:tr h="4019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solidFill>
                            <a:schemeClr val="tx1">
                              <a:lumMod val="90000"/>
                            </a:schemeClr>
                          </a:solidFill>
                          <a:latin typeface="Roboto" panose="020B0604020202020204" charset="0"/>
                          <a:ea typeface="Roboto" panose="020B0604020202020204" charset="0"/>
                        </a:rPr>
                        <a:t>Linear Regression</a:t>
                      </a:r>
                    </a:p>
                  </a:txBody>
                  <a:tcPr/>
                </a:tc>
                <a:tc>
                  <a:txBody>
                    <a:bodyPr/>
                    <a:lstStyle/>
                    <a:p>
                      <a:pPr algn="ctr"/>
                      <a:r>
                        <a:rPr lang="en-US" dirty="0"/>
                        <a:t>132022.5</a:t>
                      </a:r>
                    </a:p>
                  </a:txBody>
                  <a:tcPr/>
                </a:tc>
                <a:tc>
                  <a:txBody>
                    <a:bodyPr/>
                    <a:lstStyle/>
                    <a:p>
                      <a:pPr algn="ctr"/>
                      <a:r>
                        <a:rPr lang="en-US" sz="1400" b="0" i="0" u="none" strike="noStrike" cap="none" dirty="0">
                          <a:solidFill>
                            <a:schemeClr val="tx1"/>
                          </a:solidFill>
                          <a:effectLst/>
                          <a:latin typeface="+mn-lt"/>
                          <a:ea typeface="+mn-ea"/>
                          <a:cs typeface="+mn-cs"/>
                          <a:sym typeface="Arial"/>
                        </a:rPr>
                        <a:t>229.8</a:t>
                      </a:r>
                      <a:endParaRPr lang="en-US" dirty="0"/>
                    </a:p>
                  </a:txBody>
                  <a:tcPr/>
                </a:tc>
                <a:tc>
                  <a:txBody>
                    <a:bodyPr/>
                    <a:lstStyle/>
                    <a:p>
                      <a:pPr algn="ctr"/>
                      <a:r>
                        <a:rPr lang="en-US" sz="1400" b="0" i="0" u="none" strike="noStrike" cap="none" dirty="0">
                          <a:solidFill>
                            <a:schemeClr val="tx1"/>
                          </a:solidFill>
                          <a:effectLst/>
                          <a:latin typeface="+mn-lt"/>
                          <a:ea typeface="+mn-ea"/>
                          <a:cs typeface="+mn-cs"/>
                          <a:sym typeface="Arial"/>
                        </a:rPr>
                        <a:t>0.97</a:t>
                      </a:r>
                      <a:endParaRPr lang="en-US" dirty="0"/>
                    </a:p>
                  </a:txBody>
                  <a:tcPr/>
                </a:tc>
                <a:extLst>
                  <a:ext uri="{0D108BD9-81ED-4DB2-BD59-A6C34878D82A}">
                    <a16:rowId xmlns:a16="http://schemas.microsoft.com/office/drawing/2014/main" val="3307425535"/>
                  </a:ext>
                </a:extLst>
              </a:tr>
              <a:tr h="4019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lumMod val="90000"/>
                            </a:schemeClr>
                          </a:solidFill>
                          <a:latin typeface="Roboto" panose="020B0604020202020204" charset="0"/>
                          <a:ea typeface="Roboto" panose="020B0604020202020204" charset="0"/>
                        </a:rPr>
                        <a:t>SVM</a:t>
                      </a: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327500466"/>
                  </a:ext>
                </a:extLst>
              </a:tr>
              <a:tr h="2546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lumMod val="90000"/>
                            </a:schemeClr>
                          </a:solidFill>
                          <a:latin typeface="Roboto" panose="020B0604020202020204" charset="0"/>
                          <a:ea typeface="Roboto" panose="020B0604020202020204" charset="0"/>
                        </a:rPr>
                        <a:t>Random Forest</a:t>
                      </a:r>
                    </a:p>
                    <a:p>
                      <a:endParaRPr lang="en-US" dirty="0"/>
                    </a:p>
                  </a:txBody>
                  <a:tcPr/>
                </a:tc>
                <a:tc>
                  <a:txBody>
                    <a:bodyPr/>
                    <a:lstStyle/>
                    <a:p>
                      <a:pPr algn="ctr"/>
                      <a:r>
                        <a:rPr lang="en-US" sz="1400" b="0" i="0" u="none" strike="noStrike" cap="none" dirty="0">
                          <a:solidFill>
                            <a:schemeClr val="tx1"/>
                          </a:solidFill>
                          <a:effectLst/>
                          <a:latin typeface="+mn-lt"/>
                          <a:ea typeface="+mn-ea"/>
                          <a:cs typeface="+mn-cs"/>
                          <a:sym typeface="Arial"/>
                        </a:rPr>
                        <a:t>231222.8</a:t>
                      </a:r>
                      <a:endParaRPr lang="en-US" dirty="0"/>
                    </a:p>
                  </a:txBody>
                  <a:tcPr/>
                </a:tc>
                <a:tc>
                  <a:txBody>
                    <a:bodyPr/>
                    <a:lstStyle/>
                    <a:p>
                      <a:pPr algn="ctr"/>
                      <a:r>
                        <a:rPr lang="en-US" sz="1400" b="0" i="0" u="none" strike="noStrike" cap="none" dirty="0">
                          <a:solidFill>
                            <a:schemeClr val="tx1"/>
                          </a:solidFill>
                          <a:effectLst/>
                          <a:latin typeface="+mn-lt"/>
                          <a:ea typeface="+mn-ea"/>
                          <a:cs typeface="+mn-cs"/>
                          <a:sym typeface="Arial"/>
                        </a:rPr>
                        <a:t>328.2</a:t>
                      </a:r>
                      <a:endParaRPr lang="en-US" dirty="0"/>
                    </a:p>
                  </a:txBody>
                  <a:tcPr/>
                </a:tc>
                <a:tc>
                  <a:txBody>
                    <a:bodyPr/>
                    <a:lstStyle/>
                    <a:p>
                      <a:pPr algn="ctr"/>
                      <a:r>
                        <a:rPr lang="en-US" sz="1400" b="0" i="0" u="none" strike="noStrike" cap="none">
                          <a:solidFill>
                            <a:schemeClr val="tx1"/>
                          </a:solidFill>
                          <a:effectLst/>
                          <a:latin typeface="+mn-lt"/>
                          <a:ea typeface="+mn-ea"/>
                          <a:cs typeface="+mn-cs"/>
                          <a:sym typeface="Arial"/>
                        </a:rPr>
                        <a:t>0.96</a:t>
                      </a:r>
                      <a:endParaRPr lang="en-US"/>
                    </a:p>
                  </a:txBody>
                  <a:tcPr/>
                </a:tc>
                <a:extLst>
                  <a:ext uri="{0D108BD9-81ED-4DB2-BD59-A6C34878D82A}">
                    <a16:rowId xmlns:a16="http://schemas.microsoft.com/office/drawing/2014/main" val="2590207636"/>
                  </a:ext>
                </a:extLst>
              </a:tr>
              <a:tr h="4019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lumMod val="90000"/>
                            </a:schemeClr>
                          </a:solidFill>
                          <a:latin typeface="Roboto" panose="020B0604020202020204" charset="0"/>
                          <a:ea typeface="Roboto" panose="020B0604020202020204" charset="0"/>
                        </a:rPr>
                        <a:t>Auto ML</a:t>
                      </a:r>
                    </a:p>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398926664"/>
                  </a:ext>
                </a:extLst>
              </a:tr>
              <a:tr h="401961">
                <a:tc>
                  <a:txBody>
                    <a:bodyPr/>
                    <a:lstStyle/>
                    <a:p>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86032874"/>
                  </a:ext>
                </a:extLst>
              </a:tr>
            </a:tbl>
          </a:graphicData>
        </a:graphic>
      </p:graphicFrame>
    </p:spTree>
    <p:extLst>
      <p:ext uri="{BB962C8B-B14F-4D97-AF65-F5344CB8AC3E}">
        <p14:creationId xmlns:p14="http://schemas.microsoft.com/office/powerpoint/2010/main" val="277126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28"/>
        <p:cNvGrpSpPr/>
        <p:nvPr/>
      </p:nvGrpSpPr>
      <p:grpSpPr>
        <a:xfrm>
          <a:off x="0" y="0"/>
          <a:ext cx="0" cy="0"/>
          <a:chOff x="0" y="0"/>
          <a:chExt cx="0" cy="0"/>
        </a:xfrm>
      </p:grpSpPr>
      <p:sp>
        <p:nvSpPr>
          <p:cNvPr id="1329" name="Google Shape;1329;p54"/>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4"/>
                </a:solidFill>
              </a:rPr>
              <a:t>04</a:t>
            </a:r>
            <a:endParaRPr dirty="0">
              <a:solidFill>
                <a:schemeClr val="accent4"/>
              </a:solidFill>
            </a:endParaRPr>
          </a:p>
        </p:txBody>
      </p:sp>
      <p:sp>
        <p:nvSpPr>
          <p:cNvPr id="1330" name="Google Shape;1330;p54"/>
          <p:cNvSpPr txBox="1">
            <a:spLocks noGrp="1"/>
          </p:cNvSpPr>
          <p:nvPr>
            <p:ph type="title" idx="2"/>
          </p:nvPr>
        </p:nvSpPr>
        <p:spPr>
          <a:xfrm>
            <a:off x="3216900" y="2879675"/>
            <a:ext cx="2622000" cy="1234800"/>
          </a:xfrm>
          <a:prstGeom prst="rect">
            <a:avLst/>
          </a:prstGeom>
        </p:spPr>
        <p:txBody>
          <a:bodyPr spcFirstLastPara="1" wrap="square" lIns="91425" tIns="91425" rIns="91425" bIns="91425" anchor="ctr" anchorCtr="0">
            <a:noAutofit/>
          </a:bodyPr>
          <a:lstStyle/>
          <a:p>
            <a:br>
              <a:rPr lang="en-US" dirty="0"/>
            </a:br>
            <a:br>
              <a:rPr lang="en-US" dirty="0"/>
            </a:br>
            <a:r>
              <a:rPr lang="en-US" dirty="0"/>
              <a:t>Conclusion &amp; Summary</a:t>
            </a:r>
            <a:br>
              <a:rPr lang="en-US" dirty="0"/>
            </a:br>
            <a:br>
              <a:rPr lang="en-US" dirty="0"/>
            </a:br>
            <a:endParaRPr lang="en-US" dirty="0"/>
          </a:p>
        </p:txBody>
      </p:sp>
      <p:grpSp>
        <p:nvGrpSpPr>
          <p:cNvPr id="1331" name="Google Shape;1331;p54"/>
          <p:cNvGrpSpPr/>
          <p:nvPr/>
        </p:nvGrpSpPr>
        <p:grpSpPr>
          <a:xfrm>
            <a:off x="6275090" y="1382992"/>
            <a:ext cx="2377521" cy="2377521"/>
            <a:chOff x="6275090" y="1382992"/>
            <a:chExt cx="2377521" cy="2377521"/>
          </a:xfrm>
        </p:grpSpPr>
        <p:sp>
          <p:nvSpPr>
            <p:cNvPr id="1332" name="Google Shape;1332;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29"/>
                                        </p:tgtEl>
                                        <p:attrNameLst>
                                          <p:attrName>style.visibility</p:attrName>
                                        </p:attrNameLst>
                                      </p:cBhvr>
                                      <p:to>
                                        <p:strVal val="visible"/>
                                      </p:to>
                                    </p:set>
                                    <p:animEffect transition="in" filter="randombar(horizontal)">
                                      <p:cBhvr>
                                        <p:cTn id="7" dur="500"/>
                                        <p:tgtEl>
                                          <p:spTgt spid="13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0"/>
                                        </p:tgtEl>
                                        <p:attrNameLst>
                                          <p:attrName>style.visibility</p:attrName>
                                        </p:attrNameLst>
                                      </p:cBhvr>
                                      <p:to>
                                        <p:strVal val="visible"/>
                                      </p:to>
                                    </p:set>
                                    <p:animEffect transition="in" filter="fade">
                                      <p:cBhvr>
                                        <p:cTn id="12" dur="500"/>
                                        <p:tgtEl>
                                          <p:spTgt spid="1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 grpId="0"/>
      <p:bldP spid="133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72"/>
        <p:cNvGrpSpPr/>
        <p:nvPr/>
      </p:nvGrpSpPr>
      <p:grpSpPr>
        <a:xfrm>
          <a:off x="0" y="0"/>
          <a:ext cx="0" cy="0"/>
          <a:chOff x="0" y="0"/>
          <a:chExt cx="0" cy="0"/>
        </a:xfrm>
      </p:grpSpPr>
      <p:sp>
        <p:nvSpPr>
          <p:cNvPr id="1077" name="Google Shape;1077;p45"/>
          <p:cNvSpPr txBox="1">
            <a:spLocks noGrp="1"/>
          </p:cNvSpPr>
          <p:nvPr>
            <p:ph type="title"/>
          </p:nvPr>
        </p:nvSpPr>
        <p:spPr>
          <a:xfrm>
            <a:off x="720000" y="382772"/>
            <a:ext cx="7704000" cy="691116"/>
          </a:xfrm>
          <a:prstGeom prst="rect">
            <a:avLst/>
          </a:prstGeom>
        </p:spPr>
        <p:txBody>
          <a:bodyPr spcFirstLastPara="1" wrap="square" lIns="91425" tIns="91425" rIns="91425" bIns="91425" anchor="t" anchorCtr="0">
            <a:noAutofit/>
          </a:bodyPr>
          <a:lstStyle/>
          <a:p>
            <a:br>
              <a:rPr lang="en-US" dirty="0"/>
            </a:br>
            <a:br>
              <a:rPr lang="en-US" dirty="0"/>
            </a:br>
            <a:endParaRPr dirty="0"/>
          </a:p>
        </p:txBody>
      </p:sp>
      <p:sp>
        <p:nvSpPr>
          <p:cNvPr id="2" name="Rectangle 1"/>
          <p:cNvSpPr/>
          <p:nvPr/>
        </p:nvSpPr>
        <p:spPr>
          <a:xfrm>
            <a:off x="393405" y="1158949"/>
            <a:ext cx="6464595" cy="738664"/>
          </a:xfrm>
          <a:prstGeom prst="rect">
            <a:avLst/>
          </a:prstGeom>
        </p:spPr>
        <p:txBody>
          <a:bodyPr wrap="square">
            <a:spAutoFit/>
          </a:bodyPr>
          <a:lstStyle/>
          <a:p>
            <a:r>
              <a:rPr lang="en-US" dirty="0">
                <a:solidFill>
                  <a:schemeClr val="bg1"/>
                </a:solidFill>
              </a:rPr>
              <a:t>From these studies we will get a brief idea on when to invest your money in cryptocurrency and when not to. Use the information wisely.</a:t>
            </a:r>
            <a:br>
              <a:rPr lang="en-US" dirty="0">
                <a:solidFill>
                  <a:schemeClr val="bg1"/>
                </a:solidFill>
              </a:rPr>
            </a:b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7"/>
                                        </p:tgtEl>
                                        <p:attrNameLst>
                                          <p:attrName>style.visibility</p:attrName>
                                        </p:attrNameLst>
                                      </p:cBhvr>
                                      <p:to>
                                        <p:strVal val="visible"/>
                                      </p:to>
                                    </p:set>
                                    <p:anim calcmode="lin" valueType="num">
                                      <p:cBhvr additive="base">
                                        <p:cTn id="7" dur="500" fill="hold"/>
                                        <p:tgtEl>
                                          <p:spTgt spid="1077"/>
                                        </p:tgtEl>
                                        <p:attrNameLst>
                                          <p:attrName>ppt_x</p:attrName>
                                        </p:attrNameLst>
                                      </p:cBhvr>
                                      <p:tavLst>
                                        <p:tav tm="0">
                                          <p:val>
                                            <p:strVal val="#ppt_x"/>
                                          </p:val>
                                        </p:tav>
                                        <p:tav tm="100000">
                                          <p:val>
                                            <p:strVal val="#ppt_x"/>
                                          </p:val>
                                        </p:tav>
                                      </p:tavLst>
                                    </p:anim>
                                    <p:anim calcmode="lin" valueType="num">
                                      <p:cBhvr additive="base">
                                        <p:cTn id="8" dur="500" fill="hold"/>
                                        <p:tgtEl>
                                          <p:spTgt spid="1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76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87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0" name="Google Shape;1450;p5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solidFill>
              </a:rPr>
              <a:t>05</a:t>
            </a:r>
            <a:endParaRPr dirty="0">
              <a:solidFill>
                <a:schemeClr val="accent5"/>
              </a:solidFill>
            </a:endParaRPr>
          </a:p>
        </p:txBody>
      </p:sp>
      <p:sp>
        <p:nvSpPr>
          <p:cNvPr id="1451" name="Google Shape;1451;p5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br>
              <a:rPr lang="en-US" dirty="0"/>
            </a:br>
            <a:r>
              <a:rPr lang="en-US" dirty="0"/>
              <a:t>References</a:t>
            </a:r>
            <a:br>
              <a:rPr lang="en-US" dirty="0"/>
            </a:br>
            <a:endParaRPr lang="en-US" dirty="0"/>
          </a:p>
        </p:txBody>
      </p:sp>
      <p:grpSp>
        <p:nvGrpSpPr>
          <p:cNvPr id="1452" name="Google Shape;1452;p58"/>
          <p:cNvGrpSpPr/>
          <p:nvPr/>
        </p:nvGrpSpPr>
        <p:grpSpPr>
          <a:xfrm>
            <a:off x="6293268" y="1146387"/>
            <a:ext cx="2850726" cy="2850726"/>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50"/>
                                        </p:tgtEl>
                                        <p:attrNameLst>
                                          <p:attrName>style.visibility</p:attrName>
                                        </p:attrNameLst>
                                      </p:cBhvr>
                                      <p:to>
                                        <p:strVal val="visible"/>
                                      </p:to>
                                    </p:set>
                                    <p:animEffect transition="in" filter="randombar(horizontal)">
                                      <p:cBhvr>
                                        <p:cTn id="7" dur="500"/>
                                        <p:tgtEl>
                                          <p:spTgt spid="14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51"/>
                                        </p:tgtEl>
                                        <p:attrNameLst>
                                          <p:attrName>style.visibility</p:attrName>
                                        </p:attrNameLst>
                                      </p:cBhvr>
                                      <p:to>
                                        <p:strVal val="visible"/>
                                      </p:to>
                                    </p:set>
                                    <p:animEffect transition="in" filter="fade">
                                      <p:cBhvr>
                                        <p:cTn id="12" dur="500"/>
                                        <p:tgtEl>
                                          <p:spTgt spid="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0" grpId="0"/>
      <p:bldP spid="14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511" y="221023"/>
            <a:ext cx="7704000" cy="572700"/>
          </a:xfrm>
        </p:spPr>
        <p:txBody>
          <a:bodyPr/>
          <a:lstStyle/>
          <a:p>
            <a:r>
              <a:rPr lang="en-US" dirty="0"/>
              <a:t>References :</a:t>
            </a:r>
            <a:br>
              <a:rPr lang="en-US" dirty="0"/>
            </a:br>
            <a:br>
              <a:rPr lang="en-US" dirty="0"/>
            </a:br>
            <a:r>
              <a:rPr lang="en-US" sz="1400" dirty="0">
                <a:solidFill>
                  <a:schemeClr val="bg1"/>
                </a:solidFill>
                <a:latin typeface="+mj-lt"/>
              </a:rPr>
              <a:t>[1] Ekaterina Loginova, Wai Kit Tsang, Guus van Heijningen, Louis‑Philippe Kerkhove and Dries F.Benoit. (2021). Forecasting directional bitcoin price returns using aspect‑based sentiment analysis on online text data.</a:t>
            </a:r>
            <a:br>
              <a:rPr lang="en-US" sz="1400" dirty="0">
                <a:solidFill>
                  <a:schemeClr val="bg1"/>
                </a:solidFill>
                <a:latin typeface="+mj-lt"/>
              </a:rPr>
            </a:br>
            <a:r>
              <a:rPr lang="en-US" sz="1400" dirty="0">
                <a:solidFill>
                  <a:schemeClr val="bg1"/>
                </a:solidFill>
                <a:latin typeface="+mj-lt"/>
              </a:rPr>
              <a:t>[2] Xin Huang, Wenbin Zhang, Yiyi Huang, Xuejiao Tang, Mingli Zhang, Jayachander Surbiryala, Vasileios Iosifidis, Zhen Liu, and Ji Zhang. (2021). LSTM Based Sentiment Analysis for Cryptocurrency Prediction.</a:t>
            </a:r>
            <a:br>
              <a:rPr lang="en-US" sz="1400" dirty="0">
                <a:solidFill>
                  <a:schemeClr val="bg1"/>
                </a:solidFill>
                <a:latin typeface="+mj-lt"/>
              </a:rPr>
            </a:br>
            <a:endParaRPr lang="ar-EG" dirty="0">
              <a:solidFill>
                <a:schemeClr val="bg1"/>
              </a:solidFill>
              <a:latin typeface="+mj-lt"/>
            </a:endParaRPr>
          </a:p>
        </p:txBody>
      </p:sp>
      <p:sp>
        <p:nvSpPr>
          <p:cNvPr id="3" name="Text Placeholder 2"/>
          <p:cNvSpPr>
            <a:spLocks noGrp="1"/>
          </p:cNvSpPr>
          <p:nvPr>
            <p:ph type="body" idx="1"/>
          </p:nvPr>
        </p:nvSpPr>
        <p:spPr>
          <a:xfrm>
            <a:off x="350874" y="1116420"/>
            <a:ext cx="8259726" cy="3131830"/>
          </a:xfrm>
        </p:spPr>
        <p:txBody>
          <a:bodyPr/>
          <a:lstStyle/>
          <a:p>
            <a:pPr marL="0" indent="0">
              <a:spcBef>
                <a:spcPts val="1000"/>
              </a:spcBef>
              <a:buClr>
                <a:schemeClr val="bg2">
                  <a:lumMod val="40000"/>
                  <a:lumOff val="60000"/>
                </a:schemeClr>
              </a:buClr>
              <a:buSzPct val="80000"/>
              <a:buNone/>
            </a:pPr>
            <a:endParaRPr lang="en-US" sz="1600" dirty="0"/>
          </a:p>
          <a:p>
            <a:endParaRPr lang="ar-EG" sz="2400" dirty="0"/>
          </a:p>
        </p:txBody>
      </p:sp>
    </p:spTree>
    <p:extLst>
      <p:ext uri="{BB962C8B-B14F-4D97-AF65-F5344CB8AC3E}">
        <p14:creationId xmlns:p14="http://schemas.microsoft.com/office/powerpoint/2010/main" val="858372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18"/>
        <p:cNvGrpSpPr/>
        <p:nvPr/>
      </p:nvGrpSpPr>
      <p:grpSpPr>
        <a:xfrm>
          <a:off x="0" y="0"/>
          <a:ext cx="0" cy="0"/>
          <a:chOff x="0" y="0"/>
          <a:chExt cx="0" cy="0"/>
        </a:xfrm>
      </p:grpSpPr>
      <p:sp>
        <p:nvSpPr>
          <p:cNvPr id="1519" name="Google Shape;1519;p60"/>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06</a:t>
            </a:r>
            <a:endParaRPr dirty="0">
              <a:solidFill>
                <a:schemeClr val="accent6"/>
              </a:solidFill>
            </a:endParaRPr>
          </a:p>
        </p:txBody>
      </p:sp>
      <p:sp>
        <p:nvSpPr>
          <p:cNvPr id="1520" name="Google Shape;1520;p60"/>
          <p:cNvSpPr txBox="1">
            <a:spLocks noGrp="1"/>
          </p:cNvSpPr>
          <p:nvPr>
            <p:ph type="title" idx="2"/>
          </p:nvPr>
        </p:nvSpPr>
        <p:spPr>
          <a:xfrm>
            <a:off x="3216899" y="2879675"/>
            <a:ext cx="2896821" cy="1511572"/>
          </a:xfrm>
          <a:prstGeom prst="rect">
            <a:avLst/>
          </a:prstGeom>
        </p:spPr>
        <p:txBody>
          <a:bodyPr spcFirstLastPara="1" wrap="square" lIns="91425" tIns="91425" rIns="91425" bIns="91425" anchor="ctr" anchorCtr="0">
            <a:noAutofit/>
          </a:bodyPr>
          <a:lstStyle/>
          <a:p>
            <a:r>
              <a:rPr lang="en-US" dirty="0"/>
              <a:t>ANY QUESTIONS ?</a:t>
            </a:r>
            <a:br>
              <a:rPr lang="en-US" dirty="0">
                <a:solidFill>
                  <a:schemeClr val="tx2"/>
                </a:solidFill>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19"/>
                                        </p:tgtEl>
                                        <p:attrNameLst>
                                          <p:attrName>style.visibility</p:attrName>
                                        </p:attrNameLst>
                                      </p:cBhvr>
                                      <p:to>
                                        <p:strVal val="visible"/>
                                      </p:to>
                                    </p:set>
                                    <p:animEffect transition="in" filter="randombar(horizontal)">
                                      <p:cBhvr>
                                        <p:cTn id="7" dur="500"/>
                                        <p:tgtEl>
                                          <p:spTgt spid="15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0"/>
                                        </p:tgtEl>
                                        <p:attrNameLst>
                                          <p:attrName>style.visibility</p:attrName>
                                        </p:attrNameLst>
                                      </p:cBhvr>
                                      <p:to>
                                        <p:strVal val="visible"/>
                                      </p:to>
                                    </p:set>
                                    <p:animEffect transition="in" filter="fade">
                                      <p:cBhvr>
                                        <p:cTn id="12" dur="500"/>
                                        <p:tgtEl>
                                          <p:spTgt spid="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 grpId="0"/>
      <p:bldP spid="152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09" name="Google Shape;709;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 Formulation</a:t>
            </a:r>
            <a:endParaRPr dirty="0"/>
          </a:p>
        </p:txBody>
      </p:sp>
      <p:sp>
        <p:nvSpPr>
          <p:cNvPr id="710" name="Google Shape;710;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12" name="Google Shape;712;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indent="0"/>
            <a:endParaRPr lang="en-US" dirty="0"/>
          </a:p>
          <a:p>
            <a:pPr marL="0" indent="0"/>
            <a:r>
              <a:rPr lang="en-US" dirty="0"/>
              <a:t>Introduction</a:t>
            </a:r>
          </a:p>
          <a:p>
            <a:pPr marL="0" lvl="0" indent="0" algn="ctr" rtl="0">
              <a:spcBef>
                <a:spcPts val="0"/>
              </a:spcBef>
              <a:spcAft>
                <a:spcPts val="0"/>
              </a:spcAft>
              <a:buNone/>
            </a:pPr>
            <a:endParaRPr dirty="0"/>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5" name="Google Shape;715;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indent="0"/>
            <a:endParaRPr lang="en-US" dirty="0"/>
          </a:p>
          <a:p>
            <a:pPr marL="0" indent="0"/>
            <a:r>
              <a:rPr lang="en-US" dirty="0"/>
              <a:t>Methodology</a:t>
            </a:r>
          </a:p>
          <a:p>
            <a:pPr marL="0" lvl="0" indent="0" algn="ctr" rtl="0">
              <a:spcBef>
                <a:spcPts val="0"/>
              </a:spcBef>
              <a:spcAft>
                <a:spcPts val="0"/>
              </a:spcAft>
              <a:buNone/>
            </a:pPr>
            <a:endParaRPr dirty="0"/>
          </a:p>
        </p:txBody>
      </p:sp>
      <p:sp>
        <p:nvSpPr>
          <p:cNvPr id="716" name="Google Shape;716;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8" name="Google Shape;718;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p>
            <a:pPr marL="0" indent="0"/>
            <a:endParaRPr lang="en-US" dirty="0"/>
          </a:p>
          <a:p>
            <a:pPr marL="0" indent="0"/>
            <a:r>
              <a:rPr lang="en-US" dirty="0"/>
              <a:t>Conclusion &amp; Summary</a:t>
            </a:r>
          </a:p>
          <a:p>
            <a:pPr marL="0" lvl="0" indent="0" algn="ctr" rtl="0">
              <a:spcBef>
                <a:spcPts val="0"/>
              </a:spcBef>
              <a:spcAft>
                <a:spcPts val="0"/>
              </a:spcAft>
              <a:buNone/>
            </a:pPr>
            <a:endParaRPr dirty="0"/>
          </a:p>
        </p:txBody>
      </p:sp>
      <p:sp>
        <p:nvSpPr>
          <p:cNvPr id="719" name="Google Shape;719;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21" name="Google Shape;721;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p>
            <a:pPr marL="0" indent="0"/>
            <a:endParaRPr lang="en-US" dirty="0"/>
          </a:p>
          <a:p>
            <a:pPr marL="0" indent="0"/>
            <a:r>
              <a:rPr lang="en-US" dirty="0"/>
              <a:t>References</a:t>
            </a:r>
          </a:p>
          <a:p>
            <a:pPr marL="0" lvl="0" indent="0" algn="ctr" rtl="0">
              <a:spcBef>
                <a:spcPts val="0"/>
              </a:spcBef>
              <a:spcAft>
                <a:spcPts val="0"/>
              </a:spcAft>
              <a:buNone/>
            </a:pPr>
            <a:endParaRPr dirty="0"/>
          </a:p>
        </p:txBody>
      </p:sp>
      <p:sp>
        <p:nvSpPr>
          <p:cNvPr id="722" name="Google Shape;722;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24" name="Google Shape;724;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p>
            <a:pPr marL="0" indent="0"/>
            <a:endParaRPr lang="en-US" dirty="0"/>
          </a:p>
          <a:p>
            <a:pPr marL="0" indent="0"/>
            <a:r>
              <a:rPr lang="en-US" dirty="0"/>
              <a:t>Questions ?</a:t>
            </a:r>
          </a:p>
          <a:p>
            <a:pPr marL="0" lvl="0" indent="0" algn="ctr" rtl="0">
              <a:spcBef>
                <a:spcPts val="0"/>
              </a:spcBef>
              <a:spcAft>
                <a:spcPts val="0"/>
              </a:spcAft>
              <a:buNone/>
            </a:pPr>
            <a:endParaRPr dirty="0"/>
          </a:p>
        </p:txBody>
      </p:sp>
      <p:sp>
        <p:nvSpPr>
          <p:cNvPr id="725" name="Google Shape;725;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8"/>
                                        </p:tgtEl>
                                        <p:attrNameLst>
                                          <p:attrName>style.visibility</p:attrName>
                                        </p:attrNameLst>
                                      </p:cBhvr>
                                      <p:to>
                                        <p:strVal val="visible"/>
                                      </p:to>
                                    </p:set>
                                    <p:animEffect transition="in" filter="wipe(down)">
                                      <p:cBhvr>
                                        <p:cTn id="7" dur="500"/>
                                        <p:tgtEl>
                                          <p:spTgt spid="7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0"/>
                                        </p:tgtEl>
                                        <p:attrNameLst>
                                          <p:attrName>style.visibility</p:attrName>
                                        </p:attrNameLst>
                                      </p:cBhvr>
                                      <p:to>
                                        <p:strVal val="visible"/>
                                      </p:to>
                                    </p:set>
                                    <p:animEffect transition="in" filter="fade">
                                      <p:cBhvr>
                                        <p:cTn id="12" dur="500"/>
                                        <p:tgtEl>
                                          <p:spTgt spid="7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09">
                                            <p:txEl>
                                              <p:pRg st="0" end="0"/>
                                            </p:txEl>
                                          </p:spTgt>
                                        </p:tgtEl>
                                        <p:attrNameLst>
                                          <p:attrName>style.visibility</p:attrName>
                                        </p:attrNameLst>
                                      </p:cBhvr>
                                      <p:to>
                                        <p:strVal val="visible"/>
                                      </p:to>
                                    </p:set>
                                    <p:animEffect transition="in" filter="fade">
                                      <p:cBhvr>
                                        <p:cTn id="17" dur="1000"/>
                                        <p:tgtEl>
                                          <p:spTgt spid="709">
                                            <p:txEl>
                                              <p:pRg st="0" end="0"/>
                                            </p:txEl>
                                          </p:spTgt>
                                        </p:tgtEl>
                                      </p:cBhvr>
                                    </p:animEffect>
                                    <p:anim calcmode="lin" valueType="num">
                                      <p:cBhvr>
                                        <p:cTn id="18" dur="1000" fill="hold"/>
                                        <p:tgtEl>
                                          <p:spTgt spid="70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0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3"/>
                                        </p:tgtEl>
                                        <p:attrNameLst>
                                          <p:attrName>style.visibility</p:attrName>
                                        </p:attrNameLst>
                                      </p:cBhvr>
                                      <p:to>
                                        <p:strVal val="visible"/>
                                      </p:to>
                                    </p:set>
                                    <p:animEffect transition="in" filter="fade">
                                      <p:cBhvr>
                                        <p:cTn id="24" dur="500"/>
                                        <p:tgtEl>
                                          <p:spTgt spid="7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12">
                                            <p:txEl>
                                              <p:pRg st="1" end="1"/>
                                            </p:txEl>
                                          </p:spTgt>
                                        </p:tgtEl>
                                        <p:attrNameLst>
                                          <p:attrName>style.visibility</p:attrName>
                                        </p:attrNameLst>
                                      </p:cBhvr>
                                      <p:to>
                                        <p:strVal val="visible"/>
                                      </p:to>
                                    </p:set>
                                    <p:animEffect transition="in" filter="fade">
                                      <p:cBhvr>
                                        <p:cTn id="29" dur="1000"/>
                                        <p:tgtEl>
                                          <p:spTgt spid="712">
                                            <p:txEl>
                                              <p:pRg st="1" end="1"/>
                                            </p:txEl>
                                          </p:spTgt>
                                        </p:tgtEl>
                                      </p:cBhvr>
                                    </p:animEffect>
                                    <p:anim calcmode="lin" valueType="num">
                                      <p:cBhvr>
                                        <p:cTn id="30" dur="1000" fill="hold"/>
                                        <p:tgtEl>
                                          <p:spTgt spid="712">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7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16"/>
                                        </p:tgtEl>
                                        <p:attrNameLst>
                                          <p:attrName>style.visibility</p:attrName>
                                        </p:attrNameLst>
                                      </p:cBhvr>
                                      <p:to>
                                        <p:strVal val="visible"/>
                                      </p:to>
                                    </p:set>
                                    <p:animEffect transition="in" filter="fade">
                                      <p:cBhvr>
                                        <p:cTn id="36" dur="500"/>
                                        <p:tgtEl>
                                          <p:spTgt spid="71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15">
                                            <p:txEl>
                                              <p:pRg st="1" end="1"/>
                                            </p:txEl>
                                          </p:spTgt>
                                        </p:tgtEl>
                                        <p:attrNameLst>
                                          <p:attrName>style.visibility</p:attrName>
                                        </p:attrNameLst>
                                      </p:cBhvr>
                                      <p:to>
                                        <p:strVal val="visible"/>
                                      </p:to>
                                    </p:set>
                                    <p:animEffect transition="in" filter="fade">
                                      <p:cBhvr>
                                        <p:cTn id="41" dur="1000"/>
                                        <p:tgtEl>
                                          <p:spTgt spid="715">
                                            <p:txEl>
                                              <p:pRg st="1" end="1"/>
                                            </p:txEl>
                                          </p:spTgt>
                                        </p:tgtEl>
                                      </p:cBhvr>
                                    </p:animEffect>
                                    <p:anim calcmode="lin" valueType="num">
                                      <p:cBhvr>
                                        <p:cTn id="42" dur="1000" fill="hold"/>
                                        <p:tgtEl>
                                          <p:spTgt spid="715">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7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19"/>
                                        </p:tgtEl>
                                        <p:attrNameLst>
                                          <p:attrName>style.visibility</p:attrName>
                                        </p:attrNameLst>
                                      </p:cBhvr>
                                      <p:to>
                                        <p:strVal val="visible"/>
                                      </p:to>
                                    </p:set>
                                    <p:animEffect transition="in" filter="fade">
                                      <p:cBhvr>
                                        <p:cTn id="48" dur="500"/>
                                        <p:tgtEl>
                                          <p:spTgt spid="7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22"/>
                                        </p:tgtEl>
                                        <p:attrNameLst>
                                          <p:attrName>style.visibility</p:attrName>
                                        </p:attrNameLst>
                                      </p:cBhvr>
                                      <p:to>
                                        <p:strVal val="visible"/>
                                      </p:to>
                                    </p:set>
                                    <p:animEffect transition="in" filter="fade">
                                      <p:cBhvr>
                                        <p:cTn id="53" dur="500"/>
                                        <p:tgtEl>
                                          <p:spTgt spid="72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721">
                                            <p:txEl>
                                              <p:pRg st="1" end="1"/>
                                            </p:txEl>
                                          </p:spTgt>
                                        </p:tgtEl>
                                        <p:attrNameLst>
                                          <p:attrName>style.visibility</p:attrName>
                                        </p:attrNameLst>
                                      </p:cBhvr>
                                      <p:to>
                                        <p:strVal val="visible"/>
                                      </p:to>
                                    </p:set>
                                    <p:animEffect transition="in" filter="fade">
                                      <p:cBhvr>
                                        <p:cTn id="58" dur="1000"/>
                                        <p:tgtEl>
                                          <p:spTgt spid="721">
                                            <p:txEl>
                                              <p:pRg st="1" end="1"/>
                                            </p:txEl>
                                          </p:spTgt>
                                        </p:tgtEl>
                                      </p:cBhvr>
                                    </p:animEffect>
                                    <p:anim calcmode="lin" valueType="num">
                                      <p:cBhvr>
                                        <p:cTn id="59" dur="1000" fill="hold"/>
                                        <p:tgtEl>
                                          <p:spTgt spid="721">
                                            <p:txEl>
                                              <p:pRg st="1" end="1"/>
                                            </p:txEl>
                                          </p:spTgt>
                                        </p:tgtEl>
                                        <p:attrNameLst>
                                          <p:attrName>ppt_x</p:attrName>
                                        </p:attrNameLst>
                                      </p:cBhvr>
                                      <p:tavLst>
                                        <p:tav tm="0">
                                          <p:val>
                                            <p:strVal val="#ppt_x"/>
                                          </p:val>
                                        </p:tav>
                                        <p:tav tm="100000">
                                          <p:val>
                                            <p:strVal val="#ppt_x"/>
                                          </p:val>
                                        </p:tav>
                                      </p:tavLst>
                                    </p:anim>
                                    <p:anim calcmode="lin" valueType="num">
                                      <p:cBhvr>
                                        <p:cTn id="60" dur="1000" fill="hold"/>
                                        <p:tgtEl>
                                          <p:spTgt spid="7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25"/>
                                        </p:tgtEl>
                                        <p:attrNameLst>
                                          <p:attrName>style.visibility</p:attrName>
                                        </p:attrNameLst>
                                      </p:cBhvr>
                                      <p:to>
                                        <p:strVal val="visible"/>
                                      </p:to>
                                    </p:set>
                                    <p:animEffect transition="in" filter="fade">
                                      <p:cBhvr>
                                        <p:cTn id="65" dur="500"/>
                                        <p:tgtEl>
                                          <p:spTgt spid="725"/>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24">
                                            <p:txEl>
                                              <p:pRg st="1" end="1"/>
                                            </p:txEl>
                                          </p:spTgt>
                                        </p:tgtEl>
                                        <p:attrNameLst>
                                          <p:attrName>style.visibility</p:attrName>
                                        </p:attrNameLst>
                                      </p:cBhvr>
                                      <p:to>
                                        <p:strVal val="visible"/>
                                      </p:to>
                                    </p:set>
                                    <p:animEffect transition="in" filter="fade">
                                      <p:cBhvr>
                                        <p:cTn id="70" dur="1000"/>
                                        <p:tgtEl>
                                          <p:spTgt spid="724">
                                            <p:txEl>
                                              <p:pRg st="1" end="1"/>
                                            </p:txEl>
                                          </p:spTgt>
                                        </p:tgtEl>
                                      </p:cBhvr>
                                    </p:animEffect>
                                    <p:anim calcmode="lin" valueType="num">
                                      <p:cBhvr>
                                        <p:cTn id="71" dur="1000" fill="hold"/>
                                        <p:tgtEl>
                                          <p:spTgt spid="724">
                                            <p:txEl>
                                              <p:pRg st="1" end="1"/>
                                            </p:txEl>
                                          </p:spTgt>
                                        </p:tgtEl>
                                        <p:attrNameLst>
                                          <p:attrName>ppt_x</p:attrName>
                                        </p:attrNameLst>
                                      </p:cBhvr>
                                      <p:tavLst>
                                        <p:tav tm="0">
                                          <p:val>
                                            <p:strVal val="#ppt_x"/>
                                          </p:val>
                                        </p:tav>
                                        <p:tav tm="100000">
                                          <p:val>
                                            <p:strVal val="#ppt_x"/>
                                          </p:val>
                                        </p:tav>
                                      </p:tavLst>
                                    </p:anim>
                                    <p:anim calcmode="lin" valueType="num">
                                      <p:cBhvr>
                                        <p:cTn id="72" dur="1000" fill="hold"/>
                                        <p:tgtEl>
                                          <p:spTgt spid="72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0"/>
      <p:bldP spid="709" grpId="0" build="p"/>
      <p:bldP spid="710" grpId="0"/>
      <p:bldP spid="712" grpId="0" build="p"/>
      <p:bldP spid="713" grpId="0"/>
      <p:bldP spid="715" grpId="0" build="p"/>
      <p:bldP spid="716" grpId="0"/>
      <p:bldP spid="719" grpId="0"/>
      <p:bldP spid="722" grpId="0"/>
      <p:bldP spid="72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83"/>
        <p:cNvGrpSpPr/>
        <p:nvPr/>
      </p:nvGrpSpPr>
      <p:grpSpPr>
        <a:xfrm>
          <a:off x="0" y="0"/>
          <a:ext cx="0" cy="0"/>
          <a:chOff x="0" y="0"/>
          <a:chExt cx="0" cy="0"/>
        </a:xfrm>
      </p:grpSpPr>
      <p:sp>
        <p:nvSpPr>
          <p:cNvPr id="4" name="Google Shape;1565;p63">
            <a:extLst>
              <a:ext uri="{FF2B5EF4-FFF2-40B4-BE49-F238E27FC236}">
                <a16:creationId xmlns:a16="http://schemas.microsoft.com/office/drawing/2014/main" id="{74670949-56CA-4B47-91AE-B61FE5F2E9AE}"/>
              </a:ext>
            </a:extLst>
          </p:cNvPr>
          <p:cNvSpPr txBox="1">
            <a:spLocks/>
          </p:cNvSpPr>
          <p:nvPr/>
        </p:nvSpPr>
        <p:spPr>
          <a:xfrm>
            <a:off x="0" y="630177"/>
            <a:ext cx="9144000" cy="3883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9600" dirty="0">
                <a:solidFill>
                  <a:schemeClr val="accent1"/>
                </a:solidFill>
              </a:rPr>
              <a:t>T</a:t>
            </a:r>
            <a:r>
              <a:rPr lang="en-US" sz="9600" dirty="0">
                <a:solidFill>
                  <a:schemeClr val="accent2"/>
                </a:solidFill>
              </a:rPr>
              <a:t>H</a:t>
            </a:r>
            <a:r>
              <a:rPr lang="en-US" sz="9600" dirty="0">
                <a:solidFill>
                  <a:schemeClr val="accent3"/>
                </a:solidFill>
              </a:rPr>
              <a:t>A</a:t>
            </a:r>
            <a:r>
              <a:rPr lang="en-US" sz="9600" dirty="0">
                <a:solidFill>
                  <a:schemeClr val="accent4"/>
                </a:solidFill>
              </a:rPr>
              <a:t>N</a:t>
            </a:r>
            <a:r>
              <a:rPr lang="en-US" sz="9600" dirty="0">
                <a:solidFill>
                  <a:schemeClr val="accent5"/>
                </a:solidFill>
              </a:rPr>
              <a:t>K</a:t>
            </a:r>
            <a:r>
              <a:rPr lang="en-US" sz="9600" dirty="0">
                <a:solidFill>
                  <a:schemeClr val="accent6"/>
                </a:solidFill>
              </a:rPr>
              <a:t>S</a:t>
            </a:r>
            <a:endParaRPr lang="en-US" sz="9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826" name="Google Shape;826;p35"/>
          <p:cNvSpPr txBox="1">
            <a:spLocks noGrp="1"/>
          </p:cNvSpPr>
          <p:nvPr>
            <p:ph type="title" idx="2"/>
          </p:nvPr>
        </p:nvSpPr>
        <p:spPr>
          <a:xfrm>
            <a:off x="2987749" y="2879675"/>
            <a:ext cx="2851151" cy="610500"/>
          </a:xfrm>
          <a:prstGeom prst="rect">
            <a:avLst/>
          </a:prstGeom>
        </p:spPr>
        <p:txBody>
          <a:bodyPr spcFirstLastPara="1" wrap="square" lIns="91425" tIns="91425" rIns="91425" bIns="91425" anchor="ctr" anchorCtr="0">
            <a:noAutofit/>
          </a:bodyPr>
          <a:lstStyle/>
          <a:p>
            <a:br>
              <a:rPr lang="en-US" sz="2400" dirty="0"/>
            </a:br>
            <a:r>
              <a:rPr lang="en-US" sz="2400" dirty="0"/>
              <a:t>Problem Formulation</a:t>
            </a:r>
            <a:br>
              <a:rPr lang="en-US" sz="2400" dirty="0"/>
            </a:br>
            <a:endParaRPr lang="en-US" sz="2400" dirty="0"/>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randombar(horizontal)">
                                      <p:cBhvr>
                                        <p:cTn id="7" dur="500"/>
                                        <p:tgtEl>
                                          <p:spTgt spid="8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6"/>
                                        </p:tgtEl>
                                        <p:attrNameLst>
                                          <p:attrName>style.visibility</p:attrName>
                                        </p:attrNameLst>
                                      </p:cBhvr>
                                      <p:to>
                                        <p:strVal val="visible"/>
                                      </p:to>
                                    </p:set>
                                    <p:animEffect transition="in" filter="fade">
                                      <p:cBhvr>
                                        <p:cTn id="12" dur="500"/>
                                        <p:tgtEl>
                                          <p:spTgt spid="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8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64" name="Google Shape;864;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US" dirty="0"/>
              <a:t>Problem Formulation</a:t>
            </a:r>
            <a:r>
              <a:rPr lang="en-US" dirty="0">
                <a:solidFill>
                  <a:schemeClr val="tx1"/>
                </a:solidFill>
              </a:rPr>
              <a:t>:</a:t>
            </a:r>
            <a:endParaRPr dirty="0">
              <a:solidFill>
                <a:schemeClr val="tx1"/>
              </a:solidFill>
            </a:endParaRPr>
          </a:p>
        </p:txBody>
      </p:sp>
      <p:sp>
        <p:nvSpPr>
          <p:cNvPr id="868" name="Google Shape;868;p36"/>
          <p:cNvSpPr txBox="1"/>
          <p:nvPr/>
        </p:nvSpPr>
        <p:spPr>
          <a:xfrm>
            <a:off x="450850" y="540000"/>
            <a:ext cx="8083550" cy="3529750"/>
          </a:xfrm>
          <a:prstGeom prst="rect">
            <a:avLst/>
          </a:prstGeom>
          <a:noFill/>
          <a:ln>
            <a:noFill/>
          </a:ln>
        </p:spPr>
        <p:txBody>
          <a:bodyPr spcFirstLastPara="1" wrap="square" lIns="91425" tIns="91425" rIns="91425" bIns="91425" anchor="t" anchorCtr="0">
            <a:noAutofit/>
          </a:bodyPr>
          <a:lstStyle/>
          <a:p>
            <a:pPr marL="285750" indent="-285750" algn="just">
              <a:spcBef>
                <a:spcPts val="1000"/>
              </a:spcBef>
              <a:buClr>
                <a:schemeClr val="bg2">
                  <a:lumMod val="40000"/>
                  <a:lumOff val="60000"/>
                </a:schemeClr>
              </a:buClr>
              <a:buSzPct val="80000"/>
              <a:buFont typeface="Arial" pitchFamily="34" charset="0"/>
              <a:buChar char="•"/>
            </a:pPr>
            <a:endParaRPr lang="en-US" dirty="0">
              <a:solidFill>
                <a:schemeClr val="tx1">
                  <a:lumMod val="90000"/>
                </a:schemeClr>
              </a:solidFill>
            </a:endParaRPr>
          </a:p>
          <a:p>
            <a:pPr marL="285750" indent="-285750" algn="just">
              <a:spcBef>
                <a:spcPts val="1000"/>
              </a:spcBef>
              <a:buClr>
                <a:schemeClr val="bg2">
                  <a:lumMod val="40000"/>
                  <a:lumOff val="60000"/>
                </a:schemeClr>
              </a:buClr>
              <a:buSzPct val="80000"/>
              <a:buFont typeface="Arial" pitchFamily="34" charset="0"/>
              <a:buChar char="•"/>
            </a:pPr>
            <a:endParaRPr lang="en-US" dirty="0">
              <a:solidFill>
                <a:schemeClr val="tx1">
                  <a:lumMod val="90000"/>
                </a:schemeClr>
              </a:solidFill>
            </a:endParaRPr>
          </a:p>
          <a:p>
            <a:pPr marL="285750" indent="-285750" algn="just">
              <a:spcBef>
                <a:spcPts val="1000"/>
              </a:spcBef>
              <a:buClr>
                <a:schemeClr val="bg2">
                  <a:lumMod val="40000"/>
                  <a:lumOff val="60000"/>
                </a:schemeClr>
              </a:buClr>
              <a:buSzPct val="80000"/>
              <a:buFont typeface="Arial" pitchFamily="34" charset="0"/>
              <a:buChar char="•"/>
            </a:pPr>
            <a:r>
              <a:rPr lang="en-US" dirty="0">
                <a:solidFill>
                  <a:schemeClr val="tx1">
                    <a:lumMod val="90000"/>
                  </a:schemeClr>
                </a:solidFill>
              </a:rPr>
              <a:t>Predicting cryptocurrency price movements is a well-known and interesting issue. </a:t>
            </a:r>
          </a:p>
          <a:p>
            <a:pPr marL="285750" indent="-285750" algn="just">
              <a:spcBef>
                <a:spcPts val="1000"/>
              </a:spcBef>
              <a:buClr>
                <a:schemeClr val="bg2">
                  <a:lumMod val="40000"/>
                  <a:lumOff val="60000"/>
                </a:schemeClr>
              </a:buClr>
              <a:buSzPct val="80000"/>
              <a:buFont typeface="Arial" pitchFamily="34" charset="0"/>
              <a:buChar char="•"/>
            </a:pPr>
            <a:r>
              <a:rPr lang="en-US" dirty="0">
                <a:solidFill>
                  <a:schemeClr val="tx1">
                    <a:lumMod val="90000"/>
                  </a:schemeClr>
                </a:solidFill>
              </a:rPr>
              <a:t>Can’t depend on only the previous information about cryptocurrency but also it is effected by number of traders and their thoughts about the currency.</a:t>
            </a:r>
          </a:p>
          <a:p>
            <a:pPr marL="285750" indent="-285750" algn="just">
              <a:spcBef>
                <a:spcPts val="1000"/>
              </a:spcBef>
              <a:buClr>
                <a:schemeClr val="bg2">
                  <a:lumMod val="40000"/>
                  <a:lumOff val="60000"/>
                </a:schemeClr>
              </a:buClr>
              <a:buSzPct val="80000"/>
              <a:buFont typeface="Arial" pitchFamily="34" charset="0"/>
              <a:buChar char="•"/>
            </a:pPr>
            <a:r>
              <a:rPr lang="en-US" dirty="0">
                <a:solidFill>
                  <a:schemeClr val="tx1">
                    <a:lumMod val="90000"/>
                  </a:schemeClr>
                </a:solidFill>
              </a:rPr>
              <a:t>In this modern era, social media represents the general feeling towards current events.</a:t>
            </a:r>
          </a:p>
          <a:p>
            <a:pPr marL="285750" indent="-285750" algn="just">
              <a:spcBef>
                <a:spcPts val="1000"/>
              </a:spcBef>
              <a:buClr>
                <a:schemeClr val="bg2">
                  <a:lumMod val="40000"/>
                  <a:lumOff val="60000"/>
                </a:schemeClr>
              </a:buClr>
              <a:buSzPct val="80000"/>
              <a:buFont typeface="Arial" pitchFamily="34" charset="0"/>
              <a:buChar char="•"/>
            </a:pPr>
            <a:r>
              <a:rPr lang="en-US" dirty="0">
                <a:solidFill>
                  <a:schemeClr val="tx1">
                    <a:lumMod val="90000"/>
                  </a:schemeClr>
                </a:solidFill>
              </a:rPr>
              <a:t>Twitter in particular has attracted </a:t>
            </a:r>
            <a:r>
              <a:rPr lang="en-US" dirty="0" err="1">
                <a:solidFill>
                  <a:schemeClr val="tx1">
                    <a:lumMod val="90000"/>
                  </a:schemeClr>
                </a:solidFill>
              </a:rPr>
              <a:t>alot</a:t>
            </a:r>
            <a:r>
              <a:rPr lang="en-US" dirty="0">
                <a:solidFill>
                  <a:schemeClr val="tx1">
                    <a:lumMod val="90000"/>
                  </a:schemeClr>
                </a:solidFill>
              </a:rPr>
              <a:t> of attention from researchers who study audience sentiment. Recent studies in natural language processing are developing automated techniques for analyzing sentiment in social media information. </a:t>
            </a:r>
          </a:p>
          <a:p>
            <a:pPr marL="285750" indent="-285750" algn="just">
              <a:spcBef>
                <a:spcPts val="1000"/>
              </a:spcBef>
              <a:buClr>
                <a:schemeClr val="bg2">
                  <a:lumMod val="40000"/>
                  <a:lumOff val="60000"/>
                </a:schemeClr>
              </a:buClr>
              <a:buSzPct val="80000"/>
              <a:buFont typeface="Arial" pitchFamily="34" charset="0"/>
              <a:buChar char="•"/>
            </a:pPr>
            <a:r>
              <a:rPr lang="en-US" dirty="0">
                <a:solidFill>
                  <a:schemeClr val="tx1">
                    <a:lumMod val="90000"/>
                  </a:schemeClr>
                </a:solidFill>
              </a:rPr>
              <a:t>This project aims to predict the volatile price movement of cryptocurrencies by analyzing sentiment on social media.</a:t>
            </a:r>
            <a:endParaRPr dirty="0">
              <a:solidFill>
                <a:schemeClr val="tx1">
                  <a:lumMod val="90000"/>
                </a:schemeClr>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4"/>
                                        </p:tgtEl>
                                        <p:attrNameLst>
                                          <p:attrName>style.visibility</p:attrName>
                                        </p:attrNameLst>
                                      </p:cBhvr>
                                      <p:to>
                                        <p:strVal val="visible"/>
                                      </p:to>
                                    </p:set>
                                    <p:anim calcmode="lin" valueType="num">
                                      <p:cBhvr additive="base">
                                        <p:cTn id="7" dur="500" fill="hold"/>
                                        <p:tgtEl>
                                          <p:spTgt spid="864"/>
                                        </p:tgtEl>
                                        <p:attrNameLst>
                                          <p:attrName>ppt_x</p:attrName>
                                        </p:attrNameLst>
                                      </p:cBhvr>
                                      <p:tavLst>
                                        <p:tav tm="0">
                                          <p:val>
                                            <p:strVal val="#ppt_x"/>
                                          </p:val>
                                        </p:tav>
                                        <p:tav tm="100000">
                                          <p:val>
                                            <p:strVal val="#ppt_x"/>
                                          </p:val>
                                        </p:tav>
                                      </p:tavLst>
                                    </p:anim>
                                    <p:anim calcmode="lin" valueType="num">
                                      <p:cBhvr additive="base">
                                        <p:cTn id="8" dur="500" fill="hold"/>
                                        <p:tgtEl>
                                          <p:spTgt spid="8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8"/>
                                        </p:tgtEl>
                                        <p:attrNameLst>
                                          <p:attrName>style.visibility</p:attrName>
                                        </p:attrNameLst>
                                      </p:cBhvr>
                                      <p:to>
                                        <p:strVal val="visible"/>
                                      </p:to>
                                    </p:set>
                                    <p:anim calcmode="lin" valueType="num">
                                      <p:cBhvr additive="base">
                                        <p:cTn id="13" dur="500" fill="hold"/>
                                        <p:tgtEl>
                                          <p:spTgt spid="868"/>
                                        </p:tgtEl>
                                        <p:attrNameLst>
                                          <p:attrName>ppt_x</p:attrName>
                                        </p:attrNameLst>
                                      </p:cBhvr>
                                      <p:tavLst>
                                        <p:tav tm="0">
                                          <p:val>
                                            <p:strVal val="#ppt_x"/>
                                          </p:val>
                                        </p:tav>
                                        <p:tav tm="100000">
                                          <p:val>
                                            <p:strVal val="#ppt_x"/>
                                          </p:val>
                                        </p:tav>
                                      </p:tavLst>
                                    </p:anim>
                                    <p:anim calcmode="lin" valueType="num">
                                      <p:cBhvr additive="base">
                                        <p:cTn id="14" dur="500" fill="hold"/>
                                        <p:tgtEl>
                                          <p:spTgt spid="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 grpId="0"/>
      <p:bldP spid="86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30" name="Google Shape;930;p41"/>
          <p:cNvSpPr txBox="1">
            <a:spLocks noGrp="1"/>
          </p:cNvSpPr>
          <p:nvPr>
            <p:ph type="title" idx="2"/>
          </p:nvPr>
        </p:nvSpPr>
        <p:spPr>
          <a:xfrm>
            <a:off x="3216900" y="2879675"/>
            <a:ext cx="2779436" cy="610500"/>
          </a:xfrm>
          <a:prstGeom prst="rect">
            <a:avLst/>
          </a:prstGeom>
        </p:spPr>
        <p:txBody>
          <a:bodyPr spcFirstLastPara="1" wrap="square" lIns="91425" tIns="91425" rIns="91425" bIns="91425" anchor="ctr" anchorCtr="0">
            <a:noAutofit/>
          </a:bodyPr>
          <a:lstStyle/>
          <a:p>
            <a:br>
              <a:rPr lang="en-US" dirty="0"/>
            </a:br>
            <a:r>
              <a:rPr lang="en-US" dirty="0"/>
              <a:t>Introduction</a:t>
            </a:r>
            <a:br>
              <a:rPr lang="en-US" dirty="0"/>
            </a:br>
            <a:endParaRPr lang="en-US"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29"/>
                                        </p:tgtEl>
                                        <p:attrNameLst>
                                          <p:attrName>style.visibility</p:attrName>
                                        </p:attrNameLst>
                                      </p:cBhvr>
                                      <p:to>
                                        <p:strVal val="visible"/>
                                      </p:to>
                                    </p:set>
                                    <p:animEffect transition="in" filter="randombar(horizontal)">
                                      <p:cBhvr>
                                        <p:cTn id="7" dur="500"/>
                                        <p:tgtEl>
                                          <p:spTgt spid="9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0"/>
                                        </p:tgtEl>
                                        <p:attrNameLst>
                                          <p:attrName>style.visibility</p:attrName>
                                        </p:attrNameLst>
                                      </p:cBhvr>
                                      <p:to>
                                        <p:strVal val="visible"/>
                                      </p:to>
                                    </p:set>
                                    <p:animEffect transition="in" filter="fade">
                                      <p:cBhvr>
                                        <p:cTn id="12" dur="500"/>
                                        <p:tgtEl>
                                          <p:spTgt spid="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 grpId="0"/>
      <p:bldP spid="9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539999"/>
            <a:ext cx="7704000" cy="867459"/>
          </a:xfrm>
        </p:spPr>
        <p:txBody>
          <a:bodyPr/>
          <a:lstStyle/>
          <a:p>
            <a:r>
              <a:rPr lang="en-US" dirty="0"/>
              <a:t>Introduction:</a:t>
            </a:r>
            <a:br>
              <a:rPr lang="en-US" dirty="0"/>
            </a:br>
            <a:br>
              <a:rPr lang="en-US" dirty="0"/>
            </a:br>
            <a:r>
              <a:rPr lang="en-US" dirty="0"/>
              <a:t>   </a:t>
            </a:r>
            <a:br>
              <a:rPr lang="en-US" sz="1400" dirty="0"/>
            </a:br>
            <a:endParaRPr lang="ar-EG" sz="1050" dirty="0"/>
          </a:p>
        </p:txBody>
      </p:sp>
      <p:sp>
        <p:nvSpPr>
          <p:cNvPr id="3" name="Text Placeholder 2"/>
          <p:cNvSpPr>
            <a:spLocks noGrp="1"/>
          </p:cNvSpPr>
          <p:nvPr>
            <p:ph type="body" idx="1"/>
          </p:nvPr>
        </p:nvSpPr>
        <p:spPr>
          <a:xfrm>
            <a:off x="782725" y="1092201"/>
            <a:ext cx="8046721" cy="3691940"/>
          </a:xfrm>
        </p:spPr>
        <p:txBody>
          <a:bodyPr/>
          <a:lstStyle/>
          <a:p>
            <a:pPr>
              <a:buFont typeface="Arial" panose="020B0604020202020204" pitchFamily="34" charset="0"/>
              <a:buChar char="•"/>
            </a:pPr>
            <a:r>
              <a:rPr lang="en-US" sz="1400" dirty="0"/>
              <a:t>Cryptocurrency is a digital or virtual currency designed to work as a medium of exchange.</a:t>
            </a:r>
          </a:p>
          <a:p>
            <a:pPr>
              <a:buFont typeface="Arial" panose="020B0604020202020204" pitchFamily="34" charset="0"/>
              <a:buChar char="•"/>
            </a:pPr>
            <a:endParaRPr lang="en-US" sz="1400" dirty="0"/>
          </a:p>
          <a:p>
            <a:pPr>
              <a:buFont typeface="Arial" panose="020B0604020202020204" pitchFamily="34" charset="0"/>
              <a:buChar char="•"/>
            </a:pPr>
            <a:r>
              <a:rPr lang="en-US" sz="1400" dirty="0"/>
              <a:t>It uses cryptography to secure and verify transactions as well as to control the creation of </a:t>
            </a:r>
          </a:p>
          <a:p>
            <a:pPr marL="152400" indent="0">
              <a:buNone/>
            </a:pPr>
            <a:r>
              <a:rPr lang="en-US" sz="1400" dirty="0"/>
              <a:t>       new units of a cryptocurrency. </a:t>
            </a:r>
          </a:p>
          <a:p>
            <a:pPr marL="152400" indent="0">
              <a:buNone/>
            </a:pPr>
            <a:endParaRPr lang="en-US" sz="1400" dirty="0"/>
          </a:p>
          <a:p>
            <a:pPr>
              <a:buFont typeface="Arial" panose="020B0604020202020204" pitchFamily="34" charset="0"/>
              <a:buChar char="•"/>
            </a:pPr>
            <a:r>
              <a:rPr lang="en-US" sz="1400" dirty="0"/>
              <a:t>This is the era of online banking and cryptocurrency. Soon, many countries will accredit cryptocurrencies as their official way of trading. More and more investors are investing in cryptocurrencies but many of them neither know how to analyze them nor make the right decisions so they follow many professionals on social media or read the news and follow their instructions. This project aims to help investors to predict the cryptocurrency price by making good use of Sentiment Analysis over social media and news data with Machine Learning to predict the prices.</a:t>
            </a:r>
          </a:p>
          <a:p>
            <a:pPr marL="152400" indent="0">
              <a:buNone/>
            </a:pPr>
            <a:endParaRPr lang="en-US" sz="1400" dirty="0"/>
          </a:p>
          <a:p>
            <a:pPr>
              <a:buFont typeface="Arial" panose="020B0604020202020204" pitchFamily="34" charset="0"/>
              <a:buChar char="•"/>
            </a:pPr>
            <a:r>
              <a:rPr lang="en-US" sz="1400" dirty="0"/>
              <a:t>This project was done for personal purpose to understand the investment opportunity in cryptocurrency, so its not a full-fledged study.</a:t>
            </a:r>
          </a:p>
          <a:p>
            <a:pPr marL="152400" indent="0">
              <a:buNone/>
            </a:pPr>
            <a:endParaRPr lang="en-US" sz="1400" dirty="0"/>
          </a:p>
        </p:txBody>
      </p:sp>
    </p:spTree>
    <p:extLst>
      <p:ext uri="{BB962C8B-B14F-4D97-AF65-F5344CB8AC3E}">
        <p14:creationId xmlns:p14="http://schemas.microsoft.com/office/powerpoint/2010/main" val="263134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03</a:t>
            </a:r>
            <a:endParaRPr dirty="0">
              <a:solidFill>
                <a:schemeClr val="accent3"/>
              </a:solidFill>
            </a:endParaRPr>
          </a:p>
        </p:txBody>
      </p:sp>
      <p:sp>
        <p:nvSpPr>
          <p:cNvPr id="1183" name="Google Shape;1183;p48"/>
          <p:cNvSpPr txBox="1">
            <a:spLocks noGrp="1"/>
          </p:cNvSpPr>
          <p:nvPr>
            <p:ph type="title" idx="2"/>
          </p:nvPr>
        </p:nvSpPr>
        <p:spPr>
          <a:xfrm>
            <a:off x="2785730" y="2492506"/>
            <a:ext cx="3234416" cy="1367113"/>
          </a:xfrm>
          <a:prstGeom prst="rect">
            <a:avLst/>
          </a:prstGeom>
        </p:spPr>
        <p:txBody>
          <a:bodyPr spcFirstLastPara="1" wrap="square" lIns="91425" tIns="91425" rIns="91425" bIns="91425" anchor="ctr" anchorCtr="0">
            <a:noAutofit/>
          </a:bodyPr>
          <a:lstStyle/>
          <a:p>
            <a:pPr lvl="1" algn="l">
              <a:spcBef>
                <a:spcPct val="0"/>
              </a:spcBef>
              <a:spcAft>
                <a:spcPts val="600"/>
              </a:spcAft>
            </a:pPr>
            <a:r>
              <a:rPr lang="en-US" sz="2800" dirty="0">
                <a:solidFill>
                  <a:schemeClr val="accent1"/>
                </a:solidFill>
              </a:rPr>
              <a:t>     </a:t>
            </a:r>
            <a:r>
              <a:rPr lang="en-US" sz="2800" dirty="0">
                <a:solidFill>
                  <a:schemeClr val="accent1"/>
                </a:solidFill>
                <a:latin typeface="Oswald" pitchFamily="2" charset="0"/>
                <a:cs typeface="MV Boli" pitchFamily="2" charset="0"/>
              </a:rPr>
              <a:t>Methodology</a:t>
            </a:r>
          </a:p>
        </p:txBody>
      </p:sp>
      <p:grpSp>
        <p:nvGrpSpPr>
          <p:cNvPr id="1184" name="Google Shape;1184;p48"/>
          <p:cNvGrpSpPr/>
          <p:nvPr/>
        </p:nvGrpSpPr>
        <p:grpSpPr>
          <a:xfrm>
            <a:off x="6275293" y="1383097"/>
            <a:ext cx="2377303" cy="2377303"/>
            <a:chOff x="5612559" y="834972"/>
            <a:chExt cx="3473558"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82"/>
                                        </p:tgtEl>
                                        <p:attrNameLst>
                                          <p:attrName>style.visibility</p:attrName>
                                        </p:attrNameLst>
                                      </p:cBhvr>
                                      <p:to>
                                        <p:strVal val="visible"/>
                                      </p:to>
                                    </p:set>
                                    <p:animEffect transition="in" filter="randombar(horizontal)">
                                      <p:cBhvr>
                                        <p:cTn id="7" dur="500"/>
                                        <p:tgtEl>
                                          <p:spTgt spid="11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3"/>
                                        </p:tgtEl>
                                        <p:attrNameLst>
                                          <p:attrName>style.visibility</p:attrName>
                                        </p:attrNameLst>
                                      </p:cBhvr>
                                      <p:to>
                                        <p:strVal val="visible"/>
                                      </p:to>
                                    </p:set>
                                    <p:animEffect transition="in" filter="fade">
                                      <p:cBhvr>
                                        <p:cTn id="12" dur="500"/>
                                        <p:tgtEl>
                                          <p:spTgt spid="1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 grpId="0"/>
      <p:bldP spid="11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20000" y="0"/>
            <a:ext cx="7704000" cy="45719"/>
          </a:xfrm>
        </p:spPr>
        <p:txBody>
          <a:bodyPr/>
          <a:lstStyle/>
          <a:p>
            <a:r>
              <a:rPr lang="en-US" dirty="0"/>
              <a:t> </a:t>
            </a:r>
          </a:p>
        </p:txBody>
      </p:sp>
      <p:sp>
        <p:nvSpPr>
          <p:cNvPr id="3" name="عنصر نائب للنص 2"/>
          <p:cNvSpPr>
            <a:spLocks noGrp="1"/>
          </p:cNvSpPr>
          <p:nvPr>
            <p:ph type="body" idx="1"/>
          </p:nvPr>
        </p:nvSpPr>
        <p:spPr>
          <a:xfrm>
            <a:off x="0" y="0"/>
            <a:ext cx="9144000" cy="5143500"/>
          </a:xfrm>
        </p:spPr>
        <p:txBody>
          <a:bodyPr/>
          <a:lstStyle/>
          <a:p>
            <a:endParaRPr lang="en-US" dirty="0"/>
          </a:p>
          <a:p>
            <a:endParaRPr lang="en-US" dirty="0"/>
          </a:p>
          <a:p>
            <a:endParaRPr lang="en-US" dirty="0"/>
          </a:p>
          <a:p>
            <a:endParaRPr lang="en-US" dirty="0"/>
          </a:p>
          <a:p>
            <a:pPr marL="152400" indent="0">
              <a:buNone/>
            </a:pPr>
            <a:endParaRPr lang="en-US" dirty="0"/>
          </a:p>
          <a:p>
            <a:endParaRPr lang="en-US" dirty="0"/>
          </a:p>
        </p:txBody>
      </p:sp>
      <p:sp>
        <p:nvSpPr>
          <p:cNvPr id="4" name="Rectangle 3">
            <a:extLst>
              <a:ext uri="{FF2B5EF4-FFF2-40B4-BE49-F238E27FC236}">
                <a16:creationId xmlns:a16="http://schemas.microsoft.com/office/drawing/2014/main" id="{BA075CDF-CC28-4A5B-941B-631B7E95F484}"/>
              </a:ext>
            </a:extLst>
          </p:cNvPr>
          <p:cNvSpPr/>
          <p:nvPr/>
        </p:nvSpPr>
        <p:spPr>
          <a:xfrm>
            <a:off x="3224600" y="151440"/>
            <a:ext cx="1727792" cy="307777"/>
          </a:xfrm>
          <a:prstGeom prst="rect">
            <a:avLst/>
          </a:prstGeom>
        </p:spPr>
        <p:txBody>
          <a:bodyPr wrap="square">
            <a:spAutoFit/>
          </a:bodyPr>
          <a:lstStyle/>
          <a:p>
            <a:pPr marL="152400" indent="0">
              <a:buNone/>
            </a:pPr>
            <a:r>
              <a:rPr lang="en-US" dirty="0">
                <a:solidFill>
                  <a:schemeClr val="tx1">
                    <a:lumMod val="90000"/>
                  </a:schemeClr>
                </a:solidFill>
                <a:latin typeface="Roboto" panose="020B0604020202020204" charset="0"/>
                <a:ea typeface="Roboto" panose="020B0604020202020204" charset="0"/>
              </a:rPr>
              <a:t>Collect the Data</a:t>
            </a:r>
          </a:p>
        </p:txBody>
      </p:sp>
      <p:sp>
        <p:nvSpPr>
          <p:cNvPr id="5" name="Rectangle 4">
            <a:extLst>
              <a:ext uri="{FF2B5EF4-FFF2-40B4-BE49-F238E27FC236}">
                <a16:creationId xmlns:a16="http://schemas.microsoft.com/office/drawing/2014/main" id="{75D98D8C-7228-4BCC-9930-A22403910EFE}"/>
              </a:ext>
            </a:extLst>
          </p:cNvPr>
          <p:cNvSpPr/>
          <p:nvPr/>
        </p:nvSpPr>
        <p:spPr>
          <a:xfrm>
            <a:off x="3364993" y="138990"/>
            <a:ext cx="1470355" cy="3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9CA0D054-26A4-4DDA-A6DC-B230B0AF61C4}"/>
              </a:ext>
            </a:extLst>
          </p:cNvPr>
          <p:cNvCxnSpPr>
            <a:cxnSpLocks/>
            <a:stCxn id="5" idx="1"/>
            <a:endCxn id="9" idx="0"/>
          </p:cNvCxnSpPr>
          <p:nvPr/>
        </p:nvCxnSpPr>
        <p:spPr>
          <a:xfrm rot="10800000" flipV="1">
            <a:off x="2153105" y="292878"/>
            <a:ext cx="1211888" cy="6529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FDB77D-826F-41EF-882B-D1DDAA59D9BB}"/>
              </a:ext>
            </a:extLst>
          </p:cNvPr>
          <p:cNvSpPr/>
          <p:nvPr/>
        </p:nvSpPr>
        <p:spPr>
          <a:xfrm>
            <a:off x="1330144" y="958290"/>
            <a:ext cx="1587399" cy="307777"/>
          </a:xfrm>
          <a:prstGeom prst="rect">
            <a:avLst/>
          </a:prstGeom>
        </p:spPr>
        <p:txBody>
          <a:bodyPr wrap="square">
            <a:spAutoFit/>
          </a:bodyPr>
          <a:lstStyle/>
          <a:p>
            <a:pPr marL="152400" indent="0">
              <a:buNone/>
            </a:pPr>
            <a:r>
              <a:rPr lang="en-US" dirty="0">
                <a:solidFill>
                  <a:schemeClr val="tx1">
                    <a:lumMod val="90000"/>
                  </a:schemeClr>
                </a:solidFill>
                <a:latin typeface="Roboto" panose="020B0604020202020204" charset="0"/>
                <a:ea typeface="Roboto" panose="020B0604020202020204" charset="0"/>
              </a:rPr>
              <a:t>Bitcoin History</a:t>
            </a:r>
          </a:p>
        </p:txBody>
      </p:sp>
      <p:sp>
        <p:nvSpPr>
          <p:cNvPr id="9" name="Rectangle 8">
            <a:extLst>
              <a:ext uri="{FF2B5EF4-FFF2-40B4-BE49-F238E27FC236}">
                <a16:creationId xmlns:a16="http://schemas.microsoft.com/office/drawing/2014/main" id="{6CF950D8-6F75-460D-904E-63354032AEDF}"/>
              </a:ext>
            </a:extLst>
          </p:cNvPr>
          <p:cNvSpPr/>
          <p:nvPr/>
        </p:nvSpPr>
        <p:spPr>
          <a:xfrm>
            <a:off x="1417927" y="945840"/>
            <a:ext cx="1470355" cy="3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19FBC4-0672-47E1-9956-DCCA49C7726E}"/>
              </a:ext>
            </a:extLst>
          </p:cNvPr>
          <p:cNvSpPr/>
          <p:nvPr/>
        </p:nvSpPr>
        <p:spPr>
          <a:xfrm>
            <a:off x="4652470" y="940024"/>
            <a:ext cx="1587399" cy="307777"/>
          </a:xfrm>
          <a:prstGeom prst="rect">
            <a:avLst/>
          </a:prstGeom>
        </p:spPr>
        <p:txBody>
          <a:bodyPr wrap="square">
            <a:spAutoFit/>
          </a:bodyPr>
          <a:lstStyle/>
          <a:p>
            <a:pPr marL="152400" indent="0">
              <a:buNone/>
            </a:pPr>
            <a:r>
              <a:rPr lang="en-US" dirty="0" err="1">
                <a:solidFill>
                  <a:schemeClr val="tx1">
                    <a:lumMod val="90000"/>
                  </a:schemeClr>
                </a:solidFill>
                <a:latin typeface="Roboto" panose="020B0604020202020204" charset="0"/>
                <a:ea typeface="Roboto" panose="020B0604020202020204" charset="0"/>
              </a:rPr>
              <a:t>Twittes</a:t>
            </a:r>
            <a:r>
              <a:rPr lang="en-US" dirty="0">
                <a:solidFill>
                  <a:schemeClr val="tx1">
                    <a:lumMod val="90000"/>
                  </a:schemeClr>
                </a:solidFill>
                <a:latin typeface="Roboto" panose="020B0604020202020204" charset="0"/>
                <a:ea typeface="Roboto" panose="020B0604020202020204" charset="0"/>
              </a:rPr>
              <a:t> Data</a:t>
            </a:r>
          </a:p>
        </p:txBody>
      </p:sp>
      <p:sp>
        <p:nvSpPr>
          <p:cNvPr id="11" name="Rectangle 10">
            <a:extLst>
              <a:ext uri="{FF2B5EF4-FFF2-40B4-BE49-F238E27FC236}">
                <a16:creationId xmlns:a16="http://schemas.microsoft.com/office/drawing/2014/main" id="{057117ED-7707-4812-BE10-2E695D557E49}"/>
              </a:ext>
            </a:extLst>
          </p:cNvPr>
          <p:cNvSpPr/>
          <p:nvPr/>
        </p:nvSpPr>
        <p:spPr>
          <a:xfrm>
            <a:off x="4731720" y="927574"/>
            <a:ext cx="1339900" cy="3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6A9EBDDE-18AF-4693-880B-639DD712647C}"/>
              </a:ext>
            </a:extLst>
          </p:cNvPr>
          <p:cNvCxnSpPr>
            <a:cxnSpLocks/>
            <a:stCxn id="5" idx="3"/>
          </p:cNvCxnSpPr>
          <p:nvPr/>
        </p:nvCxnSpPr>
        <p:spPr>
          <a:xfrm>
            <a:off x="4835348" y="292879"/>
            <a:ext cx="553515" cy="6168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1F7E8D3-BF4C-422C-87A9-946C6EB9FF83}"/>
              </a:ext>
            </a:extLst>
          </p:cNvPr>
          <p:cNvCxnSpPr>
            <a:cxnSpLocks/>
          </p:cNvCxnSpPr>
          <p:nvPr/>
        </p:nvCxnSpPr>
        <p:spPr>
          <a:xfrm>
            <a:off x="5430930" y="1235351"/>
            <a:ext cx="0" cy="40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2C5896B-2DF2-438B-B8D1-23D5FF74F45C}"/>
              </a:ext>
            </a:extLst>
          </p:cNvPr>
          <p:cNvSpPr/>
          <p:nvPr/>
        </p:nvSpPr>
        <p:spPr>
          <a:xfrm>
            <a:off x="3246728" y="4131408"/>
            <a:ext cx="1163129" cy="307777"/>
          </a:xfrm>
          <a:prstGeom prst="rect">
            <a:avLst/>
          </a:prstGeom>
        </p:spPr>
        <p:txBody>
          <a:bodyPr wrap="square">
            <a:spAutoFit/>
          </a:bodyPr>
          <a:lstStyle/>
          <a:p>
            <a:pPr marL="152400" indent="0">
              <a:buNone/>
            </a:pPr>
            <a:r>
              <a:rPr lang="en-US" dirty="0">
                <a:solidFill>
                  <a:schemeClr val="tx1">
                    <a:lumMod val="90000"/>
                  </a:schemeClr>
                </a:solidFill>
                <a:latin typeface="Roboto" panose="020B0604020202020204" charset="0"/>
                <a:ea typeface="Roboto" panose="020B0604020202020204" charset="0"/>
              </a:rPr>
              <a:t>Modeling</a:t>
            </a:r>
          </a:p>
        </p:txBody>
      </p:sp>
      <p:sp>
        <p:nvSpPr>
          <p:cNvPr id="36" name="Rectangle 35">
            <a:extLst>
              <a:ext uri="{FF2B5EF4-FFF2-40B4-BE49-F238E27FC236}">
                <a16:creationId xmlns:a16="http://schemas.microsoft.com/office/drawing/2014/main" id="{043DEB11-3F1E-462F-9717-3977B99A70A5}"/>
              </a:ext>
            </a:extLst>
          </p:cNvPr>
          <p:cNvSpPr/>
          <p:nvPr/>
        </p:nvSpPr>
        <p:spPr>
          <a:xfrm>
            <a:off x="3224600" y="4125079"/>
            <a:ext cx="1259618" cy="3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11980AB-CA64-4989-A72C-4B99E8ABF819}"/>
              </a:ext>
            </a:extLst>
          </p:cNvPr>
          <p:cNvSpPr/>
          <p:nvPr/>
        </p:nvSpPr>
        <p:spPr>
          <a:xfrm>
            <a:off x="4797557" y="1682894"/>
            <a:ext cx="1208221" cy="307777"/>
          </a:xfrm>
          <a:prstGeom prst="rect">
            <a:avLst/>
          </a:prstGeom>
        </p:spPr>
        <p:txBody>
          <a:bodyPr wrap="square">
            <a:spAutoFit/>
          </a:bodyPr>
          <a:lstStyle/>
          <a:p>
            <a:pPr marL="152400" indent="0">
              <a:buNone/>
            </a:pPr>
            <a:r>
              <a:rPr lang="en-US" dirty="0">
                <a:solidFill>
                  <a:schemeClr val="tx1">
                    <a:lumMod val="90000"/>
                  </a:schemeClr>
                </a:solidFill>
                <a:latin typeface="Roboto" panose="020B0604020202020204" charset="0"/>
                <a:ea typeface="Roboto" panose="020B0604020202020204" charset="0"/>
              </a:rPr>
              <a:t>Clean text</a:t>
            </a:r>
          </a:p>
        </p:txBody>
      </p:sp>
      <p:sp>
        <p:nvSpPr>
          <p:cNvPr id="38" name="Rectangle 37">
            <a:extLst>
              <a:ext uri="{FF2B5EF4-FFF2-40B4-BE49-F238E27FC236}">
                <a16:creationId xmlns:a16="http://schemas.microsoft.com/office/drawing/2014/main" id="{59D55D58-FA43-442A-A27A-6D089AC88158}"/>
              </a:ext>
            </a:extLst>
          </p:cNvPr>
          <p:cNvSpPr/>
          <p:nvPr/>
        </p:nvSpPr>
        <p:spPr>
          <a:xfrm>
            <a:off x="4870710" y="1670444"/>
            <a:ext cx="1135068" cy="320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02CA173-30C8-457C-B1D2-2124EF64FEE1}"/>
              </a:ext>
            </a:extLst>
          </p:cNvPr>
          <p:cNvSpPr/>
          <p:nvPr/>
        </p:nvSpPr>
        <p:spPr>
          <a:xfrm>
            <a:off x="4175772" y="2372377"/>
            <a:ext cx="2535926" cy="307777"/>
          </a:xfrm>
          <a:prstGeom prst="rect">
            <a:avLst/>
          </a:prstGeom>
        </p:spPr>
        <p:txBody>
          <a:bodyPr wrap="square">
            <a:spAutoFit/>
          </a:bodyPr>
          <a:lstStyle/>
          <a:p>
            <a:pPr marL="152400" indent="0">
              <a:buNone/>
            </a:pPr>
            <a:r>
              <a:rPr lang="en-US" dirty="0">
                <a:solidFill>
                  <a:schemeClr val="tx1">
                    <a:lumMod val="90000"/>
                  </a:schemeClr>
                </a:solidFill>
                <a:latin typeface="Roboto" panose="020B0604020202020204" charset="0"/>
                <a:ea typeface="Roboto" panose="020B0604020202020204" charset="0"/>
              </a:rPr>
              <a:t>Perform sentiment analysis</a:t>
            </a:r>
          </a:p>
        </p:txBody>
      </p:sp>
      <p:sp>
        <p:nvSpPr>
          <p:cNvPr id="40" name="Rectangle 39">
            <a:extLst>
              <a:ext uri="{FF2B5EF4-FFF2-40B4-BE49-F238E27FC236}">
                <a16:creationId xmlns:a16="http://schemas.microsoft.com/office/drawing/2014/main" id="{0D126B1B-12AF-4280-9607-DBCAFB488417}"/>
              </a:ext>
            </a:extLst>
          </p:cNvPr>
          <p:cNvSpPr/>
          <p:nvPr/>
        </p:nvSpPr>
        <p:spPr>
          <a:xfrm>
            <a:off x="4256240" y="2374557"/>
            <a:ext cx="2455458" cy="320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93DCEB3E-2FCA-4909-8419-5B607F970FC3}"/>
              </a:ext>
            </a:extLst>
          </p:cNvPr>
          <p:cNvCxnSpPr>
            <a:cxnSpLocks/>
          </p:cNvCxnSpPr>
          <p:nvPr/>
        </p:nvCxnSpPr>
        <p:spPr>
          <a:xfrm>
            <a:off x="5432762" y="1990671"/>
            <a:ext cx="0" cy="36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0756770-250E-4B35-9F83-86AE6E0B315A}"/>
              </a:ext>
            </a:extLst>
          </p:cNvPr>
          <p:cNvSpPr/>
          <p:nvPr/>
        </p:nvSpPr>
        <p:spPr>
          <a:xfrm>
            <a:off x="2798070" y="3255687"/>
            <a:ext cx="1949495" cy="307777"/>
          </a:xfrm>
          <a:prstGeom prst="rect">
            <a:avLst/>
          </a:prstGeom>
        </p:spPr>
        <p:txBody>
          <a:bodyPr wrap="square">
            <a:spAutoFit/>
          </a:bodyPr>
          <a:lstStyle/>
          <a:p>
            <a:pPr marL="152400" indent="0">
              <a:buNone/>
            </a:pPr>
            <a:r>
              <a:rPr lang="en-US" dirty="0">
                <a:solidFill>
                  <a:schemeClr val="tx1">
                    <a:lumMod val="90000"/>
                  </a:schemeClr>
                </a:solidFill>
                <a:latin typeface="Roboto" panose="020B0604020202020204" charset="0"/>
                <a:ea typeface="Roboto" panose="020B0604020202020204" charset="0"/>
              </a:rPr>
              <a:t>Marge two datasets</a:t>
            </a:r>
          </a:p>
        </p:txBody>
      </p:sp>
      <p:sp>
        <p:nvSpPr>
          <p:cNvPr id="56" name="Rectangle 55">
            <a:extLst>
              <a:ext uri="{FF2B5EF4-FFF2-40B4-BE49-F238E27FC236}">
                <a16:creationId xmlns:a16="http://schemas.microsoft.com/office/drawing/2014/main" id="{66BF12BE-8080-4A15-B7C7-00A8A867EBD6}"/>
              </a:ext>
            </a:extLst>
          </p:cNvPr>
          <p:cNvSpPr/>
          <p:nvPr/>
        </p:nvSpPr>
        <p:spPr>
          <a:xfrm>
            <a:off x="2776127" y="3257867"/>
            <a:ext cx="2094583" cy="3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Connector: Elbow 57">
            <a:extLst>
              <a:ext uri="{FF2B5EF4-FFF2-40B4-BE49-F238E27FC236}">
                <a16:creationId xmlns:a16="http://schemas.microsoft.com/office/drawing/2014/main" id="{12CFD8AC-187A-4FC8-917F-869928C986C8}"/>
              </a:ext>
            </a:extLst>
          </p:cNvPr>
          <p:cNvCxnSpPr>
            <a:cxnSpLocks/>
            <a:stCxn id="9" idx="2"/>
            <a:endCxn id="56" idx="1"/>
          </p:cNvCxnSpPr>
          <p:nvPr/>
        </p:nvCxnSpPr>
        <p:spPr>
          <a:xfrm rot="16200000" flipH="1">
            <a:off x="1385547" y="2021175"/>
            <a:ext cx="2158139" cy="6230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A29DA717-235D-4464-A02D-E2DBDA5F71D4}"/>
              </a:ext>
            </a:extLst>
          </p:cNvPr>
          <p:cNvCxnSpPr>
            <a:cxnSpLocks/>
            <a:stCxn id="40" idx="2"/>
            <a:endCxn id="56" idx="3"/>
          </p:cNvCxnSpPr>
          <p:nvPr/>
        </p:nvCxnSpPr>
        <p:spPr>
          <a:xfrm rot="5400000">
            <a:off x="4818854" y="2746641"/>
            <a:ext cx="716972" cy="613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36A6078-EC13-4B1B-ADDF-3AFAB121A15F}"/>
              </a:ext>
            </a:extLst>
          </p:cNvPr>
          <p:cNvCxnSpPr>
            <a:cxnSpLocks/>
            <a:stCxn id="56" idx="2"/>
            <a:endCxn id="35" idx="0"/>
          </p:cNvCxnSpPr>
          <p:nvPr/>
        </p:nvCxnSpPr>
        <p:spPr>
          <a:xfrm>
            <a:off x="3823419" y="3565644"/>
            <a:ext cx="4874" cy="56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2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20000" y="0"/>
            <a:ext cx="7704000" cy="45719"/>
          </a:xfrm>
        </p:spPr>
        <p:txBody>
          <a:bodyPr/>
          <a:lstStyle/>
          <a:p>
            <a:r>
              <a:rPr lang="en-US" dirty="0"/>
              <a:t> </a:t>
            </a:r>
          </a:p>
        </p:txBody>
      </p:sp>
      <p:sp>
        <p:nvSpPr>
          <p:cNvPr id="3" name="عنصر نائب للنص 2"/>
          <p:cNvSpPr>
            <a:spLocks noGrp="1"/>
          </p:cNvSpPr>
          <p:nvPr>
            <p:ph type="body" idx="1"/>
          </p:nvPr>
        </p:nvSpPr>
        <p:spPr>
          <a:xfrm>
            <a:off x="0" y="0"/>
            <a:ext cx="9144000" cy="5143500"/>
          </a:xfrm>
        </p:spPr>
        <p:txBody>
          <a:bodyPr/>
          <a:lstStyle/>
          <a:p>
            <a:endParaRPr lang="en-US" sz="1600" dirty="0">
              <a:solidFill>
                <a:schemeClr val="tx1">
                  <a:lumMod val="90000"/>
                </a:schemeClr>
              </a:solidFill>
              <a:latin typeface="Roboto" panose="020B0604020202020204" charset="0"/>
              <a:ea typeface="Roboto" panose="020B0604020202020204" charset="0"/>
            </a:endParaRPr>
          </a:p>
          <a:p>
            <a:r>
              <a:rPr lang="en-US" sz="1600" dirty="0">
                <a:solidFill>
                  <a:schemeClr val="tx1">
                    <a:lumMod val="90000"/>
                  </a:schemeClr>
                </a:solidFill>
                <a:latin typeface="Roboto" panose="020B0604020202020204" charset="0"/>
                <a:ea typeface="Roboto" panose="020B0604020202020204" charset="0"/>
              </a:rPr>
              <a:t>Collect the Data</a:t>
            </a:r>
          </a:p>
          <a:p>
            <a:pPr marL="609600" lvl="1" indent="0">
              <a:buNone/>
            </a:pPr>
            <a:r>
              <a:rPr lang="en-US" sz="1600" dirty="0">
                <a:solidFill>
                  <a:schemeClr val="tx1">
                    <a:lumMod val="90000"/>
                  </a:schemeClr>
                </a:solidFill>
                <a:latin typeface="Roboto" panose="020B0604020202020204" charset="0"/>
                <a:ea typeface="Roboto" panose="020B0604020202020204" charset="0"/>
              </a:rPr>
              <a:t>-   </a:t>
            </a:r>
            <a:r>
              <a:rPr lang="en-US" sz="1400" dirty="0">
                <a:solidFill>
                  <a:schemeClr val="tx1">
                    <a:lumMod val="90000"/>
                  </a:schemeClr>
                </a:solidFill>
                <a:latin typeface="Roboto" panose="020B0604020202020204" charset="0"/>
                <a:ea typeface="Roboto" panose="020B0604020202020204" charset="0"/>
              </a:rPr>
              <a:t>Bitcoin History</a:t>
            </a:r>
          </a:p>
          <a:p>
            <a:pPr marL="609600" lvl="1" indent="0">
              <a:buNone/>
            </a:pPr>
            <a:r>
              <a:rPr lang="en-US" sz="1400" dirty="0">
                <a:solidFill>
                  <a:schemeClr val="tx1">
                    <a:lumMod val="90000"/>
                  </a:schemeClr>
                </a:solidFill>
                <a:latin typeface="Roboto" panose="020B0604020202020204" charset="0"/>
                <a:ea typeface="Roboto" panose="020B0604020202020204" charset="0"/>
              </a:rPr>
              <a:t>              Download Bitcoin History from  “</a:t>
            </a:r>
            <a:r>
              <a:rPr lang="en-US" sz="1400" dirty="0" err="1">
                <a:solidFill>
                  <a:schemeClr val="tx1">
                    <a:lumMod val="90000"/>
                  </a:schemeClr>
                </a:solidFill>
                <a:latin typeface="Roboto" panose="020B0604020202020204" charset="0"/>
                <a:ea typeface="Roboto" panose="020B0604020202020204" charset="0"/>
              </a:rPr>
              <a:t>finance.yahoo</a:t>
            </a:r>
            <a:r>
              <a:rPr lang="en-US" sz="1400" dirty="0">
                <a:solidFill>
                  <a:schemeClr val="tx1">
                    <a:lumMod val="90000"/>
                  </a:schemeClr>
                </a:solidFill>
                <a:latin typeface="Roboto" panose="020B0604020202020204" charset="0"/>
                <a:ea typeface="Roboto" panose="020B0604020202020204" charset="0"/>
              </a:rPr>
              <a:t>” website from 2016 to 2019</a:t>
            </a:r>
          </a:p>
          <a:p>
            <a:pPr marL="609600" lvl="1" indent="0">
              <a:buNone/>
            </a:pPr>
            <a:r>
              <a:rPr lang="en-US" sz="1400" dirty="0">
                <a:solidFill>
                  <a:schemeClr val="tx1">
                    <a:lumMod val="90000"/>
                  </a:schemeClr>
                </a:solidFill>
                <a:latin typeface="Roboto" panose="020B0604020202020204" charset="0"/>
                <a:ea typeface="Roboto" panose="020B0604020202020204" charset="0"/>
              </a:rPr>
              <a:t> -   Bitcoin Tweets data set </a:t>
            </a:r>
          </a:p>
          <a:p>
            <a:pPr marL="609600" lvl="1" indent="0">
              <a:buNone/>
            </a:pPr>
            <a:r>
              <a:rPr lang="en-US" sz="1400" dirty="0">
                <a:solidFill>
                  <a:schemeClr val="tx1">
                    <a:lumMod val="90000"/>
                  </a:schemeClr>
                </a:solidFill>
                <a:latin typeface="Roboto" panose="020B0604020202020204" charset="0"/>
                <a:ea typeface="Roboto" panose="020B0604020202020204" charset="0"/>
              </a:rPr>
              <a:t>              Using a Bitcoin tweets - 16M tweets from </a:t>
            </a:r>
            <a:r>
              <a:rPr lang="en-US" sz="1400" dirty="0" err="1">
                <a:solidFill>
                  <a:schemeClr val="tx1">
                    <a:lumMod val="90000"/>
                  </a:schemeClr>
                </a:solidFill>
                <a:latin typeface="Roboto" panose="020B0604020202020204" charset="0"/>
                <a:ea typeface="Roboto" panose="020B0604020202020204" charset="0"/>
              </a:rPr>
              <a:t>kaggle</a:t>
            </a:r>
            <a:endParaRPr lang="en-US" sz="1400" dirty="0">
              <a:solidFill>
                <a:schemeClr val="tx1">
                  <a:lumMod val="90000"/>
                </a:schemeClr>
              </a:solidFill>
              <a:latin typeface="Roboto" panose="020B0604020202020204" charset="0"/>
              <a:ea typeface="Roboto" panose="020B0604020202020204" charset="0"/>
            </a:endParaRPr>
          </a:p>
          <a:p>
            <a:pPr marL="152400" indent="0">
              <a:buNone/>
            </a:pPr>
            <a:endParaRPr lang="en-US" sz="1600" dirty="0">
              <a:solidFill>
                <a:schemeClr val="tx1">
                  <a:lumMod val="90000"/>
                </a:schemeClr>
              </a:solidFill>
              <a:latin typeface="Roboto" panose="020B0604020202020204" charset="0"/>
              <a:ea typeface="Roboto" panose="020B0604020202020204" charset="0"/>
            </a:endParaRPr>
          </a:p>
          <a:p>
            <a:endParaRPr lang="en-US" sz="1600" dirty="0">
              <a:solidFill>
                <a:schemeClr val="tx1">
                  <a:lumMod val="90000"/>
                </a:schemeClr>
              </a:solidFill>
              <a:latin typeface="Roboto" panose="020B0604020202020204" charset="0"/>
              <a:ea typeface="Roboto" panose="020B0604020202020204" charset="0"/>
            </a:endParaRPr>
          </a:p>
          <a:p>
            <a:endParaRPr lang="en-US" sz="1600" dirty="0">
              <a:solidFill>
                <a:schemeClr val="tx1">
                  <a:lumMod val="90000"/>
                </a:schemeClr>
              </a:solidFill>
              <a:latin typeface="Roboto" panose="020B0604020202020204" charset="0"/>
              <a:ea typeface="Roboto" panose="020B0604020202020204" charset="0"/>
            </a:endParaRPr>
          </a:p>
          <a:p>
            <a:pPr marL="152400" indent="0">
              <a:buNone/>
            </a:pPr>
            <a:endParaRPr lang="en-US" sz="1600" dirty="0">
              <a:solidFill>
                <a:schemeClr val="tx1">
                  <a:lumMod val="90000"/>
                </a:schemeClr>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415446357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545</Words>
  <Application>Microsoft Office PowerPoint</Application>
  <PresentationFormat>On-screen Show (16:9)</PresentationFormat>
  <Paragraphs>107</Paragraphs>
  <Slides>20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MV Boli</vt:lpstr>
      <vt:lpstr>Oswald</vt:lpstr>
      <vt:lpstr>Livvic</vt:lpstr>
      <vt:lpstr>Raleway</vt:lpstr>
      <vt:lpstr>Roboto</vt:lpstr>
      <vt:lpstr>Roboto Condensed Light</vt:lpstr>
      <vt:lpstr>Software Development Bussines Plan by Slidesgo</vt:lpstr>
      <vt:lpstr>Cryptocurrencies Prices Prediction Using Sentiment Analysis</vt:lpstr>
      <vt:lpstr>TABLE OF CONTENTS</vt:lpstr>
      <vt:lpstr>01</vt:lpstr>
      <vt:lpstr>Problem Formulation:</vt:lpstr>
      <vt:lpstr>02</vt:lpstr>
      <vt:lpstr>Introduction:      </vt:lpstr>
      <vt:lpstr>03</vt:lpstr>
      <vt:lpstr> </vt:lpstr>
      <vt:lpstr> </vt:lpstr>
      <vt:lpstr> </vt:lpstr>
      <vt:lpstr> </vt:lpstr>
      <vt:lpstr>PowerPoint Presentation</vt:lpstr>
      <vt:lpstr>04</vt:lpstr>
      <vt:lpstr>  </vt:lpstr>
      <vt:lpstr>PowerPoint Presentation</vt:lpstr>
      <vt:lpstr>PowerPoint Presentation</vt:lpstr>
      <vt:lpstr>05</vt:lpstr>
      <vt:lpstr>References :  [1] Ekaterina Loginova, Wai Kit Tsang, Guus van Heijningen, Louis‑Philippe Kerkhove and Dries F.Benoit. (2021). Forecasting directional bitcoin price returns using aspect‑based sentiment analysis on online text data. [2] Xin Huang, Wenbin Zhang, Yiyi Huang, Xuejiao Tang, Mingli Zhang, Jayachander Surbiryala, Vasileios Iosifidis, Zhen Liu, and Ji Zhang. (2021). LSTM Based Sentiment Analysis for Cryptocurrency Prediction. </vt:lpstr>
      <vt:lpstr>06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Recorder website</dc:title>
  <dc:creator>Farah</dc:creator>
  <cp:lastModifiedBy>admin</cp:lastModifiedBy>
  <cp:revision>49</cp:revision>
  <dcterms:modified xsi:type="dcterms:W3CDTF">2022-07-23T12:32:01Z</dcterms:modified>
</cp:coreProperties>
</file>