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Burgos" initials="SB" lastIdx="1" clrIdx="0">
    <p:extLst>
      <p:ext uri="{19B8F6BF-5375-455C-9EA6-DF929625EA0E}">
        <p15:presenceInfo xmlns:p15="http://schemas.microsoft.com/office/powerpoint/2012/main" userId="5e359dbc5190f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43F1-8077-41EC-A8EE-AEE7E252D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Arreglo de antenas parche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9100A-E09C-40D7-B7F3-B428532CD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(Patch array antennas)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4CC1EF-533C-4483-8664-6C0CE65B3438}"/>
              </a:ext>
            </a:extLst>
          </p:cNvPr>
          <p:cNvSpPr txBox="1"/>
          <p:nvPr/>
        </p:nvSpPr>
        <p:spPr>
          <a:xfrm>
            <a:off x="8964706" y="4701695"/>
            <a:ext cx="306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Grupo 1 : </a:t>
            </a:r>
          </a:p>
          <a:p>
            <a:r>
              <a:rPr lang="es-CO" dirty="0"/>
              <a:t>	Andrea Camila Moya </a:t>
            </a:r>
          </a:p>
          <a:p>
            <a:r>
              <a:rPr lang="es-CO" dirty="0"/>
              <a:t>        Santiago Burgos </a:t>
            </a:r>
          </a:p>
          <a:p>
            <a:r>
              <a:rPr lang="es-CO" dirty="0"/>
              <a:t>        David Martinez</a:t>
            </a:r>
          </a:p>
          <a:p>
            <a:r>
              <a:rPr lang="es-CO" dirty="0"/>
              <a:t>        Camilo Andrés Pérez</a:t>
            </a:r>
          </a:p>
        </p:txBody>
      </p:sp>
    </p:spTree>
    <p:extLst>
      <p:ext uri="{BB962C8B-B14F-4D97-AF65-F5344CB8AC3E}">
        <p14:creationId xmlns:p14="http://schemas.microsoft.com/office/powerpoint/2010/main" val="264046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3E671-CC75-442A-B069-B9A2F37C6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968643"/>
            <a:ext cx="8637073" cy="2920713"/>
          </a:xfrm>
        </p:spPr>
        <p:txBody>
          <a:bodyPr anchor="ctr">
            <a:normAutofit/>
          </a:bodyPr>
          <a:lstStyle/>
          <a:p>
            <a:r>
              <a:rPr lang="es-CO" sz="13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03475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D77CC-F190-43D1-881F-394E3AFD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51649"/>
            <a:ext cx="9291215" cy="1506069"/>
          </a:xfrm>
        </p:spPr>
        <p:txBody>
          <a:bodyPr>
            <a:normAutofit/>
          </a:bodyPr>
          <a:lstStyle/>
          <a:p>
            <a:r>
              <a:rPr lang="es-CO" dirty="0"/>
              <a:t>Arreglo de antenas parche en microcinta con un patrón de radiación cosecante cuadrado</a:t>
            </a:r>
            <a:endParaRPr lang="es-CO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07476-1A63-4390-88C5-BAC847FD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190875"/>
            <a:ext cx="9291215" cy="2815476"/>
          </a:xfrm>
        </p:spPr>
        <p:txBody>
          <a:bodyPr>
            <a:normAutofit/>
          </a:bodyPr>
          <a:lstStyle/>
          <a:p>
            <a:pPr algn="just"/>
            <a:r>
              <a:rPr lang="es-CO" sz="1800" dirty="0"/>
              <a:t>Este paper se enfoca en la implementación de un arreglo de antenas parche, con las siguientes caracteristicas de radiación:</a:t>
            </a:r>
          </a:p>
          <a:p>
            <a:pPr lvl="1" algn="just"/>
            <a:r>
              <a:rPr lang="es-CO" sz="1600" dirty="0"/>
              <a:t>Ancho de banda de 1,93 GHz</a:t>
            </a:r>
          </a:p>
          <a:p>
            <a:pPr lvl="1" algn="just"/>
            <a:r>
              <a:rPr lang="es-CO" sz="1600" dirty="0"/>
              <a:t>Radiación en la frecuencia X – de 8 a 12 GHz</a:t>
            </a:r>
          </a:p>
          <a:p>
            <a:pPr lvl="1" algn="just"/>
            <a:r>
              <a:rPr lang="es-CO" sz="1600" dirty="0"/>
              <a:t>Ganancia pico de 14,95 dBi</a:t>
            </a:r>
          </a:p>
          <a:p>
            <a:pPr lvl="1" algn="just"/>
            <a:r>
              <a:rPr lang="es-CO" sz="1600" dirty="0"/>
              <a:t>Polarización lineal</a:t>
            </a:r>
          </a:p>
          <a:p>
            <a:pPr algn="just"/>
            <a:endParaRPr lang="es-CO" sz="1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E30FD8-93CB-44EC-AAAC-FD652CFCAC81}"/>
              </a:ext>
            </a:extLst>
          </p:cNvPr>
          <p:cNvSpPr/>
          <p:nvPr/>
        </p:nvSpPr>
        <p:spPr>
          <a:xfrm>
            <a:off x="3048000" y="2366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(Microstrip patch antena array with cosecant-squared radiation pattern profile) </a:t>
            </a:r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[1]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81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A - Satellite frequency bands">
            <a:extLst>
              <a:ext uri="{FF2B5EF4-FFF2-40B4-BE49-F238E27FC236}">
                <a16:creationId xmlns:a16="http://schemas.microsoft.com/office/drawing/2014/main" id="{184B4DFB-B47C-44CD-AFBA-E80068D5F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4" b="16984"/>
          <a:stretch/>
        </p:blipFill>
        <p:spPr bwMode="auto">
          <a:xfrm>
            <a:off x="20" y="0"/>
            <a:ext cx="12191980" cy="61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0A835F7-867F-453D-BFD0-20DCA7186867}"/>
              </a:ext>
            </a:extLst>
          </p:cNvPr>
          <p:cNvSpPr txBox="1"/>
          <p:nvPr/>
        </p:nvSpPr>
        <p:spPr>
          <a:xfrm>
            <a:off x="2644588" y="6409765"/>
            <a:ext cx="702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ESA (European Satellite Agency) </a:t>
            </a:r>
          </a:p>
        </p:txBody>
      </p:sp>
    </p:spTree>
    <p:extLst>
      <p:ext uri="{BB962C8B-B14F-4D97-AF65-F5344CB8AC3E}">
        <p14:creationId xmlns:p14="http://schemas.microsoft.com/office/powerpoint/2010/main" val="233066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ECB054C-9AD9-4CC7-A475-124945F1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482172"/>
                <a:ext cx="4454229" cy="51491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s-CO" dirty="0"/>
                  <a:t>Se realizo una propuesta de antena parche con los siguientes parámetros: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s-CO" sz="1600" dirty="0"/>
                  <a:t>Dos cortes (insert) para extender la línea de alimentación (de 50 Ω) y asi mejorar el acople de impedancias.</a:t>
                </a:r>
              </a:p>
              <a:p>
                <a:pPr lvl="1" algn="just">
                  <a:lnSpc>
                    <a:spcPct val="110000"/>
                  </a:lnSpc>
                </a:pPr>
                <a:r>
                  <a:rPr lang="es-CO" sz="1600" dirty="0"/>
                  <a:t>La línea de alimentación se escalona para aumentar mas el acople de impedancia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s-CO" dirty="0"/>
                  <a:t>El sustrato usado es el Roger RO4003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=3,55</m:t>
                    </m:r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=0,0027</m:t>
                    </m:r>
                  </m:oMath>
                </a14:m>
                <a:endParaRPr lang="es-CO" dirty="0"/>
              </a:p>
              <a:p>
                <a:pPr algn="just">
                  <a:lnSpc>
                    <a:spcPct val="110000"/>
                  </a:lnSpc>
                </a:pPr>
                <a:r>
                  <a:rPr lang="es-CO" dirty="0"/>
                  <a:t>Se utiliza un plano de tierra de la totalidad del tamaño del substrato</a:t>
                </a:r>
              </a:p>
              <a:p>
                <a:pPr lvl="2">
                  <a:lnSpc>
                    <a:spcPct val="110000"/>
                  </a:lnSpc>
                </a:pPr>
                <a:endParaRPr lang="es-CO" sz="1300" dirty="0"/>
              </a:p>
              <a:p>
                <a:pPr lvl="1">
                  <a:lnSpc>
                    <a:spcPct val="110000"/>
                  </a:lnSpc>
                </a:pPr>
                <a:endParaRPr lang="es-CO" sz="1300" dirty="0"/>
              </a:p>
              <a:p>
                <a:pPr lvl="1">
                  <a:lnSpc>
                    <a:spcPct val="110000"/>
                  </a:lnSpc>
                </a:pPr>
                <a:endParaRPr lang="es-CO" sz="13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ECB054C-9AD9-4CC7-A475-124945F1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482172"/>
                <a:ext cx="4454229" cy="5149100"/>
              </a:xfrm>
              <a:blipFill>
                <a:blip r:embed="rId2"/>
                <a:stretch>
                  <a:fillRect l="-1231" t="-473" r="-13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7444E4-C813-4A3F-A86C-2454D1C4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26" y="1197676"/>
            <a:ext cx="4821551" cy="3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49E76EC-5381-45DE-B2F4-AFD3A619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400051"/>
            <a:ext cx="9291215" cy="54673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400" dirty="0"/>
              <a:t>El arreglo de antenas parche se propone con arreglos de entre 4, 12  y 16 elementos, configurados en una matriz 2x2, 6x2 y 8x2 respectivamente. </a:t>
            </a:r>
          </a:p>
          <a:p>
            <a:pPr lvl="1" algn="just"/>
            <a:r>
              <a:rPr lang="es-CO" sz="2200" dirty="0"/>
              <a:t>Aumentar el numero de elementos después de 16 no representa mejoras significativas en el ancho de banda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Las dimensiones de cada antena parche dentro del arreglo corresponden a las medidas que se obtuvieron en la implementación de una única antena parche, presentada previamente.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Se realizaron estudios paramétricos para determinar la separación entre cada elemento de radiación y asi obtener un funcionamiento adecuado</a:t>
            </a:r>
          </a:p>
        </p:txBody>
      </p:sp>
    </p:spTree>
    <p:extLst>
      <p:ext uri="{BB962C8B-B14F-4D97-AF65-F5344CB8AC3E}">
        <p14:creationId xmlns:p14="http://schemas.microsoft.com/office/powerpoint/2010/main" val="42538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C5535F-565B-4DFB-9EBE-0907A096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42" y="1604682"/>
            <a:ext cx="8428716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451984-9BE3-4ED2-A2CB-9021D08E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29" y="1511419"/>
            <a:ext cx="4960442" cy="324908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992AE-BC14-440E-A0F6-498C2797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1511420"/>
            <a:ext cx="4345528" cy="32490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3200" dirty="0"/>
              <a:t> El patrón de radiación del arreglo de antenas parche debe ser semejante a la curva de la función csc^2(x).</a:t>
            </a:r>
          </a:p>
        </p:txBody>
      </p:sp>
    </p:spTree>
    <p:extLst>
      <p:ext uri="{BB962C8B-B14F-4D97-AF65-F5344CB8AC3E}">
        <p14:creationId xmlns:p14="http://schemas.microsoft.com/office/powerpoint/2010/main" val="35239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CC8A82-C519-414D-A909-917B9CB4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702" y="341482"/>
            <a:ext cx="8330596" cy="897869"/>
          </a:xfrm>
        </p:spPr>
        <p:txBody>
          <a:bodyPr/>
          <a:lstStyle/>
          <a:p>
            <a:r>
              <a:rPr lang="es-CO" dirty="0"/>
              <a:t>A continuación, se presentan los resultados obtenidos que son mas relevantes y se han estudiado: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5F7E45-EDB3-4EE8-82CF-E93B415D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04" y="3856722"/>
            <a:ext cx="4644420" cy="22512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FEDA65-FD91-4729-B333-736715A6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4" y="1285875"/>
            <a:ext cx="4644421" cy="2477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FDFE57-0203-4CFF-8596-DD10E7F7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17" y="1285874"/>
            <a:ext cx="5008661" cy="48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ED832-B20D-44B9-A370-C96F9C6E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A71AB-1142-4493-B90D-1211C4AD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 </a:t>
            </a:r>
            <a:r>
              <a:rPr lang="en-US" dirty="0"/>
              <a:t>Microstrip patch antenna array with cosecant-squared radiation pattern profile.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91644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352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Rockwell</vt:lpstr>
      <vt:lpstr>Galería</vt:lpstr>
      <vt:lpstr>Arreglo de antenas parche</vt:lpstr>
      <vt:lpstr>Arreglo de antenas parche en microcinta con un patrón de radiación cosecante cuadrado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 de antenas parche</dc:title>
  <dc:creator>Santiago Burgos</dc:creator>
  <cp:lastModifiedBy>Santiago Burgos</cp:lastModifiedBy>
  <cp:revision>5</cp:revision>
  <dcterms:created xsi:type="dcterms:W3CDTF">2020-05-07T02:26:48Z</dcterms:created>
  <dcterms:modified xsi:type="dcterms:W3CDTF">2020-05-07T14:59:56Z</dcterms:modified>
</cp:coreProperties>
</file>