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6" r:id="rId4"/>
    <p:sldId id="330" r:id="rId5"/>
    <p:sldId id="331" r:id="rId6"/>
    <p:sldId id="320" r:id="rId7"/>
    <p:sldId id="321" r:id="rId8"/>
    <p:sldId id="324" r:id="rId9"/>
    <p:sldId id="289" r:id="rId10"/>
    <p:sldId id="311" r:id="rId11"/>
    <p:sldId id="328" r:id="rId12"/>
    <p:sldId id="336" r:id="rId13"/>
    <p:sldId id="313" r:id="rId14"/>
    <p:sldId id="326" r:id="rId15"/>
    <p:sldId id="312" r:id="rId16"/>
    <p:sldId id="334" r:id="rId17"/>
    <p:sldId id="335" r:id="rId18"/>
    <p:sldId id="341" r:id="rId19"/>
    <p:sldId id="347" r:id="rId20"/>
    <p:sldId id="338" r:id="rId21"/>
    <p:sldId id="348" r:id="rId22"/>
    <p:sldId id="314" r:id="rId23"/>
    <p:sldId id="327" r:id="rId24"/>
    <p:sldId id="346" r:id="rId25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27"/>
      <p:bold r:id="rId28"/>
    </p:embeddedFont>
    <p:embeddedFont>
      <p:font typeface="NanumSquare_ac" panose="020B0600000101010101" pitchFamily="34" charset="-127"/>
      <p:regular r:id="rId29"/>
    </p:embeddedFont>
    <p:embeddedFont>
      <p:font typeface="NanumSquare_ac Bold" panose="020B0600000101010101" pitchFamily="34" charset="-127"/>
      <p:bold r:id="rId30"/>
    </p:embeddedFont>
    <p:embeddedFont>
      <p:font typeface="NanumSquare_ac ExtraBold" panose="020B0600000101010101" pitchFamily="34" charset="-127"/>
      <p:bold r:id="rId31"/>
    </p:embeddedFont>
    <p:embeddedFont>
      <p:font typeface="나눔스퀘어_ac" panose="020B0600000101010101" pitchFamily="34" charset="-127"/>
      <p:regular r:id="rId32"/>
    </p:embeddedFont>
    <p:embeddedFont>
      <p:font typeface="나눔스퀘어_ac Bold" panose="020B0600000101010101" pitchFamily="34" charset="-127"/>
      <p:bold r:id="rId33"/>
    </p:embeddedFont>
    <p:embeddedFont>
      <p:font typeface="나눔스퀘어_ac ExtraBold" panose="020B0600000101010101" pitchFamily="34" charset="-127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금주" initials="조금" lastIdx="1" clrIdx="0">
    <p:extLst>
      <p:ext uri="{19B8F6BF-5375-455C-9EA6-DF929625EA0E}">
        <p15:presenceInfo xmlns:p15="http://schemas.microsoft.com/office/powerpoint/2012/main" userId="9a290950d3164f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A"/>
    <a:srgbClr val="0000B4"/>
    <a:srgbClr val="242021"/>
    <a:srgbClr val="F5F9FC"/>
    <a:srgbClr val="E6E6E6"/>
    <a:srgbClr val="F4F4F4"/>
    <a:srgbClr val="EDFFED"/>
    <a:srgbClr val="FFE1E1"/>
    <a:srgbClr val="F4F8FB"/>
    <a:srgbClr val="FBB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 autoAdjust="0"/>
    <p:restoredTop sz="79570" autoAdjust="0"/>
  </p:normalViewPr>
  <p:slideViewPr>
    <p:cSldViewPr snapToGrid="0">
      <p:cViewPr varScale="1">
        <p:scale>
          <a:sx n="129" d="100"/>
          <a:sy n="129" d="100"/>
        </p:scale>
        <p:origin x="3032" y="20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DE30C-CC54-4DCE-984B-65BB2C849188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62477-E6E5-4D17-831F-42E6ED24B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30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4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14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77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69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50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89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95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7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76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04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69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99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85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46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07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16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62477-E6E5-4D17-831F-42E6ED24BB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1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27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77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52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53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C5F2D-CD64-41A5-9C25-824B4734FC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8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4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7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9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0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5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2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9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9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588A-AC31-4448-B8CB-1BD6C0F6AB81}" type="datetimeFigureOut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6B63-C994-468D-B33F-FBA4B50F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5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03D2301-B105-C598-49B2-07DE271CD1F3}"/>
              </a:ext>
            </a:extLst>
          </p:cNvPr>
          <p:cNvSpPr txBox="1"/>
          <p:nvPr/>
        </p:nvSpPr>
        <p:spPr>
          <a:xfrm>
            <a:off x="2333804" y="6250334"/>
            <a:ext cx="4476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  승  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2F59DD-A9C7-37F9-C328-111172AC7172}"/>
              </a:ext>
            </a:extLst>
          </p:cNvPr>
          <p:cNvGrpSpPr/>
          <p:nvPr/>
        </p:nvGrpSpPr>
        <p:grpSpPr>
          <a:xfrm>
            <a:off x="5013504" y="2640928"/>
            <a:ext cx="6203638" cy="1576143"/>
            <a:chOff x="1713446" y="2884437"/>
            <a:chExt cx="6203638" cy="157614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98D425-BFE2-52F3-2239-F436749280DF}"/>
                </a:ext>
              </a:extLst>
            </p:cNvPr>
            <p:cNvGrpSpPr/>
            <p:nvPr/>
          </p:nvGrpSpPr>
          <p:grpSpPr>
            <a:xfrm>
              <a:off x="1713446" y="3192214"/>
              <a:ext cx="6203638" cy="1268366"/>
              <a:chOff x="1632423" y="3505045"/>
              <a:chExt cx="6203638" cy="126836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E5D03E-527F-2394-7B7B-C95899FA6E8E}"/>
                  </a:ext>
                </a:extLst>
              </p:cNvPr>
              <p:cNvSpPr txBox="1"/>
              <p:nvPr/>
            </p:nvSpPr>
            <p:spPr>
              <a:xfrm>
                <a:off x="1632423" y="3505045"/>
                <a:ext cx="62036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0000E6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URP Seminar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CAC8EB-CEE2-7551-6A1D-5DA95D509E12}"/>
                  </a:ext>
                </a:extLst>
              </p:cNvPr>
              <p:cNvSpPr txBox="1"/>
              <p:nvPr/>
            </p:nvSpPr>
            <p:spPr>
              <a:xfrm>
                <a:off x="1641251" y="4404079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0000E6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In </a:t>
                </a:r>
                <a:r>
                  <a:rPr lang="en-US" altLang="ko-KR" sz="1800" dirty="0">
                    <a:solidFill>
                      <a:srgbClr val="0000E6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2023 RCV Summer URP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2F8D5C-F210-09C6-27FA-0D8590CFD330}"/>
                </a:ext>
              </a:extLst>
            </p:cNvPr>
            <p:cNvSpPr txBox="1"/>
            <p:nvPr/>
          </p:nvSpPr>
          <p:spPr>
            <a:xfrm>
              <a:off x="1722274" y="2884437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Week 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70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편지, 스크린샷, 폰트이(가) 표시된 사진&#10;&#10;자동 생성된 설명">
            <a:extLst>
              <a:ext uri="{FF2B5EF4-FFF2-40B4-BE49-F238E27FC236}">
                <a16:creationId xmlns:a16="http://schemas.microsoft.com/office/drawing/2014/main" id="{0B39B4A3-CB54-AF68-C243-8DF562730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4" y="1573136"/>
            <a:ext cx="3131841" cy="4049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EE70975-E08D-5660-2EBC-719DAA9F7780}"/>
              </a:ext>
            </a:extLst>
          </p:cNvPr>
          <p:cNvSpPr txBox="1"/>
          <p:nvPr/>
        </p:nvSpPr>
        <p:spPr>
          <a:xfrm>
            <a:off x="5187301" y="2328655"/>
            <a:ext cx="2829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Neural Network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D7674E-F6EC-6646-705C-DEA6F80D20F7}"/>
              </a:ext>
            </a:extLst>
          </p:cNvPr>
          <p:cNvSpPr txBox="1"/>
          <p:nvPr/>
        </p:nvSpPr>
        <p:spPr>
          <a:xfrm>
            <a:off x="5124893" y="3397806"/>
            <a:ext cx="31318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 X 3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Convolution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CC0501-D3B6-CC7B-6D8A-15D1C250061E}"/>
              </a:ext>
            </a:extLst>
          </p:cNvPr>
          <p:cNvSpPr txBox="1"/>
          <p:nvPr/>
        </p:nvSpPr>
        <p:spPr>
          <a:xfrm>
            <a:off x="4539802" y="4466957"/>
            <a:ext cx="4124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Nonlinearity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Increase</a:t>
            </a:r>
          </a:p>
        </p:txBody>
      </p:sp>
    </p:spTree>
    <p:extLst>
      <p:ext uri="{BB962C8B-B14F-4D97-AF65-F5344CB8AC3E}">
        <p14:creationId xmlns:p14="http://schemas.microsoft.com/office/powerpoint/2010/main" val="3898829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0E633A-75D7-DDCF-1343-98C7FC8FB8EE}"/>
              </a:ext>
            </a:extLst>
          </p:cNvPr>
          <p:cNvSpPr txBox="1"/>
          <p:nvPr/>
        </p:nvSpPr>
        <p:spPr>
          <a:xfrm>
            <a:off x="615031" y="867459"/>
            <a:ext cx="477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Random Seed </a:t>
            </a:r>
            <a:r>
              <a:rPr lang="ko-KR" altLang="en-US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638D1-D88A-C3C2-8EFA-19EF3977FE5C}"/>
              </a:ext>
            </a:extLst>
          </p:cNvPr>
          <p:cNvSpPr txBox="1"/>
          <p:nvPr/>
        </p:nvSpPr>
        <p:spPr>
          <a:xfrm>
            <a:off x="792227" y="1576391"/>
            <a:ext cx="7477130" cy="79547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 라이브러리들은 가중치 초기값을 실행할 때마다 달라지기 때문에</a:t>
            </a:r>
            <a:r>
              <a:rPr lang="en-US" altLang="ko-KR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16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다시 학습하더라도 같은 결과를 얻는</a:t>
            </a:r>
            <a:r>
              <a:rPr lang="en-US" altLang="ko-KR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재현성을 위해서 </a:t>
            </a:r>
            <a:r>
              <a:rPr lang="en-US" altLang="ko-KR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random seed</a:t>
            </a:r>
            <a:r>
              <a:rPr lang="ko-KR" altLang="en-US" sz="1600" dirty="0" err="1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ko-KR" altLang="en-US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고정</a:t>
            </a:r>
            <a:endParaRPr lang="en-US" altLang="ko-KR" sz="16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CA1BAFF-4AB8-337D-2816-F6069EA30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92" y="3192393"/>
            <a:ext cx="50800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6080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0E633A-75D7-DDCF-1343-98C7FC8FB8EE}"/>
              </a:ext>
            </a:extLst>
          </p:cNvPr>
          <p:cNvSpPr txBox="1"/>
          <p:nvPr/>
        </p:nvSpPr>
        <p:spPr>
          <a:xfrm>
            <a:off x="615031" y="867459"/>
            <a:ext cx="477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Label Map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638D1-D88A-C3C2-8EFA-19EF3977FE5C}"/>
              </a:ext>
            </a:extLst>
          </p:cNvPr>
          <p:cNvSpPr txBox="1"/>
          <p:nvPr/>
        </p:nvSpPr>
        <p:spPr>
          <a:xfrm>
            <a:off x="3567975" y="3226439"/>
            <a:ext cx="4774091" cy="1164806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이미지 또는 비디오 프레임과 같은 시각적 데이터에서 </a:t>
            </a:r>
            <a:endParaRPr lang="en-US" altLang="ko-KR" sz="1600" b="1" dirty="0">
              <a:solidFill>
                <a:srgbClr val="0000DA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픽셀 또는 영역에 대한 </a:t>
            </a:r>
            <a:r>
              <a:rPr lang="en-US" altLang="ko-KR" sz="1600" b="1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label</a:t>
            </a:r>
            <a:r>
              <a:rPr lang="ko-KR" altLang="en-US" sz="1600" b="1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또는 </a:t>
            </a:r>
            <a:r>
              <a:rPr lang="en-US" altLang="ko-KR" sz="1600" b="1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class</a:t>
            </a:r>
            <a:r>
              <a:rPr lang="ko-KR" altLang="en-US" sz="1600" b="1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정보를 </a:t>
            </a:r>
            <a:endParaRPr lang="en-US" altLang="ko-KR" sz="1600" b="1" dirty="0">
              <a:solidFill>
                <a:srgbClr val="0000DA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포함하는 데이터 구조</a:t>
            </a:r>
            <a:endParaRPr lang="en-US" altLang="ko-KR" sz="1600" b="1" dirty="0">
              <a:solidFill>
                <a:srgbClr val="0000DA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CCF61B6-77DF-3058-5378-68A64213E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98" y="2869042"/>
            <a:ext cx="2235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939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0E633A-75D7-DDCF-1343-98C7FC8FB8EE}"/>
              </a:ext>
            </a:extLst>
          </p:cNvPr>
          <p:cNvSpPr txBox="1"/>
          <p:nvPr/>
        </p:nvSpPr>
        <p:spPr>
          <a:xfrm>
            <a:off x="615031" y="867459"/>
            <a:ext cx="477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Custom Dataset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6E5E0-7C52-3C1B-9383-C56C18312A42}"/>
              </a:ext>
            </a:extLst>
          </p:cNvPr>
          <p:cNvSpPr txBox="1"/>
          <p:nvPr/>
        </p:nvSpPr>
        <p:spPr>
          <a:xfrm>
            <a:off x="1274881" y="2709340"/>
            <a:ext cx="1503502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__</a:t>
            </a:r>
            <a:r>
              <a:rPr lang="en-US" altLang="ko-KR" sz="1600" dirty="0" err="1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init</a:t>
            </a:r>
            <a:r>
              <a:rPr lang="en-US" altLang="ko-KR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__()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D33B0-9B02-D347-4FA9-E2572CF16EF0}"/>
              </a:ext>
            </a:extLst>
          </p:cNvPr>
          <p:cNvSpPr txBox="1"/>
          <p:nvPr/>
        </p:nvSpPr>
        <p:spPr>
          <a:xfrm>
            <a:off x="1274881" y="3750588"/>
            <a:ext cx="1503502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__</a:t>
            </a:r>
            <a:r>
              <a:rPr lang="en-US" altLang="ko-KR" sz="1600" dirty="0" err="1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len</a:t>
            </a:r>
            <a:r>
              <a:rPr lang="en-US" altLang="ko-KR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__()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E818C-83E5-D841-98FB-8B34F9D2399B}"/>
              </a:ext>
            </a:extLst>
          </p:cNvPr>
          <p:cNvSpPr txBox="1"/>
          <p:nvPr/>
        </p:nvSpPr>
        <p:spPr>
          <a:xfrm>
            <a:off x="1216835" y="4791836"/>
            <a:ext cx="1503502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__</a:t>
            </a:r>
            <a:r>
              <a:rPr lang="en-US" altLang="ko-KR" sz="1600" dirty="0" err="1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getitem</a:t>
            </a:r>
            <a:r>
              <a:rPr lang="en-US" altLang="ko-KR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__()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2CD29-CA36-021F-F993-426FA03388FB}"/>
              </a:ext>
            </a:extLst>
          </p:cNvPr>
          <p:cNvSpPr txBox="1"/>
          <p:nvPr/>
        </p:nvSpPr>
        <p:spPr>
          <a:xfrm>
            <a:off x="1377175" y="3046919"/>
            <a:ext cx="2573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kumimoji="1" lang="ko-KR" altLang="en-US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ore-KR" altLang="en-US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데이터셋의</a:t>
            </a:r>
            <a:r>
              <a:rPr kumimoji="1" lang="ko-KR" altLang="en-US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전처리를 해주는 부분</a:t>
            </a:r>
            <a:endParaRPr kumimoji="1" lang="ko-Kore-KR" altLang="en-US" sz="14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67CDE-7C5B-235D-3F67-F86ACDA14308}"/>
              </a:ext>
            </a:extLst>
          </p:cNvPr>
          <p:cNvSpPr txBox="1"/>
          <p:nvPr/>
        </p:nvSpPr>
        <p:spPr>
          <a:xfrm>
            <a:off x="1377175" y="4087192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kumimoji="1" lang="ko-KR" altLang="en-US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데이터셋의 길이 </a:t>
            </a:r>
            <a:r>
              <a:rPr kumimoji="1" lang="en-US" altLang="ko-KR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</a:t>
            </a:r>
            <a:r>
              <a:rPr kumimoji="1" lang="ko-KR" altLang="en-US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샘플의 수를 적어주는 부분</a:t>
            </a:r>
            <a:r>
              <a:rPr kumimoji="1" lang="en-US" altLang="ko-KR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endParaRPr kumimoji="1" lang="ko-Kore-KR" altLang="en-US" sz="14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B0FB4-EAED-A0FA-B1A6-BA4CE5E42D00}"/>
              </a:ext>
            </a:extLst>
          </p:cNvPr>
          <p:cNvSpPr txBox="1"/>
          <p:nvPr/>
        </p:nvSpPr>
        <p:spPr>
          <a:xfrm>
            <a:off x="1377175" y="5127465"/>
            <a:ext cx="3395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kumimoji="1" lang="ko-KR" altLang="en-US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데이터셋의 특정 </a:t>
            </a:r>
            <a:r>
              <a:rPr kumimoji="1" lang="en-US" altLang="ko-KR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  <a:r>
              <a:rPr kumimoji="1" lang="ko-KR" altLang="en-US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개의 샘플을 가져오는 함수</a:t>
            </a:r>
            <a:endParaRPr kumimoji="1" lang="ko-Kore-KR" altLang="en-US" sz="14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3EB09-86C0-C125-2A37-E8CB31BDBC82}"/>
              </a:ext>
            </a:extLst>
          </p:cNvPr>
          <p:cNvSpPr txBox="1"/>
          <p:nvPr/>
        </p:nvSpPr>
        <p:spPr>
          <a:xfrm>
            <a:off x="1005669" y="1643594"/>
            <a:ext cx="6653681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특정 문제에 대한 해결책을 만들기 위해 사용자가 자체</a:t>
            </a:r>
            <a:r>
              <a:rPr lang="en-US" altLang="ko-KR" sz="1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1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데이터셋</a:t>
            </a:r>
            <a:endParaRPr lang="en-US" altLang="ko-KR" sz="1400" dirty="0"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Pytorch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라이브러리의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‘</a:t>
            </a:r>
            <a:r>
              <a:rPr lang="en" altLang="ko-Kore-KR" sz="1400" dirty="0" err="1">
                <a:solidFill>
                  <a:srgbClr val="0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torch.utils.data.Dataset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’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과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‘</a:t>
            </a:r>
            <a:r>
              <a:rPr lang="en" altLang="ko-Kore-KR" sz="1400" dirty="0" err="1">
                <a:solidFill>
                  <a:srgbClr val="0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torch.utils.data.DataLoader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’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사용</a:t>
            </a:r>
            <a:endParaRPr kumimoji="1" lang="ko-Kore-KR" altLang="en-US" sz="14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6010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0E633A-75D7-DDCF-1343-98C7FC8FB8EE}"/>
              </a:ext>
            </a:extLst>
          </p:cNvPr>
          <p:cNvSpPr txBox="1"/>
          <p:nvPr/>
        </p:nvSpPr>
        <p:spPr>
          <a:xfrm>
            <a:off x="615032" y="867459"/>
            <a:ext cx="3684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60926-B7C7-CA5D-C862-9BCE5F231916}"/>
              </a:ext>
            </a:extLst>
          </p:cNvPr>
          <p:cNvSpPr txBox="1"/>
          <p:nvPr/>
        </p:nvSpPr>
        <p:spPr>
          <a:xfrm>
            <a:off x="1912274" y="3492798"/>
            <a:ext cx="7400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Flatten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화살표: 아래쪽 21">
            <a:extLst>
              <a:ext uri="{FF2B5EF4-FFF2-40B4-BE49-F238E27FC236}">
                <a16:creationId xmlns:a16="http://schemas.microsoft.com/office/drawing/2014/main" id="{6039C01C-28D3-C6C3-ECA8-9A8D145C56A8}"/>
              </a:ext>
            </a:extLst>
          </p:cNvPr>
          <p:cNvSpPr/>
          <p:nvPr/>
        </p:nvSpPr>
        <p:spPr>
          <a:xfrm>
            <a:off x="2490343" y="2539674"/>
            <a:ext cx="6244363" cy="2913368"/>
          </a:xfrm>
          <a:prstGeom prst="downArrow">
            <a:avLst>
              <a:gd name="adj1" fmla="val 55758"/>
              <a:gd name="adj2" fmla="val 51941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사각형: 둥근 모서리 22">
            <a:extLst>
              <a:ext uri="{FF2B5EF4-FFF2-40B4-BE49-F238E27FC236}">
                <a16:creationId xmlns:a16="http://schemas.microsoft.com/office/drawing/2014/main" id="{DF479AD4-2CCA-B5BE-DD65-EB6BDDAEC00D}"/>
              </a:ext>
            </a:extLst>
          </p:cNvPr>
          <p:cNvSpPr/>
          <p:nvPr/>
        </p:nvSpPr>
        <p:spPr>
          <a:xfrm>
            <a:off x="3538404" y="5008761"/>
            <a:ext cx="4148239" cy="523221"/>
          </a:xfrm>
          <a:prstGeom prst="roundRect">
            <a:avLst/>
          </a:prstGeom>
          <a:solidFill>
            <a:srgbClr val="0000D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Fully Connected Layer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22">
            <a:extLst>
              <a:ext uri="{FF2B5EF4-FFF2-40B4-BE49-F238E27FC236}">
                <a16:creationId xmlns:a16="http://schemas.microsoft.com/office/drawing/2014/main" id="{6217F4FA-23D2-031F-EAFA-D0737B6BB023}"/>
              </a:ext>
            </a:extLst>
          </p:cNvPr>
          <p:cNvSpPr/>
          <p:nvPr/>
        </p:nvSpPr>
        <p:spPr>
          <a:xfrm>
            <a:off x="3538404" y="2137370"/>
            <a:ext cx="4148239" cy="523221"/>
          </a:xfrm>
          <a:prstGeom prst="roundRect">
            <a:avLst/>
          </a:prstGeom>
          <a:solidFill>
            <a:srgbClr val="0000D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Convolution Layer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69259-623C-D530-6144-95BBB5C64806}"/>
              </a:ext>
            </a:extLst>
          </p:cNvPr>
          <p:cNvSpPr txBox="1"/>
          <p:nvPr/>
        </p:nvSpPr>
        <p:spPr>
          <a:xfrm>
            <a:off x="1324608" y="2087796"/>
            <a:ext cx="1553993" cy="584775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 </a:t>
            </a:r>
            <a:r>
              <a:rPr lang="en-US" altLang="ko-KR" sz="1600" dirty="0" err="1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Extracter</a:t>
            </a:r>
            <a:endParaRPr lang="en-US" altLang="ko-KR" sz="16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A7277-AEE5-A0F4-4053-6B50A5224F15}"/>
              </a:ext>
            </a:extLst>
          </p:cNvPr>
          <p:cNvSpPr txBox="1"/>
          <p:nvPr/>
        </p:nvSpPr>
        <p:spPr>
          <a:xfrm>
            <a:off x="1324608" y="5057300"/>
            <a:ext cx="1553993" cy="426142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3616466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522B86-3758-FF59-C737-938C73182CEE}"/>
              </a:ext>
            </a:extLst>
          </p:cNvPr>
          <p:cNvSpPr txBox="1"/>
          <p:nvPr/>
        </p:nvSpPr>
        <p:spPr>
          <a:xfrm>
            <a:off x="615032" y="867459"/>
            <a:ext cx="3684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림 12" descr="스크린샷, 텍스트, 도표, 디자인이(가) 표시된 사진&#10;&#10;자동 생성된 설명">
            <a:extLst>
              <a:ext uri="{FF2B5EF4-FFF2-40B4-BE49-F238E27FC236}">
                <a16:creationId xmlns:a16="http://schemas.microsoft.com/office/drawing/2014/main" id="{3A3B0EFB-E27B-A8BB-1666-C52C152A7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42" y="1205512"/>
            <a:ext cx="4358210" cy="277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0A4986-CBFA-9C32-A48B-D9369A7B276C}"/>
              </a:ext>
            </a:extLst>
          </p:cNvPr>
          <p:cNvSpPr txBox="1"/>
          <p:nvPr/>
        </p:nvSpPr>
        <p:spPr>
          <a:xfrm>
            <a:off x="1052348" y="4639359"/>
            <a:ext cx="4214744" cy="167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altLang="ko-Kore-KR" sz="1400" b="0" i="0" dirty="0">
                <a:solidFill>
                  <a:srgbClr val="5C5C5C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13 Convolution Layers + 3 Fully connected Layers</a:t>
            </a:r>
          </a:p>
          <a:p>
            <a:pPr algn="l">
              <a:lnSpc>
                <a:spcPct val="150000"/>
              </a:lnSpc>
            </a:pPr>
            <a:r>
              <a:rPr lang="en" altLang="ko-Kore-KR" sz="1400" b="0" i="0" dirty="0">
                <a:solidFill>
                  <a:srgbClr val="5C5C5C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3X3 convolution filters</a:t>
            </a:r>
          </a:p>
          <a:p>
            <a:pPr algn="l">
              <a:lnSpc>
                <a:spcPct val="150000"/>
              </a:lnSpc>
            </a:pPr>
            <a:r>
              <a:rPr lang="en" altLang="ko-Kore-KR" sz="1400" b="0" i="0" dirty="0">
                <a:solidFill>
                  <a:srgbClr val="5C5C5C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1 stride &amp; 1 padding</a:t>
            </a:r>
          </a:p>
          <a:p>
            <a:pPr algn="l">
              <a:lnSpc>
                <a:spcPct val="150000"/>
              </a:lnSpc>
            </a:pPr>
            <a:r>
              <a:rPr lang="en" altLang="ko-Kore-KR" sz="1400" b="0" i="0" dirty="0">
                <a:solidFill>
                  <a:srgbClr val="5C5C5C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2X2 max pooling (2 stride)</a:t>
            </a:r>
          </a:p>
          <a:p>
            <a:pPr algn="l">
              <a:lnSpc>
                <a:spcPct val="150000"/>
              </a:lnSpc>
            </a:pPr>
            <a:r>
              <a:rPr lang="en" altLang="ko-Kore-KR" sz="1400" b="0" i="0" dirty="0" err="1">
                <a:solidFill>
                  <a:srgbClr val="5C5C5C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ReLU</a:t>
            </a:r>
            <a:endParaRPr lang="en" altLang="ko-Kore-KR" sz="1400" b="0" i="0" dirty="0">
              <a:solidFill>
                <a:srgbClr val="5C5C5C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956E4-6488-4446-0967-0B91862C915F}"/>
              </a:ext>
            </a:extLst>
          </p:cNvPr>
          <p:cNvSpPr txBox="1"/>
          <p:nvPr/>
        </p:nvSpPr>
        <p:spPr>
          <a:xfrm>
            <a:off x="5474383" y="4176614"/>
            <a:ext cx="876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ore-KR" sz="1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[ VGG16 ]</a:t>
            </a:r>
            <a:endParaRPr kumimoji="1" lang="ko-Kore-KR" altLang="en-US" sz="1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3023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0E633A-75D7-DDCF-1343-98C7FC8FB8EE}"/>
              </a:ext>
            </a:extLst>
          </p:cNvPr>
          <p:cNvSpPr txBox="1"/>
          <p:nvPr/>
        </p:nvSpPr>
        <p:spPr>
          <a:xfrm>
            <a:off x="615032" y="867459"/>
            <a:ext cx="61236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Pretrained-Model Weight and Bias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 descr="텍스트, 메뉴, 스크린샷이(가) 표시된 사진&#10;&#10;자동 생성된 설명">
            <a:extLst>
              <a:ext uri="{FF2B5EF4-FFF2-40B4-BE49-F238E27FC236}">
                <a16:creationId xmlns:a16="http://schemas.microsoft.com/office/drawing/2014/main" id="{64D5AB5D-B448-916F-4CB8-6A850E767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45" y="1690632"/>
            <a:ext cx="3484455" cy="4363278"/>
          </a:xfrm>
          <a:prstGeom prst="rect">
            <a:avLst/>
          </a:prstGeom>
        </p:spPr>
      </p:pic>
      <p:pic>
        <p:nvPicPr>
          <p:cNvPr id="6" name="그림 5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DB9B8FE4-A934-306B-8100-472C9453A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2" y="1690632"/>
            <a:ext cx="3466084" cy="4363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E16239-B641-29D3-051B-012A7CFA33F1}"/>
              </a:ext>
            </a:extLst>
          </p:cNvPr>
          <p:cNvSpPr txBox="1"/>
          <p:nvPr/>
        </p:nvSpPr>
        <p:spPr>
          <a:xfrm>
            <a:off x="2181187" y="6199974"/>
            <a:ext cx="817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ore-KR" sz="1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[ Model ]</a:t>
            </a:r>
            <a:endParaRPr kumimoji="1" lang="ko-Kore-KR" altLang="en-US" sz="1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62022-DEDE-F128-E3A1-B23EB3731125}"/>
              </a:ext>
            </a:extLst>
          </p:cNvPr>
          <p:cNvSpPr txBox="1"/>
          <p:nvPr/>
        </p:nvSpPr>
        <p:spPr>
          <a:xfrm>
            <a:off x="5740814" y="6199974"/>
            <a:ext cx="1645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ore-KR" sz="1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[ Pretrained-Model ]</a:t>
            </a:r>
            <a:endParaRPr kumimoji="1" lang="ko-Kore-KR" altLang="en-US" sz="1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B1279CE1-BA49-93E1-BA24-EED2A177C3EC}"/>
              </a:ext>
            </a:extLst>
          </p:cNvPr>
          <p:cNvSpPr/>
          <p:nvPr/>
        </p:nvSpPr>
        <p:spPr>
          <a:xfrm>
            <a:off x="819746" y="5698798"/>
            <a:ext cx="3522788" cy="40011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E3973AE1-CA39-08BE-8EB9-6C69EE4F2BE2}"/>
              </a:ext>
            </a:extLst>
          </p:cNvPr>
          <p:cNvSpPr/>
          <p:nvPr/>
        </p:nvSpPr>
        <p:spPr>
          <a:xfrm>
            <a:off x="4801467" y="5697015"/>
            <a:ext cx="3522788" cy="40011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9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0E633A-75D7-DDCF-1343-98C7FC8FB8EE}"/>
              </a:ext>
            </a:extLst>
          </p:cNvPr>
          <p:cNvSpPr txBox="1"/>
          <p:nvPr/>
        </p:nvSpPr>
        <p:spPr>
          <a:xfrm>
            <a:off x="615032" y="867459"/>
            <a:ext cx="61236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Pretrained-Model Weight and Bias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54337-B000-AC13-3BAC-A4B5C960243C}"/>
              </a:ext>
            </a:extLst>
          </p:cNvPr>
          <p:cNvSpPr txBox="1"/>
          <p:nvPr/>
        </p:nvSpPr>
        <p:spPr>
          <a:xfrm>
            <a:off x="905422" y="193689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>
                <a:solidFill>
                  <a:srgbClr val="0000DA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State_dict</a:t>
            </a:r>
            <a:endParaRPr kumimoji="1" lang="ko-Kore-KR" altLang="en-US" b="1" dirty="0">
              <a:solidFill>
                <a:srgbClr val="0000DA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87714-E4D0-600D-9D02-3CBC8A8F5A3A}"/>
              </a:ext>
            </a:extLst>
          </p:cNvPr>
          <p:cNvSpPr txBox="1"/>
          <p:nvPr/>
        </p:nvSpPr>
        <p:spPr>
          <a:xfrm>
            <a:off x="1064872" y="2306222"/>
            <a:ext cx="5746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 Model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의 각 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layer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의 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parameter</a:t>
            </a:r>
            <a:r>
              <a:rPr kumimoji="1" lang="ko-KR" altLang="en-US" sz="16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를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R" altLang="en-US" sz="16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텐서로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mapping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하는 </a:t>
            </a:r>
            <a:r>
              <a:rPr kumimoji="1" lang="en-US" altLang="ko-KR" sz="16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dict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객체</a:t>
            </a:r>
            <a:endParaRPr kumimoji="1" lang="ko-Kore-KR" altLang="en-US" sz="16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D0B4B8A-7CCC-CC4C-FDD1-0959BB95E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57" y="2975543"/>
            <a:ext cx="6849885" cy="2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9673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7173E6-7A9C-F3DD-2E56-F602CFBDAFB7}"/>
              </a:ext>
            </a:extLst>
          </p:cNvPr>
          <p:cNvSpPr txBox="1"/>
          <p:nvPr/>
        </p:nvSpPr>
        <p:spPr>
          <a:xfrm>
            <a:off x="615031" y="867459"/>
            <a:ext cx="5296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Pretrained-Model Weight and Bias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8ECCFEB-3845-5B52-B58F-714FAD9525D9}"/>
              </a:ext>
            </a:extLst>
          </p:cNvPr>
          <p:cNvGrpSpPr/>
          <p:nvPr/>
        </p:nvGrpSpPr>
        <p:grpSpPr>
          <a:xfrm>
            <a:off x="615031" y="3227073"/>
            <a:ext cx="3480200" cy="1308052"/>
            <a:chOff x="2074644" y="4128653"/>
            <a:chExt cx="4006678" cy="1308052"/>
          </a:xfrm>
        </p:grpSpPr>
        <p:sp>
          <p:nvSpPr>
            <p:cNvPr id="5" name="사각형: 둥근 모서리 27">
              <a:extLst>
                <a:ext uri="{FF2B5EF4-FFF2-40B4-BE49-F238E27FC236}">
                  <a16:creationId xmlns:a16="http://schemas.microsoft.com/office/drawing/2014/main" id="{AAF1F6E8-AFAA-ECFC-F1F6-B283323F8E62}"/>
                </a:ext>
              </a:extLst>
            </p:cNvPr>
            <p:cNvSpPr/>
            <p:nvPr/>
          </p:nvSpPr>
          <p:spPr>
            <a:xfrm>
              <a:off x="2074644" y="4913484"/>
              <a:ext cx="4006678" cy="523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Xavier 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초기값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B810-4CB7-18C0-E897-54B351C549D8}"/>
                </a:ext>
              </a:extLst>
            </p:cNvPr>
            <p:cNvSpPr txBox="1"/>
            <p:nvPr/>
          </p:nvSpPr>
          <p:spPr>
            <a:xfrm>
              <a:off x="2242648" y="5044289"/>
              <a:ext cx="9766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Solution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970415-16B6-3B81-9F70-638D6654701F}"/>
                </a:ext>
              </a:extLst>
            </p:cNvPr>
            <p:cNvSpPr txBox="1"/>
            <p:nvPr/>
          </p:nvSpPr>
          <p:spPr>
            <a:xfrm>
              <a:off x="2535696" y="4128653"/>
              <a:ext cx="30845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model.classifier</a:t>
              </a:r>
              <a:r>
                <a:rPr lang="en-US" altLang="ko-KR" sz="16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[6]</a:t>
              </a:r>
            </a:p>
            <a:p>
              <a:pPr algn="ctr"/>
              <a:r>
                <a:rPr lang="en-US" altLang="ko-KR" sz="20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Weight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Initialization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C6BE2B-C2A8-6EEB-DA48-A729C662A013}"/>
              </a:ext>
            </a:extLst>
          </p:cNvPr>
          <p:cNvGrpSpPr/>
          <p:nvPr/>
        </p:nvGrpSpPr>
        <p:grpSpPr>
          <a:xfrm>
            <a:off x="4902841" y="3219378"/>
            <a:ext cx="3480200" cy="1308052"/>
            <a:chOff x="2074644" y="4128653"/>
            <a:chExt cx="4006678" cy="1308052"/>
          </a:xfrm>
        </p:grpSpPr>
        <p:sp>
          <p:nvSpPr>
            <p:cNvPr id="6" name="사각형: 둥근 모서리 27">
              <a:extLst>
                <a:ext uri="{FF2B5EF4-FFF2-40B4-BE49-F238E27FC236}">
                  <a16:creationId xmlns:a16="http://schemas.microsoft.com/office/drawing/2014/main" id="{D66A2416-E6DE-3DF6-27B9-BC219DBE6472}"/>
                </a:ext>
              </a:extLst>
            </p:cNvPr>
            <p:cNvSpPr/>
            <p:nvPr/>
          </p:nvSpPr>
          <p:spPr>
            <a:xfrm>
              <a:off x="2074644" y="4913484"/>
              <a:ext cx="4006678" cy="523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He 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초기값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945FD8-7F9A-2DE2-B530-40DB05141466}"/>
                </a:ext>
              </a:extLst>
            </p:cNvPr>
            <p:cNvSpPr txBox="1"/>
            <p:nvPr/>
          </p:nvSpPr>
          <p:spPr>
            <a:xfrm>
              <a:off x="2242648" y="5044289"/>
              <a:ext cx="9766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Solution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CFF1D3-C815-8A19-4BB5-D390E022C841}"/>
                </a:ext>
              </a:extLst>
            </p:cNvPr>
            <p:cNvSpPr txBox="1"/>
            <p:nvPr/>
          </p:nvSpPr>
          <p:spPr>
            <a:xfrm>
              <a:off x="2535696" y="4128653"/>
              <a:ext cx="30845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model.classifier</a:t>
              </a:r>
              <a:r>
                <a:rPr lang="en-US" altLang="ko-KR" sz="16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[6]</a:t>
              </a:r>
            </a:p>
            <a:p>
              <a:pPr algn="ctr"/>
              <a:r>
                <a:rPr lang="en-US" altLang="ko-KR" sz="20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Weight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Initialization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03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7173E6-7A9C-F3DD-2E56-F602CFBDAFB7}"/>
              </a:ext>
            </a:extLst>
          </p:cNvPr>
          <p:cNvSpPr txBox="1"/>
          <p:nvPr/>
        </p:nvSpPr>
        <p:spPr>
          <a:xfrm>
            <a:off x="615031" y="867459"/>
            <a:ext cx="5296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Pretrained-Model Weight and Bias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8ECCFEB-3845-5B52-B58F-714FAD9525D9}"/>
              </a:ext>
            </a:extLst>
          </p:cNvPr>
          <p:cNvGrpSpPr/>
          <p:nvPr/>
        </p:nvGrpSpPr>
        <p:grpSpPr>
          <a:xfrm>
            <a:off x="615031" y="3227073"/>
            <a:ext cx="3480200" cy="1308052"/>
            <a:chOff x="2074644" y="4128653"/>
            <a:chExt cx="4006678" cy="1308052"/>
          </a:xfrm>
        </p:grpSpPr>
        <p:sp>
          <p:nvSpPr>
            <p:cNvPr id="5" name="사각형: 둥근 모서리 27">
              <a:extLst>
                <a:ext uri="{FF2B5EF4-FFF2-40B4-BE49-F238E27FC236}">
                  <a16:creationId xmlns:a16="http://schemas.microsoft.com/office/drawing/2014/main" id="{AAF1F6E8-AFAA-ECFC-F1F6-B283323F8E62}"/>
                </a:ext>
              </a:extLst>
            </p:cNvPr>
            <p:cNvSpPr/>
            <p:nvPr/>
          </p:nvSpPr>
          <p:spPr>
            <a:xfrm>
              <a:off x="2074644" y="4913484"/>
              <a:ext cx="4006678" cy="523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0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초기화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B810-4CB7-18C0-E897-54B351C549D8}"/>
                </a:ext>
              </a:extLst>
            </p:cNvPr>
            <p:cNvSpPr txBox="1"/>
            <p:nvPr/>
          </p:nvSpPr>
          <p:spPr>
            <a:xfrm>
              <a:off x="2242648" y="5044289"/>
              <a:ext cx="9766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Solution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970415-16B6-3B81-9F70-638D6654701F}"/>
                </a:ext>
              </a:extLst>
            </p:cNvPr>
            <p:cNvSpPr txBox="1"/>
            <p:nvPr/>
          </p:nvSpPr>
          <p:spPr>
            <a:xfrm>
              <a:off x="2748114" y="4128653"/>
              <a:ext cx="26597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model.classifier</a:t>
              </a:r>
              <a:r>
                <a:rPr lang="en-US" altLang="ko-KR" sz="16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[6]</a:t>
              </a:r>
            </a:p>
            <a:p>
              <a:pPr algn="ctr"/>
              <a:r>
                <a:rPr lang="en-US" altLang="ko-KR" sz="20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Bias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Initialization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C6BE2B-C2A8-6EEB-DA48-A729C662A013}"/>
              </a:ext>
            </a:extLst>
          </p:cNvPr>
          <p:cNvGrpSpPr/>
          <p:nvPr/>
        </p:nvGrpSpPr>
        <p:grpSpPr>
          <a:xfrm>
            <a:off x="4902841" y="3219378"/>
            <a:ext cx="3480200" cy="1308052"/>
            <a:chOff x="2074644" y="4128653"/>
            <a:chExt cx="4006678" cy="1308052"/>
          </a:xfrm>
        </p:grpSpPr>
        <p:sp>
          <p:nvSpPr>
            <p:cNvPr id="6" name="사각형: 둥근 모서리 27">
              <a:extLst>
                <a:ext uri="{FF2B5EF4-FFF2-40B4-BE49-F238E27FC236}">
                  <a16:creationId xmlns:a16="http://schemas.microsoft.com/office/drawing/2014/main" id="{D66A2416-E6DE-3DF6-27B9-BC219DBE6472}"/>
                </a:ext>
              </a:extLst>
            </p:cNvPr>
            <p:cNvSpPr/>
            <p:nvPr/>
          </p:nvSpPr>
          <p:spPr>
            <a:xfrm>
              <a:off x="2074644" y="4913484"/>
              <a:ext cx="4006678" cy="523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0.01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초기화</a:t>
              </a:r>
              <a:endPara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945FD8-7F9A-2DE2-B530-40DB05141466}"/>
                </a:ext>
              </a:extLst>
            </p:cNvPr>
            <p:cNvSpPr txBox="1"/>
            <p:nvPr/>
          </p:nvSpPr>
          <p:spPr>
            <a:xfrm>
              <a:off x="2242648" y="5044289"/>
              <a:ext cx="9766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Solution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CFF1D3-C815-8A19-4BB5-D390E022C841}"/>
                </a:ext>
              </a:extLst>
            </p:cNvPr>
            <p:cNvSpPr txBox="1"/>
            <p:nvPr/>
          </p:nvSpPr>
          <p:spPr>
            <a:xfrm>
              <a:off x="2748114" y="4128653"/>
              <a:ext cx="26597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model.classifier</a:t>
              </a:r>
              <a:r>
                <a:rPr lang="en-US" altLang="ko-KR" sz="16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[6]</a:t>
              </a:r>
            </a:p>
            <a:p>
              <a:pPr algn="ctr"/>
              <a:r>
                <a:rPr lang="en-US" altLang="ko-KR" sz="20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Bias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Initialization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23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87ED8-9D60-7088-E4DE-BC6E0F82E74C}"/>
              </a:ext>
            </a:extLst>
          </p:cNvPr>
          <p:cNvSpPr txBox="1"/>
          <p:nvPr/>
        </p:nvSpPr>
        <p:spPr>
          <a:xfrm rot="10800000">
            <a:off x="4009813" y="184665"/>
            <a:ext cx="5010925" cy="41549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0"/>
                <a:solidFill>
                  <a:schemeClr val="bg1">
                    <a:lumMod val="9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</a:p>
          <a:p>
            <a:r>
              <a:rPr lang="en-US" altLang="ko-KR" sz="6600" dirty="0">
                <a:ln w="0"/>
                <a:solidFill>
                  <a:schemeClr val="bg1">
                    <a:lumMod val="9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</a:t>
            </a:r>
          </a:p>
          <a:p>
            <a:r>
              <a:rPr lang="en-US" altLang="ko-KR" sz="6600" dirty="0">
                <a:ln w="0"/>
                <a:solidFill>
                  <a:schemeClr val="bg1">
                    <a:lumMod val="9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</a:t>
            </a:r>
          </a:p>
          <a:p>
            <a:r>
              <a:rPr lang="en-US" altLang="ko-KR" sz="6600" dirty="0">
                <a:ln w="0"/>
                <a:solidFill>
                  <a:schemeClr val="bg1">
                    <a:lumMod val="9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 E N T 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56A29-8EC3-74C5-474B-5CFA7796D655}"/>
              </a:ext>
            </a:extLst>
          </p:cNvPr>
          <p:cNvSpPr txBox="1"/>
          <p:nvPr/>
        </p:nvSpPr>
        <p:spPr>
          <a:xfrm>
            <a:off x="517828" y="1437277"/>
            <a:ext cx="5010925" cy="50167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 w="0"/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</a:p>
          <a:p>
            <a:r>
              <a:rPr lang="en-US" altLang="ko-KR" sz="8000" dirty="0">
                <a:ln w="0"/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</a:t>
            </a:r>
          </a:p>
          <a:p>
            <a:r>
              <a:rPr lang="en-US" altLang="ko-KR" sz="8000" dirty="0">
                <a:ln w="0"/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</a:t>
            </a:r>
          </a:p>
          <a:p>
            <a:r>
              <a:rPr lang="en-US" altLang="ko-KR" sz="8000" dirty="0">
                <a:ln w="0"/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 E N T 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FB89A-71E0-1B05-A352-52CC5B535227}"/>
              </a:ext>
            </a:extLst>
          </p:cNvPr>
          <p:cNvSpPr txBox="1"/>
          <p:nvPr/>
        </p:nvSpPr>
        <p:spPr>
          <a:xfrm>
            <a:off x="185794" y="268585"/>
            <a:ext cx="10631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2023 Summer</a:t>
            </a:r>
          </a:p>
          <a:p>
            <a:r>
              <a:rPr lang="en-US" altLang="ko-KR" sz="1050" dirty="0">
                <a:solidFill>
                  <a:srgbClr val="0000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URP Seminar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89A87-2A3F-DF5D-C0D0-E70E7E41DD98}"/>
              </a:ext>
            </a:extLst>
          </p:cNvPr>
          <p:cNvSpPr txBox="1"/>
          <p:nvPr/>
        </p:nvSpPr>
        <p:spPr>
          <a:xfrm>
            <a:off x="5871205" y="2846597"/>
            <a:ext cx="3272795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CNN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E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VGG</a:t>
            </a:r>
          </a:p>
        </p:txBody>
      </p:sp>
    </p:spTree>
    <p:extLst>
      <p:ext uri="{BB962C8B-B14F-4D97-AF65-F5344CB8AC3E}">
        <p14:creationId xmlns:p14="http://schemas.microsoft.com/office/powerpoint/2010/main" val="5153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7173E6-7A9C-F3DD-2E56-F602CFBDAFB7}"/>
              </a:ext>
            </a:extLst>
          </p:cNvPr>
          <p:cNvSpPr txBox="1"/>
          <p:nvPr/>
        </p:nvSpPr>
        <p:spPr>
          <a:xfrm>
            <a:off x="615031" y="867459"/>
            <a:ext cx="5296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Pretrained-Model Weight and Bias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AA08FDF-B940-0B99-3C7E-EAFDD067F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7367"/>
              </p:ext>
            </p:extLst>
          </p:nvPr>
        </p:nvGraphicFramePr>
        <p:xfrm>
          <a:off x="824376" y="2723338"/>
          <a:ext cx="7495248" cy="25788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98416">
                  <a:extLst>
                    <a:ext uri="{9D8B030D-6E8A-4147-A177-3AD203B41FA5}">
                      <a16:colId xmlns:a16="http://schemas.microsoft.com/office/drawing/2014/main" val="1468018362"/>
                    </a:ext>
                  </a:extLst>
                </a:gridCol>
                <a:gridCol w="2498416">
                  <a:extLst>
                    <a:ext uri="{9D8B030D-6E8A-4147-A177-3AD203B41FA5}">
                      <a16:colId xmlns:a16="http://schemas.microsoft.com/office/drawing/2014/main" val="29163643"/>
                    </a:ext>
                  </a:extLst>
                </a:gridCol>
                <a:gridCol w="2498416">
                  <a:extLst>
                    <a:ext uri="{9D8B030D-6E8A-4147-A177-3AD203B41FA5}">
                      <a16:colId xmlns:a16="http://schemas.microsoft.com/office/drawing/2014/main" val="471986973"/>
                    </a:ext>
                  </a:extLst>
                </a:gridCol>
              </a:tblGrid>
              <a:tr h="384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Weight Initialization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Bias Initialization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Test Score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1263"/>
                  </a:ext>
                </a:extLst>
              </a:tr>
              <a:tr h="2669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Xavier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0.92063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589187"/>
                  </a:ext>
                </a:extLst>
              </a:tr>
              <a:tr h="2669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Xavier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0.1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0.92163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779795"/>
                  </a:ext>
                </a:extLst>
              </a:tr>
              <a:tr h="2669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Xavier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0.01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0.92497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97334"/>
                  </a:ext>
                </a:extLst>
              </a:tr>
              <a:tr h="2669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He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0.91663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26780"/>
                  </a:ext>
                </a:extLst>
              </a:tr>
              <a:tr h="2669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He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0.1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0.91663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10378"/>
                  </a:ext>
                </a:extLst>
              </a:tr>
              <a:tr h="2669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He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0.01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242021"/>
                          </a:solidFill>
                        </a:rPr>
                        <a:t>0.91997</a:t>
                      </a:r>
                      <a:endParaRPr lang="ko-Kore-KR" altLang="en-US" dirty="0">
                        <a:solidFill>
                          <a:srgbClr val="24202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95495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1B08606-BC4F-52BA-8FCF-ADF98149A746}"/>
              </a:ext>
            </a:extLst>
          </p:cNvPr>
          <p:cNvSpPr txBox="1"/>
          <p:nvPr/>
        </p:nvSpPr>
        <p:spPr>
          <a:xfrm>
            <a:off x="824376" y="1708965"/>
            <a:ext cx="115929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Result</a:t>
            </a:r>
          </a:p>
          <a:p>
            <a:endParaRPr kumimoji="1" lang="en-US" altLang="ko-Kore-KR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endParaRPr kumimoji="1" lang="en-US" altLang="ko-Kore-KR" sz="5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r>
              <a:rPr kumimoji="1" lang="en-US" altLang="ko-Kore-KR" sz="14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(Epoch = 3)</a:t>
            </a:r>
            <a:endParaRPr kumimoji="1" lang="ko-Kore-KR" altLang="en-US" sz="14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41473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7173E6-7A9C-F3DD-2E56-F602CFBDAFB7}"/>
              </a:ext>
            </a:extLst>
          </p:cNvPr>
          <p:cNvSpPr txBox="1"/>
          <p:nvPr/>
        </p:nvSpPr>
        <p:spPr>
          <a:xfrm>
            <a:off x="615031" y="867459"/>
            <a:ext cx="5296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Pretrained-Model Weight and Bias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98269CEA-8C00-C3E2-FB8F-F1C740552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2060424"/>
            <a:ext cx="3899338" cy="1266189"/>
          </a:xfrm>
          <a:prstGeom prst="rect">
            <a:avLst/>
          </a:prstGeom>
        </p:spPr>
      </p:pic>
      <p:pic>
        <p:nvPicPr>
          <p:cNvPr id="9" name="그림 8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F23AFAE9-AB1D-5D30-C2D0-78C37442D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0" y="2060424"/>
            <a:ext cx="3899338" cy="1222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373FC7-CA48-A2D0-253C-9D2E51998B3C}"/>
              </a:ext>
            </a:extLst>
          </p:cNvPr>
          <p:cNvSpPr txBox="1"/>
          <p:nvPr/>
        </p:nvSpPr>
        <p:spPr>
          <a:xfrm>
            <a:off x="3695765" y="3490555"/>
            <a:ext cx="175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ore-KR" sz="1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[ Xavier Initialization ]</a:t>
            </a:r>
            <a:endParaRPr kumimoji="1" lang="ko-Kore-KR" altLang="en-US" sz="1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pic>
        <p:nvPicPr>
          <p:cNvPr id="13" name="그림 1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7A5946B3-4A16-4F9E-9BB9-1D081DAED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4382219"/>
            <a:ext cx="3899338" cy="1498740"/>
          </a:xfrm>
          <a:prstGeom prst="rect">
            <a:avLst/>
          </a:prstGeom>
        </p:spPr>
      </p:pic>
      <p:pic>
        <p:nvPicPr>
          <p:cNvPr id="15" name="그림 1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5E2CCCE-F8FE-AA76-3B38-FF4509ED8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0" y="4382219"/>
            <a:ext cx="3899338" cy="14421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6F1DF8-45E3-F7A8-BA71-25D9F360A6CA}"/>
              </a:ext>
            </a:extLst>
          </p:cNvPr>
          <p:cNvSpPr txBox="1"/>
          <p:nvPr/>
        </p:nvSpPr>
        <p:spPr>
          <a:xfrm>
            <a:off x="3826442" y="5990541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ore-KR" sz="1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[ He Initialization ]</a:t>
            </a:r>
            <a:endParaRPr kumimoji="1" lang="ko-Kore-KR" altLang="en-US" sz="1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16404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7173E6-7A9C-F3DD-2E56-F602CFBDAFB7}"/>
              </a:ext>
            </a:extLst>
          </p:cNvPr>
          <p:cNvSpPr txBox="1"/>
          <p:nvPr/>
        </p:nvSpPr>
        <p:spPr>
          <a:xfrm>
            <a:off x="615032" y="867459"/>
            <a:ext cx="3684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2A31B1-CD88-7C12-86B1-67AD4DDD4112}"/>
              </a:ext>
            </a:extLst>
          </p:cNvPr>
          <p:cNvGrpSpPr/>
          <p:nvPr/>
        </p:nvGrpSpPr>
        <p:grpSpPr>
          <a:xfrm>
            <a:off x="685800" y="2274254"/>
            <a:ext cx="7772400" cy="2828096"/>
            <a:chOff x="788466" y="2316295"/>
            <a:chExt cx="7772400" cy="282809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7739E84-7706-40E8-C347-F58E3869E62F}"/>
                </a:ext>
              </a:extLst>
            </p:cNvPr>
            <p:cNvGrpSpPr/>
            <p:nvPr/>
          </p:nvGrpSpPr>
          <p:grpSpPr>
            <a:xfrm>
              <a:off x="2177312" y="2316295"/>
              <a:ext cx="4994705" cy="1057984"/>
              <a:chOff x="2177313" y="3605902"/>
              <a:chExt cx="4994705" cy="1057984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91DEC7C-F4AA-B49D-0034-0C00C9327DA4}"/>
                  </a:ext>
                </a:extLst>
              </p:cNvPr>
              <p:cNvGrpSpPr/>
              <p:nvPr/>
            </p:nvGrpSpPr>
            <p:grpSpPr>
              <a:xfrm>
                <a:off x="2177313" y="3605902"/>
                <a:ext cx="4994705" cy="1057984"/>
                <a:chOff x="2177313" y="3605902"/>
                <a:chExt cx="4994705" cy="105798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3FD39C9-EB0A-F51F-EAF7-F2CFBA6E410C}"/>
                    </a:ext>
                  </a:extLst>
                </p:cNvPr>
                <p:cNvSpPr txBox="1"/>
                <p:nvPr/>
              </p:nvSpPr>
              <p:spPr>
                <a:xfrm>
                  <a:off x="3038259" y="3605902"/>
                  <a:ext cx="327281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0000DA"/>
                      </a:solidFill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Learning Rate</a:t>
                  </a:r>
                  <a:r>
                    <a:rPr lang="en-US" altLang="ko-K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 Scheduler</a:t>
                  </a:r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B0D5E29B-0D12-8ED0-F7D7-AB171529B711}"/>
                    </a:ext>
                  </a:extLst>
                </p:cNvPr>
                <p:cNvSpPr/>
                <p:nvPr/>
              </p:nvSpPr>
              <p:spPr>
                <a:xfrm>
                  <a:off x="2177313" y="4140665"/>
                  <a:ext cx="4994705" cy="523221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           </a:t>
                  </a:r>
                  <a:r>
                    <a:rPr lang="ko-KR" altLang="en-US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최적의 </a:t>
                  </a:r>
                  <a:r>
                    <a:rPr lang="en-US" altLang="ko-K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l</a:t>
                  </a:r>
                  <a:r>
                    <a:rPr lang="en-US" altLang="ko-KR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earning rate  </a:t>
                  </a:r>
                  <a:r>
                    <a:rPr lang="ko-KR" altLang="en-US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:endParaRPr lang="en-US" altLang="ko-KR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F99937-28F2-22DB-2885-4B7350539E01}"/>
                  </a:ext>
                </a:extLst>
              </p:cNvPr>
              <p:cNvSpPr txBox="1"/>
              <p:nvPr/>
            </p:nvSpPr>
            <p:spPr>
              <a:xfrm>
                <a:off x="2457330" y="4275317"/>
                <a:ext cx="7312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Solution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8B7B50B-13FE-5846-A73B-092D0666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66" y="4197452"/>
              <a:ext cx="7772400" cy="946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670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0E633A-75D7-DDCF-1343-98C7FC8FB8EE}"/>
              </a:ext>
            </a:extLst>
          </p:cNvPr>
          <p:cNvSpPr txBox="1"/>
          <p:nvPr/>
        </p:nvSpPr>
        <p:spPr>
          <a:xfrm>
            <a:off x="615032" y="867459"/>
            <a:ext cx="3684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49B89-AA78-F488-403B-22FB5D22E39B}"/>
              </a:ext>
            </a:extLst>
          </p:cNvPr>
          <p:cNvSpPr txBox="1"/>
          <p:nvPr/>
        </p:nvSpPr>
        <p:spPr>
          <a:xfrm>
            <a:off x="928414" y="1833944"/>
            <a:ext cx="3050200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Python </a:t>
            </a:r>
            <a:r>
              <a:rPr lang="en-US" altLang="ko-KR" sz="1600" dirty="0" err="1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Debuger</a:t>
            </a:r>
            <a:endParaRPr lang="ko-KR" altLang="en-US" sz="1600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6F2EC-2EA7-059F-5ACD-A3646983345C}"/>
              </a:ext>
            </a:extLst>
          </p:cNvPr>
          <p:cNvSpPr txBox="1"/>
          <p:nvPr/>
        </p:nvSpPr>
        <p:spPr>
          <a:xfrm>
            <a:off x="1189538" y="2179277"/>
            <a:ext cx="241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400" b="0" i="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import </a:t>
            </a:r>
            <a:r>
              <a:rPr lang="en" altLang="ko-Kore-KR" sz="1400" b="0" i="0" dirty="0" err="1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pdb</a:t>
            </a:r>
            <a:r>
              <a:rPr lang="en" altLang="ko-Kore-KR" sz="1400" b="0" i="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; </a:t>
            </a:r>
            <a:r>
              <a:rPr lang="en" altLang="ko-Kore-KR" sz="1400" b="0" i="0" dirty="0" err="1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pdb.set_trace</a:t>
            </a:r>
            <a:r>
              <a:rPr lang="en" altLang="ko-Kore-KR" sz="1400" b="0" i="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C7750B-776A-729D-4E8B-CFC25A822822}"/>
              </a:ext>
            </a:extLst>
          </p:cNvPr>
          <p:cNvSpPr/>
          <p:nvPr/>
        </p:nvSpPr>
        <p:spPr>
          <a:xfrm>
            <a:off x="656948" y="1470931"/>
            <a:ext cx="7830104" cy="4793388"/>
          </a:xfrm>
          <a:prstGeom prst="rect">
            <a:avLst/>
          </a:prstGeom>
          <a:noFill/>
          <a:ln w="22225">
            <a:solidFill>
              <a:srgbClr val="000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99A4C-5867-91E0-33C9-A5E4D26EE008}"/>
              </a:ext>
            </a:extLst>
          </p:cNvPr>
          <p:cNvSpPr txBox="1"/>
          <p:nvPr/>
        </p:nvSpPr>
        <p:spPr>
          <a:xfrm>
            <a:off x="928414" y="3492060"/>
            <a:ext cx="3050200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진행률</a:t>
            </a:r>
            <a:r>
              <a:rPr lang="en-US" altLang="ko-KR" sz="1600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,</a:t>
            </a:r>
            <a:r>
              <a:rPr lang="ko-KR" altLang="en-US" sz="1600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남은 시간 정보 전달</a:t>
            </a:r>
            <a:endParaRPr lang="ko-KR" altLang="en-US" sz="1600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D8D06-4359-DB96-7C01-0125A52AE41D}"/>
              </a:ext>
            </a:extLst>
          </p:cNvPr>
          <p:cNvSpPr txBox="1"/>
          <p:nvPr/>
        </p:nvSpPr>
        <p:spPr>
          <a:xfrm>
            <a:off x="1189538" y="3831418"/>
            <a:ext cx="213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ko-Kore-KR" sz="1400" b="0" i="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from </a:t>
            </a:r>
            <a:r>
              <a:rPr lang="en" altLang="ko-Kore-KR" sz="1400" b="0" i="0" dirty="0" err="1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tqdm</a:t>
            </a:r>
            <a:r>
              <a:rPr lang="en" altLang="ko-Kore-KR" sz="1400" b="0" i="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import </a:t>
            </a:r>
            <a:r>
              <a:rPr lang="en" altLang="ko-Kore-KR" sz="1400" b="0" i="0" dirty="0" err="1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tqdm</a:t>
            </a:r>
            <a:endParaRPr lang="en" altLang="ko-Kore-KR" sz="1400" b="0" i="0" dirty="0"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9A5F4-0E98-9868-08F9-044BE6AC4A80}"/>
              </a:ext>
            </a:extLst>
          </p:cNvPr>
          <p:cNvSpPr txBox="1"/>
          <p:nvPr/>
        </p:nvSpPr>
        <p:spPr>
          <a:xfrm>
            <a:off x="928414" y="5150176"/>
            <a:ext cx="3050200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Mode</a:t>
            </a:r>
            <a:r>
              <a:rPr lang="ko-KR" altLang="en-US" sz="1600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설정</a:t>
            </a:r>
            <a:r>
              <a:rPr lang="en-US" altLang="ko-KR" sz="1600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endParaRPr lang="ko-KR" altLang="en-US" sz="1600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B919A-7671-DDD0-7554-DEB0B2A6B081}"/>
              </a:ext>
            </a:extLst>
          </p:cNvPr>
          <p:cNvSpPr txBox="1"/>
          <p:nvPr/>
        </p:nvSpPr>
        <p:spPr>
          <a:xfrm>
            <a:off x="4694340" y="2859571"/>
            <a:ext cx="3050200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assert</a:t>
            </a:r>
            <a:r>
              <a:rPr lang="ko-KR" altLang="en-US" sz="1600" dirty="0" err="1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를</a:t>
            </a:r>
            <a:r>
              <a:rPr lang="ko-KR" altLang="en-US" sz="1600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이용한 정보 전달</a:t>
            </a:r>
            <a:endParaRPr lang="ko-KR" altLang="en-US" sz="1600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8491D-1224-7DAE-920A-265AE569A7CD}"/>
              </a:ext>
            </a:extLst>
          </p:cNvPr>
          <p:cNvSpPr txBox="1"/>
          <p:nvPr/>
        </p:nvSpPr>
        <p:spPr>
          <a:xfrm>
            <a:off x="4948967" y="3221596"/>
            <a:ext cx="2905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ore-KR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M</a:t>
            </a:r>
            <a:r>
              <a:rPr lang="en-US" altLang="ko-Kore-KR" sz="1400" b="0" i="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ode</a:t>
            </a:r>
            <a:r>
              <a:rPr lang="en-US" altLang="ko-Kore-KR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1400" b="0" i="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혹은 </a:t>
            </a:r>
            <a:r>
              <a:rPr lang="ko-KR" altLang="en-US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오류</a:t>
            </a:r>
            <a:r>
              <a:rPr lang="en-US" altLang="ko-KR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정보를 전달할 수 있음</a:t>
            </a:r>
            <a:endParaRPr lang="en" altLang="ko-Kore-KR" sz="1400" b="0" i="0" dirty="0"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764D6-0D10-5FEE-C549-0954C418A6A7}"/>
              </a:ext>
            </a:extLst>
          </p:cNvPr>
          <p:cNvSpPr txBox="1"/>
          <p:nvPr/>
        </p:nvSpPr>
        <p:spPr>
          <a:xfrm>
            <a:off x="1189537" y="5488730"/>
            <a:ext cx="2795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ko-Kore-KR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m</a:t>
            </a:r>
            <a:r>
              <a:rPr lang="en" altLang="ko-Kore-KR" sz="1400" b="0" i="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ode=“train” / “eval”</a:t>
            </a:r>
            <a:r>
              <a:rPr lang="ko-KR" altLang="en-US" sz="1400" b="0" i="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을 통해</a:t>
            </a:r>
            <a:r>
              <a:rPr lang="ko-KR" altLang="en-US" sz="1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구별</a:t>
            </a:r>
            <a:r>
              <a:rPr lang="en" altLang="ko-Kore-KR" sz="1400" b="0" i="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CB57C-8625-4850-A95D-C18613374808}"/>
              </a:ext>
            </a:extLst>
          </p:cNvPr>
          <p:cNvSpPr txBox="1"/>
          <p:nvPr/>
        </p:nvSpPr>
        <p:spPr>
          <a:xfrm>
            <a:off x="4694340" y="4337832"/>
            <a:ext cx="3050200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os.listdir</a:t>
            </a:r>
            <a:r>
              <a:rPr lang="en-US" altLang="ko-KR" sz="1600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()</a:t>
            </a:r>
            <a:endParaRPr lang="ko-KR" altLang="en-US" sz="1600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BA296-90A7-0D27-1283-6403DC73D92E}"/>
              </a:ext>
            </a:extLst>
          </p:cNvPr>
          <p:cNvSpPr txBox="1"/>
          <p:nvPr/>
        </p:nvSpPr>
        <p:spPr>
          <a:xfrm>
            <a:off x="4948967" y="4699857"/>
            <a:ext cx="342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0" i="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폴더 안의 파일명이 랜덤하게 리스트로 저장됨</a:t>
            </a:r>
            <a:endParaRPr lang="en" altLang="ko-Kore-KR" sz="1400" b="0" i="0" dirty="0"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93486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 VGG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0E633A-75D7-DDCF-1343-98C7FC8FB8EE}"/>
              </a:ext>
            </a:extLst>
          </p:cNvPr>
          <p:cNvSpPr txBox="1"/>
          <p:nvPr/>
        </p:nvSpPr>
        <p:spPr>
          <a:xfrm>
            <a:off x="615032" y="867459"/>
            <a:ext cx="3684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Next Week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49B89-AA78-F488-403B-22FB5D22E39B}"/>
              </a:ext>
            </a:extLst>
          </p:cNvPr>
          <p:cNvSpPr txBox="1"/>
          <p:nvPr/>
        </p:nvSpPr>
        <p:spPr>
          <a:xfrm>
            <a:off x="1162044" y="2211397"/>
            <a:ext cx="3050200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u="sng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성능 개선</a:t>
            </a:r>
            <a:endParaRPr lang="ko-KR" altLang="en-US" sz="1600" u="sng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C7750B-776A-729D-4E8B-CFC25A822822}"/>
              </a:ext>
            </a:extLst>
          </p:cNvPr>
          <p:cNvSpPr/>
          <p:nvPr/>
        </p:nvSpPr>
        <p:spPr>
          <a:xfrm>
            <a:off x="656948" y="1470931"/>
            <a:ext cx="7830104" cy="4793388"/>
          </a:xfrm>
          <a:prstGeom prst="rect">
            <a:avLst/>
          </a:prstGeom>
          <a:noFill/>
          <a:ln w="22225">
            <a:solidFill>
              <a:srgbClr val="000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99A4C-5867-91E0-33C9-A5E4D26EE008}"/>
              </a:ext>
            </a:extLst>
          </p:cNvPr>
          <p:cNvSpPr txBox="1"/>
          <p:nvPr/>
        </p:nvSpPr>
        <p:spPr>
          <a:xfrm>
            <a:off x="1162044" y="3529071"/>
            <a:ext cx="3050200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u="sng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Batch Normalization</a:t>
            </a:r>
            <a:endParaRPr lang="ko-KR" altLang="en-US" sz="1600" u="sng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9A5F4-0E98-9868-08F9-044BE6AC4A80}"/>
              </a:ext>
            </a:extLst>
          </p:cNvPr>
          <p:cNvSpPr txBox="1"/>
          <p:nvPr/>
        </p:nvSpPr>
        <p:spPr>
          <a:xfrm>
            <a:off x="4107141" y="4894160"/>
            <a:ext cx="929717" cy="523220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 u="sng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SSD</a:t>
            </a:r>
            <a:endParaRPr lang="ko-KR" altLang="en-US" sz="2800" u="sng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B919A-7671-DDD0-7554-DEB0B2A6B081}"/>
              </a:ext>
            </a:extLst>
          </p:cNvPr>
          <p:cNvSpPr txBox="1"/>
          <p:nvPr/>
        </p:nvSpPr>
        <p:spPr>
          <a:xfrm>
            <a:off x="4927970" y="2211397"/>
            <a:ext cx="3050200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u="sng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Checkpoint</a:t>
            </a:r>
            <a:endParaRPr lang="ko-KR" altLang="en-US" sz="1600" u="sng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CB57C-8625-4850-A95D-C18613374808}"/>
              </a:ext>
            </a:extLst>
          </p:cNvPr>
          <p:cNvSpPr txBox="1"/>
          <p:nvPr/>
        </p:nvSpPr>
        <p:spPr>
          <a:xfrm>
            <a:off x="4927970" y="3529071"/>
            <a:ext cx="3050200" cy="338554"/>
          </a:xfrm>
          <a:prstGeom prst="rect">
            <a:avLst/>
          </a:prstGeom>
          <a:solidFill>
            <a:srgbClr val="F5F9FC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u="sng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각 </a:t>
            </a:r>
            <a:r>
              <a:rPr lang="en-US" altLang="ko-KR" sz="1600" u="sng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Activation Function</a:t>
            </a:r>
            <a:r>
              <a:rPr lang="ko-KR" altLang="en-US" sz="1600" u="sng" dirty="0">
                <a:solidFill>
                  <a:srgbClr val="0000D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의 특성 </a:t>
            </a:r>
            <a:endParaRPr lang="ko-KR" altLang="en-US" sz="1600" u="sng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0788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065370A-52D9-D91D-A5A9-22591E3DD545}"/>
              </a:ext>
            </a:extLst>
          </p:cNvPr>
          <p:cNvGrpSpPr/>
          <p:nvPr/>
        </p:nvGrpSpPr>
        <p:grpSpPr>
          <a:xfrm>
            <a:off x="1215958" y="2820991"/>
            <a:ext cx="4046706" cy="1026407"/>
            <a:chOff x="4211570" y="2354194"/>
            <a:chExt cx="4046706" cy="10264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1AEFE7-FF65-E6AC-B7CD-C9732AA9408D}"/>
                </a:ext>
              </a:extLst>
            </p:cNvPr>
            <p:cNvSpPr txBox="1"/>
            <p:nvPr/>
          </p:nvSpPr>
          <p:spPr>
            <a:xfrm>
              <a:off x="4650380" y="2354194"/>
              <a:ext cx="3118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 CNN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633C0F-E35E-3D80-B37D-2A870A01C609}"/>
                </a:ext>
              </a:extLst>
            </p:cNvPr>
            <p:cNvSpPr txBox="1"/>
            <p:nvPr/>
          </p:nvSpPr>
          <p:spPr>
            <a:xfrm>
              <a:off x="4211570" y="2954459"/>
              <a:ext cx="4046706" cy="42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endPara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1C414F5-5875-CE92-25E1-E1E83D033672}"/>
              </a:ext>
            </a:extLst>
          </p:cNvPr>
          <p:cNvSpPr txBox="1"/>
          <p:nvPr/>
        </p:nvSpPr>
        <p:spPr>
          <a:xfrm>
            <a:off x="382865" y="2239376"/>
            <a:ext cx="175514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600" dirty="0"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8394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</a:t>
              </a:r>
              <a:r>
                <a:rPr lang="ko-KR" altLang="en-US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CNN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5E794D-3988-8382-BF1D-1178E69E3B12}"/>
              </a:ext>
            </a:extLst>
          </p:cNvPr>
          <p:cNvSpPr txBox="1"/>
          <p:nvPr/>
        </p:nvSpPr>
        <p:spPr>
          <a:xfrm>
            <a:off x="615032" y="867459"/>
            <a:ext cx="3684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DNN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5" descr="도표, 라인, 그래프이(가) 표시된 사진&#10;&#10;자동 생성된 설명">
            <a:extLst>
              <a:ext uri="{FF2B5EF4-FFF2-40B4-BE49-F238E27FC236}">
                <a16:creationId xmlns:a16="http://schemas.microsoft.com/office/drawing/2014/main" id="{794C1E15-E15A-ADBC-0D44-5729577FC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90796"/>
            <a:ext cx="6413500" cy="406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06650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</a:t>
              </a:r>
              <a:r>
                <a:rPr lang="ko-KR" altLang="en-US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CNN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5E794D-3988-8382-BF1D-1178E69E3B12}"/>
              </a:ext>
            </a:extLst>
          </p:cNvPr>
          <p:cNvSpPr txBox="1"/>
          <p:nvPr/>
        </p:nvSpPr>
        <p:spPr>
          <a:xfrm>
            <a:off x="615032" y="867459"/>
            <a:ext cx="3684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DNN</a:t>
            </a:r>
            <a:endParaRPr lang="ko-KR" altLang="en-US" sz="2000" dirty="0">
              <a:solidFill>
                <a:srgbClr val="0000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 descr="라인, 도표, 종이접기, 디자인이(가) 표시된 사진&#10;&#10;자동 생성된 설명">
            <a:extLst>
              <a:ext uri="{FF2B5EF4-FFF2-40B4-BE49-F238E27FC236}">
                <a16:creationId xmlns:a16="http://schemas.microsoft.com/office/drawing/2014/main" id="{EB404304-DFEB-409B-AD8C-705723AEB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1190"/>
            <a:ext cx="7772400" cy="3395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54891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케치, 그림, 라인, 도표이(가) 표시된 사진&#10;&#10;자동 생성된 설명">
            <a:extLst>
              <a:ext uri="{FF2B5EF4-FFF2-40B4-BE49-F238E27FC236}">
                <a16:creationId xmlns:a16="http://schemas.microsoft.com/office/drawing/2014/main" id="{A864CD7B-A4E5-DECD-9CE8-D91B386C0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32" y="1433382"/>
            <a:ext cx="6429983" cy="399123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 CNN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0F06B1-4D3E-E1D5-7F74-354E70B7057E}"/>
              </a:ext>
            </a:extLst>
          </p:cNvPr>
          <p:cNvGrpSpPr/>
          <p:nvPr/>
        </p:nvGrpSpPr>
        <p:grpSpPr>
          <a:xfrm>
            <a:off x="0" y="1309897"/>
            <a:ext cx="9144000" cy="4238203"/>
            <a:chOff x="0" y="1880453"/>
            <a:chExt cx="9144000" cy="36004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DE15B7-0E70-C1DD-672D-1DB838350771}"/>
                </a:ext>
              </a:extLst>
            </p:cNvPr>
            <p:cNvSpPr/>
            <p:nvPr/>
          </p:nvSpPr>
          <p:spPr>
            <a:xfrm>
              <a:off x="0" y="1880453"/>
              <a:ext cx="9144000" cy="360047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D99AF5-5D8B-4A9A-C41E-495E298ABF09}"/>
                </a:ext>
              </a:extLst>
            </p:cNvPr>
            <p:cNvSpPr txBox="1"/>
            <p:nvPr/>
          </p:nvSpPr>
          <p:spPr>
            <a:xfrm>
              <a:off x="2082824" y="2844246"/>
              <a:ext cx="4978352" cy="1672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ko-KR" altLang="en-US" sz="28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기존의 </a:t>
              </a:r>
              <a:r>
                <a:rPr lang="en-US" altLang="ko-KR" sz="28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DNN</a:t>
              </a:r>
              <a:r>
                <a:rPr lang="ko-KR" altLang="en-US" sz="28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은</a:t>
              </a:r>
              <a:endParaRPr lang="en-US" altLang="ko-KR" sz="28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 latinLnBrk="1">
                <a:lnSpc>
                  <a:spcPct val="150000"/>
                </a:lnSpc>
              </a:pPr>
              <a:r>
                <a:rPr lang="en-US" altLang="ko-KR" sz="28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Image Data</a:t>
              </a:r>
              <a:r>
                <a:rPr lang="ko-KR" altLang="en-US" sz="2800" dirty="0" err="1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를</a:t>
              </a:r>
              <a:r>
                <a:rPr lang="ko-KR" altLang="en-US" sz="28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가공하기에는</a:t>
              </a:r>
              <a:endParaRPr lang="en-US" altLang="ko-KR" sz="2800" dirty="0">
                <a:solidFill>
                  <a:srgbClr val="0000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 latinLnBrk="1">
                <a:lnSpc>
                  <a:spcPct val="150000"/>
                </a:lnSpc>
              </a:pPr>
              <a:r>
                <a:rPr lang="ko-KR" altLang="en-US" sz="2800" dirty="0">
                  <a:solidFill>
                    <a:srgbClr val="0000D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알맞지 않음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415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 CNN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CF298C-34EE-DEE6-D6DF-3EBE008944CD}"/>
              </a:ext>
            </a:extLst>
          </p:cNvPr>
          <p:cNvSpPr txBox="1"/>
          <p:nvPr/>
        </p:nvSpPr>
        <p:spPr>
          <a:xfrm>
            <a:off x="1588066" y="2016120"/>
            <a:ext cx="1474209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900" dirty="0">
                <a:solidFill>
                  <a:srgbClr val="0000E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17900" dirty="0">
              <a:solidFill>
                <a:srgbClr val="0000E6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5DCF0-F32D-EDA8-ADAA-568C8FACA3F4}"/>
              </a:ext>
            </a:extLst>
          </p:cNvPr>
          <p:cNvSpPr txBox="1"/>
          <p:nvPr/>
        </p:nvSpPr>
        <p:spPr>
          <a:xfrm>
            <a:off x="952930" y="3447836"/>
            <a:ext cx="2675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  C  </a:t>
            </a:r>
            <a:r>
              <a:rPr lang="en-US" altLang="ko-KR" sz="2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N. </a:t>
            </a:r>
            <a:r>
              <a:rPr lang="en-US" altLang="ko-KR" sz="2400" b="1" dirty="0"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  ]</a:t>
            </a:r>
            <a:r>
              <a:rPr lang="ko-KR" altLang="en-US" sz="2400" b="1" dirty="0"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400" dirty="0">
              <a:solidFill>
                <a:srgbClr val="0000E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DBB92-605E-0C8B-C7DA-0EDBEB5555EE}"/>
              </a:ext>
            </a:extLst>
          </p:cNvPr>
          <p:cNvSpPr txBox="1"/>
          <p:nvPr/>
        </p:nvSpPr>
        <p:spPr>
          <a:xfrm>
            <a:off x="1809215" y="1969976"/>
            <a:ext cx="1031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E6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Why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465E43-DD5E-59EA-4DEB-BA4D9F082B54}"/>
              </a:ext>
            </a:extLst>
          </p:cNvPr>
          <p:cNvGrpSpPr/>
          <p:nvPr/>
        </p:nvGrpSpPr>
        <p:grpSpPr>
          <a:xfrm>
            <a:off x="3945656" y="897420"/>
            <a:ext cx="3756209" cy="2503976"/>
            <a:chOff x="3945656" y="897420"/>
            <a:chExt cx="3756209" cy="2503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D1F6CD-A8FF-B7E9-0288-89FBBB68EB50}"/>
                </a:ext>
              </a:extLst>
            </p:cNvPr>
            <p:cNvSpPr txBox="1"/>
            <p:nvPr/>
          </p:nvSpPr>
          <p:spPr>
            <a:xfrm>
              <a:off x="3945656" y="897420"/>
              <a:ext cx="20513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7175" indent="-257175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Problem 1</a:t>
              </a:r>
              <a:r>
                <a:rPr lang="ko-KR" altLang="en-US" b="1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 </a:t>
              </a:r>
              <a:endParaRPr lang="ko-KR" altLang="en-US" dirty="0">
                <a:solidFill>
                  <a:srgbClr val="0000E6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B39E23D-98ED-5094-D45B-C8674B71C018}"/>
                </a:ext>
              </a:extLst>
            </p:cNvPr>
            <p:cNvGrpSpPr/>
            <p:nvPr/>
          </p:nvGrpSpPr>
          <p:grpSpPr>
            <a:xfrm>
              <a:off x="4327707" y="1473414"/>
              <a:ext cx="3374158" cy="1927982"/>
              <a:chOff x="4701675" y="1592436"/>
              <a:chExt cx="3374158" cy="192798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E26482-367A-12D8-B231-BA3C80BF3C9E}"/>
                  </a:ext>
                </a:extLst>
              </p:cNvPr>
              <p:cNvSpPr txBox="1"/>
              <p:nvPr/>
            </p:nvSpPr>
            <p:spPr>
              <a:xfrm>
                <a:off x="4877487" y="1846261"/>
                <a:ext cx="30345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DNN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은 기본적으로 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차원 형태의 데이터 사용</a:t>
                </a:r>
                <a:endPara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1FFFA4C-6B12-C34C-EDB7-C6BB7525ABBF}"/>
                  </a:ext>
                </a:extLst>
              </p:cNvPr>
              <p:cNvSpPr/>
              <p:nvPr/>
            </p:nvSpPr>
            <p:spPr>
              <a:xfrm>
                <a:off x="4701675" y="1592436"/>
                <a:ext cx="3374158" cy="1927982"/>
              </a:xfrm>
              <a:prstGeom prst="rect">
                <a:avLst/>
              </a:prstGeom>
              <a:noFill/>
              <a:ln w="22225">
                <a:solidFill>
                  <a:srgbClr val="0000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 descr="텍스트, 스크린샷, 꽃, 로고이(가) 표시된 사진&#10;&#10;자동 생성된 설명">
              <a:extLst>
                <a:ext uri="{FF2B5EF4-FFF2-40B4-BE49-F238E27FC236}">
                  <a16:creationId xmlns:a16="http://schemas.microsoft.com/office/drawing/2014/main" id="{333C5E7A-3B5C-CFCA-B521-0CA5D1901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760" y="2243308"/>
              <a:ext cx="3028565" cy="8271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D9BA417-9287-9493-DDB7-8220DC8FE18C}"/>
              </a:ext>
            </a:extLst>
          </p:cNvPr>
          <p:cNvGrpSpPr/>
          <p:nvPr/>
        </p:nvGrpSpPr>
        <p:grpSpPr>
          <a:xfrm>
            <a:off x="4009031" y="3831531"/>
            <a:ext cx="3748552" cy="2571374"/>
            <a:chOff x="4009031" y="3831531"/>
            <a:chExt cx="3748552" cy="257137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F0ECCDC-B1AC-AAEE-7462-902C8ADA46FE}"/>
                </a:ext>
              </a:extLst>
            </p:cNvPr>
            <p:cNvGrpSpPr/>
            <p:nvPr/>
          </p:nvGrpSpPr>
          <p:grpSpPr>
            <a:xfrm>
              <a:off x="4009031" y="3831531"/>
              <a:ext cx="3748552" cy="2571374"/>
              <a:chOff x="3831616" y="3859135"/>
              <a:chExt cx="3748552" cy="257137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D9721C-D11E-431C-CD94-5B0230C9874F}"/>
                  </a:ext>
                </a:extLst>
              </p:cNvPr>
              <p:cNvSpPr txBox="1"/>
              <p:nvPr/>
            </p:nvSpPr>
            <p:spPr>
              <a:xfrm>
                <a:off x="3831616" y="3859135"/>
                <a:ext cx="27388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7175" indent="-257175">
                  <a:buFont typeface="Wingdings" panose="05000000000000000000" pitchFamily="2" charset="2"/>
                  <a:buChar char="l"/>
                </a:pPr>
                <a:r>
                  <a:rPr lang="en-US" altLang="ko-KR" b="1" dirty="0">
                    <a:solidFill>
                      <a:srgbClr val="0000E6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Problem 2</a:t>
                </a:r>
                <a:endParaRPr lang="ko-KR" altLang="en-US" dirty="0">
                  <a:solidFill>
                    <a:srgbClr val="0000E6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337ECF71-BAC3-E82F-8BF5-934E1930317E}"/>
                  </a:ext>
                </a:extLst>
              </p:cNvPr>
              <p:cNvGrpSpPr/>
              <p:nvPr/>
            </p:nvGrpSpPr>
            <p:grpSpPr>
              <a:xfrm>
                <a:off x="4094571" y="4480010"/>
                <a:ext cx="3485597" cy="1950499"/>
                <a:chOff x="4738214" y="4787652"/>
                <a:chExt cx="3485597" cy="1950499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1DC862-8AEA-5F9D-1799-18C94ED1BD7A}"/>
                    </a:ext>
                  </a:extLst>
                </p:cNvPr>
                <p:cNvSpPr txBox="1"/>
                <p:nvPr/>
              </p:nvSpPr>
              <p:spPr>
                <a:xfrm>
                  <a:off x="4738214" y="5043696"/>
                  <a:ext cx="348559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추상화 과정 없이 바로 연산 과정으로 </a:t>
                  </a:r>
                  <a:r>
                    <a:rPr lang="ko-KR" altLang="en-US" sz="1200" dirty="0" err="1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넘어감</a:t>
                  </a:r>
                  <a:endPara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76300CB-351D-CB69-7266-09A89BB667E0}"/>
                    </a:ext>
                  </a:extLst>
                </p:cNvPr>
                <p:cNvSpPr/>
                <p:nvPr/>
              </p:nvSpPr>
              <p:spPr>
                <a:xfrm>
                  <a:off x="4793935" y="4787652"/>
                  <a:ext cx="3374158" cy="1950499"/>
                </a:xfrm>
                <a:prstGeom prst="rect">
                  <a:avLst/>
                </a:prstGeom>
                <a:noFill/>
                <a:ln w="22225">
                  <a:solidFill>
                    <a:srgbClr val="0000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1" name="그림 30" descr="스케치, 도표, 그림, 기술 도면이(가) 표시된 사진&#10;&#10;자동 생성된 설명">
              <a:extLst>
                <a:ext uri="{FF2B5EF4-FFF2-40B4-BE49-F238E27FC236}">
                  <a16:creationId xmlns:a16="http://schemas.microsoft.com/office/drawing/2014/main" id="{A2E60535-0696-67C3-A5E5-CAEEDBAA9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3519" y="5147616"/>
              <a:ext cx="3028566" cy="9666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8672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13240F-EB3D-BD1B-3EA7-797728DD5660}"/>
              </a:ext>
            </a:extLst>
          </p:cNvPr>
          <p:cNvGrpSpPr/>
          <p:nvPr/>
        </p:nvGrpSpPr>
        <p:grpSpPr>
          <a:xfrm>
            <a:off x="185794" y="259730"/>
            <a:ext cx="4586862" cy="424353"/>
            <a:chOff x="249931" y="158147"/>
            <a:chExt cx="6725269" cy="754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41100-8EFA-B334-4EDC-EDD036F1C85D}"/>
                </a:ext>
              </a:extLst>
            </p:cNvPr>
            <p:cNvSpPr txBox="1"/>
            <p:nvPr/>
          </p:nvSpPr>
          <p:spPr>
            <a:xfrm>
              <a:off x="2245418" y="158147"/>
              <a:ext cx="472978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</a:t>
              </a:r>
              <a:r>
                <a:rPr lang="ko-KR" altLang="en-US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0000E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CNN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6C6DB-6595-73E8-F607-DEC0041C0838}"/>
                </a:ext>
              </a:extLst>
            </p:cNvPr>
            <p:cNvSpPr txBox="1"/>
            <p:nvPr/>
          </p:nvSpPr>
          <p:spPr>
            <a:xfrm>
              <a:off x="249931" y="173889"/>
              <a:ext cx="160809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2023 Summer </a:t>
              </a:r>
            </a:p>
            <a:p>
              <a:r>
                <a:rPr lang="en-US" altLang="ko-KR" sz="1050" dirty="0">
                  <a:solidFill>
                    <a:srgbClr val="0000E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URP Seminar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513111-861C-0E90-6C9B-A51CA51FA33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72656" y="434376"/>
            <a:ext cx="2677806" cy="10020"/>
          </a:xfrm>
          <a:prstGeom prst="line">
            <a:avLst/>
          </a:prstGeom>
          <a:ln w="9525">
            <a:gradFill flip="none" rotWithShape="1">
              <a:gsLst>
                <a:gs pos="0">
                  <a:srgbClr val="0000DA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스케치, 도표, 그림, 평면도이(가) 표시된 사진&#10;&#10;자동 생성된 설명">
            <a:extLst>
              <a:ext uri="{FF2B5EF4-FFF2-40B4-BE49-F238E27FC236}">
                <a16:creationId xmlns:a16="http://schemas.microsoft.com/office/drawing/2014/main" id="{E22C7926-6BDF-52EA-87C3-E7528949F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89525"/>
            <a:ext cx="7772400" cy="387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2E7285-FC88-E29B-DE3A-F1D9B042044F}"/>
              </a:ext>
            </a:extLst>
          </p:cNvPr>
          <p:cNvSpPr txBox="1"/>
          <p:nvPr/>
        </p:nvSpPr>
        <p:spPr>
          <a:xfrm>
            <a:off x="1928103" y="5651770"/>
            <a:ext cx="5287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ore-KR" sz="1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[ ImageNet Classification with Deep Convolutional Neural Networks ]</a:t>
            </a:r>
            <a:endParaRPr kumimoji="1" lang="ko-Kore-KR" altLang="en-US" sz="1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1670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913E2-E4DA-BE78-1C23-6767B4A7B40E}"/>
              </a:ext>
            </a:extLst>
          </p:cNvPr>
          <p:cNvSpPr txBox="1"/>
          <p:nvPr/>
        </p:nvSpPr>
        <p:spPr>
          <a:xfrm>
            <a:off x="1631457" y="2844225"/>
            <a:ext cx="4240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VGG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D2A5E-4DBE-5415-980D-B3EACAC54F56}"/>
              </a:ext>
            </a:extLst>
          </p:cNvPr>
          <p:cNvSpPr txBox="1"/>
          <p:nvPr/>
        </p:nvSpPr>
        <p:spPr>
          <a:xfrm>
            <a:off x="365883" y="2105561"/>
            <a:ext cx="140926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600" dirty="0">
                <a:solidFill>
                  <a:srgbClr val="0000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66442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6450</TotalTime>
  <Words>625</Words>
  <Application>Microsoft Macintosh PowerPoint</Application>
  <PresentationFormat>화면 슬라이드 쇼(4:3)</PresentationFormat>
  <Paragraphs>224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NanumSquare_ac Bold</vt:lpstr>
      <vt:lpstr>맑은 고딕</vt:lpstr>
      <vt:lpstr>NanumSquare_ac ExtraBold</vt:lpstr>
      <vt:lpstr>Calibri Light</vt:lpstr>
      <vt:lpstr>나눔스퀘어_ac</vt:lpstr>
      <vt:lpstr>Arial</vt:lpstr>
      <vt:lpstr>NanumSquare_ac</vt:lpstr>
      <vt:lpstr>나눔스퀘어_ac Bold</vt:lpstr>
      <vt:lpstr>Calibri</vt:lpstr>
      <vt:lpstr>나눔스퀘어_ac ExtraBold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금주</dc:creator>
  <cp:lastModifiedBy>백승우</cp:lastModifiedBy>
  <cp:revision>128</cp:revision>
  <dcterms:created xsi:type="dcterms:W3CDTF">2023-04-28T14:53:46Z</dcterms:created>
  <dcterms:modified xsi:type="dcterms:W3CDTF">2023-07-07T06:50:05Z</dcterms:modified>
</cp:coreProperties>
</file>