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4" r:id="rId6"/>
    <p:sldId id="261" r:id="rId7"/>
    <p:sldId id="262" r:id="rId8"/>
    <p:sldId id="263" r:id="rId9"/>
    <p:sldId id="281" r:id="rId10"/>
    <p:sldId id="282" r:id="rId11"/>
    <p:sldId id="264" r:id="rId12"/>
    <p:sldId id="283" r:id="rId13"/>
    <p:sldId id="265" r:id="rId14"/>
    <p:sldId id="266" r:id="rId15"/>
    <p:sldId id="267" r:id="rId16"/>
    <p:sldId id="268" r:id="rId17"/>
    <p:sldId id="289" r:id="rId18"/>
    <p:sldId id="270" r:id="rId19"/>
    <p:sldId id="271" r:id="rId20"/>
    <p:sldId id="272" r:id="rId21"/>
    <p:sldId id="280" r:id="rId22"/>
    <p:sldId id="273" r:id="rId23"/>
    <p:sldId id="274" r:id="rId24"/>
    <p:sldId id="275" r:id="rId25"/>
    <p:sldId id="288" r:id="rId26"/>
    <p:sldId id="276" r:id="rId27"/>
    <p:sldId id="285" r:id="rId28"/>
    <p:sldId id="286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12860-2C9B-4CC3-9CD0-663C56A85DBF}" v="119" dt="2023-01-19T05:13:29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 문정" userId="f1fb23b841ddf852" providerId="LiveId" clId="{4DA12860-2C9B-4CC3-9CD0-663C56A85DBF}"/>
    <pc:docChg chg="undo custSel addSld delSld modSld sldOrd">
      <pc:chgData name="권 문정" userId="f1fb23b841ddf852" providerId="LiveId" clId="{4DA12860-2C9B-4CC3-9CD0-663C56A85DBF}" dt="2023-01-19T06:52:57.232" v="2050" actId="1076"/>
      <pc:docMkLst>
        <pc:docMk/>
      </pc:docMkLst>
      <pc:sldChg chg="addSp modSp del mod">
        <pc:chgData name="권 문정" userId="f1fb23b841ddf852" providerId="LiveId" clId="{4DA12860-2C9B-4CC3-9CD0-663C56A85DBF}" dt="2023-01-19T05:51:14.478" v="1907" actId="47"/>
        <pc:sldMkLst>
          <pc:docMk/>
          <pc:sldMk cId="1848184667" sldId="278"/>
        </pc:sldMkLst>
        <pc:spChg chg="mod">
          <ac:chgData name="권 문정" userId="f1fb23b841ddf852" providerId="LiveId" clId="{4DA12860-2C9B-4CC3-9CD0-663C56A85DBF}" dt="2023-01-19T05:35:19.876" v="1904" actId="1076"/>
          <ac:spMkLst>
            <pc:docMk/>
            <pc:sldMk cId="1848184667" sldId="278"/>
            <ac:spMk id="5" creationId="{C3CF2383-9BA4-0F05-74BC-84BC7A3E7FEF}"/>
          </ac:spMkLst>
        </pc:spChg>
        <pc:picChg chg="add mod">
          <ac:chgData name="권 문정" userId="f1fb23b841ddf852" providerId="LiveId" clId="{4DA12860-2C9B-4CC3-9CD0-663C56A85DBF}" dt="2023-01-19T05:35:26.331" v="1906" actId="14100"/>
          <ac:picMkLst>
            <pc:docMk/>
            <pc:sldMk cId="1848184667" sldId="278"/>
            <ac:picMk id="3074" creationId="{7CC7A14C-DBFB-CA06-9DA0-CD6F297F7322}"/>
          </ac:picMkLst>
        </pc:picChg>
      </pc:sldChg>
      <pc:sldChg chg="addSp modSp mod ord">
        <pc:chgData name="권 문정" userId="f1fb23b841ddf852" providerId="LiveId" clId="{4DA12860-2C9B-4CC3-9CD0-663C56A85DBF}" dt="2023-01-19T04:57:19.137" v="1144" actId="20577"/>
        <pc:sldMkLst>
          <pc:docMk/>
          <pc:sldMk cId="2318908706" sldId="285"/>
        </pc:sldMkLst>
        <pc:spChg chg="mod">
          <ac:chgData name="권 문정" userId="f1fb23b841ddf852" providerId="LiveId" clId="{4DA12860-2C9B-4CC3-9CD0-663C56A85DBF}" dt="2023-01-19T04:56:41.770" v="1122"/>
          <ac:spMkLst>
            <pc:docMk/>
            <pc:sldMk cId="2318908706" sldId="285"/>
            <ac:spMk id="5" creationId="{C3CF2383-9BA4-0F05-74BC-84BC7A3E7FEF}"/>
          </ac:spMkLst>
        </pc:spChg>
        <pc:spChg chg="add mod">
          <ac:chgData name="권 문정" userId="f1fb23b841ddf852" providerId="LiveId" clId="{4DA12860-2C9B-4CC3-9CD0-663C56A85DBF}" dt="2023-01-19T04:57:19.137" v="1144" actId="20577"/>
          <ac:spMkLst>
            <pc:docMk/>
            <pc:sldMk cId="2318908706" sldId="285"/>
            <ac:spMk id="6" creationId="{881EC106-6546-18CE-548A-000B9BB9D868}"/>
          </ac:spMkLst>
        </pc:spChg>
        <pc:picChg chg="add mod">
          <ac:chgData name="권 문정" userId="f1fb23b841ddf852" providerId="LiveId" clId="{4DA12860-2C9B-4CC3-9CD0-663C56A85DBF}" dt="2023-01-19T04:50:45.119" v="36" actId="1076"/>
          <ac:picMkLst>
            <pc:docMk/>
            <pc:sldMk cId="2318908706" sldId="285"/>
            <ac:picMk id="4" creationId="{BEA16C4E-3C39-A0BE-6A46-106451D066E9}"/>
          </ac:picMkLst>
        </pc:picChg>
        <pc:picChg chg="mod">
          <ac:chgData name="권 문정" userId="f1fb23b841ddf852" providerId="LiveId" clId="{4DA12860-2C9B-4CC3-9CD0-663C56A85DBF}" dt="2023-01-19T04:50:49.773" v="37" actId="1076"/>
          <ac:picMkLst>
            <pc:docMk/>
            <pc:sldMk cId="2318908706" sldId="285"/>
            <ac:picMk id="6146" creationId="{EC77BBDF-C3A8-4276-A09D-B8FA68D7D0B8}"/>
          </ac:picMkLst>
        </pc:picChg>
      </pc:sldChg>
      <pc:sldChg chg="addSp delSp modSp mod">
        <pc:chgData name="권 문정" userId="f1fb23b841ddf852" providerId="LiveId" clId="{4DA12860-2C9B-4CC3-9CD0-663C56A85DBF}" dt="2023-01-19T04:58:35.624" v="1165" actId="20577"/>
        <pc:sldMkLst>
          <pc:docMk/>
          <pc:sldMk cId="3160028439" sldId="286"/>
        </pc:sldMkLst>
        <pc:spChg chg="add del mod">
          <ac:chgData name="권 문정" userId="f1fb23b841ddf852" providerId="LiveId" clId="{4DA12860-2C9B-4CC3-9CD0-663C56A85DBF}" dt="2023-01-19T04:58:03.601" v="1150"/>
          <ac:spMkLst>
            <pc:docMk/>
            <pc:sldMk cId="3160028439" sldId="286"/>
            <ac:spMk id="2" creationId="{947CC26A-C698-A812-C6A3-37B261B434C9}"/>
          </ac:spMkLst>
        </pc:spChg>
        <pc:spChg chg="mod">
          <ac:chgData name="권 문정" userId="f1fb23b841ddf852" providerId="LiveId" clId="{4DA12860-2C9B-4CC3-9CD0-663C56A85DBF}" dt="2023-01-19T04:58:35.624" v="1165" actId="20577"/>
          <ac:spMkLst>
            <pc:docMk/>
            <pc:sldMk cId="3160028439" sldId="286"/>
            <ac:spMk id="5" creationId="{C3CF2383-9BA4-0F05-74BC-84BC7A3E7FEF}"/>
          </ac:spMkLst>
        </pc:spChg>
      </pc:sldChg>
      <pc:sldChg chg="delSp modSp add del mod">
        <pc:chgData name="권 문정" userId="f1fb23b841ddf852" providerId="LiveId" clId="{4DA12860-2C9B-4CC3-9CD0-663C56A85DBF}" dt="2023-01-19T05:23:52.894" v="1696" actId="47"/>
        <pc:sldMkLst>
          <pc:docMk/>
          <pc:sldMk cId="275923258" sldId="290"/>
        </pc:sldMkLst>
        <pc:spChg chg="mod">
          <ac:chgData name="권 문정" userId="f1fb23b841ddf852" providerId="LiveId" clId="{4DA12860-2C9B-4CC3-9CD0-663C56A85DBF}" dt="2023-01-19T05:23:47.361" v="1695" actId="6549"/>
          <ac:spMkLst>
            <pc:docMk/>
            <pc:sldMk cId="275923258" sldId="290"/>
            <ac:spMk id="5" creationId="{C3CF2383-9BA4-0F05-74BC-84BC7A3E7FEF}"/>
          </ac:spMkLst>
        </pc:spChg>
        <pc:cxnChg chg="del">
          <ac:chgData name="권 문정" userId="f1fb23b841ddf852" providerId="LiveId" clId="{4DA12860-2C9B-4CC3-9CD0-663C56A85DBF}" dt="2023-01-19T04:51:54.015" v="86" actId="478"/>
          <ac:cxnSpMkLst>
            <pc:docMk/>
            <pc:sldMk cId="275923258" sldId="290"/>
            <ac:cxnSpMk id="4" creationId="{FECF8E5A-4AFB-12D3-0E21-1958BF3DF76A}"/>
          </ac:cxnSpMkLst>
        </pc:cxnChg>
      </pc:sldChg>
      <pc:sldChg chg="addSp modSp add mod">
        <pc:chgData name="권 문정" userId="f1fb23b841ddf852" providerId="LiveId" clId="{4DA12860-2C9B-4CC3-9CD0-663C56A85DBF}" dt="2023-01-19T05:26:24.704" v="1713" actId="1076"/>
        <pc:sldMkLst>
          <pc:docMk/>
          <pc:sldMk cId="495364619" sldId="291"/>
        </pc:sldMkLst>
        <pc:spChg chg="mod">
          <ac:chgData name="권 문정" userId="f1fb23b841ddf852" providerId="LiveId" clId="{4DA12860-2C9B-4CC3-9CD0-663C56A85DBF}" dt="2023-01-19T05:05:39.367" v="1252" actId="20577"/>
          <ac:spMkLst>
            <pc:docMk/>
            <pc:sldMk cId="495364619" sldId="291"/>
            <ac:spMk id="3" creationId="{9AF6FA0B-0CAF-6C71-AC64-69C56681EA61}"/>
          </ac:spMkLst>
        </pc:spChg>
        <pc:spChg chg="mod">
          <ac:chgData name="권 문정" userId="f1fb23b841ddf852" providerId="LiveId" clId="{4DA12860-2C9B-4CC3-9CD0-663C56A85DBF}" dt="2023-01-19T05:13:00.519" v="1541" actId="20577"/>
          <ac:spMkLst>
            <pc:docMk/>
            <pc:sldMk cId="495364619" sldId="291"/>
            <ac:spMk id="5" creationId="{C3CF2383-9BA4-0F05-74BC-84BC7A3E7FEF}"/>
          </ac:spMkLst>
        </pc:spChg>
        <pc:picChg chg="add mod">
          <ac:chgData name="권 문정" userId="f1fb23b841ddf852" providerId="LiveId" clId="{4DA12860-2C9B-4CC3-9CD0-663C56A85DBF}" dt="2023-01-19T05:08:18.132" v="1337" actId="1076"/>
          <ac:picMkLst>
            <pc:docMk/>
            <pc:sldMk cId="495364619" sldId="291"/>
            <ac:picMk id="1026" creationId="{FD9B679D-99E5-E8F3-7F29-74EB5502D386}"/>
          </ac:picMkLst>
        </pc:picChg>
        <pc:picChg chg="add mod">
          <ac:chgData name="권 문정" userId="f1fb23b841ddf852" providerId="LiveId" clId="{4DA12860-2C9B-4CC3-9CD0-663C56A85DBF}" dt="2023-01-19T05:26:08.152" v="1709" actId="1076"/>
          <ac:picMkLst>
            <pc:docMk/>
            <pc:sldMk cId="495364619" sldId="291"/>
            <ac:picMk id="1028" creationId="{CDBF8596-EA70-CCDA-E5C5-2D0B3C50A943}"/>
          </ac:picMkLst>
        </pc:picChg>
        <pc:picChg chg="add mod">
          <ac:chgData name="권 문정" userId="f1fb23b841ddf852" providerId="LiveId" clId="{4DA12860-2C9B-4CC3-9CD0-663C56A85DBF}" dt="2023-01-19T05:26:24.704" v="1713" actId="1076"/>
          <ac:picMkLst>
            <pc:docMk/>
            <pc:sldMk cId="495364619" sldId="291"/>
            <ac:picMk id="1030" creationId="{3855A1A1-4CC9-E603-5F38-3C51037F3563}"/>
          </ac:picMkLst>
        </pc:picChg>
      </pc:sldChg>
      <pc:sldChg chg="addSp modSp add mod">
        <pc:chgData name="권 문정" userId="f1fb23b841ddf852" providerId="LiveId" clId="{4DA12860-2C9B-4CC3-9CD0-663C56A85DBF}" dt="2023-01-19T06:52:57.232" v="2050" actId="1076"/>
        <pc:sldMkLst>
          <pc:docMk/>
          <pc:sldMk cId="3235210905" sldId="292"/>
        </pc:sldMkLst>
        <pc:spChg chg="mod">
          <ac:chgData name="권 문정" userId="f1fb23b841ddf852" providerId="LiveId" clId="{4DA12860-2C9B-4CC3-9CD0-663C56A85DBF}" dt="2023-01-19T05:05:49.971" v="1286" actId="20577"/>
          <ac:spMkLst>
            <pc:docMk/>
            <pc:sldMk cId="3235210905" sldId="292"/>
            <ac:spMk id="3" creationId="{9AF6FA0B-0CAF-6C71-AC64-69C56681EA61}"/>
          </ac:spMkLst>
        </pc:spChg>
        <pc:spChg chg="mod">
          <ac:chgData name="권 문정" userId="f1fb23b841ddf852" providerId="LiveId" clId="{4DA12860-2C9B-4CC3-9CD0-663C56A85DBF}" dt="2023-01-19T06:51:13.502" v="2044" actId="14100"/>
          <ac:spMkLst>
            <pc:docMk/>
            <pc:sldMk cId="3235210905" sldId="292"/>
            <ac:spMk id="5" creationId="{C3CF2383-9BA4-0F05-74BC-84BC7A3E7FEF}"/>
          </ac:spMkLst>
        </pc:spChg>
        <pc:picChg chg="add mod">
          <ac:chgData name="권 문정" userId="f1fb23b841ddf852" providerId="LiveId" clId="{4DA12860-2C9B-4CC3-9CD0-663C56A85DBF}" dt="2023-01-19T06:52:51.656" v="2049" actId="1076"/>
          <ac:picMkLst>
            <pc:docMk/>
            <pc:sldMk cId="3235210905" sldId="292"/>
            <ac:picMk id="2050" creationId="{E2F4A8E7-1809-97F8-5D05-7683F592936C}"/>
          </ac:picMkLst>
        </pc:picChg>
        <pc:picChg chg="add mod">
          <ac:chgData name="권 문정" userId="f1fb23b841ddf852" providerId="LiveId" clId="{4DA12860-2C9B-4CC3-9CD0-663C56A85DBF}" dt="2023-01-19T06:52:57.232" v="2050" actId="1076"/>
          <ac:picMkLst>
            <pc:docMk/>
            <pc:sldMk cId="3235210905" sldId="292"/>
            <ac:picMk id="2052" creationId="{FF61E72A-42D8-A48D-3896-B66119C745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0203127-8EDC-4CD2-8534-293F24AEA41D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89F6BE3-3C19-4FB0-868C-927E944987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6087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3127-8EDC-4CD2-8534-293F24AEA41D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6BE3-3C19-4FB0-868C-927E94498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3127-8EDC-4CD2-8534-293F24AEA41D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6BE3-3C19-4FB0-868C-927E94498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3127-8EDC-4CD2-8534-293F24AEA41D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6BE3-3C19-4FB0-868C-927E94498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1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3127-8EDC-4CD2-8534-293F24AEA41D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6BE3-3C19-4FB0-868C-927E944987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68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3127-8EDC-4CD2-8534-293F24AEA41D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6BE3-3C19-4FB0-868C-927E94498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1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3127-8EDC-4CD2-8534-293F24AEA41D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6BE3-3C19-4FB0-868C-927E94498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5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3127-8EDC-4CD2-8534-293F24AEA41D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6BE3-3C19-4FB0-868C-927E94498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3127-8EDC-4CD2-8534-293F24AEA41D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6BE3-3C19-4FB0-868C-927E94498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3127-8EDC-4CD2-8534-293F24AEA41D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6BE3-3C19-4FB0-868C-927E94498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2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3127-8EDC-4CD2-8534-293F24AEA41D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6BE3-3C19-4FB0-868C-927E94498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1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0203127-8EDC-4CD2-8534-293F24AEA41D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89F6BE3-3C19-4FB0-868C-927E94498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8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dirty="0"/>
              <a:t>자연어 처리 기초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0486239" y="1795244"/>
            <a:ext cx="117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권범윤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16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 </a:t>
            </a:r>
            <a:r>
              <a:rPr lang="ko-KR" altLang="en-US" sz="4000" dirty="0" err="1"/>
              <a:t>불용어</a:t>
            </a:r>
            <a:r>
              <a:rPr lang="en-US" altLang="ko-KR" sz="4000" dirty="0"/>
              <a:t>(</a:t>
            </a:r>
            <a:r>
              <a:rPr lang="en-US" altLang="ko-KR" sz="4000" dirty="0" err="1"/>
              <a:t>Stopword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39B233-66FD-C718-0D4F-5A603718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95" y="1588891"/>
            <a:ext cx="6607239" cy="43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5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-Integer Encoding(</a:t>
            </a:r>
            <a:r>
              <a:rPr lang="ko-KR" altLang="en-US" sz="4000" dirty="0"/>
              <a:t>정수 인코딩</a:t>
            </a:r>
            <a:r>
              <a:rPr lang="en-US" altLang="ko-KR" sz="4000" dirty="0"/>
              <a:t>) 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2136338"/>
            <a:ext cx="102696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문장의 토큰화 </a:t>
            </a:r>
            <a:r>
              <a:rPr lang="en-US" altLang="ko-KR" dirty="0"/>
              <a:t>– </a:t>
            </a:r>
            <a:r>
              <a:rPr lang="ko-KR" altLang="en-US" dirty="0" err="1"/>
              <a:t>불용어</a:t>
            </a:r>
            <a:r>
              <a:rPr lang="ko-KR" altLang="en-US" dirty="0"/>
              <a:t> 및 대문자 제거 과정을 거친다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빈 단어 </a:t>
            </a:r>
            <a:r>
              <a:rPr lang="en-US" altLang="ko-KR" dirty="0"/>
              <a:t>dictionary vocab={}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토큰화 된 각 단어에 대해서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단어가 </a:t>
            </a:r>
            <a:r>
              <a:rPr lang="en-US" altLang="ko-KR" dirty="0"/>
              <a:t>vocab</a:t>
            </a:r>
            <a:r>
              <a:rPr lang="ko-KR" altLang="en-US" dirty="0"/>
              <a:t>에 속해 있는 경우 </a:t>
            </a:r>
            <a:r>
              <a:rPr lang="en-US" altLang="ko-KR" dirty="0"/>
              <a:t>-&gt; vocab[</a:t>
            </a:r>
            <a:r>
              <a:rPr lang="ko-KR" altLang="en-US" dirty="0"/>
              <a:t>단어</a:t>
            </a:r>
            <a:r>
              <a:rPr lang="en-US" altLang="ko-KR" dirty="0"/>
              <a:t>] +=1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단어가 </a:t>
            </a:r>
            <a:r>
              <a:rPr lang="en-US" altLang="ko-KR" dirty="0"/>
              <a:t>vocab</a:t>
            </a:r>
            <a:r>
              <a:rPr lang="ko-KR" altLang="en-US" dirty="0"/>
              <a:t>에 속해 있지 않은 경우 </a:t>
            </a:r>
            <a:r>
              <a:rPr lang="en-US" altLang="ko-KR" dirty="0"/>
              <a:t>-&gt; vocab[</a:t>
            </a:r>
            <a:r>
              <a:rPr lang="ko-KR" altLang="en-US" dirty="0"/>
              <a:t>단어</a:t>
            </a:r>
            <a:r>
              <a:rPr lang="en-US" altLang="ko-KR" dirty="0"/>
              <a:t>] = 0</a:t>
            </a:r>
          </a:p>
        </p:txBody>
      </p:sp>
    </p:spTree>
    <p:extLst>
      <p:ext uri="{BB962C8B-B14F-4D97-AF65-F5344CB8AC3E}">
        <p14:creationId xmlns:p14="http://schemas.microsoft.com/office/powerpoint/2010/main" val="260830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-Integer Encoding(</a:t>
            </a:r>
            <a:r>
              <a:rPr lang="ko-KR" altLang="en-US" sz="4000" dirty="0"/>
              <a:t>정수 인코딩</a:t>
            </a:r>
            <a:r>
              <a:rPr lang="en-US" altLang="ko-KR" sz="4000" dirty="0"/>
              <a:t>) 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443841"/>
            <a:ext cx="1026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3A18B-4175-EA7D-4AD2-AAF821286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8" y="1428533"/>
            <a:ext cx="6967482" cy="50754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941B08-1072-3FC0-6F28-0C2E9ED4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21" y="5429467"/>
            <a:ext cx="7999379" cy="10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-Padding(Zero-Padding)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763486"/>
            <a:ext cx="104493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문장들에 대해서 정수 인코딩을 거친다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각 문장에 대해서 해당 문장의 길이가 가장 긴 문장의 길이보다 작을 경우 나머지 부분에 </a:t>
            </a:r>
            <a:r>
              <a:rPr lang="en-US" altLang="ko-KR" dirty="0"/>
              <a:t>0 </a:t>
            </a:r>
            <a:r>
              <a:rPr lang="ko-KR" altLang="en-US" dirty="0"/>
              <a:t>을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[1,3]				-&gt;			[1,3,0,0,0,0]</a:t>
            </a:r>
          </a:p>
          <a:p>
            <a:r>
              <a:rPr lang="en-US" altLang="ko-KR" dirty="0"/>
              <a:t>	[2,4,8]				-&gt;			[2,4,8,0,0,0]</a:t>
            </a:r>
          </a:p>
          <a:p>
            <a:r>
              <a:rPr lang="en-US" altLang="ko-KR" dirty="0"/>
              <a:t>	[8,6,1,9]				-&gt;			[8,6,1,9,0,0]</a:t>
            </a:r>
          </a:p>
          <a:p>
            <a:r>
              <a:rPr lang="en-US" altLang="ko-KR" dirty="0"/>
              <a:t>	[4,7]				-&gt;			[4,7,0,0,0,0]</a:t>
            </a:r>
          </a:p>
          <a:p>
            <a:r>
              <a:rPr lang="en-US" altLang="ko-KR" dirty="0"/>
              <a:t>	[8,4,8,1,3,7]			-&gt;			[8,4,8,1,3,7]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552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-One-hot Encoding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059124" y="2067965"/>
            <a:ext cx="100737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 0	(apple)		-&gt; 			[1,0,0,0,0,0]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1	(like)		-&gt; 			[0,1,0,0,0,0]</a:t>
            </a:r>
          </a:p>
          <a:p>
            <a:endParaRPr lang="en-US" altLang="ko-KR" dirty="0"/>
          </a:p>
          <a:p>
            <a:r>
              <a:rPr lang="en-US" altLang="ko-KR" dirty="0"/>
              <a:t>  2	(banana)	-&gt;		        [0,0,1,0,0,0]						       Problem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													     		  1. </a:t>
            </a:r>
            <a:r>
              <a:rPr lang="ko-KR" altLang="en-US" dirty="0"/>
              <a:t>저장 공간</a:t>
            </a:r>
            <a:endParaRPr lang="en-US" altLang="ko-KR" dirty="0"/>
          </a:p>
          <a:p>
            <a:r>
              <a:rPr lang="en-US" altLang="ko-KR" dirty="0"/>
              <a:t>  3	(eat)		-&gt;			[0,0,0,1,0,0]							  2. </a:t>
            </a:r>
            <a:r>
              <a:rPr lang="ko-KR" altLang="en-US" dirty="0"/>
              <a:t>유사도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4	(hate)		-&gt;			[0,0,0,0,1,0]</a:t>
            </a:r>
          </a:p>
          <a:p>
            <a:endParaRPr lang="en-US" altLang="ko-KR" dirty="0"/>
          </a:p>
          <a:p>
            <a:r>
              <a:rPr lang="en-US" altLang="ko-KR" dirty="0"/>
              <a:t>  5	(fruit)		-&gt;			[0,0,0,0,0,1]</a:t>
            </a:r>
          </a:p>
        </p:txBody>
      </p:sp>
    </p:spTree>
    <p:extLst>
      <p:ext uri="{BB962C8B-B14F-4D97-AF65-F5344CB8AC3E}">
        <p14:creationId xmlns:p14="http://schemas.microsoft.com/office/powerpoint/2010/main" val="41339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-Word2vec Encoding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947480"/>
            <a:ext cx="75144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단어의 유사성을 인코딩에 반영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인코딩 벡터가 비슷하다</a:t>
            </a:r>
            <a:endParaRPr lang="en-US" altLang="ko-KR" dirty="0"/>
          </a:p>
          <a:p>
            <a:r>
              <a:rPr lang="en-US" altLang="ko-KR" dirty="0"/>
              <a:t>      = </a:t>
            </a:r>
            <a:r>
              <a:rPr lang="ko-KR" altLang="en-US" dirty="0"/>
              <a:t>단어가 유사하다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0070C0"/>
                </a:solidFill>
              </a:rPr>
              <a:t>Korean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	Japanese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	English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Math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Science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Social Studies</a:t>
            </a:r>
          </a:p>
        </p:txBody>
      </p:sp>
    </p:spTree>
    <p:extLst>
      <p:ext uri="{BB962C8B-B14F-4D97-AF65-F5344CB8AC3E}">
        <p14:creationId xmlns:p14="http://schemas.microsoft.com/office/powerpoint/2010/main" val="179885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-Statistical Language Model(SLM)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9" y="1616529"/>
            <a:ext cx="9828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전통적인 접근 방법을 이용하는 언어 모델 </a:t>
            </a:r>
            <a:r>
              <a:rPr lang="en-US" altLang="ko-KR" dirty="0"/>
              <a:t>(</a:t>
            </a:r>
            <a:r>
              <a:rPr lang="ko-KR" altLang="en-US" dirty="0"/>
              <a:t>카운트 기반의 접근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 adorable little boy </a:t>
            </a:r>
            <a:r>
              <a:rPr lang="ko-KR" altLang="en-US" dirty="0"/>
              <a:t>다음에 </a:t>
            </a:r>
            <a:r>
              <a:rPr lang="en-US" altLang="ko-KR" dirty="0"/>
              <a:t>is </a:t>
            </a:r>
            <a:r>
              <a:rPr lang="ko-KR" altLang="en-US" dirty="0"/>
              <a:t>가 나올 확률</a:t>
            </a:r>
            <a:r>
              <a:rPr lang="en-US" altLang="ko-KR" dirty="0"/>
              <a:t> :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한계점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언어 모델의 확률 분포를 현실에서의 확률 분포와 같게 하려면 방대한 데이터가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5492C-9FF0-98A1-295A-2DB77D49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29" y="3429000"/>
            <a:ext cx="57340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5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922838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 N-gram </a:t>
            </a:r>
            <a:r>
              <a:rPr lang="ko-KR" altLang="en-US" sz="4000" dirty="0"/>
              <a:t>언어 모델</a:t>
            </a:r>
            <a:r>
              <a:rPr lang="en-US" altLang="ko-KR" sz="4000" dirty="0"/>
              <a:t>(N-gram Language model)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9" y="1616528"/>
            <a:ext cx="106615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N-gram </a:t>
            </a:r>
            <a:r>
              <a:rPr lang="ko-KR" altLang="en-US" dirty="0"/>
              <a:t>기법을 이용한 언어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An</a:t>
            </a:r>
            <a:r>
              <a:rPr lang="ko-KR" altLang="en-US" dirty="0"/>
              <a:t> </a:t>
            </a:r>
            <a:r>
              <a:rPr lang="en-US" altLang="ko-KR" dirty="0"/>
              <a:t>adorable little boy is spreading smiles </a:t>
            </a:r>
          </a:p>
          <a:p>
            <a:endParaRPr lang="en-US" altLang="ko-KR" dirty="0"/>
          </a:p>
          <a:p>
            <a:r>
              <a:rPr lang="en-US" altLang="ko-KR" dirty="0"/>
              <a:t>Unigrams : an, adorable, little, boy, is, spreading, smiles</a:t>
            </a:r>
          </a:p>
          <a:p>
            <a:r>
              <a:rPr lang="en-US" altLang="ko-KR" dirty="0"/>
              <a:t>Bigrams : an adorable, adorable little, little boy, boy is, is spreading, spreading smiles </a:t>
            </a:r>
          </a:p>
          <a:p>
            <a:r>
              <a:rPr lang="en-US" altLang="ko-KR" dirty="0"/>
              <a:t>Trigrams : an adorable little, adorable little boy, little boy is , boy is spreading, is spreading smiles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한계점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일부만 참고함으로써 확률을 높일 수는 있지만 완전히 극복할 수는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</a:t>
            </a:r>
            <a:r>
              <a:rPr lang="ko-KR" altLang="en-US" dirty="0"/>
              <a:t>은 선택하는 것은 </a:t>
            </a:r>
            <a:r>
              <a:rPr lang="en-US" altLang="ko-KR" dirty="0"/>
              <a:t>trade-off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en-US" altLang="ko-KR" dirty="0"/>
              <a:t>	- n</a:t>
            </a:r>
            <a:r>
              <a:rPr lang="ko-KR" altLang="en-US" dirty="0"/>
              <a:t>을 높일 수록 정확해지지만 모델 사이즈가 커진 다는 문제 발생</a:t>
            </a:r>
            <a:r>
              <a:rPr lang="en-US" altLang="ko-KR" dirty="0"/>
              <a:t>. 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가 넘지 않도록 권장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050C9F-ED82-01BD-52FB-6131C70F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16791"/>
            <a:ext cx="54768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9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-Perplexity(PPL)</a:t>
            </a:r>
            <a:endParaRPr lang="ko-KR" altLang="en-US" sz="4000" dirty="0"/>
          </a:p>
        </p:txBody>
      </p:sp>
      <p:pic>
        <p:nvPicPr>
          <p:cNvPr id="4098" name="Picture 2" descr="No need to be perplexed by perplexity | by Shweta Goyal | Analytics Vidhya  | Medium">
            <a:extLst>
              <a:ext uri="{FF2B5EF4-FFF2-40B4-BE49-F238E27FC236}">
                <a16:creationId xmlns:a16="http://schemas.microsoft.com/office/drawing/2014/main" id="{F5E0E994-E1DA-C684-4FAD-3CCF7061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1" y="2303577"/>
            <a:ext cx="3938460" cy="263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307CCA4-6F32-733E-71AE-3FABCB9D8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10" y="1686937"/>
            <a:ext cx="6057900" cy="437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4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</a:t>
            </a:r>
            <a:r>
              <a:rPr lang="ko-KR" altLang="en-US" sz="4000" dirty="0"/>
              <a:t>코사인 유사도</a:t>
            </a:r>
            <a:r>
              <a:rPr lang="en-US" altLang="ko-KR" sz="4000" dirty="0"/>
              <a:t>(Cosine Similarity)</a:t>
            </a:r>
            <a:endParaRPr lang="ko-KR" altLang="en-US" sz="4000" dirty="0"/>
          </a:p>
        </p:txBody>
      </p:sp>
      <p:pic>
        <p:nvPicPr>
          <p:cNvPr id="3074" name="Picture 2" descr="코사인 유사도 - 위키백과, 우리 모두의 백과사전">
            <a:extLst>
              <a:ext uri="{FF2B5EF4-FFF2-40B4-BE49-F238E27FC236}">
                <a16:creationId xmlns:a16="http://schemas.microsoft.com/office/drawing/2014/main" id="{DCC8F080-E561-2CF4-2E55-7F163DD46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28" y="2439304"/>
            <a:ext cx="4912672" cy="255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자연어처리(NLP) 7일차 (문서 유사도). 2019.06.09 | by 정민수 | Medium">
            <a:extLst>
              <a:ext uri="{FF2B5EF4-FFF2-40B4-BE49-F238E27FC236}">
                <a16:creationId xmlns:a16="http://schemas.microsoft.com/office/drawing/2014/main" id="{29D8155B-850A-D192-B5D8-3C2A387F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416" y="2493337"/>
            <a:ext cx="5070894" cy="22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11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349914"/>
            <a:ext cx="100213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텍스트 </a:t>
            </a:r>
            <a:r>
              <a:rPr lang="ko-KR" altLang="en-US" sz="3200" dirty="0" err="1"/>
              <a:t>전처리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자연어 처리 언어 모델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3. </a:t>
            </a:r>
            <a:r>
              <a:rPr lang="ko-KR" altLang="en-US" sz="3200" dirty="0"/>
              <a:t>벡터의 유사도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r>
              <a:rPr lang="en-US" altLang="ko-KR" sz="3200" dirty="0"/>
              <a:t>4.</a:t>
            </a:r>
            <a:r>
              <a:rPr lang="ko-KR" altLang="en-US" sz="3200" dirty="0"/>
              <a:t> 단어의 표현 방법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332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</a:t>
            </a:r>
            <a:r>
              <a:rPr lang="ko-KR" altLang="en-US" sz="4000" dirty="0"/>
              <a:t>이 외의 유사도 기법</a:t>
            </a:r>
            <a:endParaRPr lang="en-US" altLang="ko-KR" sz="4000" dirty="0"/>
          </a:p>
          <a:p>
            <a:endParaRPr lang="ko-KR" altLang="en-US" sz="4000" dirty="0"/>
          </a:p>
        </p:txBody>
      </p:sp>
      <p:pic>
        <p:nvPicPr>
          <p:cNvPr id="2052" name="Picture 4" descr="챗봇 개발 - 챗봇 알고리즘의 발전 과정">
            <a:extLst>
              <a:ext uri="{FF2B5EF4-FFF2-40B4-BE49-F238E27FC236}">
                <a16:creationId xmlns:a16="http://schemas.microsoft.com/office/drawing/2014/main" id="{BA23093C-17C4-CF37-8216-B1D271A95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42" y="2331720"/>
            <a:ext cx="49273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05-02 여러가지 유사도 기법 - 딥 러닝을 이용한 자연어 처리 입문">
            <a:extLst>
              <a:ext uri="{FF2B5EF4-FFF2-40B4-BE49-F238E27FC236}">
                <a16:creationId xmlns:a16="http://schemas.microsoft.com/office/drawing/2014/main" id="{7F1AE86E-8254-922F-1CAB-B1912871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97" y="2331720"/>
            <a:ext cx="4339042" cy="29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0115AC-F800-FDBD-4917-2B6085F719F9}"/>
              </a:ext>
            </a:extLst>
          </p:cNvPr>
          <p:cNvSpPr txBox="1"/>
          <p:nvPr/>
        </p:nvSpPr>
        <p:spPr>
          <a:xfrm>
            <a:off x="1795244" y="5670958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유클리드 유사도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47172-B1C0-0B18-8261-6F0ED61C01E1}"/>
              </a:ext>
            </a:extLst>
          </p:cNvPr>
          <p:cNvSpPr txBox="1"/>
          <p:nvPr/>
        </p:nvSpPr>
        <p:spPr>
          <a:xfrm>
            <a:off x="8340055" y="5670958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자카드</a:t>
            </a:r>
            <a:r>
              <a:rPr lang="ko-KR" altLang="en-US" dirty="0"/>
              <a:t> 유사도</a:t>
            </a:r>
          </a:p>
        </p:txBody>
      </p:sp>
    </p:spTree>
    <p:extLst>
      <p:ext uri="{BB962C8B-B14F-4D97-AF65-F5344CB8AC3E}">
        <p14:creationId xmlns:p14="http://schemas.microsoft.com/office/powerpoint/2010/main" val="4032843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</a:t>
            </a:r>
            <a:r>
              <a:rPr lang="ko-KR" altLang="en-US" sz="4000" dirty="0"/>
              <a:t>단어 표현의 카테고리화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3549941" y="2223082"/>
            <a:ext cx="50921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E84868-439C-39D5-A48F-C07B68C0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42" y="2031566"/>
            <a:ext cx="7899714" cy="422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28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-Bag of Words(</a:t>
            </a:r>
            <a:r>
              <a:rPr lang="en-US" altLang="ko-KR" sz="4000" dirty="0" err="1"/>
              <a:t>BoW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497106"/>
            <a:ext cx="10607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단어들의 순서는 전혀 고려하지 않고 </a:t>
            </a:r>
            <a:r>
              <a:rPr lang="en-US" altLang="ko-KR" dirty="0"/>
              <a:t>, </a:t>
            </a:r>
            <a:r>
              <a:rPr lang="ko-KR" altLang="en-US" dirty="0"/>
              <a:t>단어들의 출현 빈도에만 집중하는 데이터 수치화 표현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Python - Text Classification using Bag-of-words Model - Data Analytics">
            <a:extLst>
              <a:ext uri="{FF2B5EF4-FFF2-40B4-BE49-F238E27FC236}">
                <a16:creationId xmlns:a16="http://schemas.microsoft.com/office/drawing/2014/main" id="{C347E32C-B184-F643-979C-D1A42CA8A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62" y="2346792"/>
            <a:ext cx="9094146" cy="301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472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-Document-Term Matrix(DTM)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932016"/>
            <a:ext cx="124583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1 : </a:t>
            </a:r>
            <a:r>
              <a:rPr lang="ko-KR" altLang="en-US" dirty="0"/>
              <a:t>먹고 싶은 사과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문서</a:t>
            </a:r>
            <a:r>
              <a:rPr lang="en-US" altLang="ko-KR" dirty="0"/>
              <a:t>2 : </a:t>
            </a:r>
            <a:r>
              <a:rPr lang="ko-KR" altLang="en-US" dirty="0"/>
              <a:t>먹고 싶은 바나나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문서</a:t>
            </a:r>
            <a:r>
              <a:rPr lang="en-US" altLang="ko-KR" dirty="0"/>
              <a:t>3 : </a:t>
            </a:r>
            <a:r>
              <a:rPr lang="ko-KR" altLang="en-US" dirty="0"/>
              <a:t>길고 노란 바나나 </a:t>
            </a:r>
            <a:r>
              <a:rPr lang="ko-KR" altLang="en-US" dirty="0" err="1"/>
              <a:t>바나나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문서</a:t>
            </a:r>
            <a:r>
              <a:rPr lang="en-US" altLang="ko-KR" dirty="0"/>
              <a:t>4 : </a:t>
            </a:r>
            <a:r>
              <a:rPr lang="ko-KR" altLang="en-US" dirty="0"/>
              <a:t>저는 과일이 좋아요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한계점 </a:t>
            </a:r>
            <a:r>
              <a:rPr lang="en-US" altLang="ko-KR" dirty="0"/>
              <a:t>※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희소 표현</a:t>
            </a:r>
            <a:r>
              <a:rPr lang="en-US" altLang="ko-KR" dirty="0"/>
              <a:t>(</a:t>
            </a:r>
            <a:r>
              <a:rPr lang="ko-KR" altLang="en-US" dirty="0"/>
              <a:t>대부분의 값이 </a:t>
            </a:r>
            <a:r>
              <a:rPr lang="en-US" altLang="ko-KR" dirty="0"/>
              <a:t>0</a:t>
            </a:r>
            <a:r>
              <a:rPr lang="ko-KR" altLang="en-US" dirty="0"/>
              <a:t>인 표현</a:t>
            </a:r>
            <a:r>
              <a:rPr lang="en-US" altLang="ko-KR" dirty="0"/>
              <a:t>, </a:t>
            </a:r>
            <a:r>
              <a:rPr lang="ko-KR" altLang="en-US" dirty="0"/>
              <a:t>많은 양의 저장 공간과 계산 복잡도를 요구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단순 빈도 수 기반 접근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 descr="자연어처리(NLP) 7일차 (Term-Document Matrix, TDM) | by 정민수 | Medium">
            <a:extLst>
              <a:ext uri="{FF2B5EF4-FFF2-40B4-BE49-F238E27FC236}">
                <a16:creationId xmlns:a16="http://schemas.microsoft.com/office/drawing/2014/main" id="{9E2507FD-4FAC-130B-01E0-BC1425BD3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39" y="1969918"/>
            <a:ext cx="6201418" cy="186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106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</a:t>
            </a:r>
            <a:r>
              <a:rPr lang="en-US" altLang="ko-KR" sz="2800" dirty="0"/>
              <a:t>TF-IDF (Term Frequency-Inverse Document Frequency)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903912"/>
            <a:ext cx="94771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DTM </a:t>
            </a:r>
            <a:r>
              <a:rPr lang="ko-KR" altLang="en-US" dirty="0"/>
              <a:t>내의 각 단어들마다 중요한 정도를 가중치로 부여하는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tf</a:t>
            </a:r>
            <a:r>
              <a:rPr lang="en-US" altLang="ko-KR" dirty="0"/>
              <a:t>(d ,t ) : </a:t>
            </a:r>
            <a:r>
              <a:rPr lang="ko-KR" altLang="en-US" dirty="0"/>
              <a:t>특정 문서 </a:t>
            </a:r>
            <a:r>
              <a:rPr lang="en-US" altLang="ko-KR" dirty="0"/>
              <a:t>d</a:t>
            </a:r>
            <a:r>
              <a:rPr lang="ko-KR" altLang="en-US" dirty="0"/>
              <a:t>에서의 특정 단어 </a:t>
            </a:r>
            <a:r>
              <a:rPr lang="en-US" altLang="ko-KR" dirty="0"/>
              <a:t>t</a:t>
            </a:r>
            <a:r>
              <a:rPr lang="ko-KR" altLang="en-US" dirty="0"/>
              <a:t>의 등장 횟수 </a:t>
            </a:r>
            <a:r>
              <a:rPr lang="en-US" altLang="ko-KR" dirty="0"/>
              <a:t>(DTM</a:t>
            </a:r>
            <a:r>
              <a:rPr lang="ko-KR" altLang="en-US" dirty="0"/>
              <a:t>과 동일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df</a:t>
            </a:r>
            <a:r>
              <a:rPr lang="en-US" altLang="ko-KR" dirty="0"/>
              <a:t> (t) : </a:t>
            </a:r>
            <a:r>
              <a:rPr lang="ko-KR" altLang="en-US" dirty="0"/>
              <a:t>특정 단어 </a:t>
            </a:r>
            <a:r>
              <a:rPr lang="en-US" altLang="ko-KR" dirty="0"/>
              <a:t>t</a:t>
            </a:r>
            <a:r>
              <a:rPr lang="ko-KR" altLang="en-US" dirty="0"/>
              <a:t>가 등장한 문서의 수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idf</a:t>
            </a:r>
            <a:r>
              <a:rPr lang="en-US" altLang="ko-KR" dirty="0"/>
              <a:t>(d, t) : </a:t>
            </a:r>
            <a:r>
              <a:rPr lang="en-US" altLang="ko-KR" dirty="0" err="1"/>
              <a:t>df</a:t>
            </a:r>
            <a:r>
              <a:rPr lang="en-US" altLang="ko-KR" dirty="0"/>
              <a:t>(t)</a:t>
            </a:r>
            <a:r>
              <a:rPr lang="ko-KR" altLang="en-US" dirty="0"/>
              <a:t>에 반비례하는 수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 descr="Introduction to Natural Language Processing — TF-IDF | by Kinder Chen |  Medium">
            <a:extLst>
              <a:ext uri="{FF2B5EF4-FFF2-40B4-BE49-F238E27FC236}">
                <a16:creationId xmlns:a16="http://schemas.microsoft.com/office/drawing/2014/main" id="{B1510336-94CB-4EAD-0233-9139D265C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14" y="4123097"/>
            <a:ext cx="6096000" cy="202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850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TF-IDF(Term Frequency-Inverse Document Frequency)</a:t>
            </a:r>
            <a:endParaRPr lang="ko-KR" altLang="en-US" sz="3200" dirty="0"/>
          </a:p>
          <a:p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605135" y="1348814"/>
            <a:ext cx="12458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1 : </a:t>
            </a:r>
            <a:r>
              <a:rPr lang="ko-KR" altLang="en-US" dirty="0"/>
              <a:t>먹고 싶은 사과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문서</a:t>
            </a:r>
            <a:r>
              <a:rPr lang="en-US" altLang="ko-KR" dirty="0"/>
              <a:t>2 : </a:t>
            </a:r>
            <a:r>
              <a:rPr lang="ko-KR" altLang="en-US" dirty="0"/>
              <a:t>먹고 싶은 바나나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문서</a:t>
            </a:r>
            <a:r>
              <a:rPr lang="en-US" altLang="ko-KR" dirty="0"/>
              <a:t>3 : </a:t>
            </a:r>
            <a:r>
              <a:rPr lang="ko-KR" altLang="en-US" dirty="0"/>
              <a:t>길고 노란 바나나 </a:t>
            </a:r>
            <a:r>
              <a:rPr lang="ko-KR" altLang="en-US" dirty="0" err="1"/>
              <a:t>바나나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문서</a:t>
            </a:r>
            <a:r>
              <a:rPr lang="en-US" altLang="ko-KR" dirty="0"/>
              <a:t>4 : </a:t>
            </a:r>
            <a:r>
              <a:rPr lang="ko-KR" altLang="en-US" dirty="0"/>
              <a:t>저는 과일이 좋아요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 descr="자연어처리(NLP) 7일차 (Term-Document Matrix, TDM) | by 정민수 | Medium">
            <a:extLst>
              <a:ext uri="{FF2B5EF4-FFF2-40B4-BE49-F238E27FC236}">
                <a16:creationId xmlns:a16="http://schemas.microsoft.com/office/drawing/2014/main" id="{9E2507FD-4FAC-130B-01E0-BC1425BD3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070" y="1395312"/>
            <a:ext cx="5858191" cy="186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F-IDF(Term Frequency-Inverse Document Frequency) - SOOJLE">
            <a:extLst>
              <a:ext uri="{FF2B5EF4-FFF2-40B4-BE49-F238E27FC236}">
                <a16:creationId xmlns:a16="http://schemas.microsoft.com/office/drawing/2014/main" id="{D4B712C0-F4EC-B65F-476D-EDE4859F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03" y="1395312"/>
            <a:ext cx="2581275" cy="298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F-IDF(Term Frequency-Inverse Document Frequency) - SOOJLE">
            <a:extLst>
              <a:ext uri="{FF2B5EF4-FFF2-40B4-BE49-F238E27FC236}">
                <a16:creationId xmlns:a16="http://schemas.microsoft.com/office/drawing/2014/main" id="{414B2873-5F1D-03F0-FC52-D1B47DECE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53" y="4599548"/>
            <a:ext cx="86963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DFBD427-78C4-6914-5BCF-E56CF30A686A}"/>
              </a:ext>
            </a:extLst>
          </p:cNvPr>
          <p:cNvCxnSpPr/>
          <p:nvPr/>
        </p:nvCxnSpPr>
        <p:spPr>
          <a:xfrm>
            <a:off x="7854043" y="3429000"/>
            <a:ext cx="0" cy="75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11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</a:t>
            </a:r>
            <a:r>
              <a:rPr lang="ko-KR" altLang="en-US" sz="4000" dirty="0"/>
              <a:t>워드 </a:t>
            </a:r>
            <a:r>
              <a:rPr lang="ko-KR" altLang="en-US" sz="4000" dirty="0" err="1"/>
              <a:t>임베딩</a:t>
            </a:r>
            <a:r>
              <a:rPr lang="en-US" altLang="ko-KR" sz="4000" dirty="0"/>
              <a:t>(Word Embedding)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640184"/>
            <a:ext cx="104819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기존 정수 인코딩</a:t>
            </a:r>
            <a:r>
              <a:rPr lang="en-US" altLang="ko-KR" dirty="0"/>
              <a:t>(Integer Encoding)</a:t>
            </a:r>
            <a:r>
              <a:rPr lang="ko-KR" altLang="en-US" dirty="0"/>
              <a:t>의 한계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단어 사이의 연관성을 파악하기 어려움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원 핫 인코딩 </a:t>
            </a:r>
            <a:r>
              <a:rPr lang="en-US" altLang="ko-KR" dirty="0"/>
              <a:t>(One-hot Encoding)</a:t>
            </a:r>
            <a:r>
              <a:rPr lang="ko-KR" altLang="en-US" dirty="0"/>
              <a:t>의 한계</a:t>
            </a:r>
            <a:r>
              <a:rPr lang="en-US" altLang="ko-KR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메모리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희소 표현</a:t>
            </a:r>
            <a:r>
              <a:rPr lang="en-US" altLang="ko-KR" dirty="0"/>
              <a:t>(Sparse Representation)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밀집 표현</a:t>
            </a:r>
            <a:r>
              <a:rPr lang="en-US" altLang="ko-KR" dirty="0"/>
              <a:t>(Dense Representation)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One-hot Encoding</a:t>
            </a:r>
            <a:r>
              <a:rPr lang="ko-KR" altLang="en-US" dirty="0"/>
              <a:t>의 희소 표현 문제를 보완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벡터의 차원을 원하는 대로 설정할 수 있음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데이터를 이용해서 표현을 학습함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ECF8E5A-4AFB-12D3-0E21-1958BF3DF76A}"/>
              </a:ext>
            </a:extLst>
          </p:cNvPr>
          <p:cNvCxnSpPr/>
          <p:nvPr/>
        </p:nvCxnSpPr>
        <p:spPr>
          <a:xfrm>
            <a:off x="3299012" y="3429000"/>
            <a:ext cx="0" cy="122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82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-</a:t>
            </a:r>
            <a:r>
              <a:rPr lang="ko-KR" altLang="en-US" sz="3600" dirty="0"/>
              <a:t>잠재 의미 분석</a:t>
            </a:r>
            <a:r>
              <a:rPr lang="en-US" altLang="ko-KR" sz="3600" dirty="0"/>
              <a:t>(Latent semantic Analysis, LSA)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404257"/>
            <a:ext cx="82981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Full SVD						   Truncated SVD</a:t>
            </a:r>
          </a:p>
          <a:p>
            <a:endParaRPr lang="en-US" altLang="ko-KR" dirty="0"/>
          </a:p>
          <a:p>
            <a:r>
              <a:rPr lang="ko-KR" altLang="en-US" dirty="0"/>
              <a:t>출력 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									</a:t>
            </a:r>
          </a:p>
          <a:p>
            <a:endParaRPr lang="en-US" altLang="ko-K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77BBDF-C3A8-4276-A09D-B8FA68D7D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48" y="1571955"/>
            <a:ext cx="7263318" cy="172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A16C4E-3C39-A0BE-6A46-106451D0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224077"/>
            <a:ext cx="4924425" cy="2257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EC106-6546-18CE-548A-000B9BB9D868}"/>
              </a:ext>
            </a:extLst>
          </p:cNvPr>
          <p:cNvSpPr txBox="1"/>
          <p:nvPr/>
        </p:nvSpPr>
        <p:spPr>
          <a:xfrm>
            <a:off x="7193044" y="4768615"/>
            <a:ext cx="4553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LSA</a:t>
            </a:r>
            <a:r>
              <a:rPr lang="ko-KR" altLang="en-US" dirty="0"/>
              <a:t>와 같은 통계 기반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말뭉치 전체의 통계 정보를 활용</a:t>
            </a:r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단어</a:t>
            </a:r>
            <a:r>
              <a:rPr lang="en-US" altLang="ko-KR" dirty="0"/>
              <a:t>/</a:t>
            </a:r>
            <a:r>
              <a:rPr lang="ko-KR" altLang="en-US" dirty="0"/>
              <a:t>문서 간 유사도 측정이 힘듦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908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</a:t>
            </a:r>
            <a:r>
              <a:rPr lang="ko-KR" altLang="en-US" sz="4000" dirty="0" err="1"/>
              <a:t>워드투벡터</a:t>
            </a:r>
            <a:r>
              <a:rPr lang="en-US" altLang="ko-KR" sz="4000" dirty="0"/>
              <a:t>(Word2Vec)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583871"/>
            <a:ext cx="89307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1. CBOW (Continuous Bag Of Words)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주변 단어를 활용해 중심 단어를 예측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Skip - Gram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중심 단어를 활용해 주변 단어를 예측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Word2Vec</a:t>
            </a:r>
            <a:r>
              <a:rPr lang="ko-KR" altLang="en-US" dirty="0"/>
              <a:t>과 같은 </a:t>
            </a:r>
            <a:r>
              <a:rPr lang="ko-KR" altLang="en-US" dirty="0" err="1"/>
              <a:t>임베딩</a:t>
            </a:r>
            <a:r>
              <a:rPr lang="ko-KR" altLang="en-US" dirty="0"/>
              <a:t>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유의어와 같이 단어 간 유사도 기반의 </a:t>
            </a:r>
            <a:r>
              <a:rPr lang="en-US" altLang="ko-KR" dirty="0"/>
              <a:t>Task</a:t>
            </a:r>
            <a:r>
              <a:rPr lang="ko-KR" altLang="en-US" dirty="0"/>
              <a:t>에 강함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주변 일부 단어와의 연관성만 학습하므로</a:t>
            </a:r>
            <a:r>
              <a:rPr lang="en-US" altLang="ko-KR" dirty="0"/>
              <a:t>, </a:t>
            </a:r>
            <a:r>
              <a:rPr lang="ko-KR" altLang="en-US" dirty="0"/>
              <a:t>전체의 정보를 반영하지 못함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002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CBOW(Continuous Bag Of Words)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583871"/>
            <a:ext cx="8930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-CBOW (Continuous Bag Of Words)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주변 단어를 활용해 중심 단어를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fat cat sat on the mat.</a:t>
            </a:r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9B679D-99E5-E8F3-7F29-74EB5502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48" y="3600254"/>
            <a:ext cx="42291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BF8596-EA70-CCDA-E5C5-2D0B3C50A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5655"/>
            <a:ext cx="5324475" cy="241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855A1A1-4CC9-E603-5F38-3C51037F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04264"/>
            <a:ext cx="570731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6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dirty="0"/>
              <a:t>자연어 처리 기초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D87E2-4893-DD39-BF3C-BE373B396557}"/>
              </a:ext>
            </a:extLst>
          </p:cNvPr>
          <p:cNvSpPr txBox="1"/>
          <p:nvPr/>
        </p:nvSpPr>
        <p:spPr>
          <a:xfrm>
            <a:off x="9237675" y="3336667"/>
            <a:ext cx="10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3CEB1-A6F2-B446-62F7-937CA9A8B79A}"/>
              </a:ext>
            </a:extLst>
          </p:cNvPr>
          <p:cNvSpPr txBox="1"/>
          <p:nvPr/>
        </p:nvSpPr>
        <p:spPr>
          <a:xfrm>
            <a:off x="8611299" y="1443841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Padding/Similarity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9AA50-0942-EAF7-F69B-83BB2FF7D794}"/>
              </a:ext>
            </a:extLst>
          </p:cNvPr>
          <p:cNvSpPr txBox="1"/>
          <p:nvPr/>
        </p:nvSpPr>
        <p:spPr>
          <a:xfrm>
            <a:off x="9237675" y="5229493"/>
            <a:ext cx="117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700BD-AF43-CC9F-101E-229AE74D5434}"/>
              </a:ext>
            </a:extLst>
          </p:cNvPr>
          <p:cNvSpPr txBox="1"/>
          <p:nvPr/>
        </p:nvSpPr>
        <p:spPr>
          <a:xfrm>
            <a:off x="1557556" y="3336667"/>
            <a:ext cx="16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Tokenization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BB706-5AB2-2B13-80A2-F74822748437}"/>
              </a:ext>
            </a:extLst>
          </p:cNvPr>
          <p:cNvSpPr txBox="1"/>
          <p:nvPr/>
        </p:nvSpPr>
        <p:spPr>
          <a:xfrm>
            <a:off x="1197529" y="5229493"/>
            <a:ext cx="239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Cleaning,</a:t>
            </a:r>
            <a:r>
              <a:rPr lang="ko-KR" altLang="en-US" dirty="0"/>
              <a:t> </a:t>
            </a:r>
            <a:r>
              <a:rPr lang="en-US" altLang="ko-KR" dirty="0"/>
              <a:t>Stemming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88C80-B2D2-DA2E-96BF-D170424C3842}"/>
              </a:ext>
            </a:extLst>
          </p:cNvPr>
          <p:cNvSpPr txBox="1"/>
          <p:nvPr/>
        </p:nvSpPr>
        <p:spPr>
          <a:xfrm>
            <a:off x="1817614" y="1443841"/>
            <a:ext cx="16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Sentence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5101BA-C121-3EE1-F3FC-B29254EA1E16}"/>
              </a:ext>
            </a:extLst>
          </p:cNvPr>
          <p:cNvCxnSpPr/>
          <p:nvPr/>
        </p:nvCxnSpPr>
        <p:spPr>
          <a:xfrm>
            <a:off x="2392958" y="2121231"/>
            <a:ext cx="0" cy="104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34531D-9C97-9ABE-CECB-CDF57CC89180}"/>
              </a:ext>
            </a:extLst>
          </p:cNvPr>
          <p:cNvCxnSpPr>
            <a:cxnSpLocks/>
          </p:cNvCxnSpPr>
          <p:nvPr/>
        </p:nvCxnSpPr>
        <p:spPr>
          <a:xfrm>
            <a:off x="2371285" y="3867325"/>
            <a:ext cx="0" cy="120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66F090F-6000-094C-F203-08436FD5DC1B}"/>
              </a:ext>
            </a:extLst>
          </p:cNvPr>
          <p:cNvCxnSpPr>
            <a:cxnSpLocks/>
          </p:cNvCxnSpPr>
          <p:nvPr/>
        </p:nvCxnSpPr>
        <p:spPr>
          <a:xfrm>
            <a:off x="3951215" y="5450975"/>
            <a:ext cx="4756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1BEDB2-A773-2588-0889-F915F557391C}"/>
              </a:ext>
            </a:extLst>
          </p:cNvPr>
          <p:cNvCxnSpPr>
            <a:cxnSpLocks/>
          </p:cNvCxnSpPr>
          <p:nvPr/>
        </p:nvCxnSpPr>
        <p:spPr>
          <a:xfrm flipV="1">
            <a:off x="9743810" y="2004969"/>
            <a:ext cx="0" cy="108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EC59A5-F6AB-4720-C3C3-CE3D51749DCF}"/>
              </a:ext>
            </a:extLst>
          </p:cNvPr>
          <p:cNvCxnSpPr>
            <a:cxnSpLocks/>
          </p:cNvCxnSpPr>
          <p:nvPr/>
        </p:nvCxnSpPr>
        <p:spPr>
          <a:xfrm flipV="1">
            <a:off x="9722137" y="3876898"/>
            <a:ext cx="0" cy="11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00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10675662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-Skip - gram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583871"/>
            <a:ext cx="9192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Skip – Gram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중심 단어가 주어졌을 때 주변단어가 나타날 확률이 높아지도록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전반적으로 </a:t>
            </a:r>
            <a:r>
              <a:rPr lang="en-US" altLang="ko-KR" dirty="0"/>
              <a:t>Skip-gram </a:t>
            </a:r>
            <a:r>
              <a:rPr lang="ko-KR" altLang="en-US" dirty="0"/>
              <a:t>방식이 </a:t>
            </a:r>
            <a:r>
              <a:rPr lang="en-US" altLang="ko-KR" dirty="0"/>
              <a:t>CBOW</a:t>
            </a:r>
            <a:r>
              <a:rPr lang="ko-KR" altLang="en-US" dirty="0"/>
              <a:t> 보다 성능이 좋음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한 번에 여러 단어를 예측하기 때문에 비효율적</a:t>
            </a:r>
            <a:r>
              <a:rPr lang="en-US" altLang="ko-KR" dirty="0"/>
              <a:t>, </a:t>
            </a:r>
            <a:r>
              <a:rPr lang="ko-KR" altLang="en-US" dirty="0"/>
              <a:t>최근에는 </a:t>
            </a:r>
            <a:r>
              <a:rPr lang="en-US" altLang="ko-KR" dirty="0"/>
              <a:t>negative sampling </a:t>
            </a:r>
            <a:r>
              <a:rPr lang="ko-KR" altLang="en-US" dirty="0"/>
              <a:t>방법 사용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F4A8E7-1809-97F8-5D05-7683F5929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48" y="3701695"/>
            <a:ext cx="4791948" cy="21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F61E72A-42D8-A48D-3896-B66119C74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406" y="3615196"/>
            <a:ext cx="553586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-Tokenization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2056686"/>
            <a:ext cx="107278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문장에서 </a:t>
            </a:r>
            <a:r>
              <a:rPr lang="en-US" altLang="ko-KR" dirty="0"/>
              <a:t>“ </a:t>
            </a:r>
            <a:r>
              <a:rPr lang="ko-KR" altLang="en-US" dirty="0"/>
              <a:t>의미 부여</a:t>
            </a:r>
            <a:r>
              <a:rPr lang="en-US" altLang="ko-KR" dirty="0"/>
              <a:t>＂</a:t>
            </a:r>
            <a:r>
              <a:rPr lang="ko-KR" altLang="en-US" dirty="0"/>
              <a:t>가 가능한 단위를 찾는다</a:t>
            </a:r>
            <a:r>
              <a:rPr lang="en-US" altLang="ko-KR" dirty="0"/>
              <a:t>. (</a:t>
            </a:r>
            <a:r>
              <a:rPr lang="ko-KR" altLang="en-US" dirty="0"/>
              <a:t>기본적으로 띄어쓰기로 나눔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Ex) Machine Learning methods including ANN have been applied in compound activity prediction for a long time.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문장 토큰화 </a:t>
            </a:r>
            <a:r>
              <a:rPr lang="en-US" altLang="ko-KR" dirty="0"/>
              <a:t>: </a:t>
            </a:r>
            <a:r>
              <a:rPr lang="ko-KR" altLang="en-US" dirty="0"/>
              <a:t>문장 단위로 의미를 나누기 </a:t>
            </a:r>
            <a:r>
              <a:rPr lang="en-US" altLang="ko-KR" dirty="0"/>
              <a:t>( </a:t>
            </a:r>
            <a:r>
              <a:rPr lang="ko-KR" altLang="en-US" dirty="0"/>
              <a:t>기본적으로 마침표 기준으로 나눔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Ex) My professor in looking for a student who is fluent on the Python Programming. Yet, he also</a:t>
            </a:r>
          </a:p>
          <a:p>
            <a:r>
              <a:rPr lang="en-US" altLang="ko-KR" dirty="0"/>
              <a:t>Wants a person also capable of dealing with </a:t>
            </a:r>
            <a:r>
              <a:rPr lang="en-US" altLang="ko-KR" dirty="0" err="1"/>
              <a:t>Pytorch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638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-Tokenization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648472"/>
            <a:ext cx="10727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토큰화가 어려운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어제 삼성 라이온즈가 기아 </a:t>
            </a:r>
            <a:r>
              <a:rPr lang="ko-KR" altLang="en-US" dirty="0" err="1"/>
              <a:t>타이거즈를</a:t>
            </a:r>
            <a:r>
              <a:rPr lang="ko-KR" altLang="en-US" dirty="0"/>
              <a:t> </a:t>
            </a:r>
            <a:r>
              <a:rPr lang="en-US" altLang="ko-KR" dirty="0"/>
              <a:t>5:3</a:t>
            </a:r>
            <a:r>
              <a:rPr lang="ko-KR" altLang="en-US" dirty="0"/>
              <a:t>으로 꺾고 </a:t>
            </a:r>
            <a:r>
              <a:rPr lang="ko-KR" altLang="en-US" dirty="0" err="1"/>
              <a:t>위닝</a:t>
            </a:r>
            <a:r>
              <a:rPr lang="ko-KR" altLang="en-US" dirty="0"/>
              <a:t> 시리즈를 거두었습니다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구두점이나 특수문자를 전부 제거하는 작업만으로는 불가능하다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* </a:t>
            </a:r>
            <a:r>
              <a:rPr lang="ko-KR" altLang="en-US" dirty="0"/>
              <a:t>표준 토큰화 </a:t>
            </a:r>
            <a:r>
              <a:rPr lang="en-US" altLang="ko-KR" dirty="0"/>
              <a:t>: Treebank Tokenization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4996FD-DB88-D422-75F2-96E64664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22" y="4060226"/>
            <a:ext cx="84772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3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-Cleaning(</a:t>
            </a:r>
            <a:r>
              <a:rPr lang="ko-KR" altLang="en-US" sz="4000" dirty="0"/>
              <a:t>정제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522526"/>
            <a:ext cx="96843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목적에 맞추어서 노이즈를 제거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대문자 </a:t>
            </a:r>
            <a:r>
              <a:rPr lang="en-US" altLang="ko-KR" dirty="0"/>
              <a:t>vs </a:t>
            </a:r>
            <a:r>
              <a:rPr lang="ko-KR" altLang="en-US" dirty="0"/>
              <a:t>소문자   </a:t>
            </a:r>
            <a:r>
              <a:rPr lang="en-US" altLang="ko-KR" dirty="0"/>
              <a:t>ex) US us , Mike </a:t>
            </a:r>
            <a:r>
              <a:rPr lang="en-US" altLang="ko-KR" dirty="0" err="1"/>
              <a:t>mike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출현 빈도수가 적은 단어의 제거       </a:t>
            </a:r>
            <a:r>
              <a:rPr lang="en-US" altLang="ko-KR" dirty="0"/>
              <a:t>ex) Floras and faunas (Plants and animals)</a:t>
            </a:r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길이가 짧은 단어</a:t>
            </a:r>
            <a:r>
              <a:rPr lang="en-US" altLang="ko-KR" dirty="0"/>
              <a:t>, </a:t>
            </a:r>
            <a:r>
              <a:rPr lang="ko-KR" altLang="en-US" dirty="0"/>
              <a:t>지시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) </a:t>
            </a:r>
            <a:r>
              <a:rPr lang="ko-KR" altLang="en-US" dirty="0"/>
              <a:t>명사</a:t>
            </a:r>
            <a:r>
              <a:rPr lang="en-US" altLang="ko-KR" dirty="0"/>
              <a:t>, </a:t>
            </a:r>
            <a:r>
              <a:rPr lang="ko-KR" altLang="en-US" dirty="0"/>
              <a:t>관사의 제거    </a:t>
            </a:r>
            <a:r>
              <a:rPr lang="en-US" altLang="ko-KR" dirty="0"/>
              <a:t>ex) I  , a(n)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97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-Stemming(</a:t>
            </a:r>
            <a:r>
              <a:rPr lang="ko-KR" altLang="en-US" sz="4000" dirty="0"/>
              <a:t>추출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732327"/>
            <a:ext cx="10547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어간</a:t>
            </a:r>
            <a:r>
              <a:rPr lang="en-US" altLang="ko-KR" dirty="0"/>
              <a:t>(Stem) : </a:t>
            </a:r>
            <a:r>
              <a:rPr lang="ko-KR" altLang="en-US" dirty="0"/>
              <a:t>단어의 의미를 담은 핵심</a:t>
            </a:r>
            <a:endParaRPr lang="en-US" altLang="ko-KR" dirty="0"/>
          </a:p>
          <a:p>
            <a:r>
              <a:rPr lang="ko-KR" altLang="en-US" dirty="0"/>
              <a:t>접사</a:t>
            </a:r>
            <a:r>
              <a:rPr lang="en-US" altLang="ko-KR" dirty="0"/>
              <a:t>(Affix) : </a:t>
            </a:r>
            <a:r>
              <a:rPr lang="ko-KR" altLang="en-US" dirty="0"/>
              <a:t>단어에 추가 용법을 부여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 ) lecture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/>
              <a:t>, play</a:t>
            </a:r>
            <a:r>
              <a:rPr lang="en-US" altLang="ko-KR" dirty="0">
                <a:solidFill>
                  <a:srgbClr val="FF0000"/>
                </a:solidFill>
              </a:rPr>
              <a:t>ing</a:t>
            </a:r>
            <a:r>
              <a:rPr lang="en-US" altLang="ko-KR" dirty="0"/>
              <a:t>, kind</a:t>
            </a:r>
            <a:r>
              <a:rPr lang="en-US" altLang="ko-KR" dirty="0">
                <a:solidFill>
                  <a:srgbClr val="FF0000"/>
                </a:solidFill>
              </a:rPr>
              <a:t>ness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Porter</a:t>
            </a:r>
            <a:r>
              <a:rPr lang="ko-KR" altLang="en-US" dirty="0"/>
              <a:t> </a:t>
            </a:r>
            <a:r>
              <a:rPr lang="en-US" altLang="ko-KR" dirty="0"/>
              <a:t>Algorithm : </a:t>
            </a:r>
            <a:r>
              <a:rPr lang="ko-KR" altLang="en-US" dirty="0" err="1"/>
              <a:t>대포적인</a:t>
            </a:r>
            <a:r>
              <a:rPr lang="ko-KR" altLang="en-US" dirty="0"/>
              <a:t> </a:t>
            </a:r>
            <a:r>
              <a:rPr lang="en-US" altLang="ko-KR" dirty="0"/>
              <a:t>Stemming </a:t>
            </a:r>
            <a:r>
              <a:rPr lang="ko-KR" altLang="en-US" dirty="0"/>
              <a:t>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Formali</a:t>
            </a:r>
            <a:r>
              <a:rPr lang="en-US" altLang="ko-KR" dirty="0">
                <a:solidFill>
                  <a:srgbClr val="FF0000"/>
                </a:solidFill>
              </a:rPr>
              <a:t>ze</a:t>
            </a:r>
          </a:p>
          <a:p>
            <a:endParaRPr lang="en-US" altLang="ko-KR" dirty="0"/>
          </a:p>
          <a:p>
            <a:r>
              <a:rPr lang="en-US" altLang="ko-KR" dirty="0"/>
              <a:t>Toler</a:t>
            </a:r>
            <a:r>
              <a:rPr lang="en-US" altLang="ko-KR" dirty="0">
                <a:solidFill>
                  <a:srgbClr val="FF0000"/>
                </a:solidFill>
              </a:rPr>
              <a:t>ance</a:t>
            </a:r>
          </a:p>
          <a:p>
            <a:endParaRPr lang="en-US" altLang="ko-KR" dirty="0"/>
          </a:p>
          <a:p>
            <a:r>
              <a:rPr lang="en-US" altLang="ko-KR" dirty="0"/>
              <a:t>Electric</a:t>
            </a:r>
            <a:r>
              <a:rPr lang="en-US" altLang="ko-KR" dirty="0">
                <a:solidFill>
                  <a:srgbClr val="FF0000"/>
                </a:solidFill>
              </a:rPr>
              <a:t>al</a:t>
            </a:r>
          </a:p>
          <a:p>
            <a:endParaRPr lang="en-US" altLang="ko-KR" dirty="0"/>
          </a:p>
          <a:p>
            <a:r>
              <a:rPr lang="en-US" altLang="ko-KR" dirty="0"/>
              <a:t>organi</a:t>
            </a:r>
            <a:r>
              <a:rPr lang="en-US" altLang="ko-KR" dirty="0">
                <a:solidFill>
                  <a:srgbClr val="FF0000"/>
                </a:solidFill>
              </a:rPr>
              <a:t>zation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393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-Lemmatization(</a:t>
            </a:r>
            <a:r>
              <a:rPr lang="ko-KR" altLang="en-US" sz="4000" dirty="0"/>
              <a:t>표제어 추출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535104"/>
            <a:ext cx="50921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is , are -&gt; be</a:t>
            </a:r>
          </a:p>
          <a:p>
            <a:endParaRPr lang="en-US" altLang="ko-KR" dirty="0"/>
          </a:p>
          <a:p>
            <a:r>
              <a:rPr lang="en-US" altLang="ko-KR" dirty="0"/>
              <a:t>having -&gt; have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어간 추출 </a:t>
            </a:r>
            <a:r>
              <a:rPr lang="en-US" altLang="ko-KR" dirty="0"/>
              <a:t>vs </a:t>
            </a:r>
            <a:r>
              <a:rPr lang="ko-KR" altLang="en-US" dirty="0"/>
              <a:t>표제어 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표제어 추출은 단어의 품사 정보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어간 추출은 품사 정보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Having -&gt; have (</a:t>
            </a:r>
            <a:r>
              <a:rPr lang="ko-KR" altLang="en-US" dirty="0"/>
              <a:t>표제어 추출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Having -&gt; </a:t>
            </a:r>
            <a:r>
              <a:rPr lang="en-US" altLang="ko-KR" dirty="0" err="1"/>
              <a:t>hav</a:t>
            </a:r>
            <a:r>
              <a:rPr lang="en-US" altLang="ko-KR" dirty="0"/>
              <a:t> (</a:t>
            </a:r>
            <a:r>
              <a:rPr lang="ko-KR" altLang="en-US" dirty="0"/>
              <a:t>어간 추출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142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F6FA0B-0CAF-6C71-AC64-69C56681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48" y="706772"/>
            <a:ext cx="9418320" cy="56835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- </a:t>
            </a:r>
            <a:r>
              <a:rPr lang="ko-KR" altLang="en-US" sz="4000" dirty="0" err="1"/>
              <a:t>불용어</a:t>
            </a:r>
            <a:r>
              <a:rPr lang="en-US" altLang="ko-KR" sz="4000" dirty="0"/>
              <a:t>(</a:t>
            </a:r>
            <a:r>
              <a:rPr lang="en-US" altLang="ko-KR" sz="4000" dirty="0" err="1"/>
              <a:t>Stopword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F2383-9BA4-0F05-74BC-84BC7A3E7FEF}"/>
              </a:ext>
            </a:extLst>
          </p:cNvPr>
          <p:cNvSpPr txBox="1"/>
          <p:nvPr/>
        </p:nvSpPr>
        <p:spPr>
          <a:xfrm>
            <a:off x="1127648" y="1502723"/>
            <a:ext cx="9684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문장에서 대세로 작용하지 않는</a:t>
            </a:r>
            <a:r>
              <a:rPr lang="en-US" altLang="ko-KR" dirty="0"/>
              <a:t>, </a:t>
            </a:r>
            <a:r>
              <a:rPr lang="ko-KR" altLang="en-US" dirty="0"/>
              <a:t>중요도가 낮은 단어 제거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불용어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stopword</a:t>
            </a:r>
            <a:r>
              <a:rPr lang="en-US" altLang="ko-KR" dirty="0"/>
              <a:t>) </a:t>
            </a:r>
            <a:r>
              <a:rPr lang="ko-KR" altLang="en-US" dirty="0"/>
              <a:t>목록을 받아온다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정제할 문장을 토큰화</a:t>
            </a:r>
            <a:r>
              <a:rPr lang="en-US" altLang="ko-KR" dirty="0"/>
              <a:t>(tokenize)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토큰화된</a:t>
            </a:r>
            <a:r>
              <a:rPr lang="ko-KR" altLang="en-US" dirty="0"/>
              <a:t> 각 단어마다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단어가 </a:t>
            </a:r>
            <a:r>
              <a:rPr lang="ko-KR" altLang="en-US" dirty="0" err="1"/>
              <a:t>불용어</a:t>
            </a:r>
            <a:r>
              <a:rPr lang="ko-KR" altLang="en-US" dirty="0"/>
              <a:t> 목록에 없는 경우 </a:t>
            </a:r>
            <a:r>
              <a:rPr lang="en-US" altLang="ko-KR" dirty="0"/>
              <a:t>-&gt; </a:t>
            </a:r>
            <a:r>
              <a:rPr lang="ko-KR" altLang="en-US" dirty="0"/>
              <a:t>정제 결과에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단어가 </a:t>
            </a:r>
            <a:r>
              <a:rPr lang="ko-KR" altLang="en-US" dirty="0" err="1"/>
              <a:t>불용어</a:t>
            </a:r>
            <a:r>
              <a:rPr lang="ko-KR" altLang="en-US" dirty="0"/>
              <a:t> 목록에 있는 경우 </a:t>
            </a:r>
            <a:r>
              <a:rPr lang="en-US" altLang="ko-KR" dirty="0"/>
              <a:t>-&gt;  Pass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Ex) We Should </a:t>
            </a:r>
            <a:r>
              <a:rPr lang="en-US" altLang="ko-KR" dirty="0">
                <a:solidFill>
                  <a:srgbClr val="FF0000"/>
                </a:solidFill>
              </a:rPr>
              <a:t>all </a:t>
            </a:r>
            <a:r>
              <a:rPr lang="en-US" altLang="ko-KR" dirty="0"/>
              <a:t>study hard </a:t>
            </a:r>
            <a:r>
              <a:rPr lang="en-US" altLang="ko-KR" dirty="0">
                <a:solidFill>
                  <a:srgbClr val="FF0000"/>
                </a:solidFill>
              </a:rPr>
              <a:t>for the </a:t>
            </a:r>
            <a:r>
              <a:rPr lang="en-US" altLang="ko-KR" dirty="0"/>
              <a:t>exam.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886213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1689</TotalTime>
  <Words>1337</Words>
  <Application>Microsoft Office PowerPoint</Application>
  <PresentationFormat>와이드스크린</PresentationFormat>
  <Paragraphs>327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Arial</vt:lpstr>
      <vt:lpstr>Century Schoolbook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경재</dc:creator>
  <cp:lastModifiedBy>권 문정</cp:lastModifiedBy>
  <cp:revision>5</cp:revision>
  <dcterms:created xsi:type="dcterms:W3CDTF">2023-01-16T13:54:15Z</dcterms:created>
  <dcterms:modified xsi:type="dcterms:W3CDTF">2023-01-19T06:54:34Z</dcterms:modified>
</cp:coreProperties>
</file>