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75" r:id="rId15"/>
    <p:sldId id="266" r:id="rId16"/>
    <p:sldId id="274" r:id="rId17"/>
    <p:sldId id="280" r:id="rId18"/>
    <p:sldId id="281" r:id="rId19"/>
    <p:sldId id="282" r:id="rId20"/>
    <p:sldId id="269" r:id="rId21"/>
    <p:sldId id="278" r:id="rId22"/>
    <p:sldId id="267" r:id="rId23"/>
    <p:sldId id="268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2" autoAdjust="0"/>
    <p:restoredTop sz="94660"/>
  </p:normalViewPr>
  <p:slideViewPr>
    <p:cSldViewPr snapToGrid="0">
      <p:cViewPr>
        <p:scale>
          <a:sx n="50" d="100"/>
          <a:sy n="50" d="100"/>
        </p:scale>
        <p:origin x="-989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BD1D7-6AAE-4351-BC94-77D9C004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7DC61-CFCA-45DC-A2F9-C1A2A8D1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0C586-2D06-432D-921F-D02A8708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FE33D-25D4-4398-AFC2-83BB8B47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E9D2F-EA25-438C-B21D-8874A3D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D4DA2-F04E-4BEE-B291-F2A9DEB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C96ED-2EFD-49FC-B65E-598B9900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DB5E1-4116-4195-81E2-D26698E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C7DD6-76D1-498B-965E-153509B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9946-5174-4437-A322-DFFAFB83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2EFF-5949-471B-A667-59CA57DA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0F2C0-8FF1-4A3E-86E2-16A2C10BB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A905B-2E5C-406E-B044-B5BF0696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31488-E715-494F-8A73-E60C054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E30C7-C9DA-4FAA-9CDA-A65E60B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75099-A74E-4CFF-90CB-36550C91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61C1-8A66-48B9-A81D-7E1729B6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5B030-1D5B-4CDF-8DAA-AC652922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621C1-9771-4088-8C3C-604DB6CB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7A-1F35-49A2-A2A9-10F6B38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3E44B-651A-4959-A3B7-922F719D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1C895-5CFF-4470-8AF3-E607AC84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6843C-B337-45F7-91F8-204D827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CD19F-A1E6-435E-AB5C-C317050E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D372C-FB8A-4E9E-832E-024730B8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B98DB-599A-419B-8A43-E862756C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E1F86-8B2C-43A5-A9D1-B9AB919EA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FCEA0-F910-45BF-89CB-EF24333E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C2561-4810-4FBD-AB62-3E0F285D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1F56B-24D3-4A31-ABA4-9A210CDE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24FAF-BE59-4FE1-BD99-EBD7791D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516A-3B72-4E24-BCB5-D1933AF3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5722C-F069-40F0-8BD1-83885E91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1CE51-6044-4203-A374-F7F9093E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043B0-646A-4659-B4FF-9C9F206ED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B6863-41B9-4E9E-B0AD-312C303D1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75463-8811-46AF-887B-8A837FEA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E4391C-6948-4E02-997F-EE168628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8AE86-70D3-459E-91D8-00B6E72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950-C0E9-45D7-8796-B7630C41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6ED280-BDA7-467B-ACA0-DC302F38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573C88-08E4-44C8-8335-C22FADD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2F55C2-988A-405B-8B05-17AD1D81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63C8B-EDC5-4050-8E75-EE03D285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4404F-512D-4F2F-8826-0BB9A520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34701-B454-4B9A-A6D5-B63A003F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7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7B05D-7D05-409D-B2F1-B96DA0D8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F251E-AAEA-4894-A739-476A7FB0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28172-7292-4133-BF4D-BC8A6B76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4253D-F2AC-4E46-9FF0-768A57C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94D17-EF52-423B-9EAE-6177D1AA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34D3C-2DDF-4147-AC91-993D1D2E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07C0E-4A26-49BF-B601-570281AE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FCCA66-D7EC-4331-92E2-5E629B8BE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17BEE-2337-4617-8849-E2F3C45B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A4988-E12B-4B66-A64B-378BB4C4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0F108-0FBE-4552-B8B8-591D5D25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CDB2B-FFE6-4E6A-A852-5590680E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30B088-2741-4E3D-8208-2907C81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23782-3D3D-425F-BD77-55150A27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6E5D-E34C-4E82-8229-4DC822E8D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75A4-1AFB-4617-8DB4-09596008884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43DF4-A252-4744-A86A-76DF96B4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0C0E3-E6D4-42F1-B4F1-83B7DD07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8CF6-E0ED-44EC-BAF4-B71C0D33C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lab.research.google.com/drive/1t_oNVbqGw4u89tRBo-WZZ4deRf0c0FE-?hl=ko#scrollTo=LBJE9Wvecy0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cUQzKP1Vgc" TargetMode="External"/><Relationship Id="rId3" Type="http://schemas.openxmlformats.org/officeDocument/2006/relationships/hyperlink" Target="https://hcnoh.github.io/2019-06-14-deep-knowledge-tracing" TargetMode="External"/><Relationship Id="rId7" Type="http://schemas.openxmlformats.org/officeDocument/2006/relationships/hyperlink" Target="https://www.sciencedirect.com/science/article/pii/S2666920X20300011" TargetMode="External"/><Relationship Id="rId2" Type="http://schemas.openxmlformats.org/officeDocument/2006/relationships/hyperlink" Target="https://medium.com/riiid-teamblog-kr/%EA%B5%90%EC%9C%A1ai%EC%9D%98-%EA%B8%B0%EB%B3%B8%EC%9D%B4%EC%9E%90-%EC%8B%9C%EC%9E%91-deep-knowledge-tracing-dkt-8bc132eda9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titledtblog.tistory.com/139" TargetMode="External"/><Relationship Id="rId5" Type="http://schemas.openxmlformats.org/officeDocument/2006/relationships/hyperlink" Target="https://sumniya.tistory.com/3" TargetMode="External"/><Relationship Id="rId10" Type="http://schemas.openxmlformats.org/officeDocument/2006/relationships/hyperlink" Target="https://www.t4eh0.com/knowledge-tracing-paper-review/" TargetMode="External"/><Relationship Id="rId4" Type="http://schemas.openxmlformats.org/officeDocument/2006/relationships/hyperlink" Target="https://www.cs.williams.edu/~iris/res/bkt-balloon/index.html" TargetMode="External"/><Relationship Id="rId9" Type="http://schemas.openxmlformats.org/officeDocument/2006/relationships/hyperlink" Target="https://heytech.tistory.com/44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s.williams.edu/~iris/res/bkt-balloon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115747" y="2505670"/>
            <a:ext cx="1195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Deep Knowledge Tracing</a:t>
            </a:r>
            <a:endParaRPr lang="ko-KR" altLang="en-US" sz="5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026" name="Picture 2" descr="파일:Khan Academy logo (2018).svg - 위키백과, 우리 모두의 백과사전">
            <a:extLst>
              <a:ext uri="{FF2B5EF4-FFF2-40B4-BE49-F238E27FC236}">
                <a16:creationId xmlns:a16="http://schemas.microsoft.com/office/drawing/2014/main" id="{30780475-CA05-42FC-94E5-C2D34EE6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18" y="4476972"/>
            <a:ext cx="3560065" cy="5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">
            <a:extLst>
              <a:ext uri="{FF2B5EF4-FFF2-40B4-BE49-F238E27FC236}">
                <a16:creationId xmlns:a16="http://schemas.microsoft.com/office/drawing/2014/main" id="{6C8B442F-22BB-402C-8966-02B982C9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476972"/>
            <a:ext cx="1652886" cy="5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0C485-BB19-4171-96BE-D0B0206209D7}"/>
              </a:ext>
            </a:extLst>
          </p:cNvPr>
          <p:cNvSpPr txBox="1"/>
          <p:nvPr/>
        </p:nvSpPr>
        <p:spPr>
          <a:xfrm>
            <a:off x="5127585" y="3544747"/>
            <a:ext cx="694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NeurIPS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2015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2" name="Picture 8" descr="Stanford University - Short Term Programs">
            <a:extLst>
              <a:ext uri="{FF2B5EF4-FFF2-40B4-BE49-F238E27FC236}">
                <a16:creationId xmlns:a16="http://schemas.microsoft.com/office/drawing/2014/main" id="{295D213E-4BB9-4E57-95B6-115C2150D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1" b="32069"/>
          <a:stretch/>
        </p:blipFill>
        <p:spPr bwMode="auto">
          <a:xfrm>
            <a:off x="7296912" y="4375153"/>
            <a:ext cx="4241292" cy="7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1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Model(RNN/LSTM)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C1E95-8730-44CB-BF4E-B6D0E8140012}"/>
              </a:ext>
            </a:extLst>
          </p:cNvPr>
          <p:cNvSpPr txBox="1"/>
          <p:nvPr/>
        </p:nvSpPr>
        <p:spPr>
          <a:xfrm>
            <a:off x="9042648" y="3879817"/>
            <a:ext cx="279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문제 세트에 대해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 확률 예측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D705BD-7824-433D-B25D-BB64D1C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34208"/>
              </p:ext>
            </p:extLst>
          </p:nvPr>
        </p:nvGraphicFramePr>
        <p:xfrm>
          <a:off x="421185" y="2826770"/>
          <a:ext cx="36635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CAFEA5-6A52-4981-A12E-AE58C9499DCD}"/>
              </a:ext>
            </a:extLst>
          </p:cNvPr>
          <p:cNvSpPr txBox="1"/>
          <p:nvPr/>
        </p:nvSpPr>
        <p:spPr>
          <a:xfrm>
            <a:off x="1829360" y="2302033"/>
            <a:ext cx="11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7A28D-3555-455C-8A76-F3EC6B6DF9B6}"/>
              </a:ext>
            </a:extLst>
          </p:cNvPr>
          <p:cNvSpPr txBox="1"/>
          <p:nvPr/>
        </p:nvSpPr>
        <p:spPr>
          <a:xfrm>
            <a:off x="1408736" y="4176058"/>
            <a:ext cx="225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 time steps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745CCF-9F5A-4CC0-AFF9-750467527F44}"/>
              </a:ext>
            </a:extLst>
          </p:cNvPr>
          <p:cNvCxnSpPr/>
          <p:nvPr/>
        </p:nvCxnSpPr>
        <p:spPr>
          <a:xfrm>
            <a:off x="421184" y="4027099"/>
            <a:ext cx="3663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B030C31-9F9A-4F24-A966-5C7D8DEB55F0}"/>
              </a:ext>
            </a:extLst>
          </p:cNvPr>
          <p:cNvSpPr/>
          <p:nvPr/>
        </p:nvSpPr>
        <p:spPr>
          <a:xfrm>
            <a:off x="4359029" y="2966755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23B84-59E3-47C9-8705-BA68247910F3}"/>
              </a:ext>
            </a:extLst>
          </p:cNvPr>
          <p:cNvSpPr txBox="1"/>
          <p:nvPr/>
        </p:nvSpPr>
        <p:spPr>
          <a:xfrm>
            <a:off x="4981318" y="2829137"/>
            <a:ext cx="1547903" cy="830997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One-hot 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encoding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1C00D2-4C40-462D-AC98-02BA2044E8B4}"/>
              </a:ext>
            </a:extLst>
          </p:cNvPr>
          <p:cNvSpPr/>
          <p:nvPr/>
        </p:nvSpPr>
        <p:spPr>
          <a:xfrm>
            <a:off x="6803540" y="2953945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52C0C-6E18-4487-8BE6-8FC2A4848D6B}"/>
              </a:ext>
            </a:extLst>
          </p:cNvPr>
          <p:cNvSpPr txBox="1"/>
          <p:nvPr/>
        </p:nvSpPr>
        <p:spPr>
          <a:xfrm>
            <a:off x="7499055" y="3040697"/>
            <a:ext cx="1048269" cy="46166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RNN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7A1F4AC-DBB1-4BC9-8DAA-FB74D6D8CAF5}"/>
              </a:ext>
            </a:extLst>
          </p:cNvPr>
          <p:cNvSpPr/>
          <p:nvPr/>
        </p:nvSpPr>
        <p:spPr>
          <a:xfrm>
            <a:off x="8856697" y="2953945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FEA31-043F-466B-AFCF-2FE445F8E2D5}"/>
              </a:ext>
            </a:extLst>
          </p:cNvPr>
          <p:cNvSpPr txBox="1"/>
          <p:nvPr/>
        </p:nvSpPr>
        <p:spPr>
          <a:xfrm>
            <a:off x="421184" y="1721509"/>
            <a:ext cx="109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문제 셋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 = 3</a:t>
            </a: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9608F-7037-418A-B280-B486C2A00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2644"/>
              </p:ext>
            </p:extLst>
          </p:nvPr>
        </p:nvGraphicFramePr>
        <p:xfrm>
          <a:off x="9546767" y="2814329"/>
          <a:ext cx="21981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One-Hot Encoding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1FC6B-AD62-48F7-9330-F15CDA093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23" y="1615297"/>
            <a:ext cx="3758604" cy="935815"/>
          </a:xfrm>
          <a:prstGeom prst="rect">
            <a:avLst/>
          </a:prstGeom>
        </p:spPr>
      </p:pic>
      <p:pic>
        <p:nvPicPr>
          <p:cNvPr id="12290" name="Picture 2" descr="https://hcnoh.github.io/assets/img/2019-06-14-deep-knowledge-tracing/2019-06-14-deep-knowledge-tracing_2021-03-30-13-23-43.png">
            <a:extLst>
              <a:ext uri="{FF2B5EF4-FFF2-40B4-BE49-F238E27FC236}">
                <a16:creationId xmlns:a16="http://schemas.microsoft.com/office/drawing/2014/main" id="{8DA0CDF5-F1C7-4864-978F-D089CEAB5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3" t="27129" r="1824" b="22033"/>
          <a:stretch/>
        </p:blipFill>
        <p:spPr bwMode="auto">
          <a:xfrm>
            <a:off x="6599040" y="4591070"/>
            <a:ext cx="5270641" cy="19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678115-6333-4AC4-AD56-B69CB659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65662"/>
              </p:ext>
            </p:extLst>
          </p:nvPr>
        </p:nvGraphicFramePr>
        <p:xfrm>
          <a:off x="818482" y="2131663"/>
          <a:ext cx="36635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8">
                  <a:extLst>
                    <a:ext uri="{9D8B030D-6E8A-4147-A177-3AD203B41FA5}">
                      <a16:colId xmlns:a16="http://schemas.microsoft.com/office/drawing/2014/main" val="1106340906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321621-9122-464E-BE2B-6C0C65B66399}"/>
              </a:ext>
            </a:extLst>
          </p:cNvPr>
          <p:cNvSpPr/>
          <p:nvPr/>
        </p:nvSpPr>
        <p:spPr>
          <a:xfrm rot="5400000">
            <a:off x="2399056" y="3181328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0483455-518B-4DFC-9E2C-D09301CEE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06855"/>
              </p:ext>
            </p:extLst>
          </p:nvPr>
        </p:nvGraphicFramePr>
        <p:xfrm>
          <a:off x="818482" y="3854269"/>
          <a:ext cx="36635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8">
                  <a:extLst>
                    <a:ext uri="{9D8B030D-6E8A-4147-A177-3AD203B41FA5}">
                      <a16:colId xmlns:a16="http://schemas.microsoft.com/office/drawing/2014/main" val="1475950891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Q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E61380-D4AF-4D5B-AB5D-F3C34390E179}"/>
              </a:ext>
            </a:extLst>
          </p:cNvPr>
          <p:cNvSpPr/>
          <p:nvPr/>
        </p:nvSpPr>
        <p:spPr>
          <a:xfrm rot="5400000">
            <a:off x="2399056" y="4910051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E6E712C-70D9-425E-99B3-5201018E9D95}"/>
              </a:ext>
            </a:extLst>
          </p:cNvPr>
          <p:cNvSpPr/>
          <p:nvPr/>
        </p:nvSpPr>
        <p:spPr>
          <a:xfrm rot="5400000">
            <a:off x="8436876" y="2504658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5D8FD-4F92-414A-BBA3-F63F39A3031E}"/>
              </a:ext>
            </a:extLst>
          </p:cNvPr>
          <p:cNvSpPr txBox="1"/>
          <p:nvPr/>
        </p:nvSpPr>
        <p:spPr>
          <a:xfrm>
            <a:off x="5356778" y="1297518"/>
            <a:ext cx="47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인덱싱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4496FB-E1AC-4C36-AE56-0F46EF0D3264}"/>
                  </a:ext>
                </a:extLst>
              </p:cNvPr>
              <p:cNvSpPr txBox="1"/>
              <p:nvPr/>
            </p:nvSpPr>
            <p:spPr>
              <a:xfrm>
                <a:off x="1688345" y="1467502"/>
                <a:ext cx="19237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4496FB-E1AC-4C36-AE56-0F46EF0D3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45" y="1467502"/>
                <a:ext cx="19237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E5FCED1-F671-4E2D-8B0E-5808F8CEA793}"/>
              </a:ext>
            </a:extLst>
          </p:cNvPr>
          <p:cNvSpPr txBox="1"/>
          <p:nvPr/>
        </p:nvSpPr>
        <p:spPr>
          <a:xfrm>
            <a:off x="6981098" y="1359073"/>
            <a:ext cx="47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 =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개수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7315B-E369-4213-8C78-F4BCC8DF0657}"/>
              </a:ext>
            </a:extLst>
          </p:cNvPr>
          <p:cNvSpPr txBox="1"/>
          <p:nvPr/>
        </p:nvSpPr>
        <p:spPr>
          <a:xfrm>
            <a:off x="6102877" y="3255238"/>
            <a:ext cx="527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정답을 맞춘 문제는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[0, M)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할당됨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정답을 틀린 문제는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[M, 2M)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할당됨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BF05414-9F68-4FFD-AD87-7E359540E374}"/>
              </a:ext>
            </a:extLst>
          </p:cNvPr>
          <p:cNvSpPr/>
          <p:nvPr/>
        </p:nvSpPr>
        <p:spPr>
          <a:xfrm rot="5400000">
            <a:off x="8489077" y="4324088"/>
            <a:ext cx="502375" cy="580435"/>
          </a:xfrm>
          <a:prstGeom prst="rightArrow">
            <a:avLst>
              <a:gd name="adj1" fmla="val 35774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5BBBE1A-B63B-4A0F-98DE-7039A8C0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16183"/>
              </p:ext>
            </p:extLst>
          </p:nvPr>
        </p:nvGraphicFramePr>
        <p:xfrm>
          <a:off x="818482" y="5807793"/>
          <a:ext cx="36635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8">
                  <a:extLst>
                    <a:ext uri="{9D8B030D-6E8A-4147-A177-3AD203B41FA5}">
                      <a16:colId xmlns:a16="http://schemas.microsoft.com/office/drawing/2014/main" val="1475950891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610588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1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Inference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C1E95-8730-44CB-BF4E-B6D0E8140012}"/>
              </a:ext>
            </a:extLst>
          </p:cNvPr>
          <p:cNvSpPr txBox="1"/>
          <p:nvPr/>
        </p:nvSpPr>
        <p:spPr>
          <a:xfrm>
            <a:off x="637245" y="5329388"/>
            <a:ext cx="109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Naïve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접근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314" name="Picture 2" descr="https://hcnoh.github.io/assets/img/2019-06-14-deep-knowledge-tracing/2019-06-14-deep-knowledge-tracing_2021-03-30-13-25-47.png">
            <a:extLst>
              <a:ext uri="{FF2B5EF4-FFF2-40B4-BE49-F238E27FC236}">
                <a16:creationId xmlns:a16="http://schemas.microsoft.com/office/drawing/2014/main" id="{F3FDA187-2E51-4204-9624-C2B5BDC5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18" y="1408945"/>
            <a:ext cx="76104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Training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9525B-4E35-4E7D-8DDD-E3D7AAD1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26" y="1610422"/>
            <a:ext cx="7122905" cy="1930907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FF1448-AE44-4131-A4B5-32730A77CA1E}"/>
              </a:ext>
            </a:extLst>
          </p:cNvPr>
          <p:cNvCxnSpPr>
            <a:cxnSpLocks/>
          </p:cNvCxnSpPr>
          <p:nvPr/>
        </p:nvCxnSpPr>
        <p:spPr>
          <a:xfrm flipV="1">
            <a:off x="5227826" y="1512038"/>
            <a:ext cx="465508" cy="446450"/>
          </a:xfrm>
          <a:prstGeom prst="bentConnector3">
            <a:avLst>
              <a:gd name="adj1" fmla="val 0"/>
            </a:avLst>
          </a:prstGeom>
          <a:ln w="28575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8789A9-FBF3-4243-9A6C-5C3AF808E4F4}"/>
              </a:ext>
            </a:extLst>
          </p:cNvPr>
          <p:cNvSpPr txBox="1"/>
          <p:nvPr/>
        </p:nvSpPr>
        <p:spPr>
          <a:xfrm>
            <a:off x="5693334" y="1281204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Binary Cross-Entropy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867C356-3D64-45DF-8FFE-FEB1EE98A30E}"/>
              </a:ext>
            </a:extLst>
          </p:cNvPr>
          <p:cNvCxnSpPr>
            <a:cxnSpLocks/>
          </p:cNvCxnSpPr>
          <p:nvPr/>
        </p:nvCxnSpPr>
        <p:spPr>
          <a:xfrm rot="5400000">
            <a:off x="5075605" y="3094078"/>
            <a:ext cx="690533" cy="386089"/>
          </a:xfrm>
          <a:prstGeom prst="bentConnector3">
            <a:avLst>
              <a:gd name="adj1" fmla="val 98153"/>
            </a:avLst>
          </a:prstGeom>
          <a:ln w="28575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EAD7E0-23AB-43A0-84D2-2003248B4A07}"/>
              </a:ext>
            </a:extLst>
          </p:cNvPr>
          <p:cNvCxnSpPr/>
          <p:nvPr/>
        </p:nvCxnSpPr>
        <p:spPr>
          <a:xfrm>
            <a:off x="6152348" y="2969751"/>
            <a:ext cx="1387385" cy="0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61F7BC-8C72-4CA7-96AF-8AD7CE6193ED}"/>
              </a:ext>
            </a:extLst>
          </p:cNvPr>
          <p:cNvSpPr txBox="1"/>
          <p:nvPr/>
        </p:nvSpPr>
        <p:spPr>
          <a:xfrm>
            <a:off x="6334761" y="3044163"/>
            <a:ext cx="560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One-hot vector</a:t>
            </a:r>
          </a:p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q+1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푼 문제의 인덱스</a:t>
            </a:r>
          </a:p>
        </p:txBody>
      </p:sp>
      <p:pic>
        <p:nvPicPr>
          <p:cNvPr id="2050" name="Picture 2" descr="https://hcnoh.github.io/assets/img/2019-06-14-deep-knowledge-tracing/2019-06-14-deep-knowledge-tracing_2021-03-30-13-27-22.png">
            <a:extLst>
              <a:ext uri="{FF2B5EF4-FFF2-40B4-BE49-F238E27FC236}">
                <a16:creationId xmlns:a16="http://schemas.microsoft.com/office/drawing/2014/main" id="{E4287519-8569-4608-B6A3-33CB4BB17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865" r="43409" b="-865"/>
          <a:stretch/>
        </p:blipFill>
        <p:spPr bwMode="auto">
          <a:xfrm>
            <a:off x="264792" y="3795543"/>
            <a:ext cx="3528304" cy="28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07E72C-54EE-4BDE-B018-B35EB1522BA1}"/>
              </a:ext>
            </a:extLst>
          </p:cNvPr>
          <p:cNvSpPr txBox="1"/>
          <p:nvPr/>
        </p:nvSpPr>
        <p:spPr>
          <a:xfrm>
            <a:off x="1881914" y="3473559"/>
            <a:ext cx="334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출력값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문제를 맞출 확률</a:t>
            </a: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3D4F2D16-5411-4B0F-8ECC-97B4AB93CEF7}"/>
              </a:ext>
            </a:extLst>
          </p:cNvPr>
          <p:cNvSpPr/>
          <p:nvPr/>
        </p:nvSpPr>
        <p:spPr>
          <a:xfrm rot="16200000">
            <a:off x="5805855" y="2887271"/>
            <a:ext cx="300733" cy="2466814"/>
          </a:xfrm>
          <a:prstGeom prst="leftBracket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71517-FF8F-4885-A0EF-FA175D9F95F9}"/>
              </a:ext>
            </a:extLst>
          </p:cNvPr>
          <p:cNvSpPr txBox="1"/>
          <p:nvPr/>
        </p:nvSpPr>
        <p:spPr>
          <a:xfrm>
            <a:off x="3781896" y="4439809"/>
            <a:ext cx="513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t+1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푼 문제의 정답 확률만 남음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Backpropagation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97326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Code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499795" y="1143892"/>
            <a:ext cx="96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Deep_Knowledge_Tracing.ipynb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Colaboratory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(google.com)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601D0-BBC1-4439-A9FB-B830049C2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48678"/>
          <a:stretch/>
        </p:blipFill>
        <p:spPr>
          <a:xfrm>
            <a:off x="369277" y="2296541"/>
            <a:ext cx="6715652" cy="3466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D5783-C50D-4DDA-8058-C39CD12DB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54615" r="10778"/>
          <a:stretch/>
        </p:blipFill>
        <p:spPr>
          <a:xfrm>
            <a:off x="6096000" y="1865995"/>
            <a:ext cx="5718656" cy="33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Results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588454" y="4416093"/>
            <a:ext cx="9681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ITS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만든 재현 데이터로 시뮬레이션 데이터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Khan Academy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 데이터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Assistment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2009(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 오픈 데이터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122" name="Picture 2" descr="https://miro.medium.com/v2/resize:fit:780/0*VVIuUZ59pGppfR_0">
            <a:extLst>
              <a:ext uri="{FF2B5EF4-FFF2-40B4-BE49-F238E27FC236}">
                <a16:creationId xmlns:a16="http://schemas.microsoft.com/office/drawing/2014/main" id="{8BCC97EC-CD7D-4E35-BAC1-BADCAE963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" y="1097809"/>
            <a:ext cx="11506935" cy="29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7B2FA-FC0D-4BA5-A5BB-C8866EDC23FB}"/>
              </a:ext>
            </a:extLst>
          </p:cNvPr>
          <p:cNvSpPr txBox="1"/>
          <p:nvPr/>
        </p:nvSpPr>
        <p:spPr>
          <a:xfrm>
            <a:off x="588455" y="5024199"/>
            <a:ext cx="968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3E432-A0DA-4F35-8C32-B59504FA2413}"/>
              </a:ext>
            </a:extLst>
          </p:cNvPr>
          <p:cNvSpPr/>
          <p:nvPr/>
        </p:nvSpPr>
        <p:spPr>
          <a:xfrm>
            <a:off x="10758670" y="1805695"/>
            <a:ext cx="995422" cy="20629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2114823" y="5120369"/>
            <a:ext cx="110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Markov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Decision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Process(MDP)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문제로 변환할 수 있음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7B2FA-FC0D-4BA5-A5BB-C8866EDC23FB}"/>
              </a:ext>
            </a:extLst>
          </p:cNvPr>
          <p:cNvSpPr txBox="1"/>
          <p:nvPr/>
        </p:nvSpPr>
        <p:spPr>
          <a:xfrm>
            <a:off x="683026" y="5218754"/>
            <a:ext cx="968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AB560-F98C-439B-82F6-9FF15668312E}"/>
              </a:ext>
            </a:extLst>
          </p:cNvPr>
          <p:cNvSpPr txBox="1"/>
          <p:nvPr/>
        </p:nvSpPr>
        <p:spPr>
          <a:xfrm>
            <a:off x="5268066" y="2939163"/>
            <a:ext cx="5981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 step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어떤 문제를 풀게 해야 할까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E778-94CA-4290-BDF4-02FE4177B52A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순서 최적화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751BCB0-28B4-47B0-8B41-2FCBE3E2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5510"/>
              </p:ext>
            </p:extLst>
          </p:nvPr>
        </p:nvGraphicFramePr>
        <p:xfrm>
          <a:off x="860144" y="2759233"/>
          <a:ext cx="36635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F6D7C6-7CBE-46D0-A8C3-62F3BA48EE08}"/>
              </a:ext>
            </a:extLst>
          </p:cNvPr>
          <p:cNvSpPr txBox="1"/>
          <p:nvPr/>
        </p:nvSpPr>
        <p:spPr>
          <a:xfrm>
            <a:off x="2268319" y="2234496"/>
            <a:ext cx="11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F5796-65C3-4199-BBA2-FF35DEA8D219}"/>
              </a:ext>
            </a:extLst>
          </p:cNvPr>
          <p:cNvSpPr txBox="1"/>
          <p:nvPr/>
        </p:nvSpPr>
        <p:spPr>
          <a:xfrm>
            <a:off x="1847695" y="4108521"/>
            <a:ext cx="225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 time steps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692CDF0-5F1A-49AD-A6A1-7725629BF639}"/>
              </a:ext>
            </a:extLst>
          </p:cNvPr>
          <p:cNvCxnSpPr/>
          <p:nvPr/>
        </p:nvCxnSpPr>
        <p:spPr>
          <a:xfrm>
            <a:off x="860143" y="3959562"/>
            <a:ext cx="3663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5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2975370" y="1200152"/>
            <a:ext cx="110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Markov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Decision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Process(MDP)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7B2FA-FC0D-4BA5-A5BB-C8866EDC23FB}"/>
              </a:ext>
            </a:extLst>
          </p:cNvPr>
          <p:cNvSpPr txBox="1"/>
          <p:nvPr/>
        </p:nvSpPr>
        <p:spPr>
          <a:xfrm>
            <a:off x="683026" y="5218754"/>
            <a:ext cx="968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E778-94CA-4290-BDF4-02FE4177B52A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순서 최적화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751BCB0-28B4-47B0-8B41-2FCBE3E2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22682"/>
              </p:ext>
            </p:extLst>
          </p:nvPr>
        </p:nvGraphicFramePr>
        <p:xfrm>
          <a:off x="796771" y="3679651"/>
          <a:ext cx="36635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F6D7C6-7CBE-46D0-A8C3-62F3BA48EE08}"/>
              </a:ext>
            </a:extLst>
          </p:cNvPr>
          <p:cNvSpPr txBox="1"/>
          <p:nvPr/>
        </p:nvSpPr>
        <p:spPr>
          <a:xfrm>
            <a:off x="2204946" y="3154914"/>
            <a:ext cx="11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F5796-65C3-4199-BBA2-FF35DEA8D219}"/>
              </a:ext>
            </a:extLst>
          </p:cNvPr>
          <p:cNvSpPr txBox="1"/>
          <p:nvPr/>
        </p:nvSpPr>
        <p:spPr>
          <a:xfrm>
            <a:off x="1784322" y="5028939"/>
            <a:ext cx="225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 time steps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692CDF0-5F1A-49AD-A6A1-7725629BF639}"/>
              </a:ext>
            </a:extLst>
          </p:cNvPr>
          <p:cNvCxnSpPr/>
          <p:nvPr/>
        </p:nvCxnSpPr>
        <p:spPr>
          <a:xfrm>
            <a:off x="796770" y="4879980"/>
            <a:ext cx="3663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3C3062-8357-41E4-B66A-7DD1F7E83179}"/>
              </a:ext>
            </a:extLst>
          </p:cNvPr>
          <p:cNvSpPr txBox="1"/>
          <p:nvPr/>
        </p:nvSpPr>
        <p:spPr>
          <a:xfrm>
            <a:off x="1151668" y="5818918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개수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 = 3, {0, 1, 2}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572622-1FEB-456D-B716-C77D6F78DDEC}"/>
              </a:ext>
            </a:extLst>
          </p:cNvPr>
          <p:cNvSpPr/>
          <p:nvPr/>
        </p:nvSpPr>
        <p:spPr>
          <a:xfrm>
            <a:off x="4810452" y="3828008"/>
            <a:ext cx="1143000" cy="461665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D4442-7FD7-4ACA-9F43-F560A229CAD8}"/>
              </a:ext>
            </a:extLst>
          </p:cNvPr>
          <p:cNvSpPr txBox="1"/>
          <p:nvPr/>
        </p:nvSpPr>
        <p:spPr>
          <a:xfrm>
            <a:off x="4734615" y="3343142"/>
            <a:ext cx="1415188" cy="45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sz="2400" baseline="30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F21B3FA-FEC7-4B5E-ACF1-80A45E650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5658"/>
              </p:ext>
            </p:extLst>
          </p:nvPr>
        </p:nvGraphicFramePr>
        <p:xfrm>
          <a:off x="6569241" y="2720288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F2ADEA-481A-4701-BE74-3939F30B6F37}"/>
              </a:ext>
            </a:extLst>
          </p:cNvPr>
          <p:cNvSpPr txBox="1"/>
          <p:nvPr/>
        </p:nvSpPr>
        <p:spPr>
          <a:xfrm>
            <a:off x="439813" y="1858247"/>
            <a:ext cx="635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1. 6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문제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답의 모든 경우를 구함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E72569B-741B-4F20-93D4-6D4A4859A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10371"/>
              </p:ext>
            </p:extLst>
          </p:nvPr>
        </p:nvGraphicFramePr>
        <p:xfrm>
          <a:off x="7626367" y="2722868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317F5B0-0042-44C3-AA08-A9BAE2D9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06745"/>
              </p:ext>
            </p:extLst>
          </p:nvPr>
        </p:nvGraphicFramePr>
        <p:xfrm>
          <a:off x="6569241" y="3799906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9694BD0-2638-40ED-B351-FC286F6A3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02045"/>
              </p:ext>
            </p:extLst>
          </p:nvPr>
        </p:nvGraphicFramePr>
        <p:xfrm>
          <a:off x="7626367" y="3802486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07307E3-AA30-4A87-A4D2-73AE300D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27663"/>
              </p:ext>
            </p:extLst>
          </p:nvPr>
        </p:nvGraphicFramePr>
        <p:xfrm>
          <a:off x="6569241" y="4899126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23B14D-167D-4857-ABD3-EAB56BF4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6436"/>
              </p:ext>
            </p:extLst>
          </p:nvPr>
        </p:nvGraphicFramePr>
        <p:xfrm>
          <a:off x="7626367" y="4901706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2975370" y="1200152"/>
            <a:ext cx="110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Markov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Decision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Process(MDP)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7B2FA-FC0D-4BA5-A5BB-C8866EDC23FB}"/>
              </a:ext>
            </a:extLst>
          </p:cNvPr>
          <p:cNvSpPr txBox="1"/>
          <p:nvPr/>
        </p:nvSpPr>
        <p:spPr>
          <a:xfrm>
            <a:off x="683026" y="5218754"/>
            <a:ext cx="968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E778-94CA-4290-BDF4-02FE4177B52A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순서 최적화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572622-1FEB-456D-B716-C77D6F78DDEC}"/>
              </a:ext>
            </a:extLst>
          </p:cNvPr>
          <p:cNvSpPr/>
          <p:nvPr/>
        </p:nvSpPr>
        <p:spPr>
          <a:xfrm>
            <a:off x="1564477" y="2816231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F21B3FA-FEC7-4B5E-ACF1-80A45E650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29655"/>
              </p:ext>
            </p:extLst>
          </p:nvPr>
        </p:nvGraphicFramePr>
        <p:xfrm>
          <a:off x="612953" y="2658414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F2ADEA-481A-4701-BE74-3939F30B6F37}"/>
              </a:ext>
            </a:extLst>
          </p:cNvPr>
          <p:cNvSpPr txBox="1"/>
          <p:nvPr/>
        </p:nvSpPr>
        <p:spPr>
          <a:xfrm>
            <a:off x="439812" y="1858247"/>
            <a:ext cx="1023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2. 6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문제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답의 모든 경우의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‘reward’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구함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E72569B-741B-4F20-93D4-6D4A4859A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02168"/>
              </p:ext>
            </p:extLst>
          </p:nvPr>
        </p:nvGraphicFramePr>
        <p:xfrm>
          <a:off x="612952" y="3895383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23B14D-167D-4857-ABD3-EAB56BF4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57654"/>
              </p:ext>
            </p:extLst>
          </p:nvPr>
        </p:nvGraphicFramePr>
        <p:xfrm>
          <a:off x="612952" y="5663575"/>
          <a:ext cx="732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05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8B2B5BE-8E1B-4CB8-92FE-D2E45530E5D4}"/>
              </a:ext>
            </a:extLst>
          </p:cNvPr>
          <p:cNvSpPr txBox="1"/>
          <p:nvPr/>
        </p:nvSpPr>
        <p:spPr>
          <a:xfrm>
            <a:off x="382395" y="5018901"/>
            <a:ext cx="1168819" cy="46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3EC07-7930-4A62-9D28-7B32E4F87790}"/>
              </a:ext>
            </a:extLst>
          </p:cNvPr>
          <p:cNvSpPr txBox="1"/>
          <p:nvPr/>
        </p:nvSpPr>
        <p:spPr>
          <a:xfrm>
            <a:off x="2516002" y="2848883"/>
            <a:ext cx="1048269" cy="46166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8F91E36-83EF-423A-8736-3E3772A9CE07}"/>
              </a:ext>
            </a:extLst>
          </p:cNvPr>
          <p:cNvSpPr/>
          <p:nvPr/>
        </p:nvSpPr>
        <p:spPr>
          <a:xfrm>
            <a:off x="1564477" y="4044159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0F7C6-6A23-406F-9401-405814339EA1}"/>
              </a:ext>
            </a:extLst>
          </p:cNvPr>
          <p:cNvSpPr txBox="1"/>
          <p:nvPr/>
        </p:nvSpPr>
        <p:spPr>
          <a:xfrm>
            <a:off x="2516002" y="4076811"/>
            <a:ext cx="1048269" cy="46166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A27BD86-01FA-4A7C-B9E8-F251D7A87F54}"/>
              </a:ext>
            </a:extLst>
          </p:cNvPr>
          <p:cNvSpPr/>
          <p:nvPr/>
        </p:nvSpPr>
        <p:spPr>
          <a:xfrm>
            <a:off x="1564477" y="5755287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4AD8EC-BD18-465A-A364-C3D55F31476D}"/>
              </a:ext>
            </a:extLst>
          </p:cNvPr>
          <p:cNvSpPr txBox="1"/>
          <p:nvPr/>
        </p:nvSpPr>
        <p:spPr>
          <a:xfrm>
            <a:off x="2516002" y="5787939"/>
            <a:ext cx="1048269" cy="46166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415DBA5-B181-4671-BAC9-552B58622AB3}"/>
              </a:ext>
            </a:extLst>
          </p:cNvPr>
          <p:cNvSpPr/>
          <p:nvPr/>
        </p:nvSpPr>
        <p:spPr>
          <a:xfrm>
            <a:off x="3799930" y="2752793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28FF3F1-285E-4CE5-A114-6FEA732FD00B}"/>
              </a:ext>
            </a:extLst>
          </p:cNvPr>
          <p:cNvSpPr/>
          <p:nvPr/>
        </p:nvSpPr>
        <p:spPr>
          <a:xfrm>
            <a:off x="3799930" y="3986351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8217676-B57C-42DE-B475-86E8F9274011}"/>
              </a:ext>
            </a:extLst>
          </p:cNvPr>
          <p:cNvSpPr/>
          <p:nvPr/>
        </p:nvSpPr>
        <p:spPr>
          <a:xfrm>
            <a:off x="3799930" y="5712012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9ECC261-EF8B-468D-A5BE-F3247B251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7937"/>
              </p:ext>
            </p:extLst>
          </p:nvPr>
        </p:nvGraphicFramePr>
        <p:xfrm>
          <a:off x="4768294" y="2533766"/>
          <a:ext cx="2497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0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0.25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BF03859-34D5-4C5E-B54F-EDD4B220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69980"/>
              </p:ext>
            </p:extLst>
          </p:nvPr>
        </p:nvGraphicFramePr>
        <p:xfrm>
          <a:off x="4768294" y="3813875"/>
          <a:ext cx="2497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0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0.45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E11FEE9-1AFB-4D7D-8E53-B6FB0B2B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69883"/>
              </p:ext>
            </p:extLst>
          </p:nvPr>
        </p:nvGraphicFramePr>
        <p:xfrm>
          <a:off x="4768294" y="5512970"/>
          <a:ext cx="2497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0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0.95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0.75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0.25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A229D1A-2A19-4A12-9FEE-4EAD50576523}"/>
              </a:ext>
            </a:extLst>
          </p:cNvPr>
          <p:cNvSpPr/>
          <p:nvPr/>
        </p:nvSpPr>
        <p:spPr>
          <a:xfrm>
            <a:off x="7501873" y="2782977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ED429-0308-4087-98C4-4243CF2129F3}"/>
              </a:ext>
            </a:extLst>
          </p:cNvPr>
          <p:cNvSpPr txBox="1"/>
          <p:nvPr/>
        </p:nvSpPr>
        <p:spPr>
          <a:xfrm>
            <a:off x="8330705" y="2774011"/>
            <a:ext cx="275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Reward = 58.3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3131794-1FAB-46EA-8AE4-B8E9AF7B5AAA}"/>
              </a:ext>
            </a:extLst>
          </p:cNvPr>
          <p:cNvSpPr/>
          <p:nvPr/>
        </p:nvSpPr>
        <p:spPr>
          <a:xfrm>
            <a:off x="7498949" y="3868937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106FD-3231-4115-8DEB-25D7138D791D}"/>
              </a:ext>
            </a:extLst>
          </p:cNvPr>
          <p:cNvSpPr txBox="1"/>
          <p:nvPr/>
        </p:nvSpPr>
        <p:spPr>
          <a:xfrm>
            <a:off x="8327781" y="3859971"/>
            <a:ext cx="275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Reward = 45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C70428E-F3E0-432B-A872-F07E861565EB}"/>
              </a:ext>
            </a:extLst>
          </p:cNvPr>
          <p:cNvSpPr/>
          <p:nvPr/>
        </p:nvSpPr>
        <p:spPr>
          <a:xfrm>
            <a:off x="7498949" y="5609626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4E122-A032-4887-AC75-53DBD624ED63}"/>
              </a:ext>
            </a:extLst>
          </p:cNvPr>
          <p:cNvSpPr txBox="1"/>
          <p:nvPr/>
        </p:nvSpPr>
        <p:spPr>
          <a:xfrm>
            <a:off x="8327781" y="5600660"/>
            <a:ext cx="275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Reward = 65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58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2975370" y="1200152"/>
            <a:ext cx="110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Markov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Decision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Process(MDP)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6E778-94CA-4290-BDF4-02FE4177B52A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순서 최적화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2ADEA-481A-4701-BE74-3939F30B6F37}"/>
              </a:ext>
            </a:extLst>
          </p:cNvPr>
          <p:cNvSpPr txBox="1"/>
          <p:nvPr/>
        </p:nvSpPr>
        <p:spPr>
          <a:xfrm>
            <a:off x="439812" y="1858247"/>
            <a:ext cx="1023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reward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평균이 가장 큰 문제를 골라 추천한다</a:t>
            </a: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7742DC7C-5B2F-4049-A328-EECEFBCCE9FE}"/>
              </a:ext>
            </a:extLst>
          </p:cNvPr>
          <p:cNvSpPr/>
          <p:nvPr/>
        </p:nvSpPr>
        <p:spPr>
          <a:xfrm rot="5400000">
            <a:off x="4235451" y="1502554"/>
            <a:ext cx="1160587" cy="4553445"/>
          </a:xfrm>
          <a:prstGeom prst="leftBracket">
            <a:avLst>
              <a:gd name="adj" fmla="val 83628"/>
            </a:avLst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ED429-0308-4087-98C4-4243CF2129F3}"/>
              </a:ext>
            </a:extLst>
          </p:cNvPr>
          <p:cNvSpPr txBox="1"/>
          <p:nvPr/>
        </p:nvSpPr>
        <p:spPr>
          <a:xfrm>
            <a:off x="1024395" y="5705680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58.3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EC219BD-45DD-4FC4-ADEE-CC94CC5BF326}"/>
              </a:ext>
            </a:extLst>
          </p:cNvPr>
          <p:cNvSpPr/>
          <p:nvPr/>
        </p:nvSpPr>
        <p:spPr>
          <a:xfrm rot="5400000">
            <a:off x="1880201" y="4105280"/>
            <a:ext cx="1160587" cy="1588577"/>
          </a:xfrm>
          <a:prstGeom prst="leftBracket">
            <a:avLst>
              <a:gd name="adj" fmla="val 36620"/>
            </a:avLst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9B8A99-525D-4C6C-A9BD-607803849B23}"/>
              </a:ext>
            </a:extLst>
          </p:cNvPr>
          <p:cNvSpPr/>
          <p:nvPr/>
        </p:nvSpPr>
        <p:spPr>
          <a:xfrm>
            <a:off x="4358888" y="2940233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5FA27BC-FC91-459A-981A-E99112111D87}"/>
              </a:ext>
            </a:extLst>
          </p:cNvPr>
          <p:cNvSpPr/>
          <p:nvPr/>
        </p:nvSpPr>
        <p:spPr>
          <a:xfrm>
            <a:off x="2162209" y="4043271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0C63DA0C-BE25-42D2-955C-60C39B6C7BED}"/>
              </a:ext>
            </a:extLst>
          </p:cNvPr>
          <p:cNvSpPr/>
          <p:nvPr/>
        </p:nvSpPr>
        <p:spPr>
          <a:xfrm rot="5400000">
            <a:off x="4228917" y="4131032"/>
            <a:ext cx="1160587" cy="1588577"/>
          </a:xfrm>
          <a:prstGeom prst="leftBracket">
            <a:avLst>
              <a:gd name="adj" fmla="val 36620"/>
            </a:avLst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AF0229D-5B46-4A87-9DDB-839FCEC5F0E3}"/>
              </a:ext>
            </a:extLst>
          </p:cNvPr>
          <p:cNvSpPr/>
          <p:nvPr/>
        </p:nvSpPr>
        <p:spPr>
          <a:xfrm>
            <a:off x="4358888" y="4037527"/>
            <a:ext cx="712319" cy="64565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왼쪽 대괄호 65">
            <a:extLst>
              <a:ext uri="{FF2B5EF4-FFF2-40B4-BE49-F238E27FC236}">
                <a16:creationId xmlns:a16="http://schemas.microsoft.com/office/drawing/2014/main" id="{059DB701-D675-4124-96D6-7F2CDCB4884F}"/>
              </a:ext>
            </a:extLst>
          </p:cNvPr>
          <p:cNvSpPr/>
          <p:nvPr/>
        </p:nvSpPr>
        <p:spPr>
          <a:xfrm rot="5400000">
            <a:off x="6558180" y="4156052"/>
            <a:ext cx="1160587" cy="1588577"/>
          </a:xfrm>
          <a:prstGeom prst="leftBracket">
            <a:avLst>
              <a:gd name="adj" fmla="val 36620"/>
            </a:avLst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9D2DFCF-379C-41F5-B998-EF691AA19F9F}"/>
              </a:ext>
            </a:extLst>
          </p:cNvPr>
          <p:cNvSpPr/>
          <p:nvPr/>
        </p:nvSpPr>
        <p:spPr>
          <a:xfrm>
            <a:off x="6814463" y="4080687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2D6D8C-88D1-4986-8DBF-17AE698922ED}"/>
              </a:ext>
            </a:extLst>
          </p:cNvPr>
          <p:cNvSpPr/>
          <p:nvPr/>
        </p:nvSpPr>
        <p:spPr>
          <a:xfrm>
            <a:off x="1380787" y="5017553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3EA4271-2034-4553-85F6-AB458C7AB28B}"/>
              </a:ext>
            </a:extLst>
          </p:cNvPr>
          <p:cNvSpPr/>
          <p:nvPr/>
        </p:nvSpPr>
        <p:spPr>
          <a:xfrm>
            <a:off x="2874528" y="5058046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EFCBC5C-0BB7-4C39-B138-5958AE4738C2}"/>
              </a:ext>
            </a:extLst>
          </p:cNvPr>
          <p:cNvSpPr/>
          <p:nvPr/>
        </p:nvSpPr>
        <p:spPr>
          <a:xfrm>
            <a:off x="3729503" y="5043305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E5EF9B5-4B67-4CA5-9A47-32917ACC3AD8}"/>
              </a:ext>
            </a:extLst>
          </p:cNvPr>
          <p:cNvSpPr/>
          <p:nvPr/>
        </p:nvSpPr>
        <p:spPr>
          <a:xfrm>
            <a:off x="5223244" y="5083798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38804E2-E772-469A-BAE9-15CF261FE5A6}"/>
              </a:ext>
            </a:extLst>
          </p:cNvPr>
          <p:cNvSpPr/>
          <p:nvPr/>
        </p:nvSpPr>
        <p:spPr>
          <a:xfrm>
            <a:off x="6058766" y="5068325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C40A2CE-3F01-46CA-8D25-FF96E4A7BD95}"/>
              </a:ext>
            </a:extLst>
          </p:cNvPr>
          <p:cNvSpPr/>
          <p:nvPr/>
        </p:nvSpPr>
        <p:spPr>
          <a:xfrm>
            <a:off x="7552507" y="5108818"/>
            <a:ext cx="712319" cy="645653"/>
          </a:xfrm>
          <a:prstGeom prst="ellips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A52EEC-58A5-489C-9AE4-7D98ABFC6001}"/>
              </a:ext>
            </a:extLst>
          </p:cNvPr>
          <p:cNvSpPr txBox="1"/>
          <p:nvPr/>
        </p:nvSpPr>
        <p:spPr>
          <a:xfrm>
            <a:off x="2517053" y="5720522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5ACB31-1FED-43D9-85B4-7B1005A72A0E}"/>
              </a:ext>
            </a:extLst>
          </p:cNvPr>
          <p:cNvSpPr txBox="1"/>
          <p:nvPr/>
        </p:nvSpPr>
        <p:spPr>
          <a:xfrm>
            <a:off x="3423750" y="5697282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51F03F-E3DF-4AC0-A871-FF077E032454}"/>
              </a:ext>
            </a:extLst>
          </p:cNvPr>
          <p:cNvSpPr txBox="1"/>
          <p:nvPr/>
        </p:nvSpPr>
        <p:spPr>
          <a:xfrm>
            <a:off x="4930057" y="5743858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278F2D-228F-4C8E-801C-3CAB816558A2}"/>
              </a:ext>
            </a:extLst>
          </p:cNvPr>
          <p:cNvSpPr txBox="1"/>
          <p:nvPr/>
        </p:nvSpPr>
        <p:spPr>
          <a:xfrm>
            <a:off x="5711479" y="5720522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F18BD1-4724-4154-B575-64D5C19422F1}"/>
              </a:ext>
            </a:extLst>
          </p:cNvPr>
          <p:cNvSpPr txBox="1"/>
          <p:nvPr/>
        </p:nvSpPr>
        <p:spPr>
          <a:xfrm>
            <a:off x="7254909" y="5733390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242625D-2F39-4480-ABB4-6D21B7CE510C}"/>
              </a:ext>
            </a:extLst>
          </p:cNvPr>
          <p:cNvSpPr/>
          <p:nvPr/>
        </p:nvSpPr>
        <p:spPr>
          <a:xfrm>
            <a:off x="8456854" y="3861008"/>
            <a:ext cx="732705" cy="476346"/>
          </a:xfrm>
          <a:prstGeom prst="rightArrow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2E3CA05-BE32-4671-B810-3F696988C69D}"/>
              </a:ext>
            </a:extLst>
          </p:cNvPr>
          <p:cNvSpPr txBox="1"/>
          <p:nvPr/>
        </p:nvSpPr>
        <p:spPr>
          <a:xfrm>
            <a:off x="9177035" y="3881976"/>
            <a:ext cx="13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5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2502877" y="2297170"/>
            <a:ext cx="1195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Deep Knowledge Tracing</a:t>
            </a:r>
            <a:endParaRPr lang="ko-KR" altLang="en-US" sz="3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래픽 2" descr="댄스">
            <a:extLst>
              <a:ext uri="{FF2B5EF4-FFF2-40B4-BE49-F238E27FC236}">
                <a16:creationId xmlns:a16="http://schemas.microsoft.com/office/drawing/2014/main" id="{07D771B1-E5E5-4620-AEC7-1F96ABD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814" y="3529880"/>
            <a:ext cx="2608385" cy="2608385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86B7882-52A7-4189-85C3-70D6FBC03027}"/>
              </a:ext>
            </a:extLst>
          </p:cNvPr>
          <p:cNvSpPr/>
          <p:nvPr/>
        </p:nvSpPr>
        <p:spPr>
          <a:xfrm>
            <a:off x="2582006" y="1319853"/>
            <a:ext cx="2608386" cy="1184736"/>
          </a:xfrm>
          <a:prstGeom prst="wedgeRoundRectCallout">
            <a:avLst>
              <a:gd name="adj1" fmla="val 4781"/>
              <a:gd name="adj2" fmla="val 73337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8C0DF38A-597D-479D-B383-F2E98A392D45}"/>
              </a:ext>
            </a:extLst>
          </p:cNvPr>
          <p:cNvSpPr/>
          <p:nvPr/>
        </p:nvSpPr>
        <p:spPr>
          <a:xfrm>
            <a:off x="674076" y="2711298"/>
            <a:ext cx="2608385" cy="828716"/>
          </a:xfrm>
          <a:prstGeom prst="wedgeRoundRectCallout">
            <a:avLst>
              <a:gd name="adj1" fmla="val -6680"/>
              <a:gd name="adj2" fmla="val 89466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7343D-D1E3-4E0C-8C7D-90A4FDC342AE}"/>
              </a:ext>
            </a:extLst>
          </p:cNvPr>
          <p:cNvSpPr txBox="1"/>
          <p:nvPr/>
        </p:nvSpPr>
        <p:spPr>
          <a:xfrm>
            <a:off x="3085321" y="1708184"/>
            <a:ext cx="160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요약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67496-ED87-42F6-870F-774A11BD25A3}"/>
              </a:ext>
            </a:extLst>
          </p:cNvPr>
          <p:cNvSpPr txBox="1"/>
          <p:nvPr/>
        </p:nvSpPr>
        <p:spPr>
          <a:xfrm>
            <a:off x="4312457" y="2892920"/>
            <a:ext cx="7333680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AI.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학생이 푼 문제를 바탕으로 다른 문제 정답 확률을 예측하는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Knowledge Tracing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분야가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분야에 처음으로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(RNN)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적용한 모델이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</a:t>
            </a:r>
          </a:p>
          <a:p>
            <a:pPr algn="ctr">
              <a:lnSpc>
                <a:spcPct val="150000"/>
              </a:lnSpc>
            </a:pP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3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7B2FA-FC0D-4BA5-A5BB-C8866EDC23FB}"/>
              </a:ext>
            </a:extLst>
          </p:cNvPr>
          <p:cNvSpPr txBox="1"/>
          <p:nvPr/>
        </p:nvSpPr>
        <p:spPr>
          <a:xfrm>
            <a:off x="588455" y="5024199"/>
            <a:ext cx="968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65EA0A-9687-4C36-97A6-3B29A429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0" y="2842308"/>
            <a:ext cx="3636078" cy="1405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1F4B81-EA5F-4219-971E-1B182F6812DB}"/>
              </a:ext>
            </a:extLst>
          </p:cNvPr>
          <p:cNvSpPr txBox="1"/>
          <p:nvPr/>
        </p:nvSpPr>
        <p:spPr>
          <a:xfrm>
            <a:off x="7825484" y="2024887"/>
            <a:ext cx="611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directed graph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875DE-9EA2-460F-8509-702AA6D7BC94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 예측 확률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문제 간의 관계 구축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E8593-4CFE-41F5-9DFD-5B0E3F2B720E}"/>
              </a:ext>
            </a:extLst>
          </p:cNvPr>
          <p:cNvSpPr txBox="1"/>
          <p:nvPr/>
        </p:nvSpPr>
        <p:spPr>
          <a:xfrm>
            <a:off x="4269232" y="2691377"/>
            <a:ext cx="188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맞추었을 때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맞출 확률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2F1BC56-1CC6-49F3-AA54-0CBBF9796A17}"/>
              </a:ext>
            </a:extLst>
          </p:cNvPr>
          <p:cNvCxnSpPr>
            <a:cxnSpLocks/>
          </p:cNvCxnSpPr>
          <p:nvPr/>
        </p:nvCxnSpPr>
        <p:spPr>
          <a:xfrm>
            <a:off x="699984" y="3781882"/>
            <a:ext cx="971411" cy="726241"/>
          </a:xfrm>
          <a:prstGeom prst="bentConnector3">
            <a:avLst>
              <a:gd name="adj1" fmla="val -686"/>
            </a:avLst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C8F914-BBFD-4DEE-92E2-8EF2A0BD71F7}"/>
              </a:ext>
            </a:extLst>
          </p:cNvPr>
          <p:cNvSpPr txBox="1"/>
          <p:nvPr/>
        </p:nvSpPr>
        <p:spPr>
          <a:xfrm>
            <a:off x="1761484" y="4258695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연관성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99D6FE-43B8-4F39-9AF4-55A34F67C581}"/>
              </a:ext>
            </a:extLst>
          </p:cNvPr>
          <p:cNvCxnSpPr>
            <a:cxnSpLocks/>
          </p:cNvCxnSpPr>
          <p:nvPr/>
        </p:nvCxnSpPr>
        <p:spPr>
          <a:xfrm>
            <a:off x="3323071" y="3074769"/>
            <a:ext cx="830414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AF9CDD-C715-469E-B45A-A5DECE56D8E7}"/>
              </a:ext>
            </a:extLst>
          </p:cNvPr>
          <p:cNvSpPr txBox="1"/>
          <p:nvPr/>
        </p:nvSpPr>
        <p:spPr>
          <a:xfrm>
            <a:off x="4234066" y="3403766"/>
            <a:ext cx="188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맞추었을 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맞출 확률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C0261D-6034-4062-A2D3-C067A77DC7DF}"/>
              </a:ext>
            </a:extLst>
          </p:cNvPr>
          <p:cNvCxnSpPr>
            <a:cxnSpLocks/>
          </p:cNvCxnSpPr>
          <p:nvPr/>
        </p:nvCxnSpPr>
        <p:spPr>
          <a:xfrm flipV="1">
            <a:off x="3535035" y="3787158"/>
            <a:ext cx="583284" cy="20554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1C04A9F7-3512-4B95-AF09-8872FB998808}"/>
              </a:ext>
            </a:extLst>
          </p:cNvPr>
          <p:cNvSpPr/>
          <p:nvPr/>
        </p:nvSpPr>
        <p:spPr>
          <a:xfrm>
            <a:off x="7546948" y="3011029"/>
            <a:ext cx="1053470" cy="961880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err="1"/>
              <a:t>i</a:t>
            </a:r>
            <a:endParaRPr lang="ko-KR" altLang="en-US" sz="4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131CBF-2802-413D-B4B3-9A1B36F93536}"/>
              </a:ext>
            </a:extLst>
          </p:cNvPr>
          <p:cNvSpPr/>
          <p:nvPr/>
        </p:nvSpPr>
        <p:spPr>
          <a:xfrm>
            <a:off x="10204549" y="3011029"/>
            <a:ext cx="1053470" cy="961880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6DBD3-F58F-4EFE-BDEC-C6ED2C615E6E}"/>
              </a:ext>
            </a:extLst>
          </p:cNvPr>
          <p:cNvSpPr txBox="1"/>
          <p:nvPr/>
        </p:nvSpPr>
        <p:spPr>
          <a:xfrm>
            <a:off x="7585200" y="4068546"/>
            <a:ext cx="119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Node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F7569-F74F-4524-B0F2-91C2A3056EC6}"/>
              </a:ext>
            </a:extLst>
          </p:cNvPr>
          <p:cNvSpPr txBox="1"/>
          <p:nvPr/>
        </p:nvSpPr>
        <p:spPr>
          <a:xfrm>
            <a:off x="10281789" y="4057236"/>
            <a:ext cx="119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Node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4012F5-8380-47D4-9326-3C472144F949}"/>
              </a:ext>
            </a:extLst>
          </p:cNvPr>
          <p:cNvCxnSpPr>
            <a:cxnSpLocks/>
          </p:cNvCxnSpPr>
          <p:nvPr/>
        </p:nvCxnSpPr>
        <p:spPr>
          <a:xfrm>
            <a:off x="8984401" y="3491969"/>
            <a:ext cx="830414" cy="0"/>
          </a:xfrm>
          <a:prstGeom prst="straightConnector1">
            <a:avLst/>
          </a:prstGeom>
          <a:ln w="762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F5700A2-A2C9-4D2D-B48D-9119D9F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19854" r="79603" b="28914"/>
          <a:stretch/>
        </p:blipFill>
        <p:spPr>
          <a:xfrm>
            <a:off x="9072565" y="2668192"/>
            <a:ext cx="659837" cy="720300"/>
          </a:xfrm>
          <a:prstGeom prst="rect">
            <a:avLst/>
          </a:prstGeom>
        </p:spPr>
      </p:pic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45C3957-61D7-46DB-8B00-C7E94D28D33C}"/>
              </a:ext>
            </a:extLst>
          </p:cNvPr>
          <p:cNvSpPr/>
          <p:nvPr/>
        </p:nvSpPr>
        <p:spPr>
          <a:xfrm rot="5400000">
            <a:off x="6468799" y="3201913"/>
            <a:ext cx="618166" cy="471537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E88F0E-56A7-4394-BA15-C4C2CBC1E5EA}"/>
              </a:ext>
            </a:extLst>
          </p:cNvPr>
          <p:cNvSpPr txBox="1"/>
          <p:nvPr/>
        </p:nvSpPr>
        <p:spPr>
          <a:xfrm>
            <a:off x="8989927" y="3595447"/>
            <a:ext cx="89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edge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1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Applications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218" name="Picture 2" descr="https://miro.medium.com/v2/resize:fit:780/0*8bjdjdzLHJJIsOQi">
            <a:extLst>
              <a:ext uri="{FF2B5EF4-FFF2-40B4-BE49-F238E27FC236}">
                <a16:creationId xmlns:a16="http://schemas.microsoft.com/office/drawing/2014/main" id="{919020B4-E0B7-4EC0-B904-8E86A090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8" y="1995488"/>
            <a:ext cx="5355882" cy="43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iro.medium.com/v2/resize:fit:875/1*76E_aZB1-CfZs1xSVyd_Hw.png">
            <a:extLst>
              <a:ext uri="{FF2B5EF4-FFF2-40B4-BE49-F238E27FC236}">
                <a16:creationId xmlns:a16="http://schemas.microsoft.com/office/drawing/2014/main" id="{E622BC63-FF18-4387-B944-70FEFD12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19" y="2339363"/>
            <a:ext cx="5065275" cy="39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A875DE-9EA2-460F-8509-702AA6D7BC94}"/>
              </a:ext>
            </a:extLst>
          </p:cNvPr>
          <p:cNvSpPr txBox="1"/>
          <p:nvPr/>
        </p:nvSpPr>
        <p:spPr>
          <a:xfrm>
            <a:off x="458531" y="1178422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 예측 확률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문제 간의 관계 구축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072807-E58F-4788-AC0F-8ED85CBB8EA4}"/>
              </a:ext>
            </a:extLst>
          </p:cNvPr>
          <p:cNvSpPr txBox="1"/>
          <p:nvPr/>
        </p:nvSpPr>
        <p:spPr>
          <a:xfrm>
            <a:off x="3364977" y="2209687"/>
            <a:ext cx="119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1E2FC-6F10-4512-A28E-EBC58139CC76}"/>
              </a:ext>
            </a:extLst>
          </p:cNvPr>
          <p:cNvSpPr txBox="1"/>
          <p:nvPr/>
        </p:nvSpPr>
        <p:spPr>
          <a:xfrm>
            <a:off x="9816924" y="1978854"/>
            <a:ext cx="184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ACA05F-84EC-4978-8C83-41E1A636DEA5}"/>
              </a:ext>
            </a:extLst>
          </p:cNvPr>
          <p:cNvSpPr/>
          <p:nvPr/>
        </p:nvSpPr>
        <p:spPr>
          <a:xfrm>
            <a:off x="3334799" y="2968809"/>
            <a:ext cx="2011680" cy="196900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4" descr="https://miro.medium.com/v2/resize:fit:875/1*76E_aZB1-CfZs1xSVyd_Hw.png">
            <a:extLst>
              <a:ext uri="{FF2B5EF4-FFF2-40B4-BE49-F238E27FC236}">
                <a16:creationId xmlns:a16="http://schemas.microsoft.com/office/drawing/2014/main" id="{A766633D-B860-4324-8AF8-4D11AD276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3" b="65172"/>
          <a:stretch/>
        </p:blipFill>
        <p:spPr bwMode="auto">
          <a:xfrm>
            <a:off x="9682657" y="2440519"/>
            <a:ext cx="2298298" cy="27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BAFA8-250D-4692-B9C5-E0901CE3A585}"/>
              </a:ext>
            </a:extLst>
          </p:cNvPr>
          <p:cNvSpPr txBox="1"/>
          <p:nvPr/>
        </p:nvSpPr>
        <p:spPr>
          <a:xfrm>
            <a:off x="3636078" y="5813876"/>
            <a:ext cx="63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위계 정의가 미약함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2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493150" y="1467058"/>
            <a:ext cx="968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Tracing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연구에 최초로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아닌 다른 방향으로도 많이 진행됨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36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참고문헌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499795" y="1251531"/>
            <a:ext cx="968169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교육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AI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의 기본이자 시작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— Deep Knowledge Tracing(DKT) | by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Riiid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Teamblog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|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Riiid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Teamblog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 KR | Medium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[Knowledge Tracing] Deep Knowledge Tracing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논문 정리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(hcnoh.github.io)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Bayesian Knowledge Tracing (williams.edu)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sv-SE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[Ch.2] Markov Decision Process (tistory.com)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[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머신 러닝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강화 학습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] Markov Decision Process (MDP) (tistory.com)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Vision, challenges, roles and research issues of Artificial Intelligence in Education – ScienceDirect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[EdTech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입문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] BKT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?_Bayesian Knowledge Tracing |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런핏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– YouTube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[Deep Learning] RNN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알고리즘 개념 이해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(tistory.com)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/>
              </a:rPr>
              <a:t>Knowledge Tracing Paper Review (t4eh0.com)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1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175550" y="2721114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 </a:t>
            </a:r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sym typeface="Wingdings" panose="05000000000000000000" pitchFamily="2" charset="2"/>
              </a:rPr>
              <a:t> 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교육 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AI(AIED)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B3D2C-D8FF-40A3-867D-485C2252C132}"/>
              </a:ext>
            </a:extLst>
          </p:cNvPr>
          <p:cNvSpPr txBox="1"/>
          <p:nvPr/>
        </p:nvSpPr>
        <p:spPr>
          <a:xfrm>
            <a:off x="6522052" y="2966313"/>
            <a:ext cx="6109757" cy="34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 Prediction(SP)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Recommender Systems(RS)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Knowledge Tracing(KT)</a:t>
            </a: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E5DEC-5F13-4B3A-890B-262760E45600}"/>
              </a:ext>
            </a:extLst>
          </p:cNvPr>
          <p:cNvSpPr txBox="1"/>
          <p:nvPr/>
        </p:nvSpPr>
        <p:spPr>
          <a:xfrm>
            <a:off x="7663031" y="5531180"/>
            <a:ext cx="421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 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연구의 기본이자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3C9FF-7DA3-47EC-BBC5-83A1BB76A5C9}"/>
              </a:ext>
            </a:extLst>
          </p:cNvPr>
          <p:cNvSpPr txBox="1"/>
          <p:nvPr/>
        </p:nvSpPr>
        <p:spPr>
          <a:xfrm>
            <a:off x="579255" y="1326820"/>
            <a:ext cx="110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use of AI technologies or application programs in educational settings to facilitate teaching, learning, or decision making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(Hwang, 2020)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Fig. 1">
            <a:extLst>
              <a:ext uri="{FF2B5EF4-FFF2-40B4-BE49-F238E27FC236}">
                <a16:creationId xmlns:a16="http://schemas.microsoft.com/office/drawing/2014/main" id="{B8F87CE7-B18E-4722-8B14-50CCE996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0" y="2602122"/>
            <a:ext cx="5883488" cy="31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F8BFFE-D12B-419F-8F88-A74AF0572046}"/>
              </a:ext>
            </a:extLst>
          </p:cNvPr>
          <p:cNvSpPr/>
          <p:nvPr/>
        </p:nvSpPr>
        <p:spPr>
          <a:xfrm>
            <a:off x="2396968" y="5938401"/>
            <a:ext cx="1593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(Hwang, 2020)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Knowledge Tracing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 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7BF50-3484-413E-BB31-9C6323CD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5" b="37573"/>
          <a:stretch/>
        </p:blipFill>
        <p:spPr>
          <a:xfrm>
            <a:off x="1655712" y="1531946"/>
            <a:ext cx="7982064" cy="34541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8B3D2C-D8FF-40A3-867D-485C2252C132}"/>
              </a:ext>
            </a:extLst>
          </p:cNvPr>
          <p:cNvSpPr txBox="1"/>
          <p:nvPr/>
        </p:nvSpPr>
        <p:spPr>
          <a:xfrm>
            <a:off x="638112" y="5561141"/>
            <a:ext cx="110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학생의 지난 교육 기록을 활용해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풀지 않은 문제에 대한 정오답을 예측하는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Task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Knowledge Tracing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 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A8EB82-F0C4-498B-8979-DF315D3D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89814"/>
              </p:ext>
            </p:extLst>
          </p:nvPr>
        </p:nvGraphicFramePr>
        <p:xfrm>
          <a:off x="878397" y="3512789"/>
          <a:ext cx="55997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87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395788974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136072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234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BB6A30-934B-49E9-82F0-3D1842945177}"/>
              </a:ext>
            </a:extLst>
          </p:cNvPr>
          <p:cNvSpPr txBox="1"/>
          <p:nvPr/>
        </p:nvSpPr>
        <p:spPr>
          <a:xfrm>
            <a:off x="638112" y="5561141"/>
            <a:ext cx="110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학생의 지난 교육 기록을 활용해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풀지 않은 문제에 대한 정오답을 예측하는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Task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6F51C19-3C23-4B25-B61A-7DB5968B62CB}"/>
              </a:ext>
            </a:extLst>
          </p:cNvPr>
          <p:cNvSpPr/>
          <p:nvPr/>
        </p:nvSpPr>
        <p:spPr>
          <a:xfrm>
            <a:off x="6720810" y="3665352"/>
            <a:ext cx="502375" cy="580435"/>
          </a:xfrm>
          <a:prstGeom prst="rightArrow">
            <a:avLst>
              <a:gd name="adj1" fmla="val 3577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C1B4A3-29E8-4F2A-A6C2-AC57B9DBD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08343"/>
              </p:ext>
            </p:extLst>
          </p:nvPr>
        </p:nvGraphicFramePr>
        <p:xfrm>
          <a:off x="7491040" y="3514209"/>
          <a:ext cx="37331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87">
                  <a:extLst>
                    <a:ext uri="{9D8B030D-6E8A-4147-A177-3AD203B41FA5}">
                      <a16:colId xmlns:a16="http://schemas.microsoft.com/office/drawing/2014/main" val="4191536413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3181290110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3767919617"/>
                    </a:ext>
                  </a:extLst>
                </a:gridCol>
                <a:gridCol w="933287">
                  <a:extLst>
                    <a:ext uri="{9D8B030D-6E8A-4147-A177-3AD203B41FA5}">
                      <a16:colId xmlns:a16="http://schemas.microsoft.com/office/drawing/2014/main" val="1132953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6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5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00B05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dirty="0">
                        <a:solidFill>
                          <a:srgbClr val="C0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16744"/>
                  </a:ext>
                </a:extLst>
              </a:tr>
            </a:tbl>
          </a:graphicData>
        </a:graphic>
      </p:graphicFrame>
      <p:pic>
        <p:nvPicPr>
          <p:cNvPr id="1026" name="Picture 2" descr="산타 토익 새 이름 '뤼이드 튜터'...&quot;지역 확장 고려” - 지디넷코리아">
            <a:extLst>
              <a:ext uri="{FF2B5EF4-FFF2-40B4-BE49-F238E27FC236}">
                <a16:creationId xmlns:a16="http://schemas.microsoft.com/office/drawing/2014/main" id="{7F49BDAA-C1D8-4B34-93AE-041296406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860" r="15578" b="77226"/>
          <a:stretch/>
        </p:blipFill>
        <p:spPr bwMode="auto">
          <a:xfrm>
            <a:off x="1218404" y="1776486"/>
            <a:ext cx="3685349" cy="8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699419" y="1945207"/>
            <a:ext cx="116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8D4F7-1C17-4D30-A374-A4D402F5C715}"/>
              </a:ext>
            </a:extLst>
          </p:cNvPr>
          <p:cNvSpPr txBox="1"/>
          <p:nvPr/>
        </p:nvSpPr>
        <p:spPr>
          <a:xfrm>
            <a:off x="8773646" y="2882126"/>
            <a:ext cx="116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10F32-824D-4D25-B5CF-D6DC904D9BE5}"/>
              </a:ext>
            </a:extLst>
          </p:cNvPr>
          <p:cNvSpPr txBox="1"/>
          <p:nvPr/>
        </p:nvSpPr>
        <p:spPr>
          <a:xfrm>
            <a:off x="3020497" y="2914479"/>
            <a:ext cx="14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41437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Bayesian Knowledge Tracing(BKT)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B6A30-934B-49E9-82F0-3D1842945177}"/>
              </a:ext>
            </a:extLst>
          </p:cNvPr>
          <p:cNvSpPr txBox="1"/>
          <p:nvPr/>
        </p:nvSpPr>
        <p:spPr>
          <a:xfrm>
            <a:off x="743620" y="5964721"/>
            <a:ext cx="1102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Bayesian Knowledge Tracing (williams.edu)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6478120" y="1648016"/>
            <a:ext cx="5295132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1994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년에 발표된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DKT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전까지 가장 대표적인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방법론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 Markov Model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활용하여 특정 개념에 대한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정오답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확률을 계산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개념 이해에 대한 사용자 수준을 추정하고 같은 개념에 대한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정오답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확률을 예측함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50" name="Picture 2" descr="https://miro.medium.com/v2/resize:fit:760/0*H1sdacH6GkQukDau">
            <a:extLst>
              <a:ext uri="{FF2B5EF4-FFF2-40B4-BE49-F238E27FC236}">
                <a16:creationId xmlns:a16="http://schemas.microsoft.com/office/drawing/2014/main" id="{17A236B9-4038-4BCB-B8C9-65C8231C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7" y="1895234"/>
            <a:ext cx="5539154" cy="37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Deep Knowledge Tracing(DKT)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8C59E-7A91-41B1-ABC1-FDD62C3AEEA6}"/>
              </a:ext>
            </a:extLst>
          </p:cNvPr>
          <p:cNvSpPr txBox="1"/>
          <p:nvPr/>
        </p:nvSpPr>
        <p:spPr>
          <a:xfrm>
            <a:off x="499795" y="1567518"/>
            <a:ext cx="9681697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NeurIPS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2015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Knowledge Tracing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과제에 처음으로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적용한 모델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 처리에서 자주 활용되는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RNN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기법을 적용함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Picture 2" descr="파일:Khan Academy logo (2018).svg - 위키백과, 우리 모두의 백과사전">
            <a:extLst>
              <a:ext uri="{FF2B5EF4-FFF2-40B4-BE49-F238E27FC236}">
                <a16:creationId xmlns:a16="http://schemas.microsoft.com/office/drawing/2014/main" id="{CA019CB1-7274-4A4D-A275-DD744978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4" y="5098354"/>
            <a:ext cx="4813217" cy="7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oogle">
            <a:extLst>
              <a:ext uri="{FF2B5EF4-FFF2-40B4-BE49-F238E27FC236}">
                <a16:creationId xmlns:a16="http://schemas.microsoft.com/office/drawing/2014/main" id="{B59251C0-A377-45F8-83F7-661E0E91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86" y="4095584"/>
            <a:ext cx="2432309" cy="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tanford University - Short Term Programs">
            <a:extLst>
              <a:ext uri="{FF2B5EF4-FFF2-40B4-BE49-F238E27FC236}">
                <a16:creationId xmlns:a16="http://schemas.microsoft.com/office/drawing/2014/main" id="{99B69751-E39B-4BDB-96B2-742C6ECFB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1" b="32069"/>
          <a:stretch/>
        </p:blipFill>
        <p:spPr bwMode="auto">
          <a:xfrm>
            <a:off x="6200338" y="5098354"/>
            <a:ext cx="5606319" cy="10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9C40F4-52BE-422D-85C8-A7619D7BC6F2}"/>
              </a:ext>
            </a:extLst>
          </p:cNvPr>
          <p:cNvSpPr txBox="1"/>
          <p:nvPr/>
        </p:nvSpPr>
        <p:spPr>
          <a:xfrm>
            <a:off x="1967545" y="5897670"/>
            <a:ext cx="968169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공동 연구</a:t>
            </a:r>
          </a:p>
        </p:txBody>
      </p:sp>
    </p:spTree>
    <p:extLst>
      <p:ext uri="{BB962C8B-B14F-4D97-AF65-F5344CB8AC3E}">
        <p14:creationId xmlns:p14="http://schemas.microsoft.com/office/powerpoint/2010/main" val="38797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Input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C761D-8F39-4CCB-9E91-A5035A93250E}"/>
              </a:ext>
            </a:extLst>
          </p:cNvPr>
          <p:cNvSpPr txBox="1"/>
          <p:nvPr/>
        </p:nvSpPr>
        <p:spPr>
          <a:xfrm>
            <a:off x="376182" y="5044531"/>
            <a:ext cx="2721290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Y-intercept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틀림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 확률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0.0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AE8EC-66F4-4C8A-BD18-CCC00C8D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" y="1445464"/>
            <a:ext cx="11895801" cy="25570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D70815-502E-4372-B6AE-858459ABDE87}"/>
              </a:ext>
            </a:extLst>
          </p:cNvPr>
          <p:cNvSpPr/>
          <p:nvPr/>
        </p:nvSpPr>
        <p:spPr>
          <a:xfrm>
            <a:off x="2465408" y="1898248"/>
            <a:ext cx="995422" cy="16320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75C3C-2FB9-4B8D-84EA-06E8E34C661F}"/>
              </a:ext>
            </a:extLst>
          </p:cNvPr>
          <p:cNvSpPr/>
          <p:nvPr/>
        </p:nvSpPr>
        <p:spPr>
          <a:xfrm>
            <a:off x="3449255" y="1898248"/>
            <a:ext cx="381965" cy="16320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153B7F9E-DCF5-4545-8287-E8230609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3016" y="358121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9777CE-D5C7-44C6-8A8D-C68E5D53E81F}"/>
              </a:ext>
            </a:extLst>
          </p:cNvPr>
          <p:cNvSpPr txBox="1"/>
          <p:nvPr/>
        </p:nvSpPr>
        <p:spPr>
          <a:xfrm>
            <a:off x="6963081" y="4033950"/>
            <a:ext cx="413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 Khan Academy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풀이 기록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A5F92-B506-433F-8DBC-1C48D30A994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63119" y="3530278"/>
            <a:ext cx="0" cy="96533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3A7FCB-78A6-4681-ADFE-16B04C53DC4D}"/>
              </a:ext>
            </a:extLst>
          </p:cNvPr>
          <p:cNvCxnSpPr>
            <a:cxnSpLocks/>
          </p:cNvCxnSpPr>
          <p:nvPr/>
        </p:nvCxnSpPr>
        <p:spPr>
          <a:xfrm>
            <a:off x="3645871" y="3519837"/>
            <a:ext cx="0" cy="97577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7ED6EC15-F1E6-4238-B2AD-598F5F140C76}"/>
              </a:ext>
            </a:extLst>
          </p:cNvPr>
          <p:cNvSpPr/>
          <p:nvPr/>
        </p:nvSpPr>
        <p:spPr>
          <a:xfrm>
            <a:off x="426135" y="4673600"/>
            <a:ext cx="147319" cy="1833255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DCFAC218-7165-4D89-9779-973348CC0069}"/>
              </a:ext>
            </a:extLst>
          </p:cNvPr>
          <p:cNvSpPr/>
          <p:nvPr/>
        </p:nvSpPr>
        <p:spPr>
          <a:xfrm flipH="1">
            <a:off x="3023813" y="4673600"/>
            <a:ext cx="147319" cy="1833255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92FC20B5-DB65-4A0E-AC4A-41DD80872AAE}"/>
              </a:ext>
            </a:extLst>
          </p:cNvPr>
          <p:cNvSpPr/>
          <p:nvPr/>
        </p:nvSpPr>
        <p:spPr>
          <a:xfrm>
            <a:off x="3651587" y="4673600"/>
            <a:ext cx="147319" cy="1833255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E781D91E-537C-4B6F-87A7-7D0811DE1A72}"/>
              </a:ext>
            </a:extLst>
          </p:cNvPr>
          <p:cNvSpPr/>
          <p:nvPr/>
        </p:nvSpPr>
        <p:spPr>
          <a:xfrm flipH="1">
            <a:off x="6249265" y="4673600"/>
            <a:ext cx="147319" cy="1833255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B00432-AF09-4EE5-BAF6-BB4DB641259A}"/>
              </a:ext>
            </a:extLst>
          </p:cNvPr>
          <p:cNvSpPr txBox="1"/>
          <p:nvPr/>
        </p:nvSpPr>
        <p:spPr>
          <a:xfrm>
            <a:off x="3628840" y="5072505"/>
            <a:ext cx="2721290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Y-intercept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맞춤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정답 확률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0.7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14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35F70A-1644-455A-BF27-CF4F4493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E3B2C-50EF-49AE-B8E6-EDA6E802D547}"/>
              </a:ext>
            </a:extLst>
          </p:cNvPr>
          <p:cNvSpPr/>
          <p:nvPr/>
        </p:nvSpPr>
        <p:spPr>
          <a:xfrm>
            <a:off x="115747" y="115747"/>
            <a:ext cx="11956648" cy="664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8D9C-4A34-48D5-B6EC-6521497B50D5}"/>
              </a:ext>
            </a:extLst>
          </p:cNvPr>
          <p:cNvSpPr txBox="1"/>
          <p:nvPr/>
        </p:nvSpPr>
        <p:spPr>
          <a:xfrm>
            <a:off x="499795" y="439126"/>
            <a:ext cx="119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Model(RNN/LSTM)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05BD-7822-423B-8BE8-517565E8AEA8}"/>
              </a:ext>
            </a:extLst>
          </p:cNvPr>
          <p:cNvSpPr txBox="1"/>
          <p:nvPr/>
        </p:nvSpPr>
        <p:spPr>
          <a:xfrm>
            <a:off x="6226518" y="6116310"/>
            <a:ext cx="56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Knowledge Tracing(DKT)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148" name="Picture 4" descr="https://miro.medium.com/v2/resize:fit:780/0*iQhlrDVZ71tirAsM">
            <a:extLst>
              <a:ext uri="{FF2B5EF4-FFF2-40B4-BE49-F238E27FC236}">
                <a16:creationId xmlns:a16="http://schemas.microsoft.com/office/drawing/2014/main" id="{0AD1CEA0-12F9-4AC5-A8C5-16F74AE5A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9"/>
          <a:stretch/>
        </p:blipFill>
        <p:spPr bwMode="auto">
          <a:xfrm>
            <a:off x="5951215" y="3082683"/>
            <a:ext cx="5943600" cy="6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A5BD450-9785-45F6-96E5-D6577FA3D2B8}"/>
              </a:ext>
            </a:extLst>
          </p:cNvPr>
          <p:cNvGrpSpPr/>
          <p:nvPr/>
        </p:nvGrpSpPr>
        <p:grpSpPr>
          <a:xfrm>
            <a:off x="297185" y="1383049"/>
            <a:ext cx="5929333" cy="4397997"/>
            <a:chOff x="5905113" y="1302202"/>
            <a:chExt cx="5929333" cy="4397997"/>
          </a:xfrm>
        </p:grpSpPr>
        <p:pic>
          <p:nvPicPr>
            <p:cNvPr id="6146" name="Picture 2" descr="https://miro.medium.com/v2/resize:fit:780/0*hYyMK8ZnwE0K5Krz">
              <a:extLst>
                <a:ext uri="{FF2B5EF4-FFF2-40B4-BE49-F238E27FC236}">
                  <a16:creationId xmlns:a16="http://schemas.microsoft.com/office/drawing/2014/main" id="{60E357E3-8621-4A96-A0C5-D7A3F988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113" y="1470391"/>
              <a:ext cx="5650523" cy="3776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AA44A6-0501-4083-9620-0849E24132A8}"/>
                </a:ext>
              </a:extLst>
            </p:cNvPr>
            <p:cNvSpPr txBox="1"/>
            <p:nvPr/>
          </p:nvSpPr>
          <p:spPr>
            <a:xfrm>
              <a:off x="10543073" y="5053868"/>
              <a:ext cx="1291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정답 여부를 </a:t>
              </a:r>
              <a:endPara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인코딩한 값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A60C27-5261-466E-9FC6-557C03A3ADBA}"/>
                </a:ext>
              </a:extLst>
            </p:cNvPr>
            <p:cNvSpPr txBox="1"/>
            <p:nvPr/>
          </p:nvSpPr>
          <p:spPr>
            <a:xfrm>
              <a:off x="6497573" y="1302202"/>
              <a:ext cx="499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예측값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14" name="Picture 4" descr="https://miro.medium.com/v2/resize:fit:780/0*iQhlrDVZ71tirAsM">
            <a:extLst>
              <a:ext uri="{FF2B5EF4-FFF2-40B4-BE49-F238E27FC236}">
                <a16:creationId xmlns:a16="http://schemas.microsoft.com/office/drawing/2014/main" id="{2AD1E3A0-9E39-436E-9721-1A11E4656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0" r="40266" b="2023"/>
          <a:stretch/>
        </p:blipFill>
        <p:spPr bwMode="auto">
          <a:xfrm>
            <a:off x="5951215" y="1985736"/>
            <a:ext cx="3550339" cy="6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Commonly used activation functions: (a) Sigmoid, (b) Tanh, (c) ReLU,... |  Download Scientific Diagram">
            <a:extLst>
              <a:ext uri="{FF2B5EF4-FFF2-40B4-BE49-F238E27FC236}">
                <a16:creationId xmlns:a16="http://schemas.microsoft.com/office/drawing/2014/main" id="{C659F044-9D44-4142-A2D3-CD6292421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Commonly used activation functions: (a) Sigmoid, (b) Tanh, (c) ReLU,... |  Download Scientific Diagram">
            <a:extLst>
              <a:ext uri="{FF2B5EF4-FFF2-40B4-BE49-F238E27FC236}">
                <a16:creationId xmlns:a16="http://schemas.microsoft.com/office/drawing/2014/main" id="{98A1CBD2-A2CA-4CE3-B45F-5D59D5CC7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94DB-B04B-41CD-9E2C-25AFEFF97AB4}"/>
              </a:ext>
            </a:extLst>
          </p:cNvPr>
          <p:cNvSpPr txBox="1"/>
          <p:nvPr/>
        </p:nvSpPr>
        <p:spPr>
          <a:xfrm>
            <a:off x="6063455" y="1793458"/>
            <a:ext cx="560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Output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E5735-E2FB-4046-9E67-05228A2E8A3D}"/>
              </a:ext>
            </a:extLst>
          </p:cNvPr>
          <p:cNvSpPr txBox="1"/>
          <p:nvPr/>
        </p:nvSpPr>
        <p:spPr>
          <a:xfrm>
            <a:off x="6063455" y="2840014"/>
            <a:ext cx="560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Hidden state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4A168-204A-4CB5-928D-C59A95382A3F}"/>
              </a:ext>
            </a:extLst>
          </p:cNvPr>
          <p:cNvSpPr txBox="1"/>
          <p:nvPr/>
        </p:nvSpPr>
        <p:spPr>
          <a:xfrm>
            <a:off x="6094071" y="4346183"/>
            <a:ext cx="560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Input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8467DC-8384-4E8C-AF32-5FE3943C9C26}"/>
              </a:ext>
            </a:extLst>
          </p:cNvPr>
          <p:cNvGrpSpPr/>
          <p:nvPr/>
        </p:nvGrpSpPr>
        <p:grpSpPr>
          <a:xfrm>
            <a:off x="9807023" y="4586586"/>
            <a:ext cx="1864360" cy="1370017"/>
            <a:chOff x="8458200" y="4746293"/>
            <a:chExt cx="1864360" cy="13700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D4A82C-5AA3-45F3-8BD0-7A0059BF6878}"/>
                </a:ext>
              </a:extLst>
            </p:cNvPr>
            <p:cNvSpPr/>
            <p:nvPr/>
          </p:nvSpPr>
          <p:spPr>
            <a:xfrm>
              <a:off x="8458200" y="4746293"/>
              <a:ext cx="1864360" cy="1370017"/>
            </a:xfrm>
            <a:prstGeom prst="rect">
              <a:avLst/>
            </a:prstGeom>
            <a:ln w="76200">
              <a:solidFill>
                <a:srgbClr val="A6A6A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083BDD-908E-4DDF-B21C-8EF306F041BA}"/>
                    </a:ext>
                  </a:extLst>
                </p:cNvPr>
                <p:cNvSpPr txBox="1"/>
                <p:nvPr/>
              </p:nvSpPr>
              <p:spPr>
                <a:xfrm>
                  <a:off x="8590647" y="4862040"/>
                  <a:ext cx="1369541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083BDD-908E-4DDF-B21C-8EF306F04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647" y="4862040"/>
                  <a:ext cx="1369541" cy="331950"/>
                </a:xfrm>
                <a:prstGeom prst="rect">
                  <a:avLst/>
                </a:prstGeom>
                <a:blipFill>
                  <a:blip r:embed="rId4"/>
                  <a:stretch>
                    <a:fillRect l="-2667" r="-266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05AEA4C-9EEB-4FCD-8303-C15F19798900}"/>
                    </a:ext>
                  </a:extLst>
                </p:cNvPr>
                <p:cNvSpPr txBox="1"/>
                <p:nvPr/>
              </p:nvSpPr>
              <p:spPr>
                <a:xfrm>
                  <a:off x="8590646" y="5265326"/>
                  <a:ext cx="14224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05AEA4C-9EEB-4FCD-8303-C15F1979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646" y="5265326"/>
                  <a:ext cx="14224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64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1D38D59-591A-4E7F-A88D-C4068CAC7056}"/>
                    </a:ext>
                  </a:extLst>
                </p:cNvPr>
                <p:cNvSpPr txBox="1"/>
                <p:nvPr/>
              </p:nvSpPr>
              <p:spPr>
                <a:xfrm>
                  <a:off x="8590646" y="5654645"/>
                  <a:ext cx="13571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1D38D59-591A-4E7F-A88D-C4068CAC7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646" y="5654645"/>
                  <a:ext cx="135716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691" r="-2242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169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933</Words>
  <Application>Microsoft Office PowerPoint</Application>
  <PresentationFormat>와이드스크린</PresentationFormat>
  <Paragraphs>295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나눔스퀘어 Bold</vt:lpstr>
      <vt:lpstr>나눔스퀘어_ac Bold</vt:lpstr>
      <vt:lpstr>나눔스퀘어_ac ExtraBold</vt:lpstr>
      <vt:lpstr>나눔스퀘어OTF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Knowledge Tracing</dc:title>
  <dc:creator>박용주</dc:creator>
  <cp:lastModifiedBy>박용주</cp:lastModifiedBy>
  <cp:revision>138</cp:revision>
  <dcterms:created xsi:type="dcterms:W3CDTF">2023-03-26T11:35:16Z</dcterms:created>
  <dcterms:modified xsi:type="dcterms:W3CDTF">2023-03-29T10:56:56Z</dcterms:modified>
</cp:coreProperties>
</file>