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200"/>
    <a:srgbClr val="4D4E44"/>
    <a:srgbClr val="176338"/>
    <a:srgbClr val="0F5D3F"/>
    <a:srgbClr val="ABC8D1"/>
    <a:srgbClr val="1B3049"/>
    <a:srgbClr val="5D3E35"/>
    <a:srgbClr val="89E39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51789" autoAdjust="0"/>
  </p:normalViewPr>
  <p:slideViewPr>
    <p:cSldViewPr>
      <p:cViewPr varScale="1">
        <p:scale>
          <a:sx n="38" d="100"/>
          <a:sy n="38" d="100"/>
        </p:scale>
        <p:origin x="-219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73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image" Target="../media/image5.emf"/><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12/21/2010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12/21/2010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ftr" sz="quarter" idx="4"/>
          </p:nvPr>
        </p:nvSpPr>
        <p:spPr>
          <a:noFill/>
        </p:spPr>
        <p:txBody>
          <a:bodyPr/>
          <a:lstStyle/>
          <a:p>
            <a:r>
              <a:rPr lang="en-US"/>
              <a:t>The MathWorks</a:t>
            </a:r>
          </a:p>
        </p:txBody>
      </p:sp>
      <p:sp>
        <p:nvSpPr>
          <p:cNvPr id="22531" name="Rectangle 7"/>
          <p:cNvSpPr>
            <a:spLocks noGrp="1" noChangeArrowheads="1"/>
          </p:cNvSpPr>
          <p:nvPr>
            <p:ph type="sldNum" sz="quarter" idx="5"/>
          </p:nvPr>
        </p:nvSpPr>
        <p:spPr>
          <a:noFill/>
        </p:spPr>
        <p:txBody>
          <a:bodyPr/>
          <a:lstStyle/>
          <a:p>
            <a:fld id="{137D2E07-3474-4D5A-B2CA-BB8E1390B4DA}" type="slidenum">
              <a:rPr lang="en-US"/>
              <a:pPr/>
              <a:t>1</a:t>
            </a:fld>
            <a:endParaRPr lang="en-US"/>
          </a:p>
        </p:txBody>
      </p:sp>
      <p:sp>
        <p:nvSpPr>
          <p:cNvPr id="22532" name="Rectangle 2"/>
          <p:cNvSpPr>
            <a:spLocks noGrp="1" noRot="1" noChangeAspect="1" noChangeArrowheads="1" noTextEdit="1"/>
          </p:cNvSpPr>
          <p:nvPr>
            <p:ph type="sldImg"/>
          </p:nvPr>
        </p:nvSpPr>
        <p:spPr>
          <a:ln/>
        </p:spPr>
      </p:sp>
      <p:sp>
        <p:nvSpPr>
          <p:cNvPr id="2253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p:spPr>
        <p:txBody>
          <a:bodyPr/>
          <a:lstStyle/>
          <a:p>
            <a:r>
              <a:rPr lang="en-US"/>
              <a:t>The MathWorks</a:t>
            </a:r>
          </a:p>
        </p:txBody>
      </p:sp>
      <p:sp>
        <p:nvSpPr>
          <p:cNvPr id="23555" name="Rectangle 7"/>
          <p:cNvSpPr>
            <a:spLocks noGrp="1" noChangeArrowheads="1"/>
          </p:cNvSpPr>
          <p:nvPr>
            <p:ph type="sldNum" sz="quarter" idx="5"/>
          </p:nvPr>
        </p:nvSpPr>
        <p:spPr>
          <a:noFill/>
        </p:spPr>
        <p:txBody>
          <a:bodyPr/>
          <a:lstStyle/>
          <a:p>
            <a:fld id="{BB127418-AD3B-409E-859D-36FAC9DBC552}" type="slidenum">
              <a:rPr lang="en-US"/>
              <a:pPr/>
              <a:t>3</a:t>
            </a:fld>
            <a:endParaRPr lang="en-US"/>
          </a:p>
        </p:txBody>
      </p:sp>
      <p:sp>
        <p:nvSpPr>
          <p:cNvPr id="23556" name="Rectangle 2"/>
          <p:cNvSpPr>
            <a:spLocks noGrp="1" noRot="1" noChangeAspect="1" noChangeArrowheads="1" noTextEdit="1"/>
          </p:cNvSpPr>
          <p:nvPr>
            <p:ph type="sldImg"/>
          </p:nvPr>
        </p:nvSpPr>
        <p:spPr>
          <a:xfrm>
            <a:off x="1143000" y="685800"/>
            <a:ext cx="4572000" cy="3429000"/>
          </a:xfrm>
          <a:ln/>
        </p:spPr>
      </p:sp>
      <p:sp>
        <p:nvSpPr>
          <p:cNvPr id="23557" name="Rectangle 3"/>
          <p:cNvSpPr>
            <a:spLocks noGrp="1" noChangeArrowheads="1"/>
          </p:cNvSpPr>
          <p:nvPr>
            <p:ph type="body" idx="1"/>
          </p:nvPr>
        </p:nvSpPr>
        <p:spPr>
          <a:xfrm>
            <a:off x="685800" y="4343400"/>
            <a:ext cx="5486400" cy="4114800"/>
          </a:xfrm>
          <a:noFill/>
          <a:ln/>
        </p:spPr>
        <p:txBody>
          <a:bodyPr/>
          <a:lstStyle/>
          <a:p>
            <a:pPr marL="228600" indent="-228600" eaLnBrk="1" hangingPunct="1">
              <a:lnSpc>
                <a:spcPct val="80000"/>
              </a:lnSpc>
            </a:pPr>
            <a:r>
              <a:rPr lang="en-US" sz="1000" dirty="0" smtClean="0"/>
              <a:t>Median filtering (and its more sophisticated version adaptive median filtering) is based on a well-known statistical operation of finding the median. It is a clever, yet simple and intuitive noise reduction method that reduces the noise by computing local statistics (distribution) of data and rejecting noise, by defining it as the outlier values in the localized distribution. (6min.) </a:t>
            </a:r>
          </a:p>
          <a:p>
            <a:pPr marL="228600" indent="-228600" eaLnBrk="1" hangingPunct="1">
              <a:lnSpc>
                <a:spcPct val="80000"/>
              </a:lnSpc>
            </a:pPr>
            <a:endParaRPr lang="en-US" sz="1000" dirty="0" smtClean="0"/>
          </a:p>
          <a:p>
            <a:pPr marL="228600" indent="-228600" eaLnBrk="1" hangingPunct="1">
              <a:lnSpc>
                <a:spcPct val="80000"/>
              </a:lnSpc>
            </a:pPr>
            <a:r>
              <a:rPr lang="en-US" sz="1000" dirty="0" smtClean="0"/>
              <a:t>For each pixel in the image, calculate the median value in a surrounding neighborhood of the pixel. </a:t>
            </a:r>
          </a:p>
          <a:p>
            <a:pPr marL="228600" indent="-228600" eaLnBrk="1" hangingPunct="1">
              <a:lnSpc>
                <a:spcPct val="80000"/>
              </a:lnSpc>
            </a:pPr>
            <a:r>
              <a:rPr lang="en-US" sz="1000" dirty="0" smtClean="0"/>
              <a:t>Replace the pixel with the median value.</a:t>
            </a:r>
          </a:p>
          <a:p>
            <a:pPr marL="228600" indent="-228600" eaLnBrk="1" hangingPunct="1">
              <a:lnSpc>
                <a:spcPct val="80000"/>
              </a:lnSpc>
            </a:pPr>
            <a:r>
              <a:rPr lang="en-US" sz="1000" dirty="0" smtClean="0"/>
              <a:t>The algorithm is simple and therefore has low computational complexity. However, note that it a</a:t>
            </a:r>
            <a:r>
              <a:rPr lang="en-US" sz="1000" dirty="0" smtClean="0">
                <a:solidFill>
                  <a:schemeClr val="accent2"/>
                </a:solidFill>
              </a:rPr>
              <a:t>ffects all image pixels regardless of noise content, and that’s why in images or video frame with high noise content (low SNR), it blurs the image substantially. So it</a:t>
            </a:r>
            <a:r>
              <a:rPr lang="en-US" sz="1000" baseline="0" dirty="0" smtClean="0">
                <a:solidFill>
                  <a:schemeClr val="accent2"/>
                </a:solidFill>
              </a:rPr>
              <a:t> o</a:t>
            </a:r>
            <a:r>
              <a:rPr lang="en-US" sz="1000" dirty="0" smtClean="0">
                <a:solidFill>
                  <a:schemeClr val="accent2"/>
                </a:solidFill>
              </a:rPr>
              <a:t>nly performs well on low noise densities.</a:t>
            </a:r>
          </a:p>
          <a:p>
            <a:pPr marL="228600" indent="-228600" eaLnBrk="1" hangingPunct="1">
              <a:lnSpc>
                <a:spcPct val="80000"/>
              </a:lnSpc>
            </a:pPr>
            <a:endParaRPr lang="en-US" sz="1000" dirty="0" smtClean="0">
              <a:solidFill>
                <a:schemeClr val="accent2"/>
              </a:solidFill>
            </a:endParaRPr>
          </a:p>
          <a:p>
            <a:pPr marL="228600" indent="-228600" eaLnBrk="1" hangingPunct="1">
              <a:lnSpc>
                <a:spcPct val="80000"/>
              </a:lnSpc>
            </a:pPr>
            <a:endParaRPr lang="en-US" sz="1000" dirty="0" smtClean="0"/>
          </a:p>
          <a:p>
            <a:pPr marL="228600" indent="-228600" eaLnBrk="1" hangingPunct="1">
              <a:lnSpc>
                <a:spcPct val="80000"/>
              </a:lnSpc>
            </a:pPr>
            <a:r>
              <a:rPr lang="en-US" sz="1000" dirty="0" smtClean="0"/>
              <a:t>How about adaptive median filtering? It still computes the median over the surrounding neighborhood, however, it is smart enough to check whether it is wise to replace the pixel value with the median. The a</a:t>
            </a:r>
            <a:r>
              <a:rPr lang="en-US" altLang="ja-JP" sz="1000" dirty="0" smtClean="0"/>
              <a:t>daptation part of the algorithm is a logical check; it just looks at the result of median computation, and if the median is skewed too much by noise (low SNR), it decides to define the median over a larger region to overcome the skewing of the local statistics. The algorithm continues adapting until skewing is removed. </a:t>
            </a:r>
          </a:p>
          <a:p>
            <a:pPr marL="228600" indent="-228600" eaLnBrk="1" hangingPunct="1">
              <a:lnSpc>
                <a:spcPct val="80000"/>
              </a:lnSpc>
            </a:pPr>
            <a:endParaRPr lang="en-US" sz="1000" dirty="0" smtClean="0"/>
          </a:p>
          <a:p>
            <a:pPr marL="228600" indent="-228600" eaLnBrk="1" hangingPunct="1">
              <a:lnSpc>
                <a:spcPct val="80000"/>
              </a:lnSpc>
            </a:pPr>
            <a:r>
              <a:rPr lang="en-US" sz="1000" dirty="0" smtClean="0"/>
              <a:t>This slide shows the advantage of using an adaptive algorithm, which is more powerful and understandably more complex. References to literature are given here for your further review.</a:t>
            </a:r>
          </a:p>
          <a:p>
            <a:pPr marL="228600" indent="-228600" eaLnBrk="1" hangingPunct="1">
              <a:lnSpc>
                <a:spcPct val="80000"/>
              </a:lnSpc>
            </a:pPr>
            <a:endParaRPr lang="en-US" sz="100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ftr" sz="quarter" idx="4"/>
          </p:nvPr>
        </p:nvSpPr>
        <p:spPr>
          <a:noFill/>
        </p:spPr>
        <p:txBody>
          <a:bodyPr/>
          <a:lstStyle/>
          <a:p>
            <a:r>
              <a:rPr lang="en-US"/>
              <a:t>The MathWorks</a:t>
            </a:r>
          </a:p>
        </p:txBody>
      </p:sp>
      <p:sp>
        <p:nvSpPr>
          <p:cNvPr id="24579" name="Rectangle 7"/>
          <p:cNvSpPr>
            <a:spLocks noGrp="1" noChangeArrowheads="1"/>
          </p:cNvSpPr>
          <p:nvPr>
            <p:ph type="sldNum" sz="quarter" idx="5"/>
          </p:nvPr>
        </p:nvSpPr>
        <p:spPr>
          <a:noFill/>
        </p:spPr>
        <p:txBody>
          <a:bodyPr/>
          <a:lstStyle/>
          <a:p>
            <a:fld id="{16632B72-7EE6-43BD-924D-32F2B2875970}" type="slidenum">
              <a:rPr lang="en-US"/>
              <a:pPr/>
              <a:t>4</a:t>
            </a:fld>
            <a:endParaRPr lang="en-US"/>
          </a:p>
        </p:txBody>
      </p:sp>
      <p:sp>
        <p:nvSpPr>
          <p:cNvPr id="24580" name="Rectangle 2"/>
          <p:cNvSpPr>
            <a:spLocks noGrp="1" noRot="1" noChangeAspect="1" noChangeArrowheads="1" noTextEdit="1"/>
          </p:cNvSpPr>
          <p:nvPr>
            <p:ph type="sldImg"/>
          </p:nvPr>
        </p:nvSpPr>
        <p:spPr>
          <a:xfrm>
            <a:off x="1143000" y="685800"/>
            <a:ext cx="4572000" cy="3429000"/>
          </a:xfrm>
          <a:ln/>
        </p:spPr>
      </p:sp>
      <p:sp>
        <p:nvSpPr>
          <p:cNvPr id="24581" name="Rectangle 3"/>
          <p:cNvSpPr>
            <a:spLocks noGrp="1" noChangeArrowheads="1"/>
          </p:cNvSpPr>
          <p:nvPr>
            <p:ph type="body" idx="1"/>
          </p:nvPr>
        </p:nvSpPr>
        <p:spPr>
          <a:xfrm>
            <a:off x="685800" y="4343400"/>
            <a:ext cx="5486400" cy="4114800"/>
          </a:xfrm>
          <a:noFill/>
          <a:ln/>
        </p:spPr>
        <p:txBody>
          <a:bodyPr/>
          <a:lstStyle/>
          <a:p>
            <a:pPr marL="228600" indent="-228600" eaLnBrk="1" hangingPunct="1">
              <a:lnSpc>
                <a:spcPct val="80000"/>
              </a:lnSpc>
            </a:pPr>
            <a:endParaRPr lang="en-US" sz="100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p:spPr>
        <p:txBody>
          <a:bodyPr/>
          <a:lstStyle/>
          <a:p>
            <a:r>
              <a:rPr lang="en-US"/>
              <a:t>The MathWorks</a:t>
            </a:r>
          </a:p>
        </p:txBody>
      </p:sp>
      <p:sp>
        <p:nvSpPr>
          <p:cNvPr id="25603" name="Rectangle 7"/>
          <p:cNvSpPr>
            <a:spLocks noGrp="1" noChangeArrowheads="1"/>
          </p:cNvSpPr>
          <p:nvPr>
            <p:ph type="sldNum" sz="quarter" idx="5"/>
          </p:nvPr>
        </p:nvSpPr>
        <p:spPr>
          <a:noFill/>
        </p:spPr>
        <p:txBody>
          <a:bodyPr/>
          <a:lstStyle/>
          <a:p>
            <a:fld id="{B5C1B367-EFB1-4A1D-9B9C-E9A243AD4D7F}" type="slidenum">
              <a:rPr lang="en-US"/>
              <a:pPr/>
              <a:t>5</a:t>
            </a:fld>
            <a:endParaRPr lang="en-US"/>
          </a:p>
        </p:txBody>
      </p:sp>
      <p:sp>
        <p:nvSpPr>
          <p:cNvPr id="25604" name="Rectangle 2"/>
          <p:cNvSpPr>
            <a:spLocks noGrp="1" noRot="1" noChangeAspect="1" noChangeArrowheads="1" noTextEdit="1"/>
          </p:cNvSpPr>
          <p:nvPr>
            <p:ph type="sldImg"/>
          </p:nvPr>
        </p:nvSpPr>
        <p:spPr>
          <a:xfrm>
            <a:off x="1143000" y="685800"/>
            <a:ext cx="4572000" cy="3429000"/>
          </a:xfrm>
          <a:ln/>
        </p:spPr>
      </p:sp>
      <p:sp>
        <p:nvSpPr>
          <p:cNvPr id="25605" name="Rectangle 3"/>
          <p:cNvSpPr>
            <a:spLocks noGrp="1" noChangeArrowheads="1"/>
          </p:cNvSpPr>
          <p:nvPr>
            <p:ph type="body" idx="1"/>
          </p:nvPr>
        </p:nvSpPr>
        <p:spPr>
          <a:xfrm>
            <a:off x="685800" y="4343400"/>
            <a:ext cx="5486400" cy="4114800"/>
          </a:xfrm>
          <a:noFill/>
          <a:ln/>
        </p:spPr>
        <p:txBody>
          <a:bodyPr/>
          <a:lstStyle/>
          <a:p>
            <a:pPr marL="228600" indent="-228600" eaLnBrk="1" hangingPunct="1">
              <a:lnSpc>
                <a:spcPct val="80000"/>
              </a:lnSpc>
            </a:pPr>
            <a:endParaRPr lang="en-US" sz="100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3625"/>
            <a:ext cx="7772400" cy="1470025"/>
          </a:xfrm>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429000"/>
            <a:ext cx="7772400" cy="685800"/>
          </a:xfrm>
        </p:spPr>
        <p:txBody>
          <a:bodyPr>
            <a:normAutofit/>
          </a:bodyPr>
          <a:lstStyle>
            <a:lvl1pPr marL="0" indent="0" algn="l">
              <a:buNone/>
              <a:defRPr sz="1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descr="bottom.jpg"/>
          <p:cNvPicPr>
            <a:picLocks noChangeAspect="1"/>
          </p:cNvPicPr>
          <p:nvPr userDrawn="1"/>
        </p:nvPicPr>
        <p:blipFill>
          <a:blip r:embed="rId2" cstate="print"/>
          <a:stretch>
            <a:fillRect/>
          </a:stretch>
        </p:blipFill>
        <p:spPr>
          <a:xfrm>
            <a:off x="0" y="4358133"/>
            <a:ext cx="9144000" cy="249986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8950" y="719138"/>
            <a:ext cx="8348663"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88950" y="1981200"/>
            <a:ext cx="4125913"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7263" y="1981200"/>
            <a:ext cx="41275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8"/>
            <a:ext cx="8077200" cy="11430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057401"/>
            <a:ext cx="8077200" cy="4114800"/>
          </a:xfrm>
        </p:spPr>
        <p:txBody>
          <a:bodyPr/>
          <a:lstStyle>
            <a:lvl1pPr>
              <a:buSzPct val="75000"/>
              <a:defRPr/>
            </a:lvl1pPr>
            <a:lvl2pPr>
              <a:lnSpc>
                <a:spcPct val="105000"/>
              </a:lnSpc>
              <a:defRPr/>
            </a:lvl2pPr>
            <a:lvl3pPr>
              <a:lnSpc>
                <a:spcPct val="105000"/>
              </a:lnSpc>
              <a:buSzPct val="75000"/>
              <a:defRPr/>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893887"/>
            <a:ext cx="7772400" cy="1362075"/>
          </a:xfrm>
        </p:spPr>
        <p:txBody>
          <a:bodyPr anchor="t"/>
          <a:lstStyle>
            <a:lvl1pPr algn="l">
              <a:defRPr sz="4000" b="1" cap="all">
                <a:solidFill>
                  <a:schemeClr val="tx2"/>
                </a:solidFill>
              </a:defRPr>
            </a:lvl1pPr>
          </a:lstStyle>
          <a:p>
            <a:r>
              <a:rPr lang="en-US" dirty="0" smtClean="0"/>
              <a:t>Section Header Title</a:t>
            </a:r>
            <a:endParaRPr lang="en-US" dirty="0"/>
          </a:p>
        </p:txBody>
      </p:sp>
      <p:sp>
        <p:nvSpPr>
          <p:cNvPr id="3" name="Text Placeholder 2"/>
          <p:cNvSpPr>
            <a:spLocks noGrp="1"/>
          </p:cNvSpPr>
          <p:nvPr>
            <p:ph type="body" idx="1"/>
          </p:nvPr>
        </p:nvSpPr>
        <p:spPr>
          <a:xfrm>
            <a:off x="722313" y="3429000"/>
            <a:ext cx="7772400" cy="1500187"/>
          </a:xfrm>
        </p:spPr>
        <p:txBody>
          <a:bodyPr anchor="b">
            <a:normAutofit/>
          </a:bodyPr>
          <a:lstStyle>
            <a:lvl1pPr marL="0" indent="0">
              <a:buNone/>
              <a:defRPr sz="16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8"/>
            <a:ext cx="8077200" cy="11430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2103437"/>
            <a:ext cx="38862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103437"/>
            <a:ext cx="38862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87"/>
            <a:ext cx="8077200" cy="1124298"/>
          </a:xfrm>
        </p:spPr>
        <p:txBody>
          <a:bodyPr anchor="t" anchorCtr="0"/>
          <a:lstStyle>
            <a:lvl1pPr algn="l">
              <a:defRPr sz="3200" b="1">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133600"/>
            <a:ext cx="4959350" cy="426789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133600"/>
            <a:ext cx="3008313" cy="4343400"/>
          </a:xfrm>
        </p:spPr>
        <p:txBody>
          <a:bodyPr/>
          <a:lstStyle>
            <a:lvl1pPr marL="118872" indent="-118872">
              <a:buFont typeface="Wingdings" pitchFamily="2" charset="2"/>
              <a:buChar char="§"/>
              <a:defRPr sz="1800"/>
            </a:lvl1pPr>
            <a:lvl2pPr marL="548640" indent="-182880">
              <a:buSzPct val="75000"/>
              <a:buFont typeface="Arial" pitchFamily="34" charset="0"/>
              <a:buChar char="─"/>
              <a:defRPr sz="1600"/>
            </a:lvl2pPr>
            <a:lvl3pPr marL="822960" indent="-118872">
              <a:buSzPct val="75000"/>
              <a:buFont typeface="Wingdings" pitchFamily="2" charset="2"/>
              <a:buChar char="§"/>
              <a:defRPr sz="1400"/>
            </a:lvl3pPr>
            <a:lvl4pPr marL="1188720" indent="-118872">
              <a:lnSpc>
                <a:spcPct val="150000"/>
              </a:lnSpc>
              <a:buSzPct val="7500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29200"/>
            <a:ext cx="5486400" cy="566738"/>
          </a:xfrm>
        </p:spPr>
        <p:txBody>
          <a:bodyPr anchor="b"/>
          <a:lstStyle>
            <a:lvl1pPr algn="l">
              <a:defRPr sz="2000" b="1">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8413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595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88950" y="719138"/>
            <a:ext cx="8348663"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88950" y="1981200"/>
            <a:ext cx="4125913"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7263" y="1981200"/>
            <a:ext cx="41275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8950" y="4267200"/>
            <a:ext cx="4125913"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767263" y="4267200"/>
            <a:ext cx="41275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31838"/>
            <a:ext cx="8077200" cy="1143000"/>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057401"/>
            <a:ext cx="8077200" cy="411480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topbanner.jpg"/>
          <p:cNvPicPr>
            <a:picLocks noChangeAspect="1"/>
          </p:cNvPicPr>
          <p:nvPr/>
        </p:nvPicPr>
        <p:blipFill>
          <a:blip r:embed="rId12" cstate="print"/>
          <a:stretch>
            <a:fillRect/>
          </a:stretch>
        </p:blipFill>
        <p:spPr>
          <a:xfrm>
            <a:off x="7" y="0"/>
            <a:ext cx="9143984" cy="585215"/>
          </a:xfrm>
          <a:prstGeom prst="rect">
            <a:avLst/>
          </a:prstGeom>
        </p:spPr>
      </p:pic>
      <p:sp>
        <p:nvSpPr>
          <p:cNvPr id="8" name="Rectangle 7"/>
          <p:cNvSpPr/>
          <p:nvPr/>
        </p:nvSpPr>
        <p:spPr>
          <a:xfrm>
            <a:off x="8686800" y="6476999"/>
            <a:ext cx="457200" cy="381001"/>
          </a:xfrm>
          <a:prstGeom prst="rect">
            <a:avLst/>
          </a:prstGeom>
          <a:solidFill>
            <a:schemeClr val="tx2">
              <a:lumMod val="75000"/>
            </a:schemeClr>
          </a:solidFill>
        </p:spPr>
        <p:txBody>
          <a:bodyPr wrap="square" anchor="ctr">
            <a:noAutofit/>
          </a:bodyPr>
          <a:lstStyle/>
          <a:p>
            <a:pPr algn="ctr"/>
            <a:fld id="{47FBD1EF-0801-4063-B668-C71608ACC70F}" type="slidenum">
              <a:rPr kumimoji="0" lang="en-US" sz="12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algn="ctr"/>
              <a:t>‹#›</a:t>
            </a:fld>
            <a:endParaRPr lang="en-US" sz="12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9" r:id="rId5"/>
    <p:sldLayoutId id="2147483655" r:id="rId6"/>
    <p:sldLayoutId id="2147483656" r:id="rId7"/>
    <p:sldLayoutId id="2147483657" r:id="rId8"/>
    <p:sldLayoutId id="2147483660" r:id="rId9"/>
    <p:sldLayoutId id="2147483661" r:id="rId10"/>
  </p:sldLayoutIdLst>
  <p:hf hdr="0" ftr="0" dt="0"/>
  <p:txStyles>
    <p:titleStyle>
      <a:lvl1pPr algn="l" defTabSz="914400" rtl="0" eaLnBrk="1" latinLnBrk="0" hangingPunct="1">
        <a:spcBef>
          <a:spcPct val="0"/>
        </a:spcBef>
        <a:buNone/>
        <a:defRPr sz="3200" b="1" kern="120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tx2"/>
        </a:buClr>
        <a:buSzPct val="75000"/>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oleObject" Target="../embeddings/oleObject10.bin"/><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oleObject" Target="../embeddings/oleObject12.bin"/><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r>
              <a:rPr lang="en-US" dirty="0" smtClean="0"/>
              <a:t>Adaptive Median Filter</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5" name="Subtitle 4"/>
          <p:cNvSpPr>
            <a:spLocks noGrp="1"/>
          </p:cNvSpPr>
          <p:nvPr>
            <p:ph type="subTitle" idx="1"/>
          </p:nvPr>
        </p:nvSpPr>
        <p:spPr/>
        <p:txBody>
          <a:bodyPr/>
          <a:lstStyle/>
          <a:p>
            <a:r>
              <a:rPr lang="en-US" dirty="0" smtClean="0"/>
              <a:t>By Kiran Kintali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r>
              <a:rPr lang="en-US" smtClean="0"/>
              <a:t>Adaptive Median Filter for Hardware</a:t>
            </a:r>
          </a:p>
        </p:txBody>
      </p:sp>
      <p:pic>
        <p:nvPicPr>
          <p:cNvPr id="15363" name="Picture 5"/>
          <p:cNvPicPr>
            <a:picLocks noChangeAspect="1" noChangeArrowheads="1"/>
          </p:cNvPicPr>
          <p:nvPr/>
        </p:nvPicPr>
        <p:blipFill>
          <a:blip r:embed="rId2" cstate="print"/>
          <a:srcRect/>
          <a:stretch>
            <a:fillRect/>
          </a:stretch>
        </p:blipFill>
        <p:spPr bwMode="auto">
          <a:xfrm>
            <a:off x="392113" y="2901950"/>
            <a:ext cx="8196262" cy="2363788"/>
          </a:xfrm>
          <a:prstGeom prst="rect">
            <a:avLst/>
          </a:prstGeom>
          <a:noFill/>
          <a:ln w="9525">
            <a:solidFill>
              <a:schemeClr val="tx1"/>
            </a:solidFill>
            <a:miter lim="800000"/>
            <a:headEnd/>
            <a:tailEnd/>
          </a:ln>
        </p:spPr>
      </p:pic>
      <p:pic>
        <p:nvPicPr>
          <p:cNvPr id="15364" name="Picture 6"/>
          <p:cNvPicPr>
            <a:picLocks noChangeAspect="1" noChangeArrowheads="1"/>
          </p:cNvPicPr>
          <p:nvPr/>
        </p:nvPicPr>
        <p:blipFill>
          <a:blip r:embed="rId3" cstate="print"/>
          <a:srcRect/>
          <a:stretch>
            <a:fillRect/>
          </a:stretch>
        </p:blipFill>
        <p:spPr bwMode="auto">
          <a:xfrm>
            <a:off x="5419725" y="1944688"/>
            <a:ext cx="1612900" cy="1479550"/>
          </a:xfrm>
          <a:prstGeom prst="rect">
            <a:avLst/>
          </a:prstGeom>
          <a:noFill/>
          <a:ln w="9525">
            <a:noFill/>
            <a:miter lim="800000"/>
            <a:headEnd/>
            <a:tailEnd/>
          </a:ln>
        </p:spPr>
      </p:pic>
      <p:pic>
        <p:nvPicPr>
          <p:cNvPr id="15365" name="Picture 7"/>
          <p:cNvPicPr>
            <a:picLocks noChangeAspect="1" noChangeArrowheads="1"/>
          </p:cNvPicPr>
          <p:nvPr/>
        </p:nvPicPr>
        <p:blipFill>
          <a:blip r:embed="rId4" cstate="print"/>
          <a:srcRect/>
          <a:stretch>
            <a:fillRect/>
          </a:stretch>
        </p:blipFill>
        <p:spPr bwMode="auto">
          <a:xfrm>
            <a:off x="7165975" y="1949450"/>
            <a:ext cx="1566863" cy="1460500"/>
          </a:xfrm>
          <a:prstGeom prst="rect">
            <a:avLst/>
          </a:prstGeom>
          <a:noFill/>
          <a:ln w="9525">
            <a:noFill/>
            <a:miter lim="800000"/>
            <a:headEnd/>
            <a:tailEnd/>
          </a:ln>
        </p:spPr>
      </p:pic>
      <p:sp>
        <p:nvSpPr>
          <p:cNvPr id="15366" name="AutoShape 8"/>
          <p:cNvSpPr>
            <a:spLocks noChangeArrowheads="1"/>
          </p:cNvSpPr>
          <p:nvPr/>
        </p:nvSpPr>
        <p:spPr bwMode="auto">
          <a:xfrm>
            <a:off x="2487613" y="5662613"/>
            <a:ext cx="773112" cy="503237"/>
          </a:xfrm>
          <a:prstGeom prst="flowChartProcess">
            <a:avLst/>
          </a:prstGeom>
          <a:solidFill>
            <a:schemeClr val="accent1"/>
          </a:solidFill>
          <a:ln w="9525">
            <a:solidFill>
              <a:schemeClr val="tx1"/>
            </a:solidFill>
            <a:miter lim="800000"/>
            <a:headEnd/>
            <a:tailEnd/>
          </a:ln>
        </p:spPr>
        <p:txBody>
          <a:bodyPr wrap="none" anchor="ctr"/>
          <a:lstStyle/>
          <a:p>
            <a:pPr algn="ctr"/>
            <a:r>
              <a:rPr lang="en-US" sz="1050" dirty="0"/>
              <a:t>Partition</a:t>
            </a:r>
          </a:p>
          <a:p>
            <a:pPr algn="ctr"/>
            <a:r>
              <a:rPr lang="en-US" sz="1050" dirty="0"/>
              <a:t>the image</a:t>
            </a:r>
          </a:p>
        </p:txBody>
      </p:sp>
      <p:sp>
        <p:nvSpPr>
          <p:cNvPr id="15367" name="AutoShape 9"/>
          <p:cNvSpPr>
            <a:spLocks noChangeArrowheads="1"/>
          </p:cNvSpPr>
          <p:nvPr/>
        </p:nvSpPr>
        <p:spPr bwMode="auto">
          <a:xfrm>
            <a:off x="3382963" y="5741988"/>
            <a:ext cx="457200" cy="346075"/>
          </a:xfrm>
          <a:prstGeom prst="rightArrow">
            <a:avLst>
              <a:gd name="adj1" fmla="val 50000"/>
              <a:gd name="adj2" fmla="val 33028"/>
            </a:avLst>
          </a:prstGeom>
          <a:solidFill>
            <a:schemeClr val="accent1"/>
          </a:solidFill>
          <a:ln w="9525">
            <a:solidFill>
              <a:schemeClr val="tx1"/>
            </a:solidFill>
            <a:miter lim="800000"/>
            <a:headEnd/>
            <a:tailEnd/>
          </a:ln>
        </p:spPr>
        <p:txBody>
          <a:bodyPr wrap="none" anchor="ctr"/>
          <a:lstStyle/>
          <a:p>
            <a:endParaRPr lang="en-US"/>
          </a:p>
        </p:txBody>
      </p:sp>
      <p:sp>
        <p:nvSpPr>
          <p:cNvPr id="15368" name="AutoShape 10"/>
          <p:cNvSpPr>
            <a:spLocks noChangeArrowheads="1"/>
          </p:cNvSpPr>
          <p:nvPr/>
        </p:nvSpPr>
        <p:spPr bwMode="auto">
          <a:xfrm>
            <a:off x="3930650" y="5446713"/>
            <a:ext cx="1247775" cy="925512"/>
          </a:xfrm>
          <a:prstGeom prst="flowChartProcess">
            <a:avLst/>
          </a:prstGeom>
          <a:solidFill>
            <a:schemeClr val="accent1"/>
          </a:solidFill>
          <a:ln w="9525">
            <a:solidFill>
              <a:schemeClr val="tx1"/>
            </a:solidFill>
            <a:miter lim="800000"/>
            <a:headEnd/>
            <a:tailEnd/>
          </a:ln>
        </p:spPr>
        <p:txBody>
          <a:bodyPr wrap="none" anchor="ctr"/>
          <a:lstStyle/>
          <a:p>
            <a:pPr algn="ctr"/>
            <a:r>
              <a:rPr lang="en-US" sz="1100" dirty="0"/>
              <a:t>Adaptive </a:t>
            </a:r>
          </a:p>
          <a:p>
            <a:pPr algn="ctr"/>
            <a:r>
              <a:rPr lang="en-US" sz="1100" dirty="0" smtClean="0"/>
              <a:t>median </a:t>
            </a:r>
            <a:r>
              <a:rPr lang="en-US" sz="1100" dirty="0"/>
              <a:t>filter</a:t>
            </a:r>
          </a:p>
          <a:p>
            <a:pPr algn="ctr"/>
            <a:endParaRPr lang="en-US" sz="1100" dirty="0"/>
          </a:p>
          <a:p>
            <a:pPr algn="ctr"/>
            <a:r>
              <a:rPr lang="en-US" sz="1100" dirty="0" smtClean="0"/>
              <a:t>(compute median</a:t>
            </a:r>
            <a:endParaRPr lang="en-US" sz="1100" dirty="0"/>
          </a:p>
          <a:p>
            <a:pPr algn="ctr"/>
            <a:r>
              <a:rPr lang="en-US" sz="1100" dirty="0" smtClean="0"/>
              <a:t>pixel</a:t>
            </a:r>
            <a:r>
              <a:rPr lang="en-US" sz="1100" dirty="0"/>
              <a:t>)</a:t>
            </a:r>
          </a:p>
        </p:txBody>
      </p:sp>
      <p:sp>
        <p:nvSpPr>
          <p:cNvPr id="15369" name="AutoShape 11"/>
          <p:cNvSpPr>
            <a:spLocks noChangeArrowheads="1"/>
          </p:cNvSpPr>
          <p:nvPr/>
        </p:nvSpPr>
        <p:spPr bwMode="auto">
          <a:xfrm>
            <a:off x="5253038" y="5727700"/>
            <a:ext cx="457200" cy="346075"/>
          </a:xfrm>
          <a:prstGeom prst="rightArrow">
            <a:avLst>
              <a:gd name="adj1" fmla="val 50000"/>
              <a:gd name="adj2" fmla="val 33028"/>
            </a:avLst>
          </a:prstGeom>
          <a:solidFill>
            <a:schemeClr val="accent1"/>
          </a:solidFill>
          <a:ln w="9525">
            <a:solidFill>
              <a:schemeClr val="tx1"/>
            </a:solidFill>
            <a:miter lim="800000"/>
            <a:headEnd/>
            <a:tailEnd/>
          </a:ln>
        </p:spPr>
        <p:txBody>
          <a:bodyPr wrap="none" anchor="ctr"/>
          <a:lstStyle/>
          <a:p>
            <a:endParaRPr lang="en-US"/>
          </a:p>
        </p:txBody>
      </p:sp>
      <p:sp>
        <p:nvSpPr>
          <p:cNvPr id="15370" name="AutoShape 12"/>
          <p:cNvSpPr>
            <a:spLocks noChangeArrowheads="1"/>
          </p:cNvSpPr>
          <p:nvPr/>
        </p:nvSpPr>
        <p:spPr bwMode="auto">
          <a:xfrm>
            <a:off x="5815012" y="5640388"/>
            <a:ext cx="1347787" cy="503237"/>
          </a:xfrm>
          <a:prstGeom prst="flowChartProcess">
            <a:avLst/>
          </a:prstGeom>
          <a:solidFill>
            <a:schemeClr val="accent1"/>
          </a:solidFill>
          <a:ln w="9525">
            <a:solidFill>
              <a:schemeClr val="tx1"/>
            </a:solidFill>
            <a:miter lim="800000"/>
            <a:headEnd/>
            <a:tailEnd/>
          </a:ln>
        </p:spPr>
        <p:txBody>
          <a:bodyPr wrap="none" anchor="ctr"/>
          <a:lstStyle/>
          <a:p>
            <a:pPr algn="ctr"/>
            <a:r>
              <a:rPr lang="en-US" sz="1100" dirty="0"/>
              <a:t>Apply new pixel </a:t>
            </a:r>
          </a:p>
          <a:p>
            <a:pPr algn="ctr"/>
            <a:r>
              <a:rPr lang="en-US" sz="1100" dirty="0" smtClean="0"/>
              <a:t>or</a:t>
            </a:r>
            <a:endParaRPr lang="en-US" sz="1100" dirty="0"/>
          </a:p>
          <a:p>
            <a:pPr algn="ctr"/>
            <a:r>
              <a:rPr lang="en-US" sz="1100" dirty="0"/>
              <a:t>Keep the old pixel</a:t>
            </a:r>
          </a:p>
        </p:txBody>
      </p:sp>
      <p:sp>
        <p:nvSpPr>
          <p:cNvPr id="15371" name="Line 13"/>
          <p:cNvSpPr>
            <a:spLocks noChangeShapeType="1"/>
          </p:cNvSpPr>
          <p:nvPr/>
        </p:nvSpPr>
        <p:spPr bwMode="auto">
          <a:xfrm flipH="1">
            <a:off x="2840038" y="4826000"/>
            <a:ext cx="379412" cy="774700"/>
          </a:xfrm>
          <a:prstGeom prst="line">
            <a:avLst/>
          </a:prstGeom>
          <a:noFill/>
          <a:ln w="9525">
            <a:solidFill>
              <a:schemeClr val="tx1"/>
            </a:solidFill>
            <a:prstDash val="sysDot"/>
            <a:round/>
            <a:headEnd/>
            <a:tailEnd type="triangle" w="med" len="med"/>
          </a:ln>
        </p:spPr>
        <p:txBody>
          <a:bodyPr/>
          <a:lstStyle/>
          <a:p>
            <a:endParaRPr lang="en-US"/>
          </a:p>
        </p:txBody>
      </p:sp>
      <p:sp>
        <p:nvSpPr>
          <p:cNvPr id="15372" name="Line 14"/>
          <p:cNvSpPr>
            <a:spLocks noChangeShapeType="1"/>
          </p:cNvSpPr>
          <p:nvPr/>
        </p:nvSpPr>
        <p:spPr bwMode="auto">
          <a:xfrm>
            <a:off x="6176963" y="4811713"/>
            <a:ext cx="412750" cy="738187"/>
          </a:xfrm>
          <a:prstGeom prst="line">
            <a:avLst/>
          </a:prstGeom>
          <a:noFill/>
          <a:ln w="9525">
            <a:solidFill>
              <a:schemeClr val="tx1"/>
            </a:solidFill>
            <a:prstDash val="sysDot"/>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r>
              <a:rPr lang="en-US" dirty="0" smtClean="0"/>
              <a:t>Partitioning the Image</a:t>
            </a:r>
          </a:p>
        </p:txBody>
      </p:sp>
      <p:graphicFrame>
        <p:nvGraphicFramePr>
          <p:cNvPr id="2050" name="Object 23"/>
          <p:cNvGraphicFramePr>
            <a:graphicFrameLocks noChangeAspect="1"/>
          </p:cNvGraphicFramePr>
          <p:nvPr>
            <p:ph sz="half" idx="1"/>
          </p:nvPr>
        </p:nvGraphicFramePr>
        <p:xfrm>
          <a:off x="487363" y="2265363"/>
          <a:ext cx="1604962" cy="1604962"/>
        </p:xfrm>
        <a:graphic>
          <a:graphicData uri="http://schemas.openxmlformats.org/presentationml/2006/ole">
            <p:oleObj spid="_x0000_s2050" name="Visio" r:id="rId3" imgW="1683551" imgH="1683551" progId="Visio.Drawing.11">
              <p:embed/>
            </p:oleObj>
          </a:graphicData>
        </a:graphic>
      </p:graphicFrame>
      <p:pic>
        <p:nvPicPr>
          <p:cNvPr id="2053" name="Picture 3"/>
          <p:cNvPicPr>
            <a:picLocks noChangeAspect="1" noChangeArrowheads="1"/>
          </p:cNvPicPr>
          <p:nvPr/>
        </p:nvPicPr>
        <p:blipFill>
          <a:blip r:embed="rId4" cstate="print"/>
          <a:srcRect/>
          <a:stretch>
            <a:fillRect/>
          </a:stretch>
        </p:blipFill>
        <p:spPr bwMode="auto">
          <a:xfrm>
            <a:off x="436563" y="4775200"/>
            <a:ext cx="5791200" cy="1670050"/>
          </a:xfrm>
          <a:prstGeom prst="rect">
            <a:avLst/>
          </a:prstGeom>
          <a:noFill/>
          <a:ln w="9525">
            <a:solidFill>
              <a:schemeClr val="tx1"/>
            </a:solidFill>
            <a:miter lim="800000"/>
            <a:headEnd/>
            <a:tailEnd/>
          </a:ln>
        </p:spPr>
      </p:pic>
      <p:graphicFrame>
        <p:nvGraphicFramePr>
          <p:cNvPr id="450597" name="Object 37"/>
          <p:cNvGraphicFramePr>
            <a:graphicFrameLocks noChangeAspect="1"/>
          </p:cNvGraphicFramePr>
          <p:nvPr/>
        </p:nvGraphicFramePr>
        <p:xfrm>
          <a:off x="477838" y="2251075"/>
          <a:ext cx="203200" cy="1643063"/>
        </p:xfrm>
        <a:graphic>
          <a:graphicData uri="http://schemas.openxmlformats.org/presentationml/2006/ole">
            <p:oleObj spid="_x0000_s2051" name="Visio" r:id="rId5" imgW="214532" imgH="1677572" progId="Visio.Drawing.11">
              <p:embed/>
            </p:oleObj>
          </a:graphicData>
        </a:graphic>
      </p:graphicFrame>
      <p:sp>
        <p:nvSpPr>
          <p:cNvPr id="2054" name="Rectangle 47"/>
          <p:cNvSpPr>
            <a:spLocks noChangeArrowheads="1"/>
          </p:cNvSpPr>
          <p:nvPr/>
        </p:nvSpPr>
        <p:spPr bwMode="auto">
          <a:xfrm>
            <a:off x="4019550" y="1524000"/>
            <a:ext cx="4346575" cy="2239962"/>
          </a:xfrm>
          <a:prstGeom prst="rect">
            <a:avLst/>
          </a:prstGeom>
          <a:noFill/>
          <a:ln w="9525">
            <a:noFill/>
            <a:miter lim="800000"/>
            <a:headEnd/>
            <a:tailEnd/>
          </a:ln>
        </p:spPr>
        <p:txBody>
          <a:bodyPr/>
          <a:lstStyle/>
          <a:p>
            <a:pPr marL="682625" lvl="1" indent="-284163">
              <a:spcBef>
                <a:spcPts val="1200"/>
              </a:spcBef>
              <a:buClr>
                <a:srgbClr val="215383"/>
              </a:buClr>
              <a:buSzPct val="90000"/>
              <a:buFont typeface="Times" pitchFamily="18" charset="0"/>
              <a:buNone/>
            </a:pPr>
            <a:endParaRPr lang="en-US" sz="1600" b="0" dirty="0">
              <a:latin typeface="Arial" charset="0"/>
            </a:endParaRPr>
          </a:p>
          <a:p>
            <a:pPr marL="284163" indent="-284163">
              <a:spcBef>
                <a:spcPts val="1200"/>
              </a:spcBef>
              <a:buClr>
                <a:srgbClr val="215383"/>
              </a:buClr>
              <a:buSzPct val="90000"/>
              <a:buFont typeface="Wingdings" pitchFamily="2" charset="2"/>
              <a:buChar char="§"/>
            </a:pPr>
            <a:r>
              <a:rPr lang="en-US" sz="1600" b="0" dirty="0" smtClean="0">
                <a:latin typeface="Arial" charset="0"/>
              </a:rPr>
              <a:t>This approach captures </a:t>
            </a:r>
            <a:r>
              <a:rPr lang="en-US" sz="1600" b="0" dirty="0">
                <a:latin typeface="Arial" charset="0"/>
              </a:rPr>
              <a:t>a column of data (9x1) of the image and feeds into the median </a:t>
            </a:r>
            <a:r>
              <a:rPr lang="en-US" sz="1600" b="0" dirty="0" smtClean="0">
                <a:latin typeface="Arial" charset="0"/>
              </a:rPr>
              <a:t>filter.</a:t>
            </a:r>
            <a:endParaRPr lang="en-US" sz="1600" b="0" dirty="0">
              <a:latin typeface="Arial" charset="0"/>
            </a:endParaRPr>
          </a:p>
          <a:p>
            <a:pPr marL="284163" indent="-284163">
              <a:spcBef>
                <a:spcPts val="1200"/>
              </a:spcBef>
              <a:buClr>
                <a:srgbClr val="215383"/>
              </a:buClr>
              <a:buSzPct val="90000"/>
              <a:buFont typeface="Wingdings" pitchFamily="2" charset="2"/>
              <a:buChar char="§"/>
            </a:pPr>
            <a:r>
              <a:rPr lang="en-US" sz="1600" b="0" dirty="0" smtClean="0">
                <a:latin typeface="Arial" charset="0"/>
              </a:rPr>
              <a:t>The filter buffers </a:t>
            </a:r>
            <a:r>
              <a:rPr lang="en-US" sz="1600" b="0" dirty="0">
                <a:latin typeface="Arial" charset="0"/>
              </a:rPr>
              <a:t>the column for first 9 cycles to make a 9x9 </a:t>
            </a:r>
            <a:r>
              <a:rPr lang="en-US" sz="1600" b="0" dirty="0" smtClean="0">
                <a:latin typeface="Arial" charset="0"/>
              </a:rPr>
              <a:t>region.</a:t>
            </a:r>
            <a:endParaRPr lang="en-US" sz="1600" b="0" dirty="0">
              <a:latin typeface="Arial" charset="0"/>
            </a:endParaRPr>
          </a:p>
          <a:p>
            <a:pPr marL="284163" indent="-284163">
              <a:spcBef>
                <a:spcPts val="1200"/>
              </a:spcBef>
              <a:buClr>
                <a:srgbClr val="215383"/>
              </a:buClr>
              <a:buSzPct val="90000"/>
              <a:buFont typeface="Wingdings" pitchFamily="2" charset="2"/>
              <a:buChar char="§"/>
            </a:pPr>
            <a:r>
              <a:rPr lang="en-US" sz="1600" b="0" dirty="0" smtClean="0">
                <a:latin typeface="Arial" charset="0"/>
              </a:rPr>
              <a:t>This </a:t>
            </a:r>
            <a:r>
              <a:rPr lang="en-US" sz="1600" b="0" dirty="0">
                <a:latin typeface="Arial" charset="0"/>
              </a:rPr>
              <a:t>is done to reduce the filter chip I/O </a:t>
            </a:r>
            <a:r>
              <a:rPr lang="en-US" sz="1600" b="0" dirty="0" smtClean="0">
                <a:latin typeface="Arial" charset="0"/>
              </a:rPr>
              <a:t>count.</a:t>
            </a:r>
            <a:endParaRPr lang="en-US" sz="1600" b="0" dirty="0">
              <a:latin typeface="Arial" charset="0"/>
            </a:endParaRPr>
          </a:p>
        </p:txBody>
      </p:sp>
      <p:sp>
        <p:nvSpPr>
          <p:cNvPr id="2055" name="Oval 49"/>
          <p:cNvSpPr>
            <a:spLocks noChangeArrowheads="1"/>
          </p:cNvSpPr>
          <p:nvPr/>
        </p:nvSpPr>
        <p:spPr bwMode="auto">
          <a:xfrm>
            <a:off x="1846263" y="5591175"/>
            <a:ext cx="976312" cy="615950"/>
          </a:xfrm>
          <a:prstGeom prst="ellipse">
            <a:avLst/>
          </a:prstGeom>
          <a:noFill/>
          <a:ln w="28575">
            <a:solidFill>
              <a:schemeClr val="tx1"/>
            </a:solidFill>
            <a:round/>
            <a:headEnd/>
            <a:tailEnd/>
          </a:ln>
        </p:spPr>
        <p:txBody>
          <a:bodyPr wrap="none" anchor="ctr"/>
          <a:lstStyle/>
          <a:p>
            <a:endParaRPr lang="en-US"/>
          </a:p>
        </p:txBody>
      </p:sp>
      <p:sp>
        <p:nvSpPr>
          <p:cNvPr id="2056" name="Text Box 53"/>
          <p:cNvSpPr txBox="1">
            <a:spLocks noChangeArrowheads="1"/>
          </p:cNvSpPr>
          <p:nvPr/>
        </p:nvSpPr>
        <p:spPr bwMode="auto">
          <a:xfrm>
            <a:off x="646113" y="1916113"/>
            <a:ext cx="1449387" cy="244475"/>
          </a:xfrm>
          <a:prstGeom prst="rect">
            <a:avLst/>
          </a:prstGeom>
          <a:noFill/>
          <a:ln w="9525">
            <a:noFill/>
            <a:miter lim="800000"/>
            <a:headEnd/>
            <a:tailEnd/>
          </a:ln>
        </p:spPr>
        <p:txBody>
          <a:bodyPr wrap="none">
            <a:spAutoFit/>
          </a:bodyPr>
          <a:lstStyle/>
          <a:p>
            <a:r>
              <a:rPr lang="en-US"/>
              <a:t>9x9 region of the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94444E-6 3.33333E-6 L 0.15208 3.33333E-6 " pathEditMode="relative" rAng="0" ptsTypes="AA">
                                      <p:cBhvr>
                                        <p:cTn id="6" dur="1000" fill="hold"/>
                                        <p:tgtEl>
                                          <p:spTgt spid="450597"/>
                                        </p:tgtEl>
                                        <p:attrNameLst>
                                          <p:attrName>ppt_x</p:attrName>
                                          <p:attrName>ppt_y</p:attrName>
                                        </p:attrNameLst>
                                      </p:cBhvr>
                                      <p:rCtr x="7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Median Filter Algorithm in Hardware</a:t>
            </a:r>
          </a:p>
        </p:txBody>
      </p:sp>
      <p:pic>
        <p:nvPicPr>
          <p:cNvPr id="16387" name="Picture 3"/>
          <p:cNvPicPr>
            <a:picLocks noChangeAspect="1" noChangeArrowheads="1"/>
          </p:cNvPicPr>
          <p:nvPr/>
        </p:nvPicPr>
        <p:blipFill>
          <a:blip r:embed="rId2" cstate="print"/>
          <a:srcRect/>
          <a:stretch>
            <a:fillRect/>
          </a:stretch>
        </p:blipFill>
        <p:spPr bwMode="auto">
          <a:xfrm>
            <a:off x="427038" y="5356225"/>
            <a:ext cx="4233862" cy="1220788"/>
          </a:xfrm>
          <a:prstGeom prst="rect">
            <a:avLst/>
          </a:prstGeom>
          <a:noFill/>
          <a:ln w="9525">
            <a:solidFill>
              <a:schemeClr val="tx1"/>
            </a:solidFill>
            <a:miter lim="800000"/>
            <a:headEnd/>
            <a:tailEnd/>
          </a:ln>
        </p:spPr>
      </p:pic>
      <p:sp>
        <p:nvSpPr>
          <p:cNvPr id="16388" name="Oval 5"/>
          <p:cNvSpPr>
            <a:spLocks noChangeArrowheads="1"/>
          </p:cNvSpPr>
          <p:nvPr/>
        </p:nvSpPr>
        <p:spPr bwMode="auto">
          <a:xfrm>
            <a:off x="2020888" y="5741988"/>
            <a:ext cx="1019175" cy="896937"/>
          </a:xfrm>
          <a:prstGeom prst="ellipse">
            <a:avLst/>
          </a:prstGeom>
          <a:noFill/>
          <a:ln w="28575">
            <a:solidFill>
              <a:schemeClr val="tx1"/>
            </a:solidFill>
            <a:round/>
            <a:headEnd/>
            <a:tailEnd/>
          </a:ln>
        </p:spPr>
        <p:txBody>
          <a:bodyPr wrap="none" anchor="ctr"/>
          <a:lstStyle/>
          <a:p>
            <a:endParaRPr lang="en-US"/>
          </a:p>
        </p:txBody>
      </p:sp>
      <p:pic>
        <p:nvPicPr>
          <p:cNvPr id="16389" name="Picture 7"/>
          <p:cNvPicPr>
            <a:picLocks noChangeAspect="1" noChangeArrowheads="1"/>
          </p:cNvPicPr>
          <p:nvPr/>
        </p:nvPicPr>
        <p:blipFill>
          <a:blip r:embed="rId3" cstate="print"/>
          <a:srcRect/>
          <a:stretch>
            <a:fillRect/>
          </a:stretch>
        </p:blipFill>
        <p:spPr bwMode="auto">
          <a:xfrm>
            <a:off x="2265363" y="1714500"/>
            <a:ext cx="6561137" cy="3509963"/>
          </a:xfrm>
          <a:prstGeom prst="rect">
            <a:avLst/>
          </a:prstGeom>
          <a:noFill/>
          <a:ln w="9525">
            <a:solidFill>
              <a:schemeClr val="tx1"/>
            </a:solidFill>
            <a:miter lim="800000"/>
            <a:headEnd/>
            <a:tailEnd/>
          </a:ln>
        </p:spPr>
      </p:pic>
      <p:sp>
        <p:nvSpPr>
          <p:cNvPr id="16390" name="Line 8"/>
          <p:cNvSpPr>
            <a:spLocks noChangeShapeType="1"/>
          </p:cNvSpPr>
          <p:nvPr/>
        </p:nvSpPr>
        <p:spPr bwMode="auto">
          <a:xfrm flipV="1">
            <a:off x="2619375" y="5205413"/>
            <a:ext cx="431800" cy="633412"/>
          </a:xfrm>
          <a:prstGeom prst="line">
            <a:avLst/>
          </a:prstGeom>
          <a:noFill/>
          <a:ln w="9525">
            <a:solidFill>
              <a:schemeClr val="tx1"/>
            </a:solidFill>
            <a:round/>
            <a:headEnd/>
            <a:tailEnd type="triangle" w="med" len="med"/>
          </a:ln>
        </p:spPr>
        <p:txBody>
          <a:bodyPr/>
          <a:lstStyle/>
          <a:p>
            <a:endParaRPr lang="en-US"/>
          </a:p>
        </p:txBody>
      </p:sp>
      <p:sp>
        <p:nvSpPr>
          <p:cNvPr id="16391" name="Rectangle 6"/>
          <p:cNvSpPr>
            <a:spLocks noChangeArrowheads="1"/>
          </p:cNvSpPr>
          <p:nvPr/>
        </p:nvSpPr>
        <p:spPr bwMode="auto">
          <a:xfrm>
            <a:off x="6629400" y="5600700"/>
            <a:ext cx="1968500" cy="749300"/>
          </a:xfrm>
          <a:prstGeom prst="rect">
            <a:avLst/>
          </a:prstGeom>
          <a:solidFill>
            <a:schemeClr val="accent1"/>
          </a:solidFill>
          <a:ln w="9525" algn="ctr">
            <a:solidFill>
              <a:schemeClr val="tx1"/>
            </a:solidFill>
            <a:round/>
            <a:headEnd/>
            <a:tailEnd/>
          </a:ln>
        </p:spPr>
        <p:txBody>
          <a:bodyPr/>
          <a:lstStyle/>
          <a:p>
            <a:r>
              <a:rPr lang="en-US" sz="2000" dirty="0"/>
              <a:t>Fully </a:t>
            </a:r>
            <a:r>
              <a:rPr lang="en-US" sz="2000" dirty="0" smtClean="0"/>
              <a:t>parallel </a:t>
            </a:r>
            <a:r>
              <a:rPr lang="en-US" sz="2000" dirty="0"/>
              <a:t>i</a:t>
            </a:r>
            <a:r>
              <a:rPr lang="en-US" sz="2000" dirty="0" smtClean="0"/>
              <a:t>mplementation</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Filtering the Image Region</a:t>
            </a:r>
          </a:p>
        </p:txBody>
      </p:sp>
      <p:pic>
        <p:nvPicPr>
          <p:cNvPr id="17411" name="Picture 4"/>
          <p:cNvPicPr>
            <a:picLocks noChangeAspect="1" noChangeArrowheads="1"/>
          </p:cNvPicPr>
          <p:nvPr/>
        </p:nvPicPr>
        <p:blipFill>
          <a:blip r:embed="rId2" cstate="print"/>
          <a:srcRect/>
          <a:stretch>
            <a:fillRect/>
          </a:stretch>
        </p:blipFill>
        <p:spPr bwMode="auto">
          <a:xfrm>
            <a:off x="436563" y="4775200"/>
            <a:ext cx="5791200" cy="1670050"/>
          </a:xfrm>
          <a:prstGeom prst="rect">
            <a:avLst/>
          </a:prstGeom>
          <a:noFill/>
          <a:ln w="9525">
            <a:solidFill>
              <a:schemeClr val="tx1"/>
            </a:solidFill>
            <a:miter lim="800000"/>
            <a:headEnd/>
            <a:tailEnd/>
          </a:ln>
        </p:spPr>
      </p:pic>
      <p:sp>
        <p:nvSpPr>
          <p:cNvPr id="17412" name="Rectangle 6"/>
          <p:cNvSpPr>
            <a:spLocks noChangeArrowheads="1"/>
          </p:cNvSpPr>
          <p:nvPr/>
        </p:nvSpPr>
        <p:spPr bwMode="auto">
          <a:xfrm>
            <a:off x="533400" y="1482725"/>
            <a:ext cx="7848600" cy="2976563"/>
          </a:xfrm>
          <a:prstGeom prst="rect">
            <a:avLst/>
          </a:prstGeom>
          <a:noFill/>
          <a:ln w="9525">
            <a:noFill/>
            <a:miter lim="800000"/>
            <a:headEnd/>
            <a:tailEnd/>
          </a:ln>
        </p:spPr>
        <p:txBody>
          <a:bodyPr/>
          <a:lstStyle/>
          <a:p>
            <a:pPr marL="682625" lvl="1" indent="-284163">
              <a:spcBef>
                <a:spcPct val="20000"/>
              </a:spcBef>
              <a:buClr>
                <a:srgbClr val="215383"/>
              </a:buClr>
              <a:buSzPct val="90000"/>
              <a:buFont typeface="Times" pitchFamily="18" charset="0"/>
              <a:buNone/>
            </a:pPr>
            <a:endParaRPr lang="en-US" sz="1400" b="0" dirty="0">
              <a:latin typeface="Arial" charset="0"/>
            </a:endParaRPr>
          </a:p>
          <a:p>
            <a:pPr marL="284163" indent="-284163">
              <a:spcBef>
                <a:spcPct val="20000"/>
              </a:spcBef>
              <a:buClr>
                <a:srgbClr val="215383"/>
              </a:buClr>
              <a:buSzPct val="90000"/>
              <a:buFont typeface="Wingdings" pitchFamily="2" charset="2"/>
              <a:buChar char="§"/>
            </a:pPr>
            <a:r>
              <a:rPr lang="en-US" sz="1400" b="0" dirty="0" smtClean="0">
                <a:latin typeface="Arial" charset="0"/>
              </a:rPr>
              <a:t>Buffers </a:t>
            </a:r>
            <a:r>
              <a:rPr lang="en-US" sz="1400" b="0" dirty="0">
                <a:latin typeface="Arial" charset="0"/>
              </a:rPr>
              <a:t>input column of data (9x1) for </a:t>
            </a:r>
            <a:r>
              <a:rPr lang="en-US" sz="1400" b="0" dirty="0" smtClean="0">
                <a:latin typeface="Arial" charset="0"/>
              </a:rPr>
              <a:t>9 cycles </a:t>
            </a:r>
            <a:r>
              <a:rPr lang="en-US" sz="1400" b="0" dirty="0">
                <a:latin typeface="Arial" charset="0"/>
              </a:rPr>
              <a:t>to make a 9x9 region</a:t>
            </a:r>
          </a:p>
          <a:p>
            <a:pPr marL="284163" indent="-284163">
              <a:spcBef>
                <a:spcPct val="20000"/>
              </a:spcBef>
              <a:buClr>
                <a:srgbClr val="215383"/>
              </a:buClr>
              <a:buSzPct val="90000"/>
              <a:buFont typeface="Wingdings" pitchFamily="2" charset="2"/>
              <a:buChar char="§"/>
            </a:pPr>
            <a:r>
              <a:rPr lang="en-US" sz="1400" b="0" dirty="0">
                <a:latin typeface="Arial" charset="0"/>
              </a:rPr>
              <a:t>Partitions the buffer into 3x3, 5x5, </a:t>
            </a:r>
            <a:r>
              <a:rPr lang="en-US" sz="1400" b="0" dirty="0" smtClean="0">
                <a:latin typeface="Arial" charset="0"/>
              </a:rPr>
              <a:t>7x7, </a:t>
            </a:r>
            <a:r>
              <a:rPr lang="en-US" sz="1400" b="0" dirty="0">
                <a:latin typeface="Arial" charset="0"/>
              </a:rPr>
              <a:t>and 9x9 regions</a:t>
            </a:r>
          </a:p>
          <a:p>
            <a:pPr marL="284163" indent="-284163">
              <a:spcBef>
                <a:spcPct val="20000"/>
              </a:spcBef>
              <a:buClr>
                <a:srgbClr val="215383"/>
              </a:buClr>
              <a:buSzPct val="90000"/>
              <a:buFont typeface="Wingdings" pitchFamily="2" charset="2"/>
              <a:buChar char="§"/>
            </a:pPr>
            <a:r>
              <a:rPr lang="en-US" sz="1400" b="0" dirty="0">
                <a:latin typeface="Arial" charset="0"/>
              </a:rPr>
              <a:t>Computes [</a:t>
            </a:r>
            <a:r>
              <a:rPr lang="en-US" sz="1400" b="0" dirty="0" err="1">
                <a:latin typeface="Arial" charset="0"/>
              </a:rPr>
              <a:t>min,med,max</a:t>
            </a:r>
            <a:r>
              <a:rPr lang="en-US" sz="1400" b="0" dirty="0">
                <a:latin typeface="Arial" charset="0"/>
              </a:rPr>
              <a:t>] pixel of each of the </a:t>
            </a:r>
            <a:r>
              <a:rPr lang="en-US" sz="1400" b="0" dirty="0" err="1" smtClean="0">
                <a:latin typeface="Arial" charset="0"/>
              </a:rPr>
              <a:t>subregions</a:t>
            </a:r>
            <a:endParaRPr lang="en-US" sz="1400" b="0" dirty="0">
              <a:latin typeface="Arial" charset="0"/>
            </a:endParaRPr>
          </a:p>
          <a:p>
            <a:pPr marL="284163" indent="-284163">
              <a:spcBef>
                <a:spcPct val="20000"/>
              </a:spcBef>
              <a:buClr>
                <a:srgbClr val="215383"/>
              </a:buClr>
              <a:buSzPct val="90000"/>
              <a:buFont typeface="Wingdings" pitchFamily="2" charset="2"/>
              <a:buChar char="§"/>
            </a:pPr>
            <a:r>
              <a:rPr lang="en-US" sz="1400" b="0" dirty="0">
                <a:latin typeface="Arial" charset="0"/>
              </a:rPr>
              <a:t>Computes output pixel using adaptive median algorithm</a:t>
            </a:r>
          </a:p>
          <a:p>
            <a:pPr marL="284163" indent="-284163">
              <a:spcBef>
                <a:spcPct val="20000"/>
              </a:spcBef>
              <a:buClr>
                <a:srgbClr val="215383"/>
              </a:buClr>
              <a:buSzPct val="90000"/>
              <a:buFont typeface="Wingdings" pitchFamily="2" charset="2"/>
              <a:buChar char="§"/>
            </a:pPr>
            <a:endParaRPr lang="en-US" sz="1400" b="0" dirty="0">
              <a:latin typeface="Arial" charset="0"/>
            </a:endParaRPr>
          </a:p>
          <a:p>
            <a:pPr marL="284163" indent="-284163">
              <a:spcBef>
                <a:spcPct val="20000"/>
              </a:spcBef>
              <a:buClr>
                <a:srgbClr val="215383"/>
              </a:buClr>
              <a:buSzPct val="90000"/>
              <a:buFont typeface="Wingdings" pitchFamily="2" charset="2"/>
              <a:buChar char="§"/>
            </a:pPr>
            <a:r>
              <a:rPr lang="en-US" sz="1400" b="0" dirty="0">
                <a:latin typeface="Arial" charset="0"/>
              </a:rPr>
              <a:t>For each </a:t>
            </a:r>
            <a:r>
              <a:rPr lang="en-US" sz="1400" b="0" dirty="0" smtClean="0">
                <a:latin typeface="Arial" charset="0"/>
              </a:rPr>
              <a:t>region, the adaptive median </a:t>
            </a:r>
            <a:r>
              <a:rPr lang="en-US" sz="1400" b="0" dirty="0">
                <a:latin typeface="Arial" charset="0"/>
              </a:rPr>
              <a:t>filter </a:t>
            </a:r>
            <a:r>
              <a:rPr lang="en-US" sz="1400" b="0" dirty="0" smtClean="0">
                <a:latin typeface="Arial" charset="0"/>
              </a:rPr>
              <a:t>outputs:</a:t>
            </a:r>
            <a:endParaRPr lang="en-US" sz="1400" b="0" dirty="0">
              <a:latin typeface="Arial" charset="0"/>
            </a:endParaRPr>
          </a:p>
          <a:p>
            <a:pPr marL="682625" lvl="1" indent="-284163">
              <a:spcBef>
                <a:spcPct val="20000"/>
              </a:spcBef>
              <a:buClr>
                <a:srgbClr val="215383"/>
              </a:buClr>
              <a:buSzPct val="90000"/>
              <a:buFont typeface="Times" pitchFamily="18" charset="0"/>
              <a:buChar char="–"/>
            </a:pPr>
            <a:r>
              <a:rPr lang="en-US" sz="1100" b="0" dirty="0">
                <a:latin typeface="Arial" charset="0"/>
              </a:rPr>
              <a:t>‘</a:t>
            </a:r>
            <a:r>
              <a:rPr lang="en-US" sz="1100" b="0" dirty="0" err="1">
                <a:latin typeface="Arial" charset="0"/>
              </a:rPr>
              <a:t>center_pixel</a:t>
            </a:r>
            <a:r>
              <a:rPr lang="en-US" sz="1100" b="0" dirty="0">
                <a:latin typeface="Arial" charset="0"/>
              </a:rPr>
              <a:t>’ (data signal)</a:t>
            </a:r>
          </a:p>
          <a:p>
            <a:pPr marL="682625" lvl="1" indent="-284163">
              <a:spcBef>
                <a:spcPct val="20000"/>
              </a:spcBef>
              <a:buClr>
                <a:srgbClr val="215383"/>
              </a:buClr>
              <a:buSzPct val="90000"/>
              <a:buFont typeface="Times" pitchFamily="18" charset="0"/>
              <a:buChar char="–"/>
            </a:pPr>
            <a:r>
              <a:rPr lang="en-US" sz="1100" b="0" dirty="0">
                <a:latin typeface="Arial" charset="0"/>
              </a:rPr>
              <a:t>‘</a:t>
            </a:r>
            <a:r>
              <a:rPr lang="en-US" sz="1100" b="0" dirty="0" err="1">
                <a:latin typeface="Arial" charset="0"/>
              </a:rPr>
              <a:t>pixel_valid</a:t>
            </a:r>
            <a:r>
              <a:rPr lang="en-US" sz="1100" b="0" dirty="0">
                <a:latin typeface="Arial" charset="0"/>
              </a:rPr>
              <a:t>’ (control signal)</a:t>
            </a:r>
          </a:p>
          <a:p>
            <a:pPr marL="682625" lvl="1" indent="-284163">
              <a:spcBef>
                <a:spcPct val="20000"/>
              </a:spcBef>
              <a:buClr>
                <a:srgbClr val="215383"/>
              </a:buClr>
              <a:buSzPct val="90000"/>
              <a:buFont typeface="Times" pitchFamily="18" charset="0"/>
              <a:buChar char="–"/>
            </a:pPr>
            <a:endParaRPr lang="en-US" sz="1100" b="0" dirty="0">
              <a:latin typeface="Arial" charset="0"/>
            </a:endParaRPr>
          </a:p>
          <a:p>
            <a:pPr marL="284163" indent="-284163">
              <a:spcBef>
                <a:spcPct val="20000"/>
              </a:spcBef>
              <a:buClr>
                <a:srgbClr val="215383"/>
              </a:buClr>
              <a:buSzPct val="90000"/>
              <a:buFont typeface="Wingdings" pitchFamily="2" charset="2"/>
              <a:buChar char="§"/>
            </a:pPr>
            <a:r>
              <a:rPr lang="en-US" sz="1400" b="0" dirty="0">
                <a:latin typeface="Arial" charset="0"/>
              </a:rPr>
              <a:t>There is an initial </a:t>
            </a:r>
            <a:r>
              <a:rPr lang="en-US" sz="1400" b="0" dirty="0" smtClean="0">
                <a:latin typeface="Arial" charset="0"/>
              </a:rPr>
              <a:t>9-cycle </a:t>
            </a:r>
            <a:r>
              <a:rPr lang="en-US" sz="1400" b="0" dirty="0">
                <a:latin typeface="Arial" charset="0"/>
              </a:rPr>
              <a:t>delay in the center pixel computation at the begin of each scan </a:t>
            </a:r>
            <a:r>
              <a:rPr lang="en-US" sz="1400" b="0" dirty="0" smtClean="0">
                <a:latin typeface="Arial" charset="0"/>
              </a:rPr>
              <a:t>line.</a:t>
            </a:r>
            <a:endParaRPr lang="en-US" sz="1400" b="0" dirty="0">
              <a:latin typeface="Arial" charset="0"/>
            </a:endParaRPr>
          </a:p>
          <a:p>
            <a:pPr marL="284163" indent="-284163">
              <a:spcBef>
                <a:spcPct val="20000"/>
              </a:spcBef>
              <a:buClr>
                <a:srgbClr val="215383"/>
              </a:buClr>
              <a:buSzPct val="90000"/>
              <a:buFont typeface="Wingdings" pitchFamily="2" charset="2"/>
              <a:buChar char="§"/>
            </a:pPr>
            <a:r>
              <a:rPr lang="en-US" sz="1400" b="0" dirty="0">
                <a:latin typeface="Arial" charset="0"/>
              </a:rPr>
              <a:t>Subsequent center pixels computations do not have any </a:t>
            </a:r>
            <a:r>
              <a:rPr lang="en-US" sz="1400" b="0" dirty="0" smtClean="0">
                <a:latin typeface="Arial" charset="0"/>
              </a:rPr>
              <a:t>delay.</a:t>
            </a:r>
            <a:endParaRPr lang="en-US" sz="1400" b="0" dirty="0">
              <a:latin typeface="Arial" charset="0"/>
            </a:endParaRPr>
          </a:p>
        </p:txBody>
      </p:sp>
      <p:sp>
        <p:nvSpPr>
          <p:cNvPr id="17413" name="Oval 7"/>
          <p:cNvSpPr>
            <a:spLocks noChangeArrowheads="1"/>
          </p:cNvSpPr>
          <p:nvPr/>
        </p:nvSpPr>
        <p:spPr bwMode="auto">
          <a:xfrm>
            <a:off x="2716213" y="5319713"/>
            <a:ext cx="1222375" cy="1177925"/>
          </a:xfrm>
          <a:prstGeom prst="ellipse">
            <a:avLst/>
          </a:prstGeom>
          <a:noFill/>
          <a:ln w="2857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en-US" dirty="0" smtClean="0"/>
              <a:t>1D Median Filter</a:t>
            </a:r>
          </a:p>
        </p:txBody>
      </p:sp>
      <p:graphicFrame>
        <p:nvGraphicFramePr>
          <p:cNvPr id="3074" name="Object 23"/>
          <p:cNvGraphicFramePr>
            <a:graphicFrameLocks noChangeAspect="1"/>
          </p:cNvGraphicFramePr>
          <p:nvPr>
            <p:ph sz="half" idx="1"/>
          </p:nvPr>
        </p:nvGraphicFramePr>
        <p:xfrm>
          <a:off x="1990725" y="1751013"/>
          <a:ext cx="6411913" cy="1874837"/>
        </p:xfrm>
        <a:graphic>
          <a:graphicData uri="http://schemas.openxmlformats.org/presentationml/2006/ole">
            <p:oleObj spid="_x0000_s3074" name="Visio" r:id="rId3" imgW="6010773" imgH="1758110" progId="Visio.Drawing.11">
              <p:embed/>
            </p:oleObj>
          </a:graphicData>
        </a:graphic>
      </p:graphicFrame>
      <p:pic>
        <p:nvPicPr>
          <p:cNvPr id="3077" name="Picture 5"/>
          <p:cNvPicPr>
            <a:picLocks noChangeAspect="1" noChangeArrowheads="1"/>
          </p:cNvPicPr>
          <p:nvPr/>
        </p:nvPicPr>
        <p:blipFill>
          <a:blip r:embed="rId4" cstate="print"/>
          <a:srcRect/>
          <a:stretch>
            <a:fillRect/>
          </a:stretch>
        </p:blipFill>
        <p:spPr bwMode="auto">
          <a:xfrm>
            <a:off x="358775" y="4438650"/>
            <a:ext cx="2736850" cy="1463675"/>
          </a:xfrm>
          <a:prstGeom prst="rect">
            <a:avLst/>
          </a:prstGeom>
          <a:noFill/>
          <a:ln w="9525">
            <a:solidFill>
              <a:schemeClr val="tx1"/>
            </a:solidFill>
            <a:miter lim="800000"/>
            <a:headEnd/>
            <a:tailEnd/>
          </a:ln>
        </p:spPr>
      </p:pic>
      <p:sp>
        <p:nvSpPr>
          <p:cNvPr id="3078" name="Line 6"/>
          <p:cNvSpPr>
            <a:spLocks noChangeShapeType="1"/>
          </p:cNvSpPr>
          <p:nvPr/>
        </p:nvSpPr>
        <p:spPr bwMode="auto">
          <a:xfrm flipV="1">
            <a:off x="1443038" y="3668713"/>
            <a:ext cx="555625" cy="747712"/>
          </a:xfrm>
          <a:prstGeom prst="line">
            <a:avLst/>
          </a:prstGeom>
          <a:noFill/>
          <a:ln w="9525">
            <a:solidFill>
              <a:schemeClr val="tx1"/>
            </a:solidFill>
            <a:round/>
            <a:headEnd/>
            <a:tailEnd type="triangle" w="med" len="med"/>
          </a:ln>
        </p:spPr>
        <p:txBody>
          <a:bodyPr/>
          <a:lstStyle/>
          <a:p>
            <a:endParaRPr lang="en-US"/>
          </a:p>
        </p:txBody>
      </p:sp>
      <p:sp>
        <p:nvSpPr>
          <p:cNvPr id="3079" name="Oval 7"/>
          <p:cNvSpPr>
            <a:spLocks noChangeArrowheads="1"/>
          </p:cNvSpPr>
          <p:nvPr/>
        </p:nvSpPr>
        <p:spPr bwMode="auto">
          <a:xfrm>
            <a:off x="1057275" y="4367213"/>
            <a:ext cx="695325" cy="412750"/>
          </a:xfrm>
          <a:prstGeom prst="ellipse">
            <a:avLst/>
          </a:prstGeom>
          <a:noFill/>
          <a:ln w="28575">
            <a:solidFill>
              <a:schemeClr val="tx1"/>
            </a:solidFill>
            <a:round/>
            <a:headEnd/>
            <a:tailEnd/>
          </a:ln>
        </p:spPr>
        <p:txBody>
          <a:bodyPr wrap="none" anchor="ctr"/>
          <a:lstStyle/>
          <a:p>
            <a:endParaRPr lang="en-US"/>
          </a:p>
        </p:txBody>
      </p:sp>
      <p:sp>
        <p:nvSpPr>
          <p:cNvPr id="3080" name="Rectangle 21"/>
          <p:cNvSpPr>
            <a:spLocks noChangeArrowheads="1"/>
          </p:cNvSpPr>
          <p:nvPr/>
        </p:nvSpPr>
        <p:spPr bwMode="auto">
          <a:xfrm>
            <a:off x="3630613" y="4106863"/>
            <a:ext cx="4660900" cy="2336800"/>
          </a:xfrm>
          <a:prstGeom prst="rect">
            <a:avLst/>
          </a:prstGeom>
          <a:noFill/>
          <a:ln w="9525">
            <a:noFill/>
            <a:miter lim="800000"/>
            <a:headEnd/>
            <a:tailEnd/>
          </a:ln>
        </p:spPr>
        <p:txBody>
          <a:bodyPr/>
          <a:lstStyle/>
          <a:p>
            <a:pPr marL="284163" indent="-284163">
              <a:spcBef>
                <a:spcPts val="1200"/>
              </a:spcBef>
              <a:buClr>
                <a:srgbClr val="215383"/>
              </a:buClr>
              <a:buSzPct val="90000"/>
              <a:buFont typeface="Wingdings" pitchFamily="2" charset="2"/>
              <a:buChar char="§"/>
            </a:pPr>
            <a:r>
              <a:rPr lang="en-US" sz="1600" b="0" dirty="0">
                <a:latin typeface="Arial" charset="0"/>
              </a:rPr>
              <a:t>min/max/median value computation for a 3x3 region requires 36 comparators (9 stages of 4 comparators each</a:t>
            </a:r>
            <a:r>
              <a:rPr lang="en-US" sz="1600" b="0" dirty="0" smtClean="0">
                <a:latin typeface="Arial" charset="0"/>
              </a:rPr>
              <a:t>).</a:t>
            </a:r>
            <a:endParaRPr lang="en-US" sz="1600" b="0" dirty="0">
              <a:latin typeface="Arial" charset="0"/>
            </a:endParaRPr>
          </a:p>
          <a:p>
            <a:pPr marL="284163" indent="-284163">
              <a:spcBef>
                <a:spcPts val="1200"/>
              </a:spcBef>
              <a:buClr>
                <a:srgbClr val="215383"/>
              </a:buClr>
              <a:buSzPct val="90000"/>
              <a:buFont typeface="Wingdings" pitchFamily="2" charset="2"/>
              <a:buChar char="§"/>
            </a:pPr>
            <a:r>
              <a:rPr lang="en-US" sz="1600" b="0" dirty="0" smtClean="0">
                <a:latin typeface="Arial" charset="0"/>
              </a:rPr>
              <a:t>Each </a:t>
            </a:r>
            <a:r>
              <a:rPr lang="en-US" sz="1600" b="0" dirty="0">
                <a:latin typeface="Arial" charset="0"/>
              </a:rPr>
              <a:t>computational element compares the neighboring pixels (simple </a:t>
            </a:r>
            <a:r>
              <a:rPr lang="en-US" sz="1600" b="0" dirty="0" err="1">
                <a:latin typeface="Arial" charset="0"/>
              </a:rPr>
              <a:t>Mux</a:t>
            </a:r>
            <a:r>
              <a:rPr lang="en-US" sz="1600" b="0" dirty="0">
                <a:latin typeface="Arial" charset="0"/>
              </a:rPr>
              <a:t> in </a:t>
            </a:r>
            <a:r>
              <a:rPr lang="en-US" sz="1600" b="0" dirty="0" smtClean="0">
                <a:latin typeface="Arial" charset="0"/>
              </a:rPr>
              <a:t>hardware </a:t>
            </a:r>
            <a:r>
              <a:rPr lang="en-US" sz="1600" b="0" dirty="0">
                <a:latin typeface="Arial" charset="0"/>
              </a:rPr>
              <a:t>that rearranges input pixels</a:t>
            </a:r>
            <a:r>
              <a:rPr lang="en-US" sz="1600" b="0" dirty="0" smtClean="0">
                <a:latin typeface="Arial" charset="0"/>
              </a:rPr>
              <a:t>).</a:t>
            </a:r>
            <a:endParaRPr lang="en-US" sz="1600" b="0" dirty="0">
              <a:latin typeface="Arial" charset="0"/>
            </a:endParaRPr>
          </a:p>
          <a:p>
            <a:pPr marL="284163" indent="-284163">
              <a:spcBef>
                <a:spcPts val="1200"/>
              </a:spcBef>
              <a:buClr>
                <a:srgbClr val="215383"/>
              </a:buClr>
              <a:buSzPct val="90000"/>
              <a:buFont typeface="Wingdings" pitchFamily="2" charset="2"/>
              <a:buChar char="§"/>
            </a:pPr>
            <a:r>
              <a:rPr lang="en-US" sz="1600" b="0" dirty="0" smtClean="0">
                <a:latin typeface="Arial" charset="0"/>
              </a:rPr>
              <a:t>Adaptive median </a:t>
            </a:r>
            <a:r>
              <a:rPr lang="en-US" sz="1600" b="0" dirty="0">
                <a:latin typeface="Arial" charset="0"/>
              </a:rPr>
              <a:t>filter is very resource </a:t>
            </a:r>
            <a:r>
              <a:rPr lang="en-US" sz="1600" b="0" dirty="0" smtClean="0">
                <a:latin typeface="Arial" charset="0"/>
              </a:rPr>
              <a:t>intensive.</a:t>
            </a:r>
            <a:endParaRPr lang="en-US" sz="1600" b="0" dirty="0">
              <a:latin typeface="Arial" charset="0"/>
            </a:endParaRPr>
          </a:p>
        </p:txBody>
      </p:sp>
      <p:sp>
        <p:nvSpPr>
          <p:cNvPr id="3081" name="Text Box 25"/>
          <p:cNvSpPr txBox="1">
            <a:spLocks noChangeArrowheads="1"/>
          </p:cNvSpPr>
          <p:nvPr/>
        </p:nvSpPr>
        <p:spPr bwMode="auto">
          <a:xfrm>
            <a:off x="2484438" y="1509713"/>
            <a:ext cx="184150" cy="244475"/>
          </a:xfrm>
          <a:prstGeom prst="rect">
            <a:avLst/>
          </a:prstGeom>
          <a:noFill/>
          <a:ln w="9525">
            <a:noFill/>
            <a:miter lim="800000"/>
            <a:headEnd/>
            <a:tailEnd/>
          </a:ln>
        </p:spPr>
        <p:txBody>
          <a:bodyPr wrap="none">
            <a:spAutoFit/>
          </a:bodyPr>
          <a:lstStyle/>
          <a:p>
            <a:endParaRPr lang="en-US"/>
          </a:p>
        </p:txBody>
      </p:sp>
      <p:sp>
        <p:nvSpPr>
          <p:cNvPr id="3082" name="Text Box 26"/>
          <p:cNvSpPr txBox="1">
            <a:spLocks noChangeArrowheads="1"/>
          </p:cNvSpPr>
          <p:nvPr/>
        </p:nvSpPr>
        <p:spPr bwMode="auto">
          <a:xfrm>
            <a:off x="2087563" y="1471613"/>
            <a:ext cx="2193925" cy="274637"/>
          </a:xfrm>
          <a:prstGeom prst="rect">
            <a:avLst/>
          </a:prstGeom>
          <a:noFill/>
          <a:ln w="9525">
            <a:noFill/>
            <a:miter lim="800000"/>
            <a:headEnd/>
            <a:tailEnd/>
          </a:ln>
        </p:spPr>
        <p:txBody>
          <a:bodyPr wrap="none">
            <a:spAutoFit/>
          </a:bodyPr>
          <a:lstStyle/>
          <a:p>
            <a:r>
              <a:rPr lang="en-US" sz="1200" dirty="0"/>
              <a:t>Structure of </a:t>
            </a:r>
            <a:r>
              <a:rPr lang="en-US" sz="1200" dirty="0" smtClean="0"/>
              <a:t>1D </a:t>
            </a:r>
            <a:r>
              <a:rPr lang="en-US" sz="1200" dirty="0"/>
              <a:t>Median Filter</a:t>
            </a:r>
          </a:p>
        </p:txBody>
      </p:sp>
      <p:graphicFrame>
        <p:nvGraphicFramePr>
          <p:cNvPr id="3075" name="Object 30"/>
          <p:cNvGraphicFramePr>
            <a:graphicFrameLocks noChangeAspect="1"/>
          </p:cNvGraphicFramePr>
          <p:nvPr>
            <p:ph sz="half" idx="2"/>
          </p:nvPr>
        </p:nvGraphicFramePr>
        <p:xfrm>
          <a:off x="449263" y="2082800"/>
          <a:ext cx="750887" cy="679450"/>
        </p:xfrm>
        <a:graphic>
          <a:graphicData uri="http://schemas.openxmlformats.org/presentationml/2006/ole">
            <p:oleObj spid="_x0000_s3075" name="Visio" r:id="rId5" imgW="751566" imgH="679470" progId="Visio.Drawing.11">
              <p:embed/>
            </p:oleObj>
          </a:graphicData>
        </a:graphic>
      </p:graphicFrame>
      <p:sp>
        <p:nvSpPr>
          <p:cNvPr id="3083" name="Text Box 32"/>
          <p:cNvSpPr txBox="1">
            <a:spLocks noChangeArrowheads="1"/>
          </p:cNvSpPr>
          <p:nvPr/>
        </p:nvSpPr>
        <p:spPr bwMode="auto">
          <a:xfrm>
            <a:off x="444500" y="1743075"/>
            <a:ext cx="866775" cy="274638"/>
          </a:xfrm>
          <a:prstGeom prst="rect">
            <a:avLst/>
          </a:prstGeom>
          <a:noFill/>
          <a:ln w="9525">
            <a:noFill/>
            <a:miter lim="800000"/>
            <a:headEnd/>
            <a:tailEnd/>
          </a:ln>
        </p:spPr>
        <p:txBody>
          <a:bodyPr wrap="none">
            <a:spAutoFit/>
          </a:bodyPr>
          <a:lstStyle/>
          <a:p>
            <a:r>
              <a:rPr lang="en-US" sz="1200"/>
              <a:t>3x3 region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1D Median Filter (Area Usage)</a:t>
            </a:r>
            <a:endParaRPr lang="en-US" dirty="0" smtClean="0"/>
          </a:p>
        </p:txBody>
      </p:sp>
      <p:sp>
        <p:nvSpPr>
          <p:cNvPr id="5" name="Content Placeholder 4"/>
          <p:cNvSpPr>
            <a:spLocks noGrp="1"/>
          </p:cNvSpPr>
          <p:nvPr>
            <p:ph idx="1"/>
          </p:nvPr>
        </p:nvSpPr>
        <p:spPr/>
        <p:txBody>
          <a:bodyPr/>
          <a:lstStyle/>
          <a:p>
            <a:r>
              <a:rPr lang="en-US" sz="2400" dirty="0" smtClean="0"/>
              <a:t>1D adaptive median filter resource usage:</a:t>
            </a:r>
          </a:p>
          <a:p>
            <a:pPr lvl="2"/>
            <a:r>
              <a:rPr lang="en-US" dirty="0" smtClean="0"/>
              <a:t>3x3 region: 	9   stages of  4   comparators = 36</a:t>
            </a:r>
          </a:p>
          <a:p>
            <a:pPr lvl="2"/>
            <a:r>
              <a:rPr lang="en-US" dirty="0" smtClean="0"/>
              <a:t>5x5 region:  	25 stages of  12 comparators = 300</a:t>
            </a:r>
          </a:p>
          <a:p>
            <a:pPr lvl="2"/>
            <a:r>
              <a:rPr lang="en-US" dirty="0" smtClean="0"/>
              <a:t>7x7 region:  	49 stages of  24 comparators = 1176</a:t>
            </a:r>
          </a:p>
          <a:p>
            <a:pPr lvl="2"/>
            <a:r>
              <a:rPr lang="en-US" dirty="0" smtClean="0"/>
              <a:t>9x9 region: 	81 stages of  40 comparators = 3240</a:t>
            </a:r>
          </a:p>
          <a:p>
            <a:pPr lvl="1" indent="-398463">
              <a:buNone/>
            </a:pPr>
            <a:r>
              <a:rPr lang="en-US" dirty="0" smtClean="0"/>
              <a:t>Total number of comparators </a:t>
            </a:r>
            <a:r>
              <a:rPr lang="en-US" dirty="0" smtClean="0">
                <a:sym typeface="Wingdings" pitchFamily="2" charset="2"/>
              </a:rPr>
              <a:t>=</a:t>
            </a:r>
            <a:r>
              <a:rPr lang="en-US" dirty="0" smtClean="0"/>
              <a:t> 4752</a:t>
            </a:r>
          </a:p>
          <a:p>
            <a:pPr lvl="1"/>
            <a:endParaRPr lang="en-US" dirty="0" smtClean="0"/>
          </a:p>
          <a:p>
            <a:r>
              <a:rPr lang="en-US" sz="2400" dirty="0" smtClean="0"/>
              <a:t>To reduce resource usage, we adopted a less resource-intensive algorithm: the 2D median filter.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2D Median Filter</a:t>
            </a:r>
            <a:endParaRPr lang="en-US" dirty="0" smtClean="0"/>
          </a:p>
        </p:txBody>
      </p:sp>
      <p:sp>
        <p:nvSpPr>
          <p:cNvPr id="12" name="Content Placeholder 11"/>
          <p:cNvSpPr>
            <a:spLocks noGrp="1"/>
          </p:cNvSpPr>
          <p:nvPr>
            <p:ph idx="1"/>
          </p:nvPr>
        </p:nvSpPr>
        <p:spPr>
          <a:xfrm>
            <a:off x="457200" y="2057401"/>
            <a:ext cx="8153400" cy="4114800"/>
          </a:xfrm>
        </p:spPr>
        <p:txBody>
          <a:bodyPr/>
          <a:lstStyle/>
          <a:p>
            <a:pPr marL="284163" indent="-284163">
              <a:spcBef>
                <a:spcPts val="1200"/>
              </a:spcBef>
              <a:buClr>
                <a:srgbClr val="215383"/>
              </a:buClr>
              <a:buSzPct val="90000"/>
            </a:pPr>
            <a:r>
              <a:rPr lang="en-US" sz="2400" dirty="0" smtClean="0">
                <a:latin typeface="Arial" charset="0"/>
              </a:rPr>
              <a:t>Is more area friendly</a:t>
            </a:r>
          </a:p>
          <a:p>
            <a:pPr marL="284163" indent="-284163">
              <a:spcBef>
                <a:spcPts val="1200"/>
              </a:spcBef>
              <a:buClr>
                <a:srgbClr val="215383"/>
              </a:buClr>
              <a:buSzPct val="90000"/>
            </a:pPr>
            <a:r>
              <a:rPr lang="en-US" sz="2400" dirty="0" smtClean="0">
                <a:latin typeface="Arial" charset="0"/>
              </a:rPr>
              <a:t>Uses one 1D median filter for each row and column of a pixel region</a:t>
            </a:r>
          </a:p>
          <a:p>
            <a:pPr marL="682625" lvl="1" indent="-284163">
              <a:spcBef>
                <a:spcPts val="1200"/>
              </a:spcBef>
              <a:buClr>
                <a:srgbClr val="215383"/>
              </a:buClr>
              <a:buSzPct val="90000"/>
              <a:buFont typeface="Times" pitchFamily="18" charset="0"/>
              <a:buChar char="–"/>
            </a:pPr>
            <a:r>
              <a:rPr lang="en-US" sz="2000" dirty="0" smtClean="0">
                <a:latin typeface="Arial" charset="0"/>
              </a:rPr>
              <a:t>A 9x9 region would require 18 1D median filters</a:t>
            </a:r>
          </a:p>
          <a:p>
            <a:pPr marL="284163" indent="-284163">
              <a:spcBef>
                <a:spcPts val="1200"/>
              </a:spcBef>
              <a:buClr>
                <a:srgbClr val="215383"/>
              </a:buClr>
              <a:buSzPct val="90000"/>
            </a:pPr>
            <a:r>
              <a:rPr lang="en-US" sz="2400" dirty="0" smtClean="0">
                <a:latin typeface="Arial" charset="0"/>
              </a:rPr>
              <a:t>Provides big savings in area compared with 1D (but is less accurate)</a:t>
            </a:r>
          </a:p>
          <a:p>
            <a:pPr marL="284163" indent="-284163">
              <a:spcBef>
                <a:spcPts val="1200"/>
              </a:spcBef>
              <a:buClr>
                <a:srgbClr val="215383"/>
              </a:buClr>
              <a:buSzPct val="90000"/>
            </a:pPr>
            <a:r>
              <a:rPr lang="en-US" sz="2400" dirty="0" smtClean="0">
                <a:latin typeface="Arial" charset="0"/>
              </a:rPr>
              <a:t>Also helps to pipeline </a:t>
            </a:r>
            <a:r>
              <a:rPr lang="en-US" sz="2400" dirty="0" smtClean="0">
                <a:latin typeface="Arial" charset="0"/>
              </a:rPr>
              <a:t>registers between row and column </a:t>
            </a:r>
            <a:r>
              <a:rPr lang="en-US" sz="2400" dirty="0" smtClean="0">
                <a:latin typeface="Arial" charset="0"/>
              </a:rPr>
              <a:t>processing to increase </a:t>
            </a:r>
            <a:r>
              <a:rPr lang="en-US" sz="2400" dirty="0" smtClean="0">
                <a:latin typeface="Arial" charset="0"/>
              </a:rPr>
              <a:t>frequency</a:t>
            </a:r>
          </a:p>
          <a:p>
            <a:pPr>
              <a:spcBef>
                <a:spcPts val="1200"/>
              </a:spcBef>
            </a:pPr>
            <a:endParaRPr lang="en-US" sz="2400" dirty="0"/>
          </a:p>
        </p:txBody>
      </p:sp>
      <p:sp>
        <p:nvSpPr>
          <p:cNvPr id="19459" name="Rectangle 6"/>
          <p:cNvSpPr>
            <a:spLocks noChangeArrowheads="1"/>
          </p:cNvSpPr>
          <p:nvPr/>
        </p:nvSpPr>
        <p:spPr bwMode="auto">
          <a:xfrm>
            <a:off x="4660900" y="4089400"/>
            <a:ext cx="4346575" cy="2239963"/>
          </a:xfrm>
          <a:prstGeom prst="rect">
            <a:avLst/>
          </a:prstGeom>
          <a:noFill/>
          <a:ln w="9525">
            <a:noFill/>
            <a:miter lim="800000"/>
            <a:headEnd/>
            <a:tailEnd/>
          </a:ln>
        </p:spPr>
        <p:txBody>
          <a:bodyPr/>
          <a:lstStyle/>
          <a:p>
            <a:pPr marL="682625" lvl="1" indent="-284163">
              <a:spcBef>
                <a:spcPct val="20000"/>
              </a:spcBef>
              <a:buClr>
                <a:srgbClr val="215383"/>
              </a:buClr>
              <a:buSzPct val="90000"/>
              <a:buFont typeface="Times" pitchFamily="18" charset="0"/>
              <a:buNone/>
            </a:pPr>
            <a:endParaRPr lang="en-US" sz="1400" b="0">
              <a:latin typeface="Arial" charset="0"/>
            </a:endParaRPr>
          </a:p>
        </p:txBody>
      </p:sp>
      <p:sp>
        <p:nvSpPr>
          <p:cNvPr id="19460" name="Text Box 8"/>
          <p:cNvSpPr txBox="1">
            <a:spLocks noChangeArrowheads="1"/>
          </p:cNvSpPr>
          <p:nvPr/>
        </p:nvSpPr>
        <p:spPr bwMode="auto">
          <a:xfrm>
            <a:off x="2484438" y="1509713"/>
            <a:ext cx="184150" cy="244475"/>
          </a:xfrm>
          <a:prstGeom prst="rect">
            <a:avLst/>
          </a:prstGeom>
          <a:noFill/>
          <a:ln w="9525">
            <a:noFill/>
            <a:miter lim="800000"/>
            <a:headEnd/>
            <a:tailEnd/>
          </a:ln>
        </p:spPr>
        <p:txBody>
          <a:bodyPr wrap="none">
            <a:spAutoFit/>
          </a:bodyPr>
          <a:lstStyle/>
          <a:p>
            <a:endParaRPr lang="en-US"/>
          </a:p>
        </p:txBody>
      </p:sp>
      <p:grpSp>
        <p:nvGrpSpPr>
          <p:cNvPr id="2" name="Group 22"/>
          <p:cNvGrpSpPr>
            <a:grpSpLocks/>
          </p:cNvGrpSpPr>
          <p:nvPr/>
        </p:nvGrpSpPr>
        <p:grpSpPr bwMode="auto">
          <a:xfrm>
            <a:off x="5668963" y="1300163"/>
            <a:ext cx="2822575" cy="938212"/>
            <a:chOff x="1367" y="3445"/>
            <a:chExt cx="1778" cy="591"/>
          </a:xfrm>
        </p:grpSpPr>
        <p:sp>
          <p:nvSpPr>
            <p:cNvPr id="19463" name="AutoShape 11"/>
            <p:cNvSpPr>
              <a:spLocks noChangeArrowheads="1"/>
            </p:cNvSpPr>
            <p:nvPr/>
          </p:nvSpPr>
          <p:spPr bwMode="auto">
            <a:xfrm>
              <a:off x="1445" y="3567"/>
              <a:ext cx="609" cy="317"/>
            </a:xfrm>
            <a:prstGeom prst="flowChartProcess">
              <a:avLst/>
            </a:prstGeom>
            <a:solidFill>
              <a:schemeClr val="accent1"/>
            </a:solidFill>
            <a:ln w="9525">
              <a:solidFill>
                <a:schemeClr val="tx1"/>
              </a:solidFill>
              <a:miter lim="800000"/>
              <a:headEnd/>
              <a:tailEnd/>
            </a:ln>
          </p:spPr>
          <p:txBody>
            <a:bodyPr wrap="none" anchor="ctr"/>
            <a:lstStyle/>
            <a:p>
              <a:pPr algn="ctr"/>
              <a:r>
                <a:rPr lang="en-US" sz="1100" dirty="0"/>
                <a:t>Apply 1D Filter</a:t>
              </a:r>
            </a:p>
            <a:p>
              <a:pPr algn="ctr"/>
              <a:r>
                <a:rPr lang="en-US" sz="1100" dirty="0"/>
                <a:t>on Rows</a:t>
              </a:r>
            </a:p>
          </p:txBody>
        </p:sp>
        <p:sp>
          <p:nvSpPr>
            <p:cNvPr id="19464" name="AutoShape 12"/>
            <p:cNvSpPr>
              <a:spLocks noChangeArrowheads="1"/>
            </p:cNvSpPr>
            <p:nvPr/>
          </p:nvSpPr>
          <p:spPr bwMode="auto">
            <a:xfrm>
              <a:off x="2131" y="3617"/>
              <a:ext cx="288" cy="218"/>
            </a:xfrm>
            <a:prstGeom prst="rightArrow">
              <a:avLst>
                <a:gd name="adj1" fmla="val 50000"/>
                <a:gd name="adj2" fmla="val 33028"/>
              </a:avLst>
            </a:prstGeom>
            <a:solidFill>
              <a:schemeClr val="accent1"/>
            </a:solidFill>
            <a:ln w="9525">
              <a:solidFill>
                <a:schemeClr val="tx1"/>
              </a:solidFill>
              <a:miter lim="800000"/>
              <a:headEnd/>
              <a:tailEnd/>
            </a:ln>
          </p:spPr>
          <p:txBody>
            <a:bodyPr wrap="none" anchor="ctr"/>
            <a:lstStyle/>
            <a:p>
              <a:pPr algn="ctr"/>
              <a:r>
                <a:rPr lang="en-US" sz="1100" dirty="0"/>
                <a:t>then</a:t>
              </a:r>
            </a:p>
          </p:txBody>
        </p:sp>
        <p:sp>
          <p:nvSpPr>
            <p:cNvPr id="19465" name="Rectangle 18"/>
            <p:cNvSpPr>
              <a:spLocks noChangeArrowheads="1"/>
            </p:cNvSpPr>
            <p:nvPr/>
          </p:nvSpPr>
          <p:spPr bwMode="auto">
            <a:xfrm>
              <a:off x="1367" y="3445"/>
              <a:ext cx="1778" cy="591"/>
            </a:xfrm>
            <a:prstGeom prst="rect">
              <a:avLst/>
            </a:prstGeom>
            <a:noFill/>
            <a:ln w="9525">
              <a:solidFill>
                <a:schemeClr val="tx1"/>
              </a:solidFill>
              <a:miter lim="800000"/>
              <a:headEnd/>
              <a:tailEnd/>
            </a:ln>
          </p:spPr>
          <p:txBody>
            <a:bodyPr wrap="none" anchor="ctr"/>
            <a:lstStyle/>
            <a:p>
              <a:pPr algn="ctr"/>
              <a:endParaRPr lang="en-US"/>
            </a:p>
          </p:txBody>
        </p:sp>
        <p:sp>
          <p:nvSpPr>
            <p:cNvPr id="19466" name="AutoShape 21"/>
            <p:cNvSpPr>
              <a:spLocks noChangeArrowheads="1"/>
            </p:cNvSpPr>
            <p:nvPr/>
          </p:nvSpPr>
          <p:spPr bwMode="auto">
            <a:xfrm>
              <a:off x="2461" y="3558"/>
              <a:ext cx="609" cy="317"/>
            </a:xfrm>
            <a:prstGeom prst="flowChartProcess">
              <a:avLst/>
            </a:prstGeom>
            <a:solidFill>
              <a:schemeClr val="accent1"/>
            </a:solidFill>
            <a:ln w="9525">
              <a:solidFill>
                <a:schemeClr val="tx1"/>
              </a:solidFill>
              <a:miter lim="800000"/>
              <a:headEnd/>
              <a:tailEnd/>
            </a:ln>
          </p:spPr>
          <p:txBody>
            <a:bodyPr wrap="none" anchor="ctr"/>
            <a:lstStyle/>
            <a:p>
              <a:pPr algn="ctr"/>
              <a:r>
                <a:rPr lang="en-US" sz="1100" dirty="0"/>
                <a:t>Apply 1D Filter</a:t>
              </a:r>
            </a:p>
            <a:p>
              <a:pPr algn="ctr"/>
              <a:r>
                <a:rPr lang="en-US" sz="1100" dirty="0"/>
                <a:t>on Columns</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dirty="0" smtClean="0"/>
              <a:t>Comparator Usage in 1D and 2D Filters</a:t>
            </a:r>
          </a:p>
        </p:txBody>
      </p:sp>
      <p:sp>
        <p:nvSpPr>
          <p:cNvPr id="4100" name="Rectangle 3"/>
          <p:cNvSpPr>
            <a:spLocks noChangeArrowheads="1"/>
          </p:cNvSpPr>
          <p:nvPr/>
        </p:nvSpPr>
        <p:spPr bwMode="auto">
          <a:xfrm>
            <a:off x="4660900" y="4089400"/>
            <a:ext cx="4346575" cy="2239963"/>
          </a:xfrm>
          <a:prstGeom prst="rect">
            <a:avLst/>
          </a:prstGeom>
          <a:noFill/>
          <a:ln w="9525">
            <a:noFill/>
            <a:miter lim="800000"/>
            <a:headEnd/>
            <a:tailEnd/>
          </a:ln>
        </p:spPr>
        <p:txBody>
          <a:bodyPr/>
          <a:lstStyle/>
          <a:p>
            <a:pPr marL="682625" lvl="1" indent="-284163">
              <a:spcBef>
                <a:spcPct val="20000"/>
              </a:spcBef>
              <a:buClr>
                <a:srgbClr val="215383"/>
              </a:buClr>
              <a:buSzPct val="90000"/>
              <a:buFont typeface="Times" pitchFamily="18" charset="0"/>
              <a:buNone/>
            </a:pPr>
            <a:endParaRPr lang="en-US" sz="1400" b="0">
              <a:latin typeface="Arial" charset="0"/>
            </a:endParaRPr>
          </a:p>
        </p:txBody>
      </p:sp>
      <p:sp>
        <p:nvSpPr>
          <p:cNvPr id="4101" name="Text Box 4"/>
          <p:cNvSpPr txBox="1">
            <a:spLocks noChangeArrowheads="1"/>
          </p:cNvSpPr>
          <p:nvPr/>
        </p:nvSpPr>
        <p:spPr bwMode="auto">
          <a:xfrm>
            <a:off x="2484438" y="1509713"/>
            <a:ext cx="184150" cy="244475"/>
          </a:xfrm>
          <a:prstGeom prst="rect">
            <a:avLst/>
          </a:prstGeom>
          <a:noFill/>
          <a:ln w="9525">
            <a:noFill/>
            <a:miter lim="800000"/>
            <a:headEnd/>
            <a:tailEnd/>
          </a:ln>
        </p:spPr>
        <p:txBody>
          <a:bodyPr wrap="none">
            <a:spAutoFit/>
          </a:bodyPr>
          <a:lstStyle/>
          <a:p>
            <a:endParaRPr lang="en-US"/>
          </a:p>
        </p:txBody>
      </p:sp>
      <p:sp>
        <p:nvSpPr>
          <p:cNvPr id="4102" name="Rectangle 5"/>
          <p:cNvSpPr>
            <a:spLocks noChangeArrowheads="1"/>
          </p:cNvSpPr>
          <p:nvPr/>
        </p:nvSpPr>
        <p:spPr bwMode="auto">
          <a:xfrm>
            <a:off x="838200" y="4087812"/>
            <a:ext cx="7696200" cy="2160588"/>
          </a:xfrm>
          <a:prstGeom prst="rect">
            <a:avLst/>
          </a:prstGeom>
          <a:noFill/>
          <a:ln w="9525">
            <a:noFill/>
            <a:miter lim="800000"/>
            <a:headEnd/>
            <a:tailEnd/>
          </a:ln>
        </p:spPr>
        <p:txBody>
          <a:bodyPr/>
          <a:lstStyle/>
          <a:p>
            <a:pPr marL="682625" lvl="1" indent="-284163">
              <a:spcBef>
                <a:spcPct val="20000"/>
              </a:spcBef>
              <a:buClr>
                <a:srgbClr val="215383"/>
              </a:buClr>
              <a:buSzPct val="90000"/>
              <a:buFont typeface="Times" pitchFamily="18" charset="0"/>
              <a:buNone/>
            </a:pPr>
            <a:endParaRPr lang="en-US" sz="1600" b="0" dirty="0">
              <a:latin typeface="Arial" charset="0"/>
            </a:endParaRPr>
          </a:p>
          <a:p>
            <a:pPr marL="284163" indent="-284163">
              <a:spcBef>
                <a:spcPct val="20000"/>
              </a:spcBef>
              <a:buClr>
                <a:srgbClr val="215383"/>
              </a:buClr>
              <a:buSzPct val="90000"/>
              <a:buFont typeface="Wingdings" pitchFamily="2" charset="2"/>
              <a:buChar char="§"/>
            </a:pPr>
            <a:r>
              <a:rPr lang="en-US" sz="1600" b="0" dirty="0" smtClean="0">
                <a:latin typeface="Arial" charset="0"/>
              </a:rPr>
              <a:t>2D </a:t>
            </a:r>
            <a:r>
              <a:rPr lang="en-US" sz="1600" b="0" dirty="0">
                <a:latin typeface="Arial" charset="0"/>
              </a:rPr>
              <a:t>filter is </a:t>
            </a:r>
            <a:r>
              <a:rPr lang="en-US" sz="1600" b="0" dirty="0" smtClean="0">
                <a:latin typeface="Arial" charset="0"/>
              </a:rPr>
              <a:t>less </a:t>
            </a:r>
            <a:r>
              <a:rPr lang="en-US" sz="1600" b="0" dirty="0">
                <a:latin typeface="Arial" charset="0"/>
              </a:rPr>
              <a:t>accurate in pixel computation. </a:t>
            </a:r>
          </a:p>
          <a:p>
            <a:pPr marL="682625" lvl="1" indent="-284163">
              <a:spcBef>
                <a:spcPct val="20000"/>
              </a:spcBef>
              <a:buClr>
                <a:srgbClr val="215383"/>
              </a:buClr>
              <a:buSzPct val="90000"/>
              <a:buFont typeface="Times" pitchFamily="18" charset="0"/>
              <a:buChar char="–"/>
            </a:pPr>
            <a:r>
              <a:rPr lang="en-US" sz="1400" b="0" dirty="0">
                <a:latin typeface="Arial" charset="0"/>
              </a:rPr>
              <a:t>So we used  this only 5x5, </a:t>
            </a:r>
            <a:r>
              <a:rPr lang="en-US" sz="1400" b="0" dirty="0" smtClean="0">
                <a:latin typeface="Arial" charset="0"/>
              </a:rPr>
              <a:t>7x7, </a:t>
            </a:r>
            <a:r>
              <a:rPr lang="en-US" sz="1400" b="0" dirty="0">
                <a:latin typeface="Arial" charset="0"/>
              </a:rPr>
              <a:t>and 9x9 </a:t>
            </a:r>
            <a:r>
              <a:rPr lang="en-US" sz="1400" b="0" dirty="0" smtClean="0">
                <a:latin typeface="Arial" charset="0"/>
              </a:rPr>
              <a:t>regions, </a:t>
            </a:r>
            <a:r>
              <a:rPr lang="en-US" sz="1400" b="0" dirty="0">
                <a:latin typeface="Arial" charset="0"/>
              </a:rPr>
              <a:t>where there was big bang for </a:t>
            </a:r>
            <a:r>
              <a:rPr lang="en-US" sz="1400" b="0" dirty="0" smtClean="0">
                <a:latin typeface="Arial" charset="0"/>
              </a:rPr>
              <a:t>buck.</a:t>
            </a:r>
            <a:endParaRPr lang="en-US" sz="1400" b="0" dirty="0">
              <a:latin typeface="Arial" charset="0"/>
            </a:endParaRPr>
          </a:p>
          <a:p>
            <a:pPr marL="284163" indent="-284163">
              <a:spcBef>
                <a:spcPts val="1200"/>
              </a:spcBef>
              <a:buClr>
                <a:srgbClr val="215383"/>
              </a:buClr>
              <a:buSzPct val="90000"/>
              <a:buFont typeface="Wingdings" pitchFamily="2" charset="2"/>
              <a:buChar char="§"/>
            </a:pPr>
            <a:r>
              <a:rPr lang="en-US" sz="1600" b="0" dirty="0" smtClean="0">
                <a:latin typeface="Arial" charset="0"/>
              </a:rPr>
              <a:t>To reduce </a:t>
            </a:r>
            <a:r>
              <a:rPr lang="en-US" sz="1600" b="0" dirty="0">
                <a:latin typeface="Arial" charset="0"/>
              </a:rPr>
              <a:t>error rate of pixel computation for </a:t>
            </a:r>
            <a:r>
              <a:rPr lang="en-US" sz="1600" b="0" dirty="0" smtClean="0">
                <a:latin typeface="Arial" charset="0"/>
              </a:rPr>
              <a:t>3x3, </a:t>
            </a:r>
            <a:r>
              <a:rPr lang="en-US" sz="1600" b="0" dirty="0">
                <a:latin typeface="Arial" charset="0"/>
              </a:rPr>
              <a:t>we still used 1D median </a:t>
            </a:r>
            <a:r>
              <a:rPr lang="en-US" sz="1600" b="0" dirty="0" smtClean="0">
                <a:latin typeface="Arial" charset="0"/>
              </a:rPr>
              <a:t>filter.</a:t>
            </a:r>
            <a:endParaRPr lang="en-US" sz="1600" b="0" dirty="0">
              <a:latin typeface="Arial" charset="0"/>
            </a:endParaRPr>
          </a:p>
          <a:p>
            <a:pPr marL="682625" lvl="1" indent="-284163">
              <a:spcBef>
                <a:spcPct val="20000"/>
              </a:spcBef>
              <a:buClr>
                <a:srgbClr val="215383"/>
              </a:buClr>
              <a:buSzPct val="90000"/>
              <a:buFont typeface="Times" pitchFamily="18" charset="0"/>
              <a:buChar char="–"/>
            </a:pPr>
            <a:r>
              <a:rPr lang="en-US" sz="1400" b="0" dirty="0">
                <a:latin typeface="Arial" charset="0"/>
              </a:rPr>
              <a:t>This dramatically improved quality of output image </a:t>
            </a:r>
            <a:r>
              <a:rPr lang="en-US" sz="1400" b="0" dirty="0" smtClean="0">
                <a:latin typeface="Arial" charset="0"/>
              </a:rPr>
              <a:t>because the </a:t>
            </a:r>
            <a:r>
              <a:rPr lang="en-US" sz="1400" b="0" dirty="0">
                <a:latin typeface="Arial" charset="0"/>
              </a:rPr>
              <a:t>noisy pixel being replaced was mostly found in the first 3x3 </a:t>
            </a:r>
            <a:r>
              <a:rPr lang="en-US" sz="1400" b="0" dirty="0" smtClean="0">
                <a:latin typeface="Arial" charset="0"/>
              </a:rPr>
              <a:t>region.</a:t>
            </a:r>
            <a:endParaRPr lang="en-US" sz="1400" b="0" dirty="0">
              <a:latin typeface="Arial" charset="0"/>
            </a:endParaRPr>
          </a:p>
          <a:p>
            <a:pPr marL="284163" indent="-284163">
              <a:spcBef>
                <a:spcPts val="1200"/>
              </a:spcBef>
              <a:buClr>
                <a:srgbClr val="215383"/>
              </a:buClr>
              <a:buSzPct val="90000"/>
              <a:buFont typeface="Wingdings" pitchFamily="2" charset="2"/>
              <a:buChar char="§"/>
            </a:pPr>
            <a:r>
              <a:rPr lang="en-US" sz="1600" b="0" dirty="0" smtClean="0">
                <a:latin typeface="Arial" charset="0"/>
              </a:rPr>
              <a:t>Final </a:t>
            </a:r>
            <a:r>
              <a:rPr lang="en-US" sz="1600" b="0" dirty="0">
                <a:latin typeface="Arial" charset="0"/>
              </a:rPr>
              <a:t>area of the algorithm </a:t>
            </a:r>
            <a:r>
              <a:rPr lang="en-US" sz="1600" b="0" dirty="0" smtClean="0">
                <a:latin typeface="Arial" charset="0"/>
              </a:rPr>
              <a:t>is (36 + 100 + 294 + 698 </a:t>
            </a:r>
            <a:r>
              <a:rPr lang="en-US" sz="1600" b="0" dirty="0">
                <a:latin typeface="Arial" charset="0"/>
                <a:sym typeface="Wingdings" pitchFamily="2" charset="2"/>
              </a:rPr>
              <a:t> 1078</a:t>
            </a:r>
            <a:r>
              <a:rPr lang="en-US" sz="1600" b="0" dirty="0" smtClean="0">
                <a:latin typeface="Arial" charset="0"/>
                <a:sym typeface="Wingdings" pitchFamily="2" charset="2"/>
              </a:rPr>
              <a:t>).</a:t>
            </a:r>
            <a:endParaRPr lang="en-US" sz="1600" b="0" dirty="0">
              <a:latin typeface="Arial" charset="0"/>
            </a:endParaRPr>
          </a:p>
          <a:p>
            <a:pPr marL="682625" lvl="1" indent="-284163">
              <a:spcBef>
                <a:spcPct val="20000"/>
              </a:spcBef>
              <a:buClr>
                <a:srgbClr val="215383"/>
              </a:buClr>
              <a:buSzPct val="90000"/>
              <a:buFont typeface="Times" pitchFamily="18" charset="0"/>
              <a:buChar char="–"/>
            </a:pPr>
            <a:endParaRPr lang="en-US" sz="1200" b="0" dirty="0">
              <a:latin typeface="Arial" charset="0"/>
            </a:endParaRPr>
          </a:p>
        </p:txBody>
      </p:sp>
      <p:graphicFrame>
        <p:nvGraphicFramePr>
          <p:cNvPr id="8" name="Table 7"/>
          <p:cNvGraphicFramePr>
            <a:graphicFrameLocks noGrp="1"/>
          </p:cNvGraphicFramePr>
          <p:nvPr/>
        </p:nvGraphicFramePr>
        <p:xfrm>
          <a:off x="1295400" y="1676400"/>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Size</a:t>
                      </a:r>
                      <a:endParaRPr lang="en-US" dirty="0"/>
                    </a:p>
                  </a:txBody>
                  <a:tcPr/>
                </a:tc>
                <a:tc>
                  <a:txBody>
                    <a:bodyPr/>
                    <a:lstStyle/>
                    <a:p>
                      <a:pPr algn="ctr"/>
                      <a:r>
                        <a:rPr lang="en-US" dirty="0" smtClean="0"/>
                        <a:t>1D</a:t>
                      </a:r>
                      <a:endParaRPr lang="en-US" dirty="0"/>
                    </a:p>
                  </a:txBody>
                  <a:tcPr/>
                </a:tc>
                <a:tc>
                  <a:txBody>
                    <a:bodyPr/>
                    <a:lstStyle/>
                    <a:p>
                      <a:pPr algn="ctr"/>
                      <a:r>
                        <a:rPr lang="en-US" dirty="0" smtClean="0"/>
                        <a:t>2D</a:t>
                      </a:r>
                      <a:endParaRPr lang="en-US" dirty="0"/>
                    </a:p>
                  </a:txBody>
                  <a:tcPr/>
                </a:tc>
              </a:tr>
              <a:tr h="370840">
                <a:tc>
                  <a:txBody>
                    <a:bodyPr/>
                    <a:lstStyle/>
                    <a:p>
                      <a:pPr algn="ctr"/>
                      <a:r>
                        <a:rPr lang="en-US" dirty="0" smtClean="0"/>
                        <a:t>3x3</a:t>
                      </a:r>
                      <a:endParaRPr lang="en-US" dirty="0"/>
                    </a:p>
                  </a:txBody>
                  <a:tcPr/>
                </a:tc>
                <a:tc>
                  <a:txBody>
                    <a:bodyPr/>
                    <a:lstStyle/>
                    <a:p>
                      <a:pPr algn="ctr"/>
                      <a:r>
                        <a:rPr lang="en-US" dirty="0" smtClean="0"/>
                        <a:t>9*4 (36)</a:t>
                      </a:r>
                      <a:endParaRPr lang="en-US" dirty="0"/>
                    </a:p>
                  </a:txBody>
                  <a:tcPr/>
                </a:tc>
                <a:tc>
                  <a:txBody>
                    <a:bodyPr/>
                    <a:lstStyle/>
                    <a:p>
                      <a:pPr algn="ctr"/>
                      <a:r>
                        <a:rPr lang="en-US" dirty="0" smtClean="0"/>
                        <a:t>18  ((1*3*3)*2)</a:t>
                      </a:r>
                      <a:endParaRPr lang="en-US" dirty="0"/>
                    </a:p>
                  </a:txBody>
                  <a:tcPr/>
                </a:tc>
              </a:tr>
              <a:tr h="370840">
                <a:tc>
                  <a:txBody>
                    <a:bodyPr/>
                    <a:lstStyle/>
                    <a:p>
                      <a:pPr algn="ctr"/>
                      <a:r>
                        <a:rPr lang="en-US" dirty="0" smtClean="0"/>
                        <a:t>5x5</a:t>
                      </a:r>
                      <a:endParaRPr lang="en-US" dirty="0"/>
                    </a:p>
                  </a:txBody>
                  <a:tcPr/>
                </a:tc>
                <a:tc>
                  <a:txBody>
                    <a:bodyPr/>
                    <a:lstStyle/>
                    <a:p>
                      <a:pPr algn="ctr"/>
                      <a:r>
                        <a:rPr lang="en-US" dirty="0" smtClean="0"/>
                        <a:t>25*12 (300)</a:t>
                      </a:r>
                      <a:endParaRPr lang="en-US" dirty="0"/>
                    </a:p>
                  </a:txBody>
                  <a:tcPr/>
                </a:tc>
                <a:tc>
                  <a:txBody>
                    <a:bodyPr/>
                    <a:lstStyle/>
                    <a:p>
                      <a:pPr algn="ctr"/>
                      <a:r>
                        <a:rPr lang="en-US" dirty="0" smtClean="0"/>
                        <a:t>100 ((2*5*5)*2)</a:t>
                      </a:r>
                      <a:endParaRPr lang="en-US" dirty="0"/>
                    </a:p>
                  </a:txBody>
                  <a:tcPr/>
                </a:tc>
              </a:tr>
              <a:tr h="370840">
                <a:tc>
                  <a:txBody>
                    <a:bodyPr/>
                    <a:lstStyle/>
                    <a:p>
                      <a:pPr algn="ctr"/>
                      <a:r>
                        <a:rPr lang="en-US" dirty="0" smtClean="0"/>
                        <a:t>7x7</a:t>
                      </a:r>
                      <a:endParaRPr lang="en-US" dirty="0"/>
                    </a:p>
                  </a:txBody>
                  <a:tcPr/>
                </a:tc>
                <a:tc>
                  <a:txBody>
                    <a:bodyPr/>
                    <a:lstStyle/>
                    <a:p>
                      <a:pPr algn="ctr"/>
                      <a:r>
                        <a:rPr lang="en-US" dirty="0" smtClean="0"/>
                        <a:t>49*24</a:t>
                      </a:r>
                      <a:r>
                        <a:rPr lang="en-US" baseline="0" dirty="0" smtClean="0"/>
                        <a:t> (1176)</a:t>
                      </a:r>
                      <a:endParaRPr lang="en-US" dirty="0"/>
                    </a:p>
                  </a:txBody>
                  <a:tcPr/>
                </a:tc>
                <a:tc>
                  <a:txBody>
                    <a:bodyPr/>
                    <a:lstStyle/>
                    <a:p>
                      <a:pPr algn="ctr"/>
                      <a:r>
                        <a:rPr lang="en-US" dirty="0" smtClean="0"/>
                        <a:t>294 ((3*7*7)*2)</a:t>
                      </a:r>
                      <a:endParaRPr lang="en-US" dirty="0"/>
                    </a:p>
                  </a:txBody>
                  <a:tcPr/>
                </a:tc>
              </a:tr>
              <a:tr h="370840">
                <a:tc>
                  <a:txBody>
                    <a:bodyPr/>
                    <a:lstStyle/>
                    <a:p>
                      <a:pPr algn="ctr"/>
                      <a:r>
                        <a:rPr lang="en-US" dirty="0" smtClean="0"/>
                        <a:t>9x9</a:t>
                      </a:r>
                      <a:endParaRPr lang="en-US" dirty="0"/>
                    </a:p>
                  </a:txBody>
                  <a:tcPr/>
                </a:tc>
                <a:tc>
                  <a:txBody>
                    <a:bodyPr/>
                    <a:lstStyle/>
                    <a:p>
                      <a:pPr algn="ctr"/>
                      <a:r>
                        <a:rPr lang="en-US" dirty="0" smtClean="0"/>
                        <a:t>81*40 (3240)</a:t>
                      </a:r>
                      <a:endParaRPr lang="en-US" dirty="0"/>
                    </a:p>
                  </a:txBody>
                  <a:tcPr/>
                </a:tc>
                <a:tc>
                  <a:txBody>
                    <a:bodyPr/>
                    <a:lstStyle/>
                    <a:p>
                      <a:pPr algn="ctr"/>
                      <a:r>
                        <a:rPr lang="en-US" dirty="0" smtClean="0"/>
                        <a:t>648 ((4*9*9)*2)</a:t>
                      </a:r>
                      <a:endParaRPr lang="en-US" dirty="0"/>
                    </a:p>
                  </a:txBody>
                  <a:tcPr/>
                </a:tc>
              </a:tr>
              <a:tr h="370840">
                <a:tc>
                  <a:txBody>
                    <a:bodyPr/>
                    <a:lstStyle/>
                    <a:p>
                      <a:pPr algn="ctr"/>
                      <a:r>
                        <a:rPr lang="en-US" dirty="0" smtClean="0"/>
                        <a:t>Total</a:t>
                      </a:r>
                      <a:endParaRPr lang="en-US" dirty="0"/>
                    </a:p>
                  </a:txBody>
                  <a:tcPr/>
                </a:tc>
                <a:tc>
                  <a:txBody>
                    <a:bodyPr/>
                    <a:lstStyle/>
                    <a:p>
                      <a:pPr algn="ctr"/>
                      <a:r>
                        <a:rPr lang="en-US" dirty="0" smtClean="0"/>
                        <a:t>4752</a:t>
                      </a:r>
                      <a:endParaRPr lang="en-US" dirty="0"/>
                    </a:p>
                  </a:txBody>
                  <a:tcPr/>
                </a:tc>
                <a:tc>
                  <a:txBody>
                    <a:bodyPr/>
                    <a:lstStyle/>
                    <a:p>
                      <a:pPr algn="ctr"/>
                      <a:r>
                        <a:rPr lang="en-US" dirty="0" smtClean="0"/>
                        <a:t>1060</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n-US" smtClean="0"/>
              <a:t>Goal of This Material</a:t>
            </a:r>
            <a:endParaRPr lang="en-US" dirty="0" smtClean="0"/>
          </a:p>
        </p:txBody>
      </p:sp>
      <p:sp>
        <p:nvSpPr>
          <p:cNvPr id="8195" name="Rectangle 5"/>
          <p:cNvSpPr>
            <a:spLocks noGrp="1" noChangeArrowheads="1"/>
          </p:cNvSpPr>
          <p:nvPr>
            <p:ph type="body" idx="1"/>
          </p:nvPr>
        </p:nvSpPr>
        <p:spPr/>
        <p:txBody>
          <a:bodyPr/>
          <a:lstStyle/>
          <a:p>
            <a:pPr>
              <a:spcBef>
                <a:spcPts val="1200"/>
              </a:spcBef>
            </a:pPr>
            <a:r>
              <a:rPr lang="en-US" dirty="0" smtClean="0"/>
              <a:t>Implement the adaptive median filter in hardware</a:t>
            </a:r>
          </a:p>
          <a:p>
            <a:pPr>
              <a:spcBef>
                <a:spcPts val="1200"/>
              </a:spcBef>
            </a:pPr>
            <a:r>
              <a:rPr lang="en-US" dirty="0" smtClean="0"/>
              <a:t>Discuss modeling considerations when targeting for </a:t>
            </a:r>
            <a:r>
              <a:rPr lang="en-US" dirty="0" err="1" smtClean="0"/>
              <a:t>HDL</a:t>
            </a:r>
            <a:r>
              <a:rPr lang="en-US" dirty="0" smtClean="0"/>
              <a:t> (</a:t>
            </a:r>
            <a:r>
              <a:rPr lang="en-US" dirty="0" err="1" smtClean="0"/>
              <a:t>VHDL</a:t>
            </a:r>
            <a:r>
              <a:rPr lang="en-US" dirty="0" smtClean="0"/>
              <a:t>/</a:t>
            </a:r>
            <a:r>
              <a:rPr lang="en-US" dirty="0" err="1" smtClean="0"/>
              <a:t>Verilog</a:t>
            </a:r>
            <a:r>
              <a:rPr lang="en-US" dirty="0" smtClean="0"/>
              <a:t>)</a:t>
            </a:r>
          </a:p>
          <a:p>
            <a:pPr>
              <a:spcBef>
                <a:spcPts val="1200"/>
              </a:spcBef>
            </a:pPr>
            <a:r>
              <a:rPr lang="en-US" dirty="0" smtClean="0"/>
              <a:t>Learn about </a:t>
            </a:r>
            <a:r>
              <a:rPr lang="en-US" dirty="0" err="1" smtClean="0"/>
              <a:t>HDL</a:t>
            </a:r>
            <a:r>
              <a:rPr lang="en-US" dirty="0" smtClean="0"/>
              <a:t> workflow</a:t>
            </a:r>
          </a:p>
          <a:p>
            <a:pPr lvl="1">
              <a:spcBef>
                <a:spcPts val="1200"/>
              </a:spcBef>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Why Use an Adaptive Median Filter?</a:t>
            </a:r>
          </a:p>
        </p:txBody>
      </p:sp>
      <p:pic>
        <p:nvPicPr>
          <p:cNvPr id="9219" name="Picture 6"/>
          <p:cNvPicPr>
            <a:picLocks noChangeAspect="1" noChangeArrowheads="1"/>
          </p:cNvPicPr>
          <p:nvPr/>
        </p:nvPicPr>
        <p:blipFill>
          <a:blip r:embed="rId3" cstate="print"/>
          <a:srcRect/>
          <a:stretch>
            <a:fillRect/>
          </a:stretch>
        </p:blipFill>
        <p:spPr bwMode="auto">
          <a:xfrm>
            <a:off x="1241425" y="2846388"/>
            <a:ext cx="1631950" cy="1479550"/>
          </a:xfrm>
          <a:prstGeom prst="rect">
            <a:avLst/>
          </a:prstGeom>
          <a:noFill/>
          <a:ln w="9525">
            <a:solidFill>
              <a:schemeClr val="tx1"/>
            </a:solidFill>
            <a:miter lim="800000"/>
            <a:headEnd/>
            <a:tailEnd/>
          </a:ln>
        </p:spPr>
      </p:pic>
      <p:pic>
        <p:nvPicPr>
          <p:cNvPr id="9220" name="Picture 7"/>
          <p:cNvPicPr>
            <a:picLocks noChangeAspect="1" noChangeArrowheads="1"/>
          </p:cNvPicPr>
          <p:nvPr/>
        </p:nvPicPr>
        <p:blipFill>
          <a:blip r:embed="rId4" cstate="print"/>
          <a:srcRect/>
          <a:stretch>
            <a:fillRect/>
          </a:stretch>
        </p:blipFill>
        <p:spPr bwMode="auto">
          <a:xfrm>
            <a:off x="6610350" y="2789238"/>
            <a:ext cx="1731963" cy="1568450"/>
          </a:xfrm>
          <a:prstGeom prst="rect">
            <a:avLst/>
          </a:prstGeom>
          <a:noFill/>
          <a:ln w="9525">
            <a:solidFill>
              <a:schemeClr val="tx1"/>
            </a:solidFill>
            <a:miter lim="800000"/>
            <a:headEnd/>
            <a:tailEnd/>
          </a:ln>
        </p:spPr>
      </p:pic>
      <p:sp>
        <p:nvSpPr>
          <p:cNvPr id="9221" name="Rectangle 8"/>
          <p:cNvSpPr>
            <a:spLocks noChangeArrowheads="1"/>
          </p:cNvSpPr>
          <p:nvPr/>
        </p:nvSpPr>
        <p:spPr bwMode="auto">
          <a:xfrm>
            <a:off x="3889375" y="3006725"/>
            <a:ext cx="1485900" cy="1149350"/>
          </a:xfrm>
          <a:prstGeom prst="rect">
            <a:avLst/>
          </a:prstGeom>
          <a:solidFill>
            <a:schemeClr val="accent1"/>
          </a:solidFill>
          <a:ln w="9525">
            <a:solidFill>
              <a:schemeClr val="tx1"/>
            </a:solidFill>
            <a:miter lim="800000"/>
            <a:headEnd/>
            <a:tailEnd/>
          </a:ln>
        </p:spPr>
        <p:txBody>
          <a:bodyPr wrap="none" anchor="ctr"/>
          <a:lstStyle/>
          <a:p>
            <a:pPr algn="ctr"/>
            <a:r>
              <a:rPr lang="en-US" sz="1400" dirty="0"/>
              <a:t>Adaptive</a:t>
            </a:r>
          </a:p>
          <a:p>
            <a:pPr algn="ctr"/>
            <a:r>
              <a:rPr lang="en-US" sz="1400" dirty="0" smtClean="0"/>
              <a:t>median </a:t>
            </a:r>
            <a:r>
              <a:rPr lang="en-US" sz="1400" dirty="0"/>
              <a:t>filter</a:t>
            </a:r>
          </a:p>
        </p:txBody>
      </p:sp>
      <p:sp>
        <p:nvSpPr>
          <p:cNvPr id="9222" name="AutoShape 9"/>
          <p:cNvSpPr>
            <a:spLocks noChangeArrowheads="1"/>
          </p:cNvSpPr>
          <p:nvPr/>
        </p:nvSpPr>
        <p:spPr bwMode="auto">
          <a:xfrm>
            <a:off x="3041650" y="3409950"/>
            <a:ext cx="606425" cy="352425"/>
          </a:xfrm>
          <a:prstGeom prst="rightArrow">
            <a:avLst>
              <a:gd name="adj1" fmla="val 50000"/>
              <a:gd name="adj2" fmla="val 43018"/>
            </a:avLst>
          </a:prstGeom>
          <a:solidFill>
            <a:schemeClr val="accent1"/>
          </a:solidFill>
          <a:ln w="9525">
            <a:solidFill>
              <a:schemeClr val="tx1"/>
            </a:solidFill>
            <a:miter lim="800000"/>
            <a:headEnd/>
            <a:tailEnd/>
          </a:ln>
        </p:spPr>
        <p:txBody>
          <a:bodyPr wrap="none" anchor="ctr"/>
          <a:lstStyle/>
          <a:p>
            <a:endParaRPr lang="en-US"/>
          </a:p>
        </p:txBody>
      </p:sp>
      <p:sp>
        <p:nvSpPr>
          <p:cNvPr id="9223" name="AutoShape 10"/>
          <p:cNvSpPr>
            <a:spLocks noChangeArrowheads="1"/>
          </p:cNvSpPr>
          <p:nvPr/>
        </p:nvSpPr>
        <p:spPr bwMode="auto">
          <a:xfrm>
            <a:off x="5813425" y="3455988"/>
            <a:ext cx="606425" cy="352425"/>
          </a:xfrm>
          <a:prstGeom prst="rightArrow">
            <a:avLst>
              <a:gd name="adj1" fmla="val 50000"/>
              <a:gd name="adj2" fmla="val 43018"/>
            </a:avLst>
          </a:prstGeom>
          <a:solidFill>
            <a:schemeClr val="accent1"/>
          </a:solidFill>
          <a:ln w="9525">
            <a:solidFill>
              <a:schemeClr val="tx1"/>
            </a:solidFill>
            <a:miter lim="800000"/>
            <a:headEnd/>
            <a:tailEnd/>
          </a:ln>
        </p:spPr>
        <p:txBody>
          <a:bodyPr wrap="none" anchor="ctr"/>
          <a:lstStyle/>
          <a:p>
            <a:endParaRPr lang="en-US"/>
          </a:p>
        </p:txBody>
      </p:sp>
      <p:sp>
        <p:nvSpPr>
          <p:cNvPr id="9224" name="Rectangle 11"/>
          <p:cNvSpPr>
            <a:spLocks noChangeArrowheads="1"/>
          </p:cNvSpPr>
          <p:nvPr/>
        </p:nvSpPr>
        <p:spPr bwMode="auto">
          <a:xfrm>
            <a:off x="2646404" y="4995168"/>
            <a:ext cx="4062331" cy="307777"/>
          </a:xfrm>
          <a:prstGeom prst="rect">
            <a:avLst/>
          </a:prstGeom>
          <a:noFill/>
          <a:ln w="9525">
            <a:solidFill>
              <a:schemeClr val="tx1"/>
            </a:solidFill>
            <a:miter lim="800000"/>
            <a:headEnd/>
            <a:tailEnd/>
          </a:ln>
        </p:spPr>
        <p:txBody>
          <a:bodyPr wrap="none" anchor="ctr">
            <a:spAutoFit/>
          </a:bodyPr>
          <a:lstStyle/>
          <a:p>
            <a:pPr algn="ctr"/>
            <a:r>
              <a:rPr lang="en-US" sz="1400" dirty="0"/>
              <a:t>Removes </a:t>
            </a:r>
            <a:r>
              <a:rPr lang="en-US" sz="1400" dirty="0" smtClean="0"/>
              <a:t>“salt </a:t>
            </a:r>
            <a:r>
              <a:rPr lang="en-US" sz="1400" dirty="0"/>
              <a:t>and </a:t>
            </a:r>
            <a:r>
              <a:rPr lang="en-US" sz="1400" dirty="0" smtClean="0"/>
              <a:t>pepper</a:t>
            </a:r>
            <a:r>
              <a:rPr lang="en-US" sz="1400" dirty="0"/>
              <a:t>” noise from the image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Median Filter</a:t>
            </a:r>
          </a:p>
        </p:txBody>
      </p:sp>
      <p:sp>
        <p:nvSpPr>
          <p:cNvPr id="10243" name="Rectangle 3"/>
          <p:cNvSpPr>
            <a:spLocks noGrp="1" noChangeArrowheads="1"/>
          </p:cNvSpPr>
          <p:nvPr>
            <p:ph type="body" idx="1"/>
          </p:nvPr>
        </p:nvSpPr>
        <p:spPr/>
        <p:txBody>
          <a:bodyPr/>
          <a:lstStyle/>
          <a:p>
            <a:pPr>
              <a:spcBef>
                <a:spcPts val="1200"/>
              </a:spcBef>
            </a:pPr>
            <a:r>
              <a:rPr lang="en-US" sz="2400" dirty="0" smtClean="0"/>
              <a:t>For each pixel in the image, calculates the median value in a surrounding neighborhood of the pixel </a:t>
            </a:r>
          </a:p>
          <a:p>
            <a:pPr>
              <a:spcBef>
                <a:spcPts val="1200"/>
              </a:spcBef>
            </a:pPr>
            <a:r>
              <a:rPr lang="en-US" sz="2400" dirty="0" smtClean="0"/>
              <a:t>Replaces the pixel with the median value</a:t>
            </a:r>
          </a:p>
          <a:p>
            <a:pPr>
              <a:spcBef>
                <a:spcPts val="1200"/>
              </a:spcBef>
            </a:pPr>
            <a:r>
              <a:rPr lang="en-US" sz="2400" dirty="0" smtClean="0"/>
              <a:t>Affects all image pixels regardless of noise content</a:t>
            </a:r>
          </a:p>
          <a:p>
            <a:pPr>
              <a:spcBef>
                <a:spcPts val="1200"/>
              </a:spcBef>
            </a:pPr>
            <a:r>
              <a:rPr lang="en-US" sz="2400" dirty="0" smtClean="0"/>
              <a:t>Only performs well on low noise densities</a:t>
            </a:r>
          </a:p>
          <a:p>
            <a:pPr>
              <a:spcBef>
                <a:spcPts val="1200"/>
              </a:spcBef>
            </a:pPr>
            <a:r>
              <a:rPr lang="en-US" sz="2400" dirty="0" smtClean="0"/>
              <a:t>Has low computational complexity</a:t>
            </a:r>
          </a:p>
          <a:p>
            <a:pPr>
              <a:spcBef>
                <a:spcPts val="1200"/>
              </a:spcBef>
            </a:pPr>
            <a:endParaRPr lang="en-US" sz="24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Adaptive Median Filter</a:t>
            </a:r>
          </a:p>
        </p:txBody>
      </p:sp>
      <p:sp>
        <p:nvSpPr>
          <p:cNvPr id="5" name="Content Placeholder 4"/>
          <p:cNvSpPr>
            <a:spLocks noGrp="1"/>
          </p:cNvSpPr>
          <p:nvPr>
            <p:ph idx="1"/>
          </p:nvPr>
        </p:nvSpPr>
        <p:spPr/>
        <p:txBody>
          <a:bodyPr/>
          <a:lstStyle/>
          <a:p>
            <a:pPr marL="284163" indent="-284163">
              <a:spcBef>
                <a:spcPts val="1200"/>
              </a:spcBef>
              <a:buClr>
                <a:srgbClr val="215383"/>
              </a:buClr>
              <a:buSzPct val="90000"/>
            </a:pPr>
            <a:r>
              <a:rPr lang="en-US" sz="2400" dirty="0" smtClean="0">
                <a:latin typeface="Arial" charset="0"/>
              </a:rPr>
              <a:t>For each pixel in the image, calculates the median value in a surrounding neighborhood of the pixel</a:t>
            </a:r>
          </a:p>
          <a:p>
            <a:pPr marL="284163" indent="-284163">
              <a:spcBef>
                <a:spcPts val="1200"/>
              </a:spcBef>
              <a:buClr>
                <a:srgbClr val="215383"/>
              </a:buClr>
              <a:buSzPct val="90000"/>
            </a:pPr>
            <a:r>
              <a:rPr lang="en-US" sz="2400" dirty="0" smtClean="0">
                <a:latin typeface="Arial" charset="0"/>
              </a:rPr>
              <a:t>Compares the median with a threshold and decides to either replace the pixel, keep the pixel, or increase the neighborhood size and recalculate</a:t>
            </a:r>
          </a:p>
          <a:p>
            <a:pPr marL="284163" indent="-284163">
              <a:spcBef>
                <a:spcPts val="1200"/>
              </a:spcBef>
              <a:buClr>
                <a:srgbClr val="215383"/>
              </a:buClr>
              <a:buSzPct val="90000"/>
            </a:pPr>
            <a:r>
              <a:rPr lang="en-US" sz="2400" dirty="0" smtClean="0">
                <a:latin typeface="Arial" charset="0"/>
              </a:rPr>
              <a:t>Only affects image pixels determined to have noise content</a:t>
            </a:r>
          </a:p>
          <a:p>
            <a:pPr marL="284163" indent="-284163">
              <a:spcBef>
                <a:spcPts val="1200"/>
              </a:spcBef>
              <a:buClr>
                <a:srgbClr val="215383"/>
              </a:buClr>
              <a:buSzPct val="90000"/>
            </a:pPr>
            <a:r>
              <a:rPr lang="en-US" sz="2400" dirty="0" smtClean="0">
                <a:latin typeface="Arial" charset="0"/>
              </a:rPr>
              <a:t>Performs well for low or high noise densities</a:t>
            </a:r>
          </a:p>
          <a:p>
            <a:pPr marL="284163" indent="-284163">
              <a:spcBef>
                <a:spcPts val="1200"/>
              </a:spcBef>
              <a:buClr>
                <a:srgbClr val="215383"/>
              </a:buClr>
              <a:buSzPct val="90000"/>
            </a:pPr>
            <a:r>
              <a:rPr lang="en-US" sz="2400" dirty="0" smtClean="0">
                <a:latin typeface="Arial" charset="0"/>
              </a:rPr>
              <a:t>Is significantly more computationally intensive</a:t>
            </a:r>
          </a:p>
          <a:p>
            <a:pPr>
              <a:spcBef>
                <a:spcPts val="1200"/>
              </a:spcBef>
              <a:buNone/>
            </a:pPr>
            <a:endParaRPr lang="en-US" sz="24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996950" y="1470025"/>
            <a:ext cx="6708775" cy="4732338"/>
            <a:chOff x="241" y="838"/>
            <a:chExt cx="4226" cy="2981"/>
          </a:xfrm>
        </p:grpSpPr>
        <p:graphicFrame>
          <p:nvGraphicFramePr>
            <p:cNvPr id="1032" name="Object 22"/>
            <p:cNvGraphicFramePr>
              <a:graphicFrameLocks noChangeAspect="1"/>
            </p:cNvGraphicFramePr>
            <p:nvPr/>
          </p:nvGraphicFramePr>
          <p:xfrm>
            <a:off x="241" y="838"/>
            <a:ext cx="4226" cy="2981"/>
          </p:xfrm>
          <a:graphic>
            <a:graphicData uri="http://schemas.openxmlformats.org/presentationml/2006/ole">
              <p:oleObj spid="_x0000_s1032" name="Visio" r:id="rId3" imgW="4969412" imgH="5792372" progId="Visio.Drawing.11">
                <p:embed/>
              </p:oleObj>
            </a:graphicData>
          </a:graphic>
        </p:graphicFrame>
        <p:graphicFrame>
          <p:nvGraphicFramePr>
            <p:cNvPr id="1033" name="Object 29"/>
            <p:cNvGraphicFramePr>
              <a:graphicFrameLocks noChangeAspect="1"/>
            </p:cNvGraphicFramePr>
            <p:nvPr/>
          </p:nvGraphicFramePr>
          <p:xfrm>
            <a:off x="250" y="838"/>
            <a:ext cx="1061" cy="1061"/>
          </p:xfrm>
          <a:graphic>
            <a:graphicData uri="http://schemas.openxmlformats.org/presentationml/2006/ole">
              <p:oleObj spid="_x0000_s1033" name="Visio" r:id="rId4" imgW="1683551" imgH="1683551" progId="Visio.Drawing.11">
                <p:embed/>
              </p:oleObj>
            </a:graphicData>
          </a:graphic>
        </p:graphicFrame>
      </p:grpSp>
      <p:sp>
        <p:nvSpPr>
          <p:cNvPr id="1035" name="Rectangle 2"/>
          <p:cNvSpPr>
            <a:spLocks noGrp="1" noChangeArrowheads="1"/>
          </p:cNvSpPr>
          <p:nvPr>
            <p:ph type="title" sz="quarter"/>
          </p:nvPr>
        </p:nvSpPr>
        <p:spPr/>
        <p:txBody>
          <a:bodyPr/>
          <a:lstStyle/>
          <a:p>
            <a:r>
              <a:rPr lang="en-US" smtClean="0"/>
              <a:t>Adaptive Median Filter</a:t>
            </a:r>
          </a:p>
        </p:txBody>
      </p:sp>
      <p:graphicFrame>
        <p:nvGraphicFramePr>
          <p:cNvPr id="437256" name="Object 8"/>
          <p:cNvGraphicFramePr>
            <a:graphicFrameLocks noChangeAspect="1"/>
          </p:cNvGraphicFramePr>
          <p:nvPr>
            <p:ph sz="quarter" idx="2"/>
          </p:nvPr>
        </p:nvGraphicFramePr>
        <p:xfrm>
          <a:off x="1014413" y="1479550"/>
          <a:ext cx="1677987" cy="1677988"/>
        </p:xfrm>
        <a:graphic>
          <a:graphicData uri="http://schemas.openxmlformats.org/presentationml/2006/ole">
            <p:oleObj spid="_x0000_s1026" name="Visio" r:id="rId5" imgW="1677572" imgH="1677572" progId="Visio.Drawing.11">
              <p:embed/>
            </p:oleObj>
          </a:graphicData>
        </a:graphic>
      </p:graphicFrame>
      <p:graphicFrame>
        <p:nvGraphicFramePr>
          <p:cNvPr id="437258" name="Object 10"/>
          <p:cNvGraphicFramePr>
            <a:graphicFrameLocks noChangeAspect="1"/>
          </p:cNvGraphicFramePr>
          <p:nvPr>
            <p:ph sz="quarter" idx="3"/>
          </p:nvPr>
        </p:nvGraphicFramePr>
        <p:xfrm>
          <a:off x="1192213" y="1663700"/>
          <a:ext cx="1311275" cy="1311275"/>
        </p:xfrm>
        <a:graphic>
          <a:graphicData uri="http://schemas.openxmlformats.org/presentationml/2006/ole">
            <p:oleObj spid="_x0000_s1027" name="Visio" r:id="rId6" imgW="1311812" imgH="1311812" progId="Visio.Drawing.11">
              <p:embed/>
            </p:oleObj>
          </a:graphicData>
        </a:graphic>
      </p:graphicFrame>
      <p:graphicFrame>
        <p:nvGraphicFramePr>
          <p:cNvPr id="437260" name="Object 12"/>
          <p:cNvGraphicFramePr>
            <a:graphicFrameLocks noChangeAspect="1"/>
          </p:cNvGraphicFramePr>
          <p:nvPr>
            <p:ph sz="quarter" idx="4"/>
          </p:nvPr>
        </p:nvGraphicFramePr>
        <p:xfrm>
          <a:off x="1379538" y="1825625"/>
          <a:ext cx="946150" cy="946150"/>
        </p:xfrm>
        <a:graphic>
          <a:graphicData uri="http://schemas.openxmlformats.org/presentationml/2006/ole">
            <p:oleObj spid="_x0000_s1028" name="Visio" r:id="rId7" imgW="946052" imgH="946052" progId="Visio.Drawing.11">
              <p:embed/>
            </p:oleObj>
          </a:graphicData>
        </a:graphic>
      </p:graphicFrame>
      <p:graphicFrame>
        <p:nvGraphicFramePr>
          <p:cNvPr id="437262" name="Object 14"/>
          <p:cNvGraphicFramePr>
            <a:graphicFrameLocks noChangeAspect="1"/>
          </p:cNvGraphicFramePr>
          <p:nvPr/>
        </p:nvGraphicFramePr>
        <p:xfrm>
          <a:off x="1555750" y="1997075"/>
          <a:ext cx="581025" cy="581025"/>
        </p:xfrm>
        <a:graphic>
          <a:graphicData uri="http://schemas.openxmlformats.org/presentationml/2006/ole">
            <p:oleObj spid="_x0000_s1029" name="Visio" r:id="rId8" imgW="580292" imgH="580292" progId="Visio.Drawing.11">
              <p:embed/>
            </p:oleObj>
          </a:graphicData>
        </a:graphic>
      </p:graphicFrame>
      <p:graphicFrame>
        <p:nvGraphicFramePr>
          <p:cNvPr id="437275" name="Object 27"/>
          <p:cNvGraphicFramePr>
            <a:graphicFrameLocks noChangeAspect="1"/>
          </p:cNvGraphicFramePr>
          <p:nvPr/>
        </p:nvGraphicFramePr>
        <p:xfrm>
          <a:off x="1747838" y="2187575"/>
          <a:ext cx="214312" cy="214313"/>
        </p:xfrm>
        <a:graphic>
          <a:graphicData uri="http://schemas.openxmlformats.org/presentationml/2006/ole">
            <p:oleObj spid="_x0000_s1030" name="Visio" r:id="rId9" imgW="214532" imgH="214532" progId="Visio.Drawing.11">
              <p:embed/>
            </p:oleObj>
          </a:graphicData>
        </a:graphic>
      </p:graphicFrame>
      <p:graphicFrame>
        <p:nvGraphicFramePr>
          <p:cNvPr id="437279" name="Object 31"/>
          <p:cNvGraphicFramePr>
            <a:graphicFrameLocks noChangeAspect="1"/>
          </p:cNvGraphicFramePr>
          <p:nvPr/>
        </p:nvGraphicFramePr>
        <p:xfrm>
          <a:off x="1736725" y="2182813"/>
          <a:ext cx="5027613" cy="3279775"/>
        </p:xfrm>
        <a:graphic>
          <a:graphicData uri="http://schemas.openxmlformats.org/presentationml/2006/ole">
            <p:oleObj spid="_x0000_s1031" name="Visio" r:id="rId10" imgW="3506372" imgH="4055012"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72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72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72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7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5.55556E-7 -2.22222E-6 L 0.50677 -2.22222E-6 " pathEditMode="relative" rAng="0" ptsTypes="AA">
                                      <p:cBhvr>
                                        <p:cTn id="22" dur="2000" fill="hold"/>
                                        <p:tgtEl>
                                          <p:spTgt spid="437275"/>
                                        </p:tgtEl>
                                        <p:attrNameLst>
                                          <p:attrName>ppt_x</p:attrName>
                                          <p:attrName>ppt_y</p:attrName>
                                        </p:attrNameLst>
                                      </p:cBhvr>
                                      <p:rCtr x="253" y="0"/>
                                    </p:animMotion>
                                  </p:childTnLst>
                                </p:cTn>
                              </p:par>
                              <p:par>
                                <p:cTn id="23" presetID="0" presetClass="path" presetSubtype="0" accel="50000" decel="50000" fill="hold" nodeType="withEffect">
                                  <p:stCondLst>
                                    <p:cond delay="0"/>
                                  </p:stCondLst>
                                  <p:childTnLst>
                                    <p:animMotion origin="layout" path="M 0.09254 -0.0037 L 0.50608 -0.0037 " pathEditMode="relative" rAng="0" ptsTypes="AA">
                                      <p:cBhvr>
                                        <p:cTn id="24" dur="2000" fill="hold"/>
                                        <p:tgtEl>
                                          <p:spTgt spid="437256"/>
                                        </p:tgtEl>
                                        <p:attrNameLst>
                                          <p:attrName>ppt_x</p:attrName>
                                          <p:attrName>ppt_y</p:attrName>
                                        </p:attrNameLst>
                                      </p:cBhvr>
                                      <p:rCtr x="207" y="0"/>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7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Original Adaptive Median Filter</a:t>
            </a:r>
          </a:p>
        </p:txBody>
      </p:sp>
      <p:pic>
        <p:nvPicPr>
          <p:cNvPr id="12291" name="Picture 4"/>
          <p:cNvPicPr>
            <a:picLocks noChangeAspect="1" noChangeArrowheads="1"/>
          </p:cNvPicPr>
          <p:nvPr/>
        </p:nvPicPr>
        <p:blipFill>
          <a:blip r:embed="rId2" cstate="print"/>
          <a:srcRect/>
          <a:stretch>
            <a:fillRect/>
          </a:stretch>
        </p:blipFill>
        <p:spPr bwMode="auto">
          <a:xfrm>
            <a:off x="1058863" y="1905000"/>
            <a:ext cx="6824662" cy="4422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Issues with the Original Model </a:t>
            </a:r>
            <a:br>
              <a:rPr lang="en-US" smtClean="0"/>
            </a:br>
            <a:endParaRPr lang="en-US" dirty="0" smtClean="0"/>
          </a:p>
        </p:txBody>
      </p:sp>
      <p:sp>
        <p:nvSpPr>
          <p:cNvPr id="13315" name="Rectangle 3"/>
          <p:cNvSpPr>
            <a:spLocks noGrp="1" noChangeArrowheads="1"/>
          </p:cNvSpPr>
          <p:nvPr>
            <p:ph idx="1"/>
          </p:nvPr>
        </p:nvSpPr>
        <p:spPr/>
        <p:txBody>
          <a:bodyPr/>
          <a:lstStyle/>
          <a:p>
            <a:pPr>
              <a:spcBef>
                <a:spcPts val="1200"/>
              </a:spcBef>
            </a:pPr>
            <a:r>
              <a:rPr lang="en-US" sz="2400" dirty="0" smtClean="0"/>
              <a:t>The original MATLAB code is software oriented.</a:t>
            </a:r>
          </a:p>
          <a:p>
            <a:pPr>
              <a:spcBef>
                <a:spcPts val="1200"/>
              </a:spcBef>
            </a:pPr>
            <a:r>
              <a:rPr lang="en-US" sz="2400" dirty="0" smtClean="0"/>
              <a:t>The following constructs are unsupported for </a:t>
            </a:r>
            <a:r>
              <a:rPr lang="en-US" sz="2400" dirty="0" err="1" smtClean="0"/>
              <a:t>HDL</a:t>
            </a:r>
            <a:r>
              <a:rPr lang="en-US" sz="2400" dirty="0" smtClean="0"/>
              <a:t> code generation:</a:t>
            </a:r>
          </a:p>
          <a:p>
            <a:pPr lvl="1">
              <a:spcBef>
                <a:spcPts val="1200"/>
              </a:spcBef>
            </a:pPr>
            <a:r>
              <a:rPr lang="en-US" sz="2000" dirty="0" smtClean="0"/>
              <a:t>Operates on the whole image</a:t>
            </a:r>
          </a:p>
          <a:p>
            <a:pPr lvl="1">
              <a:spcBef>
                <a:spcPts val="1200"/>
              </a:spcBef>
            </a:pPr>
            <a:r>
              <a:rPr lang="en-US" sz="2000" dirty="0" smtClean="0"/>
              <a:t>Includes nested for-loops with variable bounds and breaks</a:t>
            </a:r>
          </a:p>
          <a:p>
            <a:pPr lvl="1">
              <a:spcBef>
                <a:spcPts val="1200"/>
              </a:spcBef>
            </a:pPr>
            <a:r>
              <a:rPr lang="en-US" sz="2000" dirty="0" smtClean="0"/>
              <a:t>Combines filter algorithm and image modification code</a:t>
            </a:r>
          </a:p>
          <a:p>
            <a:pPr lvl="1">
              <a:spcBef>
                <a:spcPts val="1200"/>
              </a:spcBef>
            </a:pPr>
            <a:r>
              <a:rPr lang="en-US" sz="2000" dirty="0" smtClean="0"/>
              <a:t>Uses double types not synthesizable in hardware</a:t>
            </a:r>
          </a:p>
          <a:p>
            <a:pPr lvl="1">
              <a:spcBef>
                <a:spcPts val="1200"/>
              </a:spcBef>
            </a:pPr>
            <a:r>
              <a:rPr lang="en-US" sz="2000" dirty="0" smtClean="0"/>
              <a:t>Uses C math functions that cannot be mapped to hardware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Porting the Algorithm for HDL</a:t>
            </a:r>
            <a:endParaRPr lang="en-US" dirty="0" smtClean="0"/>
          </a:p>
        </p:txBody>
      </p:sp>
      <p:sp>
        <p:nvSpPr>
          <p:cNvPr id="14339" name="Rectangle 3"/>
          <p:cNvSpPr>
            <a:spLocks noGrp="1" noChangeArrowheads="1"/>
          </p:cNvSpPr>
          <p:nvPr>
            <p:ph idx="1"/>
          </p:nvPr>
        </p:nvSpPr>
        <p:spPr/>
        <p:txBody>
          <a:bodyPr/>
          <a:lstStyle/>
          <a:p>
            <a:pPr>
              <a:spcBef>
                <a:spcPts val="1200"/>
              </a:spcBef>
            </a:pPr>
            <a:r>
              <a:rPr lang="en-US" dirty="0" smtClean="0"/>
              <a:t>Designing the hardware architecture</a:t>
            </a:r>
          </a:p>
          <a:p>
            <a:pPr lvl="1">
              <a:spcBef>
                <a:spcPts val="1200"/>
              </a:spcBef>
            </a:pPr>
            <a:r>
              <a:rPr lang="en-US" dirty="0" smtClean="0"/>
              <a:t>Serialize the image</a:t>
            </a:r>
          </a:p>
          <a:p>
            <a:pPr lvl="1">
              <a:spcBef>
                <a:spcPts val="1200"/>
              </a:spcBef>
            </a:pPr>
            <a:r>
              <a:rPr lang="en-US" dirty="0" smtClean="0"/>
              <a:t>Separate the filter computation</a:t>
            </a:r>
          </a:p>
          <a:p>
            <a:pPr lvl="1">
              <a:spcBef>
                <a:spcPts val="1200"/>
              </a:spcBef>
            </a:pPr>
            <a:r>
              <a:rPr lang="en-US" dirty="0" smtClean="0"/>
              <a:t>Parallelize the region computations in the algorithm</a:t>
            </a:r>
          </a:p>
          <a:p>
            <a:pPr lvl="1">
              <a:spcBef>
                <a:spcPts val="1200"/>
              </a:spcBef>
            </a:pPr>
            <a:r>
              <a:rPr lang="en-US" dirty="0" smtClean="0"/>
              <a:t>Optimize the median filter algorithm for hardware</a:t>
            </a:r>
          </a:p>
          <a:p>
            <a:pPr lvl="2">
              <a:spcBef>
                <a:spcPts val="1200"/>
              </a:spcBef>
            </a:pPr>
            <a:endParaRPr lang="en-US" dirty="0" smtClean="0"/>
          </a:p>
          <a:p>
            <a:pPr lvl="1">
              <a:spcBef>
                <a:spcPts val="1200"/>
              </a:spcBef>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200"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99</TotalTime>
  <Words>1028</Words>
  <Application>Microsoft Office PowerPoint</Application>
  <PresentationFormat>On-screen Show (4:3)</PresentationFormat>
  <Paragraphs>140</Paragraphs>
  <Slides>17</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Blank</vt:lpstr>
      <vt:lpstr>Visio</vt:lpstr>
      <vt:lpstr>Adaptive Median Filter    </vt:lpstr>
      <vt:lpstr>Goal of This Material</vt:lpstr>
      <vt:lpstr>Why Use an Adaptive Median Filter?</vt:lpstr>
      <vt:lpstr>Median Filter</vt:lpstr>
      <vt:lpstr>Adaptive Median Filter</vt:lpstr>
      <vt:lpstr>Adaptive Median Filter</vt:lpstr>
      <vt:lpstr>Original Adaptive Median Filter</vt:lpstr>
      <vt:lpstr>Issues with the Original Model  </vt:lpstr>
      <vt:lpstr>Porting the Algorithm for HDL</vt:lpstr>
      <vt:lpstr>Adaptive Median Filter for Hardware</vt:lpstr>
      <vt:lpstr>Partitioning the Image</vt:lpstr>
      <vt:lpstr>Median Filter Algorithm in Hardware</vt:lpstr>
      <vt:lpstr>Filtering the Image Region</vt:lpstr>
      <vt:lpstr>1D Median Filter</vt:lpstr>
      <vt:lpstr>1D Median Filter (Area Usage)</vt:lpstr>
      <vt:lpstr>2D Median Filter</vt:lpstr>
      <vt:lpstr>Comparator Usage in 1D and 2D Filters</vt:lpstr>
    </vt:vector>
  </TitlesOfParts>
  <Company>The MathWorks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Median Filter    Kiran Kintali</dc:title>
  <dc:creator>kkintali</dc:creator>
  <cp:lastModifiedBy>kkintali</cp:lastModifiedBy>
  <cp:revision>20</cp:revision>
  <dcterms:created xsi:type="dcterms:W3CDTF">2010-12-16T19:29:13Z</dcterms:created>
  <dcterms:modified xsi:type="dcterms:W3CDTF">2010-12-21T16:43:54Z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310914562</vt:i4>
  </property>
  <property fmtid="{D5CDD505-2E9C-101B-9397-08002B2CF9AE}" pid="4" name="_EmailSubject">
    <vt:lpwstr>edits</vt:lpwstr>
  </property>
  <property fmtid="{D5CDD505-2E9C-101B-9397-08002B2CF9AE}" pid="5" name="_AuthorEmail">
    <vt:lpwstr>Julie.Cornell@mathworks.com</vt:lpwstr>
  </property>
  <property fmtid="{D5CDD505-2E9C-101B-9397-08002B2CF9AE}" pid="6" name="_AuthorEmailDisplayName">
    <vt:lpwstr>Julie Cornell</vt:lpwstr>
  </property>
</Properties>
</file>