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23" r:id="rId4"/>
    <p:sldId id="257" r:id="rId5"/>
    <p:sldId id="279" r:id="rId6"/>
    <p:sldId id="259" r:id="rId7"/>
    <p:sldId id="361" r:id="rId8"/>
    <p:sldId id="275" r:id="rId9"/>
    <p:sldId id="302" r:id="rId10"/>
    <p:sldId id="264" r:id="rId11"/>
    <p:sldId id="303" r:id="rId12"/>
    <p:sldId id="277" r:id="rId13"/>
    <p:sldId id="266" r:id="rId14"/>
    <p:sldId id="360" r:id="rId15"/>
    <p:sldId id="301" r:id="rId16"/>
    <p:sldId id="305" r:id="rId17"/>
    <p:sldId id="359" r:id="rId18"/>
    <p:sldId id="267" r:id="rId19"/>
    <p:sldId id="280" r:id="rId20"/>
    <p:sldId id="269" r:id="rId21"/>
    <p:sldId id="306" r:id="rId22"/>
    <p:sldId id="270" r:id="rId23"/>
    <p:sldId id="307" r:id="rId24"/>
    <p:sldId id="271" r:id="rId25"/>
    <p:sldId id="265" r:id="rId26"/>
    <p:sldId id="308" r:id="rId27"/>
    <p:sldId id="309" r:id="rId28"/>
    <p:sldId id="31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9759394-88D0-4532-8BEA-A8490F0B15D1}"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8838CE-5F5D-4ED7-B827-2F8C173DD81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9759394-88D0-4532-8BEA-A8490F0B15D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838CE-5F5D-4ED7-B827-2F8C173DD81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9759394-88D0-4532-8BEA-A8490F0B15D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838CE-5F5D-4ED7-B827-2F8C173DD81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9759394-88D0-4532-8BEA-A8490F0B15D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838CE-5F5D-4ED7-B827-2F8C173DD81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759394-88D0-4532-8BEA-A8490F0B15D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838CE-5F5D-4ED7-B827-2F8C173DD81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9759394-88D0-4532-8BEA-A8490F0B15D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838CE-5F5D-4ED7-B827-2F8C173DD81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9759394-88D0-4532-8BEA-A8490F0B15D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8838CE-5F5D-4ED7-B827-2F8C173DD81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9759394-88D0-4532-8BEA-A8490F0B15D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8838CE-5F5D-4ED7-B827-2F8C173DD81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759394-88D0-4532-8BEA-A8490F0B15D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8838CE-5F5D-4ED7-B827-2F8C173DD81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9759394-88D0-4532-8BEA-A8490F0B15D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838CE-5F5D-4ED7-B827-2F8C173DD81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9759394-88D0-4532-8BEA-A8490F0B15D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838CE-5F5D-4ED7-B827-2F8C173DD81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9759394-88D0-4532-8BEA-A8490F0B15D1}"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FD8838CE-5F5D-4ED7-B827-2F8C173DD81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4.png"/><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6.png"/><Relationship Id="rId7" Type="http://schemas.openxmlformats.org/officeDocument/2006/relationships/image" Target="../media/image25.jpeg"/><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8992" y="1190779"/>
            <a:ext cx="1747403" cy="1393671"/>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59460" y="1469274"/>
            <a:ext cx="1595295" cy="766011"/>
          </a:xfrm>
          <a:prstGeom prst="rect">
            <a:avLst/>
          </a:prstGeom>
        </p:spPr>
      </p:pic>
      <p:sp>
        <p:nvSpPr>
          <p:cNvPr id="3" name="Subtitle 2"/>
          <p:cNvSpPr>
            <a:spLocks noGrp="1"/>
          </p:cNvSpPr>
          <p:nvPr>
            <p:ph type="subTitle" idx="1"/>
          </p:nvPr>
        </p:nvSpPr>
        <p:spPr>
          <a:xfrm>
            <a:off x="2769805" y="1596755"/>
            <a:ext cx="10949517" cy="981075"/>
          </a:xfrm>
        </p:spPr>
        <p:txBody>
          <a:bodyPr>
            <a:normAutofit fontScale="82500" lnSpcReduction="20000"/>
          </a:bodyPr>
          <a:lstStyle/>
          <a:p>
            <a:pPr>
              <a:lnSpc>
                <a:spcPct val="90000"/>
              </a:lnSpc>
            </a:pPr>
            <a:r>
              <a:rPr lang="en-US" sz="1600" b="1" dirty="0">
                <a:solidFill>
                  <a:srgbClr val="FF0000"/>
                </a:solidFill>
                <a:highlight>
                  <a:srgbClr val="FF0000"/>
                </a:highlight>
              </a:rPr>
              <a:t>   </a:t>
            </a:r>
            <a:r>
              <a:rPr lang="en-US" sz="9600" b="1" i="1" dirty="0">
                <a:solidFill>
                  <a:srgbClr val="C00000"/>
                </a:solidFill>
                <a:effectLst>
                  <a:outerShdw blurRad="38100" dist="38100" dir="2700000" algn="tl">
                    <a:srgbClr val="000000">
                      <a:alpha val="43137"/>
                    </a:srgbClr>
                  </a:outerShdw>
                </a:effectLst>
              </a:rPr>
              <a:t>BDMS </a:t>
            </a:r>
            <a:r>
              <a:rPr lang="en-US" sz="4400" b="1" i="1" dirty="0">
                <a:solidFill>
                  <a:srgbClr val="C00000"/>
                </a:solidFill>
                <a:effectLst>
                  <a:outerShdw blurRad="38100" dist="38100" dir="2700000" algn="tl">
                    <a:srgbClr val="000000">
                      <a:alpha val="43137"/>
                    </a:srgbClr>
                  </a:outerShdw>
                </a:effectLst>
              </a:rPr>
              <a:t>BLOOD</a:t>
            </a:r>
            <a:r>
              <a:rPr lang="en-US" sz="8000" b="1" i="1" dirty="0">
                <a:solidFill>
                  <a:srgbClr val="C00000"/>
                </a:solidFill>
                <a:effectLst>
                  <a:outerShdw blurRad="38100" dist="38100" dir="2700000" algn="tl">
                    <a:srgbClr val="000000">
                      <a:alpha val="43137"/>
                    </a:srgbClr>
                  </a:outerShdw>
                </a:effectLst>
              </a:rPr>
              <a:t> </a:t>
            </a:r>
            <a:r>
              <a:rPr lang="en-US" sz="4400" b="1" i="1" dirty="0">
                <a:solidFill>
                  <a:srgbClr val="C00000"/>
                </a:solidFill>
                <a:effectLst>
                  <a:outerShdw blurRad="38100" dist="38100" dir="2700000" algn="tl">
                    <a:srgbClr val="000000">
                      <a:alpha val="43137"/>
                    </a:srgbClr>
                  </a:outerShdw>
                </a:effectLst>
              </a:rPr>
              <a:t>BANK</a:t>
            </a:r>
            <a:endParaRPr lang="en-US" sz="4400" b="1" i="1" dirty="0">
              <a:solidFill>
                <a:srgbClr val="FF0000"/>
              </a:solidFill>
              <a:highlight>
                <a:srgbClr val="FF0000"/>
              </a:highlight>
            </a:endParaRPr>
          </a:p>
        </p:txBody>
      </p:sp>
      <p:cxnSp>
        <p:nvCxnSpPr>
          <p:cNvPr id="5" name="Straight Connector 4"/>
          <p:cNvCxnSpPr/>
          <p:nvPr/>
        </p:nvCxnSpPr>
        <p:spPr>
          <a:xfrm flipH="1" flipV="1">
            <a:off x="2968094" y="1154637"/>
            <a:ext cx="4456921" cy="410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7363460" y="1318260"/>
            <a:ext cx="3985895"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349419" y="1318028"/>
            <a:ext cx="0" cy="1344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42285" y="2599055"/>
            <a:ext cx="8307070" cy="62865"/>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64090" y="1055236"/>
            <a:ext cx="56918" cy="155354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8" idx="0"/>
          </p:cNvCxnSpPr>
          <p:nvPr/>
        </p:nvCxnSpPr>
        <p:spPr>
          <a:xfrm>
            <a:off x="1092549" y="1055236"/>
            <a:ext cx="1921329" cy="99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2"/>
          </p:cNvCxnSpPr>
          <p:nvPr/>
        </p:nvCxnSpPr>
        <p:spPr>
          <a:xfrm>
            <a:off x="1092549" y="2609418"/>
            <a:ext cx="2045738"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0573" y="2294340"/>
            <a:ext cx="4221846" cy="630156"/>
          </a:xfrm>
          <a:prstGeom prst="rect">
            <a:avLst/>
          </a:prstGeom>
        </p:spPr>
      </p:pic>
      <p:sp>
        <p:nvSpPr>
          <p:cNvPr id="19" name="TextBox 18"/>
          <p:cNvSpPr txBox="1"/>
          <p:nvPr/>
        </p:nvSpPr>
        <p:spPr>
          <a:xfrm rot="237530">
            <a:off x="1165225" y="921385"/>
            <a:ext cx="5415915" cy="368300"/>
          </a:xfrm>
          <a:prstGeom prst="rect">
            <a:avLst/>
          </a:prstGeom>
          <a:noFill/>
        </p:spPr>
        <p:txBody>
          <a:bodyPr wrap="square" rtlCol="0">
            <a:spAutoFit/>
          </a:bodyPr>
          <a:lstStyle/>
          <a:p>
            <a:r>
              <a:rPr lang="en-US" dirty="0"/>
              <a:t> DONORS PLEASE HELP BY DONATE BLOOD…</a:t>
            </a:r>
            <a:endParaRPr lang="en-US" dirty="0"/>
          </a:p>
        </p:txBody>
      </p:sp>
      <p:sp>
        <p:nvSpPr>
          <p:cNvPr id="20" name="TextBox 19"/>
          <p:cNvSpPr txBox="1"/>
          <p:nvPr/>
        </p:nvSpPr>
        <p:spPr>
          <a:xfrm rot="21300000">
            <a:off x="7496252" y="984706"/>
            <a:ext cx="3543855" cy="369332"/>
          </a:xfrm>
          <a:prstGeom prst="rect">
            <a:avLst/>
          </a:prstGeom>
          <a:noFill/>
        </p:spPr>
        <p:txBody>
          <a:bodyPr wrap="none" rtlCol="0">
            <a:spAutoFit/>
          </a:bodyPr>
          <a:lstStyle/>
          <a:p>
            <a:r>
              <a:rPr lang="en-US" dirty="0"/>
              <a:t>SAVE THE LIFE WITH YOUR BLOOD…</a:t>
            </a:r>
            <a:endParaRPr lang="en-US" dirty="0"/>
          </a:p>
        </p:txBody>
      </p:sp>
      <p:sp>
        <p:nvSpPr>
          <p:cNvPr id="21" name="TextBox 20"/>
          <p:cNvSpPr txBox="1"/>
          <p:nvPr/>
        </p:nvSpPr>
        <p:spPr>
          <a:xfrm>
            <a:off x="1964530" y="-116810"/>
            <a:ext cx="7101840" cy="830997"/>
          </a:xfrm>
          <a:prstGeom prst="rect">
            <a:avLst/>
          </a:prstGeom>
          <a:noFill/>
        </p:spPr>
        <p:txBody>
          <a:bodyPr wrap="square" rtlCol="0">
            <a:spAutoFit/>
          </a:bodyPr>
          <a:lstStyle/>
          <a:p>
            <a:r>
              <a:rPr lang="en-US" sz="4800" dirty="0">
                <a:solidFill>
                  <a:srgbClr val="7030A0"/>
                </a:solidFill>
                <a:latin typeface="Algerian" panose="04020705040A02060702" pitchFamily="82" charset="0"/>
              </a:rPr>
              <a:t>              </a:t>
            </a:r>
            <a:r>
              <a:rPr lang="en-US" sz="4800" b="1" i="1" u="sng" dirty="0">
                <a:solidFill>
                  <a:srgbClr val="7030A0"/>
                </a:solidFill>
                <a:effectLst>
                  <a:outerShdw blurRad="38100" dist="38100" dir="2700000" algn="tl">
                    <a:srgbClr val="000000">
                      <a:alpha val="43137"/>
                    </a:srgbClr>
                  </a:outerShdw>
                </a:effectLst>
                <a:latin typeface="Algerian" panose="04020705040A02060702" pitchFamily="82" charset="0"/>
              </a:rPr>
              <a:t>MY PROJECT </a:t>
            </a:r>
            <a:endParaRPr lang="en-US" sz="4800" b="1" i="1" u="sng" dirty="0">
              <a:solidFill>
                <a:srgbClr val="7030A0"/>
              </a:solidFill>
              <a:effectLst>
                <a:outerShdw blurRad="38100" dist="38100" dir="2700000" algn="tl">
                  <a:srgbClr val="000000">
                    <a:alpha val="43137"/>
                  </a:srgbClr>
                </a:outerShdw>
              </a:effectLst>
              <a:latin typeface="Algerian" panose="04020705040A02060702" pitchFamily="82" charset="0"/>
            </a:endParaRPr>
          </a:p>
        </p:txBody>
      </p:sp>
      <p:pic>
        <p:nvPicPr>
          <p:cNvPr id="6" name="Picture 5"/>
          <p:cNvPicPr>
            <a:picLocks noChangeAspect="1"/>
          </p:cNvPicPr>
          <p:nvPr/>
        </p:nvPicPr>
        <p:blipFill>
          <a:blip r:embed="rId5"/>
          <a:stretch>
            <a:fillRect/>
          </a:stretch>
        </p:blipFill>
        <p:spPr>
          <a:xfrm>
            <a:off x="1168317" y="2150451"/>
            <a:ext cx="589848" cy="411481"/>
          </a:xfrm>
          <a:prstGeom prst="rect">
            <a:avLst/>
          </a:prstGeom>
        </p:spPr>
      </p:pic>
      <p:pic>
        <p:nvPicPr>
          <p:cNvPr id="10" name="Picture 9"/>
          <p:cNvPicPr>
            <a:picLocks noChangeAspect="1"/>
          </p:cNvPicPr>
          <p:nvPr/>
        </p:nvPicPr>
        <p:blipFill>
          <a:blip r:embed="rId6"/>
          <a:srcRect l="-22424" t="-19469" r="-19656"/>
          <a:stretch>
            <a:fillRect/>
          </a:stretch>
        </p:blipFill>
        <p:spPr>
          <a:xfrm>
            <a:off x="8968664" y="1539560"/>
            <a:ext cx="1309370" cy="342900"/>
          </a:xfrm>
          <a:prstGeom prst="rect">
            <a:avLst/>
          </a:prstGeom>
        </p:spPr>
      </p:pic>
      <p:pic>
        <p:nvPicPr>
          <p:cNvPr id="12" name="Picture 11"/>
          <p:cNvPicPr>
            <a:picLocks noChangeAspect="1"/>
          </p:cNvPicPr>
          <p:nvPr/>
        </p:nvPicPr>
        <p:blipFill>
          <a:blip r:embed="rId7"/>
          <a:stretch>
            <a:fillRect/>
          </a:stretch>
        </p:blipFill>
        <p:spPr>
          <a:xfrm>
            <a:off x="10721975" y="1457960"/>
            <a:ext cx="535940" cy="207010"/>
          </a:xfrm>
          <a:prstGeom prst="rect">
            <a:avLst/>
          </a:prstGeom>
        </p:spPr>
      </p:pic>
      <p:sp>
        <p:nvSpPr>
          <p:cNvPr id="17" name="TextBox 16"/>
          <p:cNvSpPr txBox="1"/>
          <p:nvPr/>
        </p:nvSpPr>
        <p:spPr>
          <a:xfrm>
            <a:off x="5618584" y="3925784"/>
            <a:ext cx="2425955" cy="369332"/>
          </a:xfrm>
          <a:prstGeom prst="rect">
            <a:avLst/>
          </a:prstGeom>
          <a:noFill/>
        </p:spPr>
        <p:txBody>
          <a:bodyPr wrap="square" rtlCol="0">
            <a:spAutoFit/>
          </a:bodyPr>
          <a:lstStyle/>
          <a:p>
            <a:pPr algn="ctr"/>
            <a:r>
              <a:rPr lang="en-US" b="1" u="sng" dirty="0"/>
              <a:t>CREATED BY </a:t>
            </a:r>
            <a:endParaRPr lang="en-US" b="1" u="sng" dirty="0"/>
          </a:p>
        </p:txBody>
      </p:sp>
      <p:cxnSp>
        <p:nvCxnSpPr>
          <p:cNvPr id="29" name="Straight Connector 28"/>
          <p:cNvCxnSpPr/>
          <p:nvPr/>
        </p:nvCxnSpPr>
        <p:spPr>
          <a:xfrm>
            <a:off x="5859624" y="3925784"/>
            <a:ext cx="3058651" cy="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flipH="1">
            <a:off x="11724640" y="3925570"/>
            <a:ext cx="23495" cy="1945005"/>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5859780" y="3925570"/>
            <a:ext cx="42545" cy="1955165"/>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5859624" y="5880139"/>
            <a:ext cx="3058651" cy="0"/>
          </a:xfrm>
          <a:prstGeom prst="line">
            <a:avLst/>
          </a:prstGeom>
        </p:spPr>
        <p:style>
          <a:lnRef idx="2">
            <a:schemeClr val="dk1"/>
          </a:lnRef>
          <a:fillRef idx="0">
            <a:schemeClr val="dk1"/>
          </a:fillRef>
          <a:effectRef idx="1">
            <a:schemeClr val="dk1"/>
          </a:effectRef>
          <a:fontRef idx="minor">
            <a:schemeClr val="tx1"/>
          </a:fontRef>
        </p:style>
      </p:cxnSp>
      <p:sp>
        <p:nvSpPr>
          <p:cNvPr id="2" name="Title 1"/>
          <p:cNvSpPr>
            <a:spLocks noGrp="1"/>
          </p:cNvSpPr>
          <p:nvPr>
            <p:ph type="ctrTitle"/>
          </p:nvPr>
        </p:nvSpPr>
        <p:spPr>
          <a:xfrm>
            <a:off x="5878407" y="1944688"/>
            <a:ext cx="10943167" cy="1082675"/>
          </a:xfrm>
        </p:spPr>
        <p:txBody>
          <a:bodyPr/>
          <a:lstStyle/>
          <a:p>
            <a:r>
              <a:rPr lang="en-US" sz="1800" i="1" u="sng" dirty="0">
                <a:solidFill>
                  <a:srgbClr val="7030A0"/>
                </a:solidFill>
                <a:effectLst>
                  <a:outerShdw blurRad="38100" dist="25400" dir="5400000" algn="ctr" rotWithShape="0">
                    <a:srgbClr val="6E747A">
                      <a:alpha val="43000"/>
                    </a:srgbClr>
                  </a:outerShdw>
                </a:effectLst>
              </a:rPr>
              <a:t>98</a:t>
            </a:r>
            <a:r>
              <a:rPr lang="en-US" sz="1800" i="1" u="sng" dirty="0">
                <a:solidFill>
                  <a:srgbClr val="7030A0"/>
                </a:solidFill>
                <a:effectLst>
                  <a:outerShdw blurRad="38100" dist="38100" dir="2700000" algn="tl">
                    <a:srgbClr val="000000">
                      <a:alpha val="43137"/>
                    </a:srgbClr>
                  </a:outerShdw>
                </a:effectLst>
              </a:rPr>
              <a:t>% Patients get donors with pure blood</a:t>
            </a:r>
            <a:r>
              <a:rPr lang="en-US" sz="1800" i="1" u="sng" dirty="0">
                <a:solidFill>
                  <a:schemeClr val="accent1"/>
                </a:solidFill>
                <a:effectLst>
                  <a:outerShdw blurRad="38100" dist="38100" dir="2700000" algn="tl">
                    <a:srgbClr val="000000">
                      <a:alpha val="43137"/>
                    </a:srgbClr>
                  </a:outerShdw>
                </a:effectLst>
              </a:rPr>
              <a:t> </a:t>
            </a:r>
            <a:endParaRPr lang="en-US" sz="1800" dirty="0">
              <a:solidFill>
                <a:srgbClr val="C00000"/>
              </a:solidFill>
            </a:endParaRPr>
          </a:p>
        </p:txBody>
      </p:sp>
      <p:sp>
        <p:nvSpPr>
          <p:cNvPr id="25" name="Text Box 24"/>
          <p:cNvSpPr txBox="1"/>
          <p:nvPr/>
        </p:nvSpPr>
        <p:spPr>
          <a:xfrm>
            <a:off x="882015" y="6174740"/>
            <a:ext cx="11309350" cy="368300"/>
          </a:xfrm>
          <a:prstGeom prst="rect">
            <a:avLst/>
          </a:prstGeom>
          <a:gradFill>
            <a:gsLst>
              <a:gs pos="0">
                <a:srgbClr val="7B32B2"/>
              </a:gs>
              <a:gs pos="100000">
                <a:srgbClr val="401A5D"/>
              </a:gs>
            </a:gsLst>
            <a:lin scaled="0"/>
          </a:gradFill>
        </p:spPr>
        <p:txBody>
          <a:bodyPr wrap="square" rtlCol="0">
            <a:spAutoFit/>
          </a:bodyPr>
          <a:lstStyle/>
          <a:p>
            <a:r>
              <a:rPr lang="en-US" dirty="0"/>
              <a:t>BHARATH INSTITUTE OF HIGHER EDUCATION AND RESEARCH </a:t>
            </a:r>
            <a:endParaRPr lang="en-US" dirty="0"/>
          </a:p>
        </p:txBody>
      </p:sp>
      <p:cxnSp>
        <p:nvCxnSpPr>
          <p:cNvPr id="13" name="Straight Connector 12"/>
          <p:cNvCxnSpPr/>
          <p:nvPr/>
        </p:nvCxnSpPr>
        <p:spPr>
          <a:xfrm>
            <a:off x="8864600" y="3933190"/>
            <a:ext cx="2900680" cy="1016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2" name="Elbow Connector 21"/>
          <p:cNvCxnSpPr/>
          <p:nvPr/>
        </p:nvCxnSpPr>
        <p:spPr>
          <a:xfrm flipV="1">
            <a:off x="8935085" y="5873750"/>
            <a:ext cx="2870835" cy="6985"/>
          </a:xfrm>
          <a:prstGeom prst="bentConnector3">
            <a:avLst>
              <a:gd name="adj1" fmla="val 5001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3" name="Text Box 22"/>
          <p:cNvSpPr txBox="1"/>
          <p:nvPr/>
        </p:nvSpPr>
        <p:spPr>
          <a:xfrm>
            <a:off x="6807431" y="4255809"/>
            <a:ext cx="4751705" cy="1477328"/>
          </a:xfrm>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 pos="0">
                <a:srgbClr val="7B32B2"/>
              </a:gs>
              <a:gs pos="100000">
                <a:srgbClr val="401A5D"/>
              </a:gs>
            </a:gsLst>
            <a:lin scaled="0"/>
          </a:gradFill>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Santosh Sahu - U19CN378(santoshsahu0228@gmail.com)</a:t>
            </a:r>
            <a:endParaRPr lang="en-US" dirty="0"/>
          </a:p>
          <a:p>
            <a:endParaRPr lang="en-US" dirty="0"/>
          </a:p>
          <a:p>
            <a:r>
              <a:rPr lang="en-US" dirty="0" err="1"/>
              <a:t>Lohith</a:t>
            </a:r>
            <a:r>
              <a:rPr lang="en-US" dirty="0"/>
              <a:t> </a:t>
            </a:r>
            <a:r>
              <a:rPr lang="en-US" dirty="0" err="1"/>
              <a:t>Seelam</a:t>
            </a:r>
            <a:r>
              <a:rPr lang="en-US" dirty="0"/>
              <a:t> - U19CN392(Lohithseelam3@gmail.com)</a:t>
            </a:r>
            <a:endParaRPr lang="en-US" dirty="0"/>
          </a:p>
        </p:txBody>
      </p:sp>
      <p:sp>
        <p:nvSpPr>
          <p:cNvPr id="24" name="TextBox 23"/>
          <p:cNvSpPr txBox="1"/>
          <p:nvPr/>
        </p:nvSpPr>
        <p:spPr>
          <a:xfrm>
            <a:off x="1064090" y="4146772"/>
            <a:ext cx="1197764" cy="369332"/>
          </a:xfrm>
          <a:prstGeom prst="rect">
            <a:avLst/>
          </a:prstGeom>
          <a:noFill/>
        </p:spPr>
        <p:txBody>
          <a:bodyPr wrap="none" rtlCol="0">
            <a:spAutoFit/>
          </a:bodyPr>
          <a:lstStyle/>
          <a:p>
            <a:r>
              <a:rPr lang="en-US" b="1" u="sng" dirty="0"/>
              <a:t>Guide By</a:t>
            </a:r>
            <a:endParaRPr lang="en-US" b="1" u="sng" dirty="0"/>
          </a:p>
        </p:txBody>
      </p:sp>
      <p:sp>
        <p:nvSpPr>
          <p:cNvPr id="26" name="TextBox 25"/>
          <p:cNvSpPr txBox="1"/>
          <p:nvPr/>
        </p:nvSpPr>
        <p:spPr>
          <a:xfrm>
            <a:off x="1078268" y="4563591"/>
            <a:ext cx="4237057" cy="923330"/>
          </a:xfrm>
          <a:prstGeom prst="rect">
            <a:avLst/>
          </a:prstGeom>
          <a:noFill/>
          <a:ln>
            <a:solidFill>
              <a:schemeClr val="tx1"/>
            </a:solidFill>
          </a:ln>
        </p:spPr>
        <p:txBody>
          <a:bodyPr wrap="none" rtlCol="0">
            <a:spAutoFit/>
          </a:bodyPr>
          <a:lstStyle>
            <a:defPPr>
              <a:defRPr lang="en-US"/>
            </a:defPPr>
            <a:lvl1pPr>
              <a:defRPr>
                <a:highlight>
                  <a:srgbClr val="00FFFF"/>
                </a:highlight>
              </a:defRPr>
            </a:lvl1pPr>
          </a:lstStyle>
          <a:p>
            <a:r>
              <a:rPr lang="en-US" dirty="0"/>
              <a:t>Dr. P. Rama</a:t>
            </a:r>
            <a:endParaRPr lang="en-US" dirty="0"/>
          </a:p>
          <a:p>
            <a:r>
              <a:rPr lang="en-US" dirty="0"/>
              <a:t>Assistant Professor</a:t>
            </a:r>
            <a:endParaRPr lang="en-US" dirty="0"/>
          </a:p>
          <a:p>
            <a:r>
              <a:rPr lang="en-US" dirty="0"/>
              <a:t>Dept Of Computer Science Engineering</a:t>
            </a:r>
            <a:endParaRPr lang="en-US" dirty="0"/>
          </a:p>
        </p:txBody>
      </p:sp>
      <p:cxnSp>
        <p:nvCxnSpPr>
          <p:cNvPr id="32" name="Straight Connector 31"/>
          <p:cNvCxnSpPr/>
          <p:nvPr/>
        </p:nvCxnSpPr>
        <p:spPr bwMode="auto">
          <a:xfrm flipH="1">
            <a:off x="704850" y="3933190"/>
            <a:ext cx="4913734"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bwMode="auto">
          <a:xfrm>
            <a:off x="5618584" y="3933190"/>
            <a:ext cx="0" cy="186957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bwMode="auto">
          <a:xfrm flipH="1">
            <a:off x="704850" y="5800725"/>
            <a:ext cx="4913734" cy="0"/>
          </a:xfrm>
          <a:prstGeom prst="line">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none" w="med" len="med"/>
          </a:ln>
        </p:spPr>
      </p:cxnSp>
      <p:cxnSp>
        <p:nvCxnSpPr>
          <p:cNvPr id="41" name="Straight Connector 40"/>
          <p:cNvCxnSpPr/>
          <p:nvPr/>
        </p:nvCxnSpPr>
        <p:spPr bwMode="auto">
          <a:xfrm flipV="1">
            <a:off x="704850" y="3933190"/>
            <a:ext cx="0" cy="186957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heel(1)">
                                      <p:cBhvr>
                                        <p:cTn id="1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a:highlight>
                  <a:srgbClr val="00FFFF"/>
                </a:highlight>
                <a:latin typeface="Times New Roman" panose="02020603050405020304" pitchFamily="18" charset="0"/>
                <a:cs typeface="Times New Roman" panose="02020603050405020304" pitchFamily="18" charset="0"/>
              </a:rPr>
              <a:t>Proposed System</a:t>
            </a:r>
            <a:endParaRPr lang="en-US" sz="2800" b="1" u="sng" dirty="0">
              <a:highlight>
                <a:srgbClr val="00FFFF"/>
              </a:highligh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Our system take the application a next level. By updated a modern featured codes. Now our application had voice assistant, sign recognizer and image Identifier features . </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Also included RAPIDO delivery request features, which take a big success and more help to donors and acceptors with  a outstanding platform. </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system use the executed code with updated codes in XAMPP server in APACHE and MySQL database, while stored it in Amazon cloud.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u="sng" dirty="0">
                <a:solidFill>
                  <a:schemeClr val="bg1"/>
                </a:solidFill>
                <a:highlight>
                  <a:srgbClr val="0000FF"/>
                </a:highlight>
                <a:latin typeface="Times New Roman" panose="02020603050405020304" pitchFamily="18" charset="0"/>
                <a:cs typeface="Times New Roman" panose="02020603050405020304" pitchFamily="18" charset="0"/>
              </a:rPr>
              <a:t>FUNCTIONAL REQUIREMENTS</a:t>
            </a:r>
            <a:r>
              <a:rPr lang="en-US" sz="2800" i="1" u="sng" dirty="0">
                <a:solidFill>
                  <a:schemeClr val="bg1"/>
                </a:solidFill>
                <a:highlight>
                  <a:srgbClr val="0000FF"/>
                </a:highlight>
                <a:latin typeface="Times New Roman" panose="02020603050405020304" pitchFamily="18" charset="0"/>
                <a:cs typeface="Times New Roman" panose="02020603050405020304" pitchFamily="18" charset="0"/>
              </a:rPr>
              <a:t>:-</a:t>
            </a:r>
            <a:endParaRPr lang="en-US" sz="2800" i="1" u="sng" dirty="0">
              <a:solidFill>
                <a:schemeClr val="bg1"/>
              </a:solidFill>
              <a:highlight>
                <a:srgbClr val="0000FF"/>
              </a:highligh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Administrator should have access to all the system.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the donor page, Name, Address, Contact/email and blood group should be mandatory.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system enable the all the system information to the needy person to add their blood request.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request process must be easy to send.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admin needs to forward proper blood group request.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admin give access to acceptors and donors to enable voice and image Identifier access for uneducated people</a:t>
            </a:r>
            <a:r>
              <a:rPr lang="en-U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Wingdings" panose="05000000000000000000" charset="0"/>
              <a:buChar char="Ø"/>
            </a:pP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a:t>
            </a:r>
            <a:r>
              <a:rPr lang="en-US"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325" y="1027637"/>
            <a:ext cx="12192000" cy="7063274"/>
          </a:xfrm>
        </p:spPr>
        <p:txBody>
          <a:bodyPr>
            <a:normAutofit/>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Blood banks are more important for the process of storing bloods and manages blood stocks, approving blood requests, updating donation camp and updating available blood grouped types.</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BDMS web-based Blood Bank Management System will solves the issues and  problems encountered in collecting information about donors, blood camps, inventories of blood bags, and blood transfusion services,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 including donor screen phase, management, blood ordering, blood usage results and disease testing. </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Blood Bank Management system increases the security and quality of the blood supply as well as provide donor and blood bank data for the supply chain management and delivery with help of Rapido</a:t>
            </a:r>
            <a:endParaRPr lang="en-US" sz="24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None/>
            </a:pPr>
            <a:endParaRPr lang="en-US" sz="1400" b="0" i="0" dirty="0">
              <a:effectLst/>
              <a:latin typeface="Times New Roman" panose="02020603050405020304" pitchFamily="18" charset="0"/>
              <a:cs typeface="Times New Roman" panose="02020603050405020304" pitchFamily="18" charset="0"/>
            </a:endParaRPr>
          </a:p>
          <a:p>
            <a:pPr marL="0" indent="0">
              <a:buNone/>
            </a:pPr>
            <a:br>
              <a:rPr lang="en-US" dirty="0">
                <a:latin typeface="Bahnschrift" panose="020B0502040204020203" charset="0"/>
                <a:cs typeface="Bahnschrift" panose="020B0502040204020203" charset="0"/>
              </a:rPr>
            </a:br>
            <a:endParaRPr lang="en-US" dirty="0">
              <a:latin typeface="Bahnschrift" panose="020B0502040204020203" charset="0"/>
              <a:cs typeface="Bahnschrift" panose="020B0502040204020203" charset="0"/>
            </a:endParaRPr>
          </a:p>
        </p:txBody>
      </p:sp>
      <p:cxnSp>
        <p:nvCxnSpPr>
          <p:cNvPr id="11" name="Straight Arrow Connector 10"/>
          <p:cNvCxnSpPr/>
          <p:nvPr/>
        </p:nvCxnSpPr>
        <p:spPr>
          <a:xfrm>
            <a:off x="8932282" y="334072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475" y="314325"/>
            <a:ext cx="10972800" cy="582613"/>
          </a:xfrm>
        </p:spPr>
        <p:txBody>
          <a:bodyPr/>
          <a:lstStyle/>
          <a:p>
            <a:pPr algn="r"/>
            <a:r>
              <a:rPr lang="en-US" sz="3200" dirty="0">
                <a:latin typeface="Times New Roman" panose="02020603050405020304" pitchFamily="18" charset="0"/>
                <a:cs typeface="Times New Roman" panose="02020603050405020304" pitchFamily="18" charset="0"/>
              </a:rPr>
              <a:t>ARCHITECTURE DIAGRAM                                   </a:t>
            </a:r>
            <a:r>
              <a:rPr lang="en-US" dirty="0"/>
              <a:t>:                                                               </a:t>
            </a:r>
            <a:endParaRPr lang="en-US" dirty="0"/>
          </a:p>
        </p:txBody>
      </p:sp>
      <p:pic>
        <p:nvPicPr>
          <p:cNvPr id="4" name="Content Placeholder 3"/>
          <p:cNvPicPr>
            <a:picLocks noGrp="1" noChangeAspect="1"/>
          </p:cNvPicPr>
          <p:nvPr>
            <p:ph idx="1"/>
          </p:nvPr>
        </p:nvPicPr>
        <p:blipFill>
          <a:blip r:embed="rId1"/>
          <a:stretch>
            <a:fillRect/>
          </a:stretch>
        </p:blipFill>
        <p:spPr>
          <a:xfrm>
            <a:off x="3197239" y="2238375"/>
            <a:ext cx="5626071" cy="3829050"/>
          </a:xfrm>
          <a:prstGeom prst="rect">
            <a:avLst/>
          </a:prstGeom>
        </p:spPr>
      </p:pic>
      <p:sp>
        <p:nvSpPr>
          <p:cNvPr id="8" name="TextBox 7"/>
          <p:cNvSpPr txBox="1"/>
          <p:nvPr/>
        </p:nvSpPr>
        <p:spPr>
          <a:xfrm>
            <a:off x="5512594" y="1382990"/>
            <a:ext cx="10148886" cy="369332"/>
          </a:xfrm>
          <a:prstGeom prst="rect">
            <a:avLst/>
          </a:prstGeom>
          <a:noFill/>
        </p:spPr>
        <p:txBody>
          <a:bodyPr wrap="square">
            <a:spAutoFit/>
          </a:bodyPr>
          <a:lstStyle/>
          <a:p>
            <a:r>
              <a:rPr lang="en-US" dirty="0"/>
              <a:t> </a:t>
            </a:r>
            <a:r>
              <a:rPr lang="en-US" u="sng" dirty="0">
                <a:highlight>
                  <a:srgbClr val="FF0000"/>
                </a:highlight>
              </a:rPr>
              <a:t>BDMS </a:t>
            </a:r>
            <a:endParaRPr lang="en-US" dirty="0"/>
          </a:p>
        </p:txBody>
      </p:sp>
      <p:sp>
        <p:nvSpPr>
          <p:cNvPr id="10" name="TextBox 9"/>
          <p:cNvSpPr txBox="1"/>
          <p:nvPr/>
        </p:nvSpPr>
        <p:spPr>
          <a:xfrm>
            <a:off x="5341144" y="1626016"/>
            <a:ext cx="10148886" cy="369332"/>
          </a:xfrm>
          <a:prstGeom prst="rect">
            <a:avLst/>
          </a:prstGeom>
          <a:noFill/>
        </p:spPr>
        <p:txBody>
          <a:bodyPr wrap="square">
            <a:spAutoFit/>
          </a:bodyPr>
          <a:lstStyle/>
          <a:p>
            <a:r>
              <a:rPr lang="en-US" u="sng" dirty="0">
                <a:highlight>
                  <a:srgbClr val="FF0000"/>
                </a:highlight>
              </a:rPr>
              <a:t>Blood Bank</a:t>
            </a:r>
            <a:endParaRPr lang="en-US" u="sng" dirty="0">
              <a:highlight>
                <a:srgbClr val="FF0000"/>
              </a:highlight>
            </a:endParaRPr>
          </a:p>
        </p:txBody>
      </p:sp>
      <p:cxnSp>
        <p:nvCxnSpPr>
          <p:cNvPr id="12" name="Straight Arrow Connector 11"/>
          <p:cNvCxnSpPr/>
          <p:nvPr/>
        </p:nvCxnSpPr>
        <p:spPr bwMode="auto">
          <a:xfrm flipH="1">
            <a:off x="5934074" y="2238374"/>
            <a:ext cx="1" cy="10668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triangle"/>
          </a:ln>
        </p:spPr>
      </p:cxnSp>
      <p:pic>
        <p:nvPicPr>
          <p:cNvPr id="13" name="Picture 12"/>
          <p:cNvPicPr>
            <a:picLocks noChangeAspect="1"/>
          </p:cNvPicPr>
          <p:nvPr/>
        </p:nvPicPr>
        <p:blipFill>
          <a:blip r:embed="rId2"/>
          <a:stretch>
            <a:fillRect/>
          </a:stretch>
        </p:blipFill>
        <p:spPr>
          <a:xfrm>
            <a:off x="3699469" y="3750542"/>
            <a:ext cx="944962" cy="499915"/>
          </a:xfrm>
          <a:prstGeom prst="rect">
            <a:avLst/>
          </a:prstGeom>
        </p:spPr>
      </p:pic>
      <p:pic>
        <p:nvPicPr>
          <p:cNvPr id="14" name="Picture 13"/>
          <p:cNvPicPr>
            <a:picLocks noChangeAspect="1"/>
          </p:cNvPicPr>
          <p:nvPr/>
        </p:nvPicPr>
        <p:blipFill>
          <a:blip r:embed="rId3"/>
          <a:stretch>
            <a:fillRect/>
          </a:stretch>
        </p:blipFill>
        <p:spPr>
          <a:xfrm>
            <a:off x="5635344" y="3933425"/>
            <a:ext cx="597460" cy="438950"/>
          </a:xfrm>
          <a:prstGeom prst="rect">
            <a:avLst/>
          </a:prstGeom>
        </p:spPr>
      </p:pic>
      <p:pic>
        <p:nvPicPr>
          <p:cNvPr id="15" name="Picture 14"/>
          <p:cNvPicPr>
            <a:picLocks noChangeAspect="1"/>
          </p:cNvPicPr>
          <p:nvPr/>
        </p:nvPicPr>
        <p:blipFill>
          <a:blip r:embed="rId4"/>
          <a:stretch>
            <a:fillRect/>
          </a:stretch>
        </p:blipFill>
        <p:spPr>
          <a:xfrm>
            <a:off x="7067865" y="3619466"/>
            <a:ext cx="1597290" cy="762066"/>
          </a:xfrm>
          <a:prstGeom prst="rect">
            <a:avLst/>
          </a:prstGeom>
        </p:spPr>
      </p:pic>
      <p:pic>
        <p:nvPicPr>
          <p:cNvPr id="16" name="Picture 15"/>
          <p:cNvPicPr>
            <a:picLocks noChangeAspect="1"/>
          </p:cNvPicPr>
          <p:nvPr/>
        </p:nvPicPr>
        <p:blipFill>
          <a:blip r:embed="rId5"/>
          <a:stretch>
            <a:fillRect/>
          </a:stretch>
        </p:blipFill>
        <p:spPr>
          <a:xfrm>
            <a:off x="4906802" y="5184358"/>
            <a:ext cx="2206943" cy="963251"/>
          </a:xfrm>
          <a:prstGeom prst="rect">
            <a:avLst/>
          </a:prstGeom>
        </p:spPr>
      </p:pic>
      <p:sp>
        <p:nvSpPr>
          <p:cNvPr id="18" name="TextBox 17"/>
          <p:cNvSpPr txBox="1"/>
          <p:nvPr/>
        </p:nvSpPr>
        <p:spPr>
          <a:xfrm>
            <a:off x="4906802" y="5115237"/>
            <a:ext cx="10148886" cy="369332"/>
          </a:xfrm>
          <a:prstGeom prst="rect">
            <a:avLst/>
          </a:prstGeom>
          <a:noFill/>
        </p:spPr>
        <p:txBody>
          <a:bodyPr wrap="square">
            <a:spAutoFit/>
          </a:bodyPr>
          <a:lstStyle/>
          <a:p>
            <a:r>
              <a:rPr lang="en-US" dirty="0"/>
              <a:t>With Help Of Rapido</a:t>
            </a:r>
            <a:endParaRPr lang="en-US" dirty="0"/>
          </a:p>
        </p:txBody>
      </p:sp>
      <p:cxnSp>
        <p:nvCxnSpPr>
          <p:cNvPr id="23" name="Straight Connector 22"/>
          <p:cNvCxnSpPr/>
          <p:nvPr/>
        </p:nvCxnSpPr>
        <p:spPr bwMode="auto">
          <a:xfrm>
            <a:off x="2828925" y="1382990"/>
            <a:ext cx="6110285" cy="19015"/>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25" name="Straight Connector 24"/>
          <p:cNvCxnSpPr/>
          <p:nvPr/>
        </p:nvCxnSpPr>
        <p:spPr bwMode="auto">
          <a:xfrm>
            <a:off x="2828925" y="1382990"/>
            <a:ext cx="0" cy="497971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bwMode="auto">
          <a:xfrm>
            <a:off x="2828925" y="6362700"/>
            <a:ext cx="6210298" cy="1901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bwMode="auto">
          <a:xfrm>
            <a:off x="8939210" y="1402005"/>
            <a:ext cx="100013" cy="497971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IMPLEMENTATION</a:t>
            </a:r>
            <a:r>
              <a:rPr lang="en-US" sz="2800" dirty="0">
                <a:highlight>
                  <a:srgbClr val="FFFF00"/>
                </a:highlight>
                <a:latin typeface="Times New Roman" panose="02020603050405020304" pitchFamily="18" charset="0"/>
                <a:cs typeface="Times New Roman" panose="02020603050405020304" pitchFamily="18" charset="0"/>
              </a:rPr>
              <a:t>:-</a:t>
            </a:r>
            <a:endParaRPr lang="en-US" sz="2800" dirty="0">
              <a:highlight>
                <a:srgbClr val="FFFF00"/>
              </a:highligh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09600" y="1174750"/>
            <a:ext cx="10972800" cy="4953000"/>
          </a:xfrm>
        </p:spPr>
        <p:txBody>
          <a:bodyPr/>
          <a:lstStyle/>
          <a:p>
            <a:pPr marL="0" indent="0">
              <a:buNone/>
            </a:pPr>
            <a:r>
              <a:rPr lang="en-US" sz="2000" b="1" u="sng" dirty="0">
                <a:latin typeface="Times New Roman" panose="02020603050405020304" pitchFamily="18" charset="0"/>
                <a:cs typeface="Times New Roman" panose="02020603050405020304" pitchFamily="18" charset="0"/>
              </a:rPr>
              <a:t>Front end: </a:t>
            </a:r>
            <a:r>
              <a:rPr lang="en-US" sz="2000" dirty="0">
                <a:latin typeface="Times New Roman" panose="02020603050405020304" pitchFamily="18" charset="0"/>
                <a:cs typeface="Times New Roman" panose="02020603050405020304" pitchFamily="18" charset="0"/>
              </a:rPr>
              <a:t>HTML, CSS, JavaScript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HTML: HTML is used to create and save web document. E.g. Notepad/Notepad++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CSS : (Cascading Style Sheets) Create attractive Layout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Bootstrap : responsive design mobile </a:t>
            </a:r>
            <a:r>
              <a:rPr lang="en-US" sz="2000" dirty="0" err="1">
                <a:latin typeface="Times New Roman" panose="02020603050405020304" pitchFamily="18" charset="0"/>
                <a:cs typeface="Times New Roman" panose="02020603050405020304" pitchFamily="18" charset="0"/>
              </a:rPr>
              <a:t>freindly</a:t>
            </a:r>
            <a:r>
              <a:rPr lang="en-US" sz="2000" dirty="0">
                <a:latin typeface="Times New Roman" panose="02020603050405020304" pitchFamily="18" charset="0"/>
                <a:cs typeface="Times New Roman" panose="02020603050405020304" pitchFamily="18" charset="0"/>
              </a:rPr>
              <a:t> site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JavaScript: it is a programming language, commonly use with web browsers.</a:t>
            </a: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Back end:</a:t>
            </a:r>
            <a:r>
              <a:rPr lang="en-US" sz="2000" dirty="0">
                <a:latin typeface="Times New Roman" panose="02020603050405020304" pitchFamily="18" charset="0"/>
                <a:cs typeface="Times New Roman" panose="02020603050405020304" pitchFamily="18" charset="0"/>
              </a:rPr>
              <a:t> PHP, MySQL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PHP: Hypertext Preprocessor (PHP) is a technology that allows software developers to create dynamically generated web pages, in HTML, XML, or other document types, as per client request. PHP is open source software.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MySQL: </a:t>
            </a:r>
            <a:r>
              <a:rPr lang="en-US" sz="2000" dirty="0" err="1">
                <a:latin typeface="Times New Roman" panose="02020603050405020304" pitchFamily="18" charset="0"/>
                <a:cs typeface="Times New Roman" panose="02020603050405020304" pitchFamily="18" charset="0"/>
              </a:rPr>
              <a:t>MySql</a:t>
            </a:r>
            <a:r>
              <a:rPr lang="en-US" sz="2000" dirty="0">
                <a:latin typeface="Times New Roman" panose="02020603050405020304" pitchFamily="18" charset="0"/>
                <a:cs typeface="Times New Roman" panose="02020603050405020304" pitchFamily="18" charset="0"/>
              </a:rPr>
              <a:t> is a database, widely used for accessing querying, updating, and managing data in databases.</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-----XAMPP is for both frontend and backend.....</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a:highlight>
                  <a:srgbClr val="00FF00"/>
                </a:highlight>
                <a:latin typeface="Times New Roman" panose="02020603050405020304" pitchFamily="18" charset="0"/>
                <a:cs typeface="Times New Roman" panose="02020603050405020304" pitchFamily="18" charset="0"/>
              </a:rPr>
              <a:t>INSTALLATION STEPS-</a:t>
            </a:r>
            <a:endParaRPr lang="en-US" sz="2800" b="1" u="sng" dirty="0">
              <a:highlight>
                <a:srgbClr val="00FF00"/>
              </a:highligh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09600" y="921385"/>
            <a:ext cx="10707370" cy="5206365"/>
          </a:xfrm>
        </p:spPr>
        <p:txBody>
          <a:bodyPr/>
          <a:lstStyle/>
          <a:p>
            <a:pPr marL="0" indent="0">
              <a:buNone/>
            </a:pPr>
            <a:r>
              <a:rPr lang="en-US" sz="2400" u="sng" dirty="0">
                <a:latin typeface="Times New Roman" panose="02020603050405020304" pitchFamily="18" charset="0"/>
                <a:cs typeface="Times New Roman" panose="02020603050405020304" pitchFamily="18" charset="0"/>
                <a:sym typeface="+mn-ea"/>
              </a:rPr>
              <a:t>STEP-1: </a:t>
            </a:r>
            <a:r>
              <a:rPr lang="en-US" sz="2400" dirty="0">
                <a:latin typeface="Times New Roman" panose="02020603050405020304" pitchFamily="18" charset="0"/>
                <a:cs typeface="Times New Roman" panose="02020603050405020304" pitchFamily="18" charset="0"/>
              </a:rPr>
              <a:t>Download zip file and Unzip file on your local server.</a:t>
            </a:r>
            <a:endParaRPr lang="en-US" sz="2400" dirty="0">
              <a:latin typeface="Times New Roman" panose="02020603050405020304" pitchFamily="18" charset="0"/>
              <a:cs typeface="Times New Roman" panose="02020603050405020304" pitchFamily="18" charset="0"/>
            </a:endParaRPr>
          </a:p>
          <a:p>
            <a:pPr marL="0" indent="0">
              <a:buNone/>
            </a:pPr>
            <a:r>
              <a:rPr lang="en-US" sz="2400" u="sng" dirty="0">
                <a:latin typeface="Times New Roman" panose="02020603050405020304" pitchFamily="18" charset="0"/>
                <a:cs typeface="Times New Roman" panose="02020603050405020304" pitchFamily="18" charset="0"/>
              </a:rPr>
              <a:t>STEP-2: </a:t>
            </a:r>
            <a:r>
              <a:rPr lang="en-US" sz="2400" dirty="0">
                <a:latin typeface="Times New Roman" panose="02020603050405020304" pitchFamily="18" charset="0"/>
                <a:cs typeface="Times New Roman" panose="02020603050405020304" pitchFamily="18" charset="0"/>
              </a:rPr>
              <a:t>Put this file inside “c:/</a:t>
            </a:r>
            <a:r>
              <a:rPr lang="en-US" sz="2400" dirty="0" err="1">
                <a:latin typeface="Times New Roman" panose="02020603050405020304" pitchFamily="18" charset="0"/>
                <a:cs typeface="Times New Roman" panose="02020603050405020304" pitchFamily="18" charset="0"/>
              </a:rPr>
              <a:t>wamp</a:t>
            </a:r>
            <a:r>
              <a:rPr lang="en-US" sz="2400" dirty="0">
                <a:latin typeface="Times New Roman" panose="02020603050405020304" pitchFamily="18" charset="0"/>
                <a:cs typeface="Times New Roman" panose="02020603050405020304" pitchFamily="18" charset="0"/>
              </a:rPr>
              <a:t>/www/” .</a:t>
            </a:r>
            <a:endParaRPr lang="en-US" sz="2400" dirty="0">
              <a:latin typeface="Times New Roman" panose="02020603050405020304" pitchFamily="18" charset="0"/>
              <a:cs typeface="Times New Roman" panose="02020603050405020304" pitchFamily="18" charset="0"/>
            </a:endParaRPr>
          </a:p>
          <a:p>
            <a:pPr marL="0" indent="0">
              <a:buNone/>
            </a:pPr>
            <a:r>
              <a:rPr lang="en-US" sz="2400" u="sng" dirty="0">
                <a:latin typeface="Times New Roman" panose="02020603050405020304" pitchFamily="18" charset="0"/>
                <a:cs typeface="Times New Roman" panose="02020603050405020304" pitchFamily="18" charset="0"/>
              </a:rPr>
              <a:t>STEP-3:</a:t>
            </a:r>
            <a:r>
              <a:rPr lang="en-US" sz="2400" dirty="0">
                <a:latin typeface="Times New Roman" panose="02020603050405020304" pitchFamily="18" charset="0"/>
                <a:cs typeface="Times New Roman" panose="02020603050405020304" pitchFamily="18" charset="0"/>
              </a:rPr>
              <a:t> Database Configuration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Open </a:t>
            </a:r>
            <a:r>
              <a:rPr lang="en-US" sz="2400" dirty="0" err="1">
                <a:latin typeface="Times New Roman" panose="02020603050405020304" pitchFamily="18" charset="0"/>
                <a:cs typeface="Times New Roman" panose="02020603050405020304" pitchFamily="18" charset="0"/>
              </a:rPr>
              <a:t>phpmyadmin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Create Database named donor.</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Import database </a:t>
            </a:r>
            <a:r>
              <a:rPr lang="en-US" sz="2400" dirty="0" err="1">
                <a:latin typeface="Times New Roman" panose="02020603050405020304" pitchFamily="18" charset="0"/>
                <a:cs typeface="Times New Roman" panose="02020603050405020304" pitchFamily="18" charset="0"/>
              </a:rPr>
              <a:t>donor.sql</a:t>
            </a:r>
            <a:r>
              <a:rPr lang="en-US" sz="2400" dirty="0">
                <a:latin typeface="Times New Roman" panose="02020603050405020304" pitchFamily="18" charset="0"/>
                <a:cs typeface="Times New Roman" panose="02020603050405020304" pitchFamily="18" charset="0"/>
              </a:rPr>
              <a:t> from downloaded folder(inside database)</a:t>
            </a:r>
            <a:endParaRPr lang="en-US" sz="2400" dirty="0">
              <a:latin typeface="Times New Roman" panose="02020603050405020304" pitchFamily="18" charset="0"/>
              <a:cs typeface="Times New Roman" panose="02020603050405020304" pitchFamily="18" charset="0"/>
            </a:endParaRPr>
          </a:p>
          <a:p>
            <a:pPr marL="0" indent="0">
              <a:buNone/>
            </a:pPr>
            <a:r>
              <a:rPr lang="en-US" sz="2400" u="sng" dirty="0">
                <a:latin typeface="Times New Roman" panose="02020603050405020304" pitchFamily="18" charset="0"/>
                <a:cs typeface="Times New Roman" panose="02020603050405020304" pitchFamily="18" charset="0"/>
              </a:rPr>
              <a:t>STEP-4:</a:t>
            </a:r>
            <a:r>
              <a:rPr lang="en-US" sz="2400" dirty="0">
                <a:latin typeface="Times New Roman" panose="02020603050405020304" pitchFamily="18" charset="0"/>
                <a:cs typeface="Times New Roman" panose="02020603050405020304" pitchFamily="18" charset="0"/>
              </a:rPr>
              <a:t> Open Your browser put inside “http://localhost/BDmanagement/”</a:t>
            </a:r>
            <a:endParaRPr lang="en-US" sz="2400" dirty="0">
              <a:latin typeface="Times New Roman" panose="02020603050405020304" pitchFamily="18" charset="0"/>
              <a:cs typeface="Times New Roman" panose="02020603050405020304" pitchFamily="18" charset="0"/>
            </a:endParaRPr>
          </a:p>
          <a:p>
            <a:pPr marL="0" indent="0">
              <a:buNone/>
            </a:pPr>
            <a:r>
              <a:rPr lang="en-US" sz="2400" u="sng" dirty="0">
                <a:latin typeface="Times New Roman" panose="02020603050405020304" pitchFamily="18" charset="0"/>
                <a:cs typeface="Times New Roman" panose="02020603050405020304" pitchFamily="18" charset="0"/>
              </a:rPr>
              <a:t>STEP-5:</a:t>
            </a:r>
            <a:endParaRPr lang="en-US" sz="2400" u="sng"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Admin Login Details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Login Id: admin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Password: password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75" y="372745"/>
            <a:ext cx="8903335" cy="4832985"/>
          </a:xfrm>
        </p:spPr>
        <p:txBody>
          <a:bodyPr/>
          <a:lstStyle/>
          <a:p>
            <a:r>
              <a:rPr lang="en-US" sz="9600" b="1" i="1" dirty="0">
                <a:highlight>
                  <a:srgbClr val="FFFF00"/>
                </a:highlight>
                <a:latin typeface="Algerian" panose="04020705040A02060702" pitchFamily="82" charset="0"/>
                <a:cs typeface="Algerian" panose="04020705040A02060702" pitchFamily="82" charset="0"/>
              </a:rPr>
              <a:t>     </a:t>
            </a:r>
            <a:r>
              <a:rPr lang="en-US" sz="9600" b="1" i="1" u="sng" dirty="0">
                <a:highlight>
                  <a:srgbClr val="FFFF00"/>
                </a:highlight>
                <a:latin typeface="Times New Roman" panose="02020603050405020304" pitchFamily="18" charset="0"/>
                <a:cs typeface="Times New Roman" panose="02020603050405020304" pitchFamily="18" charset="0"/>
              </a:rPr>
              <a:t>RESULT___ SCREENSHOT:</a:t>
            </a:r>
            <a:endParaRPr lang="en-US" sz="9600" b="1" i="1" u="sng" dirty="0">
              <a:highlight>
                <a:srgbClr val="FFFF00"/>
              </a:highlight>
              <a:latin typeface="Times New Roman" panose="02020603050405020304" pitchFamily="18" charset="0"/>
              <a:cs typeface="Times New Roman" panose="02020603050405020304" pitchFamily="18" charset="0"/>
            </a:endParaRPr>
          </a:p>
        </p:txBody>
      </p:sp>
      <p:sp>
        <p:nvSpPr>
          <p:cNvPr id="7" name="Down Arrow 6"/>
          <p:cNvSpPr/>
          <p:nvPr/>
        </p:nvSpPr>
        <p:spPr>
          <a:xfrm>
            <a:off x="5659120" y="4107815"/>
            <a:ext cx="821690" cy="2637155"/>
          </a:xfrm>
          <a:prstGeom prst="down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1"/>
          <a:stretch>
            <a:fillRect/>
          </a:stretch>
        </p:blipFill>
        <p:spPr>
          <a:xfrm>
            <a:off x="609600" y="866140"/>
            <a:ext cx="11134090" cy="4768215"/>
          </a:xfrm>
          <a:prstGeom prst="rect">
            <a:avLst/>
          </a:prstGeom>
        </p:spPr>
      </p:pic>
      <p:sp>
        <p:nvSpPr>
          <p:cNvPr id="2" name="Title 1"/>
          <p:cNvSpPr>
            <a:spLocks noGrp="1"/>
          </p:cNvSpPr>
          <p:nvPr>
            <p:ph type="title"/>
          </p:nvPr>
        </p:nvSpPr>
        <p:spPr/>
        <p:txBody>
          <a:bodyPr/>
          <a:lstStyle/>
          <a:p>
            <a:r>
              <a:rPr lang="en-US"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LOGIN PAGE-</a:t>
            </a:r>
            <a:endParaRPr lang="en-US"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8" name="Content Placeholder 1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215505" y="1490980"/>
            <a:ext cx="1591945" cy="764540"/>
          </a:xfrm>
          <a:prstGeom prst="rect">
            <a:avLst/>
          </a:prstGeom>
        </p:spPr>
      </p:pic>
      <p:pic>
        <p:nvPicPr>
          <p:cNvPr id="7" name="Picture 6"/>
          <p:cNvPicPr>
            <a:picLocks noChangeAspect="1"/>
          </p:cNvPicPr>
          <p:nvPr/>
        </p:nvPicPr>
        <p:blipFill>
          <a:blip r:embed="rId3"/>
          <a:stretch>
            <a:fillRect/>
          </a:stretch>
        </p:blipFill>
        <p:spPr>
          <a:xfrm>
            <a:off x="3745865" y="1490980"/>
            <a:ext cx="1516380" cy="763905"/>
          </a:xfrm>
          <a:prstGeom prst="rect">
            <a:avLst/>
          </a:prstGeom>
        </p:spPr>
      </p:pic>
      <p:pic>
        <p:nvPicPr>
          <p:cNvPr id="8" name="Picture 7"/>
          <p:cNvPicPr>
            <a:picLocks noChangeAspect="1"/>
          </p:cNvPicPr>
          <p:nvPr/>
        </p:nvPicPr>
        <p:blipFill>
          <a:blip r:embed="rId4"/>
          <a:stretch>
            <a:fillRect/>
          </a:stretch>
        </p:blipFill>
        <p:spPr>
          <a:xfrm>
            <a:off x="6994696" y="2764997"/>
            <a:ext cx="589848" cy="411481"/>
          </a:xfrm>
          <a:prstGeom prst="rect">
            <a:avLst/>
          </a:prstGeom>
        </p:spPr>
      </p:pic>
      <p:sp>
        <p:nvSpPr>
          <p:cNvPr id="9" name="Text Box 8"/>
          <p:cNvSpPr txBox="1"/>
          <p:nvPr/>
        </p:nvSpPr>
        <p:spPr>
          <a:xfrm>
            <a:off x="1384300" y="5727065"/>
            <a:ext cx="9892030" cy="922020"/>
          </a:xfrm>
          <a:prstGeom prst="rect">
            <a:avLst/>
          </a:prstGeom>
          <a:noFill/>
        </p:spPr>
        <p:txBody>
          <a:bodyPr wrap="none" rtlCol="0">
            <a:spAutoFit/>
          </a:bodyPr>
          <a:lstStyle/>
          <a:p>
            <a:r>
              <a:rPr lang="en-US"/>
              <a:t>THIS LOGIN PAGE AND REGISTER PAGE, THE UNEDUCATED HAVE TO TAKE HELP FROM</a:t>
            </a:r>
            <a:endParaRPr lang="en-US"/>
          </a:p>
          <a:p>
            <a:r>
              <a:rPr lang="en-US"/>
              <a:t> MEDICAL STORES OR </a:t>
            </a:r>
            <a:br>
              <a:rPr lang="en-US"/>
            </a:br>
            <a:r>
              <a:rPr lang="en-US"/>
              <a:t>ANY EDUCATED PEOPLE FOR LOGIN AND REGISTER PAGE.......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REGISTER PAGE</a:t>
            </a:r>
            <a:endParaRPr lang="en-US"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1"/>
          <a:stretch>
            <a:fillRect/>
          </a:stretch>
        </p:blipFill>
        <p:spPr>
          <a:xfrm>
            <a:off x="1691005" y="1174750"/>
            <a:ext cx="8809355" cy="4953000"/>
          </a:xfrm>
          <a:prstGeom prst="rect">
            <a:avLst/>
          </a:prstGeom>
        </p:spPr>
      </p:pic>
      <p:pic>
        <p:nvPicPr>
          <p:cNvPr id="18" name="Content Placeholder 1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445000" y="1849120"/>
            <a:ext cx="5320665" cy="476250"/>
          </a:xfrm>
          <a:prstGeom prst="rect">
            <a:avLst/>
          </a:prstGeom>
        </p:spPr>
      </p:pic>
      <p:pic>
        <p:nvPicPr>
          <p:cNvPr id="7" name="Picture 6"/>
          <p:cNvPicPr>
            <a:picLocks noChangeAspect="1"/>
          </p:cNvPicPr>
          <p:nvPr/>
        </p:nvPicPr>
        <p:blipFill>
          <a:blip r:embed="rId3"/>
          <a:stretch>
            <a:fillRect/>
          </a:stretch>
        </p:blipFill>
        <p:spPr>
          <a:xfrm>
            <a:off x="2440940" y="2876550"/>
            <a:ext cx="1516380" cy="763905"/>
          </a:xfrm>
          <a:prstGeom prst="rect">
            <a:avLst/>
          </a:prstGeom>
        </p:spPr>
      </p:pic>
      <p:pic>
        <p:nvPicPr>
          <p:cNvPr id="8" name="Picture 7"/>
          <p:cNvPicPr>
            <a:picLocks noChangeAspect="1"/>
          </p:cNvPicPr>
          <p:nvPr/>
        </p:nvPicPr>
        <p:blipFill>
          <a:blip r:embed="rId4"/>
          <a:stretch>
            <a:fillRect/>
          </a:stretch>
        </p:blipFill>
        <p:spPr>
          <a:xfrm>
            <a:off x="9026696" y="1849327"/>
            <a:ext cx="589848" cy="4114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DONOR AND ACCEPTOR BLOOD REQUESTS</a:t>
            </a:r>
            <a:endParaRPr lang="en-US"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1"/>
          </p:nvPr>
        </p:nvPicPr>
        <p:blipFill>
          <a:blip r:embed="rId1"/>
          <a:stretch>
            <a:fillRect/>
          </a:stretch>
        </p:blipFill>
        <p:spPr>
          <a:xfrm>
            <a:off x="609600" y="2136140"/>
            <a:ext cx="5384800" cy="3028315"/>
          </a:xfrm>
          <a:prstGeom prst="rect">
            <a:avLst/>
          </a:prstGeom>
        </p:spPr>
      </p:pic>
      <p:pic>
        <p:nvPicPr>
          <p:cNvPr id="5" name="Content Placeholder 4"/>
          <p:cNvPicPr>
            <a:picLocks noGrp="1" noChangeAspect="1"/>
          </p:cNvPicPr>
          <p:nvPr>
            <p:ph sz="half" idx="2"/>
          </p:nvPr>
        </p:nvPicPr>
        <p:blipFill>
          <a:blip r:embed="rId2"/>
          <a:stretch>
            <a:fillRect/>
          </a:stretch>
        </p:blipFill>
        <p:spPr>
          <a:xfrm>
            <a:off x="6197600" y="2145471"/>
            <a:ext cx="5384800" cy="3028950"/>
          </a:xfrm>
          <a:prstGeom prst="rect">
            <a:avLst/>
          </a:prstGeom>
        </p:spPr>
      </p:pic>
      <p:pic>
        <p:nvPicPr>
          <p:cNvPr id="18" name="Content Placeholder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7600" y="2518410"/>
            <a:ext cx="1591945" cy="337820"/>
          </a:xfrm>
          <a:prstGeom prst="rect">
            <a:avLst/>
          </a:prstGeom>
          <a:noFill/>
          <a:ln w="9525">
            <a:noFill/>
          </a:ln>
        </p:spPr>
      </p:pic>
      <p:pic>
        <p:nvPicPr>
          <p:cNvPr id="7" name="Picture 6"/>
          <p:cNvPicPr>
            <a:picLocks noChangeAspect="1"/>
          </p:cNvPicPr>
          <p:nvPr/>
        </p:nvPicPr>
        <p:blipFill>
          <a:blip r:embed="rId4"/>
          <a:stretch>
            <a:fillRect/>
          </a:stretch>
        </p:blipFill>
        <p:spPr>
          <a:xfrm>
            <a:off x="9958070" y="2518410"/>
            <a:ext cx="1516380" cy="648335"/>
          </a:xfrm>
          <a:prstGeom prst="rect">
            <a:avLst/>
          </a:prstGeom>
        </p:spPr>
      </p:pic>
      <p:pic>
        <p:nvPicPr>
          <p:cNvPr id="8" name="Picture 7"/>
          <p:cNvPicPr>
            <a:picLocks noChangeAspect="1"/>
          </p:cNvPicPr>
          <p:nvPr/>
        </p:nvPicPr>
        <p:blipFill>
          <a:blip r:embed="rId5"/>
          <a:stretch>
            <a:fillRect/>
          </a:stretch>
        </p:blipFill>
        <p:spPr>
          <a:xfrm>
            <a:off x="10884706" y="4531567"/>
            <a:ext cx="589848" cy="411481"/>
          </a:xfrm>
          <a:prstGeom prst="rect">
            <a:avLst/>
          </a:prstGeom>
        </p:spPr>
      </p:pic>
      <p:pic>
        <p:nvPicPr>
          <p:cNvPr id="9" name="Picture 8"/>
          <p:cNvPicPr>
            <a:picLocks noChangeAspect="1"/>
          </p:cNvPicPr>
          <p:nvPr/>
        </p:nvPicPr>
        <p:blipFill>
          <a:blip r:embed="rId5"/>
          <a:stretch>
            <a:fillRect/>
          </a:stretch>
        </p:blipFill>
        <p:spPr>
          <a:xfrm>
            <a:off x="5274481" y="4647137"/>
            <a:ext cx="589848" cy="4114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302" y="274475"/>
            <a:ext cx="10972800" cy="582613"/>
          </a:xfrm>
        </p:spPr>
        <p:txBody>
          <a:bodyPr/>
          <a:lstStyle/>
          <a:p>
            <a:br>
              <a:rPr lang="en-US" b="1" i="1" u="sng" dirty="0">
                <a:latin typeface="Baskerville Old Face" panose="02020602080505020303" pitchFamily="18" charset="0"/>
                <a:cs typeface="Baskerville Old Face" panose="02020602080505020303" pitchFamily="18" charset="0"/>
                <a:sym typeface="+mn-ea"/>
              </a:rPr>
            </a:br>
            <a:r>
              <a:rPr lang="en-US" sz="4800" u="sng" dirty="0">
                <a:latin typeface="Times New Roman" panose="02020603050405020304" pitchFamily="18" charset="0"/>
                <a:cs typeface="Times New Roman" panose="02020603050405020304" pitchFamily="18" charset="0"/>
                <a:sym typeface="+mn-ea"/>
              </a:rPr>
              <a:t>Agenda:</a:t>
            </a:r>
            <a:br>
              <a:rPr lang="en-US" b="1" i="1" u="sng" dirty="0">
                <a:latin typeface="Bahnschrift" panose="020B0502040204020203" charset="0"/>
                <a:cs typeface="Bahnschrift" panose="020B0502040204020203" charset="0"/>
              </a:rPr>
            </a:br>
            <a:endParaRPr lang="en-US" dirty="0">
              <a:latin typeface="Bahnschrift" panose="020B0502040204020203" charset="0"/>
              <a:cs typeface="Bahnschrift" panose="020B0502040204020203" charset="0"/>
            </a:endParaRPr>
          </a:p>
        </p:txBody>
      </p:sp>
      <p:sp>
        <p:nvSpPr>
          <p:cNvPr id="3" name="Content Placeholder 2"/>
          <p:cNvSpPr>
            <a:spLocks noGrp="1"/>
          </p:cNvSpPr>
          <p:nvPr>
            <p:ph idx="1"/>
          </p:nvPr>
        </p:nvSpPr>
        <p:spPr>
          <a:xfrm>
            <a:off x="609600" y="1174750"/>
            <a:ext cx="10972800" cy="5571490"/>
          </a:xfrm>
        </p:spPr>
        <p:txBody>
          <a:bodyPr/>
          <a:lstStyle/>
          <a:p>
            <a:pPr>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Domain.</a:t>
            </a:r>
            <a:endParaRPr lang="en-US" sz="16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Aim and Objective.</a:t>
            </a:r>
            <a:endParaRPr lang="en-US" sz="16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Purpose.</a:t>
            </a:r>
            <a:endParaRPr lang="en-US" sz="16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Literature Survey.</a:t>
            </a:r>
            <a:endParaRPr lang="en-US" sz="16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Problem Statement.</a:t>
            </a:r>
            <a:endParaRPr lang="en-US" sz="16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Existing System.</a:t>
            </a:r>
            <a:endParaRPr lang="en-US" sz="16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Proposed System.</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Software and Hardware Requirements.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Function Requirements.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Architecture Diagrams.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Modules. </a:t>
            </a:r>
            <a:endParaRPr lang="en-US" sz="16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Implementation</a:t>
            </a:r>
            <a:endParaRPr lang="en-US" sz="16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Installation Steps.</a:t>
            </a:r>
            <a:endParaRPr lang="en-US" sz="16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Results screenshot .</a:t>
            </a:r>
            <a:endParaRPr lang="en-US" sz="16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Conclusion. </a:t>
            </a:r>
            <a:endParaRPr lang="en-US" sz="16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600" dirty="0">
                <a:latin typeface="Times New Roman" panose="02020603050405020304" pitchFamily="18" charset="0"/>
                <a:cs typeface="Times New Roman" panose="02020603050405020304" pitchFamily="18" charset="0"/>
              </a:rPr>
              <a:t>Reference</a:t>
            </a:r>
            <a:endParaRPr lang="en-US" sz="1600" dirty="0">
              <a:latin typeface="Times New Roman" panose="02020603050405020304" pitchFamily="18" charset="0"/>
              <a:cs typeface="Times New Roman" panose="02020603050405020304" pitchFamily="18" charset="0"/>
            </a:endParaRPr>
          </a:p>
          <a:p>
            <a:pPr marL="0" indent="0">
              <a:buNone/>
            </a:pPr>
            <a:endParaRPr lang="en-US" sz="2400" dirty="0"/>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VOICE ASSISSTANT</a:t>
            </a:r>
            <a:endParaRPr lang="en-US" b="1" u="sng"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1"/>
          <a:stretch>
            <a:fillRect/>
          </a:stretch>
        </p:blipFill>
        <p:spPr>
          <a:xfrm>
            <a:off x="342900" y="1184910"/>
            <a:ext cx="11239500" cy="4642485"/>
          </a:xfrm>
          <a:prstGeom prst="rect">
            <a:avLst/>
          </a:prstGeom>
        </p:spPr>
      </p:pic>
      <p:pic>
        <p:nvPicPr>
          <p:cNvPr id="18" name="Content Placeholder 1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205230" y="1185545"/>
            <a:ext cx="2827020" cy="550545"/>
          </a:xfrm>
          <a:prstGeom prst="rect">
            <a:avLst/>
          </a:prstGeom>
          <a:noFill/>
          <a:ln w="9525">
            <a:noFill/>
          </a:ln>
        </p:spPr>
      </p:pic>
      <p:pic>
        <p:nvPicPr>
          <p:cNvPr id="7" name="Picture 6"/>
          <p:cNvPicPr>
            <a:picLocks noChangeAspect="1"/>
          </p:cNvPicPr>
          <p:nvPr/>
        </p:nvPicPr>
        <p:blipFill>
          <a:blip r:embed="rId3"/>
          <a:stretch>
            <a:fillRect/>
          </a:stretch>
        </p:blipFill>
        <p:spPr>
          <a:xfrm>
            <a:off x="9680575" y="1375410"/>
            <a:ext cx="1516380" cy="648335"/>
          </a:xfrm>
          <a:prstGeom prst="rect">
            <a:avLst/>
          </a:prstGeom>
        </p:spPr>
      </p:pic>
      <p:pic>
        <p:nvPicPr>
          <p:cNvPr id="8" name="Picture 7"/>
          <p:cNvPicPr>
            <a:picLocks noChangeAspect="1"/>
          </p:cNvPicPr>
          <p:nvPr/>
        </p:nvPicPr>
        <p:blipFill>
          <a:blip r:embed="rId4"/>
          <a:stretch>
            <a:fillRect/>
          </a:stretch>
        </p:blipFill>
        <p:spPr>
          <a:xfrm>
            <a:off x="10735481" y="5312617"/>
            <a:ext cx="589848" cy="411481"/>
          </a:xfrm>
          <a:prstGeom prst="rect">
            <a:avLst/>
          </a:prstGeom>
        </p:spPr>
      </p:pic>
      <p:pic>
        <p:nvPicPr>
          <p:cNvPr id="6" name="Picture 5"/>
          <p:cNvPicPr>
            <a:picLocks noChangeAspect="1"/>
          </p:cNvPicPr>
          <p:nvPr/>
        </p:nvPicPr>
        <p:blipFill>
          <a:blip r:embed="rId5"/>
          <a:stretch>
            <a:fillRect/>
          </a:stretch>
        </p:blipFill>
        <p:spPr>
          <a:xfrm>
            <a:off x="609600" y="5312410"/>
            <a:ext cx="531495" cy="368935"/>
          </a:xfrm>
          <a:prstGeom prst="rect">
            <a:avLst/>
          </a:prstGeom>
        </p:spPr>
      </p:pic>
      <p:cxnSp>
        <p:nvCxnSpPr>
          <p:cNvPr id="9" name="Straight Arrow Connector 8"/>
          <p:cNvCxnSpPr/>
          <p:nvPr/>
        </p:nvCxnSpPr>
        <p:spPr>
          <a:xfrm flipH="1">
            <a:off x="1269365" y="4121150"/>
            <a:ext cx="877570" cy="112014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pic>
        <p:nvPicPr>
          <p:cNvPr id="11" name="Picture 10"/>
          <p:cNvPicPr>
            <a:picLocks noChangeAspect="1"/>
          </p:cNvPicPr>
          <p:nvPr/>
        </p:nvPicPr>
        <p:blipFill>
          <a:blip r:embed="rId6"/>
          <a:stretch>
            <a:fillRect/>
          </a:stretch>
        </p:blipFill>
        <p:spPr>
          <a:xfrm>
            <a:off x="2609850" y="4347210"/>
            <a:ext cx="7661910" cy="2419985"/>
          </a:xfrm>
          <a:prstGeom prst="rect">
            <a:avLst/>
          </a:prstGeom>
        </p:spPr>
      </p:pic>
      <p:pic>
        <p:nvPicPr>
          <p:cNvPr id="12"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98495" y="4261485"/>
            <a:ext cx="2827020" cy="296545"/>
          </a:xfrm>
          <a:prstGeom prst="rect">
            <a:avLst/>
          </a:prstGeom>
          <a:noFill/>
          <a:ln w="9525">
            <a:noFill/>
          </a:ln>
        </p:spPr>
      </p:pic>
      <p:pic>
        <p:nvPicPr>
          <p:cNvPr id="10" name="Picture 9"/>
          <p:cNvPicPr>
            <a:picLocks noChangeAspect="1"/>
          </p:cNvPicPr>
          <p:nvPr/>
        </p:nvPicPr>
        <p:blipFill>
          <a:blip r:embed="rId5"/>
          <a:stretch>
            <a:fillRect/>
          </a:stretch>
        </p:blipFill>
        <p:spPr>
          <a:xfrm>
            <a:off x="2879090" y="5977890"/>
            <a:ext cx="1871345" cy="703580"/>
          </a:xfrm>
          <a:prstGeom prst="rect">
            <a:avLst/>
          </a:prstGeom>
        </p:spPr>
      </p:pic>
      <p:cxnSp>
        <p:nvCxnSpPr>
          <p:cNvPr id="13" name="Straight Arrow Connector 12"/>
          <p:cNvCxnSpPr/>
          <p:nvPr/>
        </p:nvCxnSpPr>
        <p:spPr>
          <a:xfrm flipH="1">
            <a:off x="3879215" y="4996815"/>
            <a:ext cx="357505" cy="7270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heel(1)">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SIGN IDENTIFIER</a:t>
            </a:r>
            <a:endParaRPr lang="en-US"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1"/>
          <a:stretch>
            <a:fillRect/>
          </a:stretch>
        </p:blipFill>
        <p:spPr>
          <a:xfrm>
            <a:off x="609600" y="1381760"/>
            <a:ext cx="10972800" cy="4537710"/>
          </a:xfrm>
          <a:prstGeom prst="rect">
            <a:avLst/>
          </a:prstGeom>
        </p:spPr>
      </p:pic>
      <p:pic>
        <p:nvPicPr>
          <p:cNvPr id="18" name="Content Placeholder 1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62735" y="1381760"/>
            <a:ext cx="2827020" cy="550545"/>
          </a:xfrm>
          <a:prstGeom prst="rect">
            <a:avLst/>
          </a:prstGeom>
          <a:noFill/>
          <a:ln w="9525">
            <a:noFill/>
          </a:ln>
        </p:spPr>
      </p:pic>
      <p:pic>
        <p:nvPicPr>
          <p:cNvPr id="7" name="Picture 6"/>
          <p:cNvPicPr>
            <a:picLocks noChangeAspect="1"/>
          </p:cNvPicPr>
          <p:nvPr/>
        </p:nvPicPr>
        <p:blipFill>
          <a:blip r:embed="rId3"/>
          <a:stretch>
            <a:fillRect/>
          </a:stretch>
        </p:blipFill>
        <p:spPr>
          <a:xfrm>
            <a:off x="9680575" y="1560195"/>
            <a:ext cx="1516380" cy="648335"/>
          </a:xfrm>
          <a:prstGeom prst="rect">
            <a:avLst/>
          </a:prstGeom>
        </p:spPr>
      </p:pic>
      <p:pic>
        <p:nvPicPr>
          <p:cNvPr id="8" name="Picture 7"/>
          <p:cNvPicPr>
            <a:picLocks noChangeAspect="1"/>
          </p:cNvPicPr>
          <p:nvPr/>
        </p:nvPicPr>
        <p:blipFill>
          <a:blip r:embed="rId4"/>
          <a:stretch>
            <a:fillRect/>
          </a:stretch>
        </p:blipFill>
        <p:spPr>
          <a:xfrm>
            <a:off x="10735481" y="5312617"/>
            <a:ext cx="589848" cy="411481"/>
          </a:xfrm>
          <a:prstGeom prst="rect">
            <a:avLst/>
          </a:prstGeom>
        </p:spPr>
      </p:pic>
      <p:pic>
        <p:nvPicPr>
          <p:cNvPr id="100" name="Picture 99"/>
          <p:cNvPicPr/>
          <p:nvPr/>
        </p:nvPicPr>
        <p:blipFill>
          <a:blip r:embed="rId5"/>
          <a:stretch>
            <a:fillRect/>
          </a:stretch>
        </p:blipFill>
        <p:spPr>
          <a:xfrm>
            <a:off x="1201420" y="2946400"/>
            <a:ext cx="1914525" cy="1409065"/>
          </a:xfrm>
          <a:prstGeom prst="rect">
            <a:avLst/>
          </a:prstGeom>
          <a:noFill/>
          <a:ln w="9525">
            <a:noFill/>
          </a:ln>
        </p:spPr>
      </p:pic>
      <p:cxnSp>
        <p:nvCxnSpPr>
          <p:cNvPr id="5" name="Straight Arrow Connector 4"/>
          <p:cNvCxnSpPr>
            <a:stCxn id="100" idx="3"/>
          </p:cNvCxnSpPr>
          <p:nvPr/>
        </p:nvCxnSpPr>
        <p:spPr>
          <a:xfrm>
            <a:off x="3115945" y="3651250"/>
            <a:ext cx="3418205" cy="65468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arrow" w="med" len="med"/>
            <a:tailEnd type="arrow" w="med" len="med"/>
          </a:ln>
        </p:spPr>
      </p:cxnSp>
      <p:pic>
        <p:nvPicPr>
          <p:cNvPr id="101" name="Picture 100"/>
          <p:cNvPicPr/>
          <p:nvPr/>
        </p:nvPicPr>
        <p:blipFill>
          <a:blip r:embed="rId6"/>
          <a:stretch>
            <a:fillRect/>
          </a:stretch>
        </p:blipFill>
        <p:spPr>
          <a:xfrm>
            <a:off x="9149715" y="3451225"/>
            <a:ext cx="1905000" cy="1759585"/>
          </a:xfrm>
          <a:prstGeom prst="rect">
            <a:avLst/>
          </a:prstGeom>
          <a:noFill/>
          <a:ln w="9525">
            <a:noFill/>
          </a:ln>
        </p:spPr>
      </p:pic>
      <p:cxnSp>
        <p:nvCxnSpPr>
          <p:cNvPr id="6" name="Straight Arrow Connector 5"/>
          <p:cNvCxnSpPr/>
          <p:nvPr/>
        </p:nvCxnSpPr>
        <p:spPr>
          <a:xfrm flipH="1">
            <a:off x="7076440" y="3751580"/>
            <a:ext cx="2193925" cy="49657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arrow"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IMAGE INDENTIFIER</a:t>
            </a:r>
            <a:endParaRPr lang="en-US"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1"/>
          <a:stretch>
            <a:fillRect/>
          </a:stretch>
        </p:blipFill>
        <p:spPr>
          <a:xfrm>
            <a:off x="681990" y="1381760"/>
            <a:ext cx="10972800" cy="4537710"/>
          </a:xfrm>
          <a:prstGeom prst="rect">
            <a:avLst/>
          </a:prstGeom>
          <a:noFill/>
          <a:ln w="9525">
            <a:noFill/>
          </a:ln>
        </p:spPr>
      </p:pic>
      <p:pic>
        <p:nvPicPr>
          <p:cNvPr id="18" name="Content Placeholder 1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62735" y="1381760"/>
            <a:ext cx="2827020" cy="550545"/>
          </a:xfrm>
          <a:prstGeom prst="rect">
            <a:avLst/>
          </a:prstGeom>
          <a:noFill/>
          <a:ln w="9525">
            <a:noFill/>
          </a:ln>
        </p:spPr>
      </p:pic>
      <p:pic>
        <p:nvPicPr>
          <p:cNvPr id="7" name="Picture 6"/>
          <p:cNvPicPr>
            <a:picLocks noChangeAspect="1"/>
          </p:cNvPicPr>
          <p:nvPr/>
        </p:nvPicPr>
        <p:blipFill>
          <a:blip r:embed="rId3"/>
          <a:stretch>
            <a:fillRect/>
          </a:stretch>
        </p:blipFill>
        <p:spPr>
          <a:xfrm>
            <a:off x="9680575" y="1560195"/>
            <a:ext cx="1516380" cy="648335"/>
          </a:xfrm>
          <a:prstGeom prst="rect">
            <a:avLst/>
          </a:prstGeom>
        </p:spPr>
      </p:pic>
      <p:pic>
        <p:nvPicPr>
          <p:cNvPr id="8" name="Picture 7"/>
          <p:cNvPicPr>
            <a:picLocks noChangeAspect="1"/>
          </p:cNvPicPr>
          <p:nvPr/>
        </p:nvPicPr>
        <p:blipFill>
          <a:blip r:embed="rId4"/>
          <a:stretch>
            <a:fillRect/>
          </a:stretch>
        </p:blipFill>
        <p:spPr>
          <a:xfrm>
            <a:off x="10735481" y="5312617"/>
            <a:ext cx="589848" cy="411481"/>
          </a:xfrm>
          <a:prstGeom prst="rect">
            <a:avLst/>
          </a:prstGeom>
        </p:spPr>
      </p:pic>
      <p:pic>
        <p:nvPicPr>
          <p:cNvPr id="100" name="Picture 99"/>
          <p:cNvPicPr/>
          <p:nvPr/>
        </p:nvPicPr>
        <p:blipFill>
          <a:blip r:embed="rId5"/>
          <a:stretch>
            <a:fillRect/>
          </a:stretch>
        </p:blipFill>
        <p:spPr>
          <a:xfrm>
            <a:off x="609600" y="2724150"/>
            <a:ext cx="1914525" cy="1148080"/>
          </a:xfrm>
          <a:prstGeom prst="rect">
            <a:avLst/>
          </a:prstGeom>
          <a:noFill/>
          <a:ln w="9525">
            <a:noFill/>
          </a:ln>
        </p:spPr>
      </p:pic>
      <p:pic>
        <p:nvPicPr>
          <p:cNvPr id="101" name="Picture 100"/>
          <p:cNvPicPr/>
          <p:nvPr/>
        </p:nvPicPr>
        <p:blipFill>
          <a:blip r:embed="rId6"/>
          <a:stretch>
            <a:fillRect/>
          </a:stretch>
        </p:blipFill>
        <p:spPr>
          <a:xfrm>
            <a:off x="9486265" y="2631440"/>
            <a:ext cx="1905000" cy="1240790"/>
          </a:xfrm>
          <a:prstGeom prst="rect">
            <a:avLst/>
          </a:prstGeom>
          <a:noFill/>
          <a:ln w="9525">
            <a:noFill/>
          </a:ln>
        </p:spPr>
      </p:pic>
      <p:pic>
        <p:nvPicPr>
          <p:cNvPr id="102" name="Picture 101"/>
          <p:cNvPicPr/>
          <p:nvPr/>
        </p:nvPicPr>
        <p:blipFill>
          <a:blip r:embed="rId7"/>
          <a:stretch>
            <a:fillRect/>
          </a:stretch>
        </p:blipFill>
        <p:spPr>
          <a:xfrm>
            <a:off x="9018905" y="4133215"/>
            <a:ext cx="2441575" cy="1102995"/>
          </a:xfrm>
          <a:prstGeom prst="rect">
            <a:avLst/>
          </a:prstGeom>
          <a:noFill/>
          <a:ln w="9525">
            <a:noFill/>
          </a:ln>
        </p:spPr>
      </p:pic>
      <p:pic>
        <p:nvPicPr>
          <p:cNvPr id="103" name="Picture 102"/>
          <p:cNvPicPr/>
          <p:nvPr/>
        </p:nvPicPr>
        <p:blipFill>
          <a:blip r:embed="rId8"/>
          <a:stretch>
            <a:fillRect/>
          </a:stretch>
        </p:blipFill>
        <p:spPr>
          <a:xfrm>
            <a:off x="2656840" y="3037205"/>
            <a:ext cx="7023100" cy="2198370"/>
          </a:xfrm>
          <a:prstGeom prst="rect">
            <a:avLst/>
          </a:prstGeom>
          <a:noFill/>
          <a:ln w="9525">
            <a:noFill/>
          </a:ln>
        </p:spPr>
      </p:pic>
      <p:cxnSp>
        <p:nvCxnSpPr>
          <p:cNvPr id="6" name="Straight Arrow Connector 5"/>
          <p:cNvCxnSpPr/>
          <p:nvPr/>
        </p:nvCxnSpPr>
        <p:spPr>
          <a:xfrm flipV="1">
            <a:off x="7838440" y="1858645"/>
            <a:ext cx="1478280" cy="6921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RAPIDO EMERGENCY</a:t>
            </a:r>
            <a:endParaRPr lang="en-US" b="1" u="sng"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stretch>
            <a:fillRect/>
          </a:stretch>
        </p:blipFill>
        <p:spPr>
          <a:xfrm>
            <a:off x="249555" y="1255395"/>
            <a:ext cx="11598275" cy="4606290"/>
          </a:xfrm>
          <a:prstGeom prst="rect">
            <a:avLst/>
          </a:prstGeom>
          <a:noFill/>
          <a:ln w="9525">
            <a:noFill/>
          </a:ln>
        </p:spPr>
      </p:pic>
      <p:pic>
        <p:nvPicPr>
          <p:cNvPr id="18" name="Content Placeholder 1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331595" y="1255395"/>
            <a:ext cx="2827020" cy="550545"/>
          </a:xfrm>
          <a:prstGeom prst="rect">
            <a:avLst/>
          </a:prstGeom>
          <a:noFill/>
          <a:ln w="9525">
            <a:noFill/>
          </a:ln>
        </p:spPr>
      </p:pic>
      <p:pic>
        <p:nvPicPr>
          <p:cNvPr id="7" name="Picture 6"/>
          <p:cNvPicPr>
            <a:picLocks noChangeAspect="1"/>
          </p:cNvPicPr>
          <p:nvPr/>
        </p:nvPicPr>
        <p:blipFill>
          <a:blip r:embed="rId3"/>
          <a:stretch>
            <a:fillRect/>
          </a:stretch>
        </p:blipFill>
        <p:spPr>
          <a:xfrm>
            <a:off x="9680575" y="1560195"/>
            <a:ext cx="1516380" cy="648335"/>
          </a:xfrm>
          <a:prstGeom prst="rect">
            <a:avLst/>
          </a:prstGeom>
        </p:spPr>
      </p:pic>
      <p:pic>
        <p:nvPicPr>
          <p:cNvPr id="8" name="Picture 7"/>
          <p:cNvPicPr>
            <a:picLocks noChangeAspect="1"/>
          </p:cNvPicPr>
          <p:nvPr/>
        </p:nvPicPr>
        <p:blipFill>
          <a:blip r:embed="rId4"/>
          <a:stretch>
            <a:fillRect/>
          </a:stretch>
        </p:blipFill>
        <p:spPr>
          <a:xfrm>
            <a:off x="10920266" y="5289757"/>
            <a:ext cx="589848" cy="411481"/>
          </a:xfrm>
          <a:prstGeom prst="rect">
            <a:avLst/>
          </a:prstGeom>
        </p:spPr>
      </p:pic>
      <p:cxnSp>
        <p:nvCxnSpPr>
          <p:cNvPr id="4" name="Straight Arrow Connector 3"/>
          <p:cNvCxnSpPr>
            <a:endCxn id="8" idx="0"/>
          </p:cNvCxnSpPr>
          <p:nvPr/>
        </p:nvCxnSpPr>
        <p:spPr>
          <a:xfrm>
            <a:off x="10309225" y="4432935"/>
            <a:ext cx="906145" cy="85661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pic>
        <p:nvPicPr>
          <p:cNvPr id="6" name="Content Placeholder 4"/>
          <p:cNvPicPr>
            <a:picLocks noChangeAspect="1"/>
          </p:cNvPicPr>
          <p:nvPr/>
        </p:nvPicPr>
        <p:blipFill>
          <a:blip r:embed="rId1"/>
          <a:stretch>
            <a:fillRect/>
          </a:stretch>
        </p:blipFill>
        <p:spPr>
          <a:xfrm>
            <a:off x="1724660" y="2558415"/>
            <a:ext cx="5398770" cy="4606290"/>
          </a:xfrm>
          <a:prstGeom prst="rect">
            <a:avLst/>
          </a:prstGeom>
          <a:noFill/>
          <a:ln w="9525">
            <a:noFill/>
          </a:ln>
        </p:spPr>
      </p:pic>
      <p:pic>
        <p:nvPicPr>
          <p:cNvPr id="9" name="Content Placeholder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5630" y="2287905"/>
            <a:ext cx="2827020" cy="550545"/>
          </a:xfrm>
          <a:prstGeom prst="rect">
            <a:avLst/>
          </a:prstGeom>
          <a:noFill/>
          <a:ln w="9525">
            <a:noFill/>
          </a:ln>
        </p:spPr>
      </p:pic>
      <p:pic>
        <p:nvPicPr>
          <p:cNvPr id="10" name="Picture 9"/>
          <p:cNvPicPr>
            <a:picLocks noChangeAspect="1"/>
          </p:cNvPicPr>
          <p:nvPr/>
        </p:nvPicPr>
        <p:blipFill>
          <a:blip r:embed="rId4"/>
          <a:stretch>
            <a:fillRect/>
          </a:stretch>
        </p:blipFill>
        <p:spPr>
          <a:xfrm>
            <a:off x="2954020" y="4412615"/>
            <a:ext cx="2759710" cy="2061845"/>
          </a:xfrm>
          <a:prstGeom prst="rect">
            <a:avLst/>
          </a:prstGeom>
        </p:spPr>
      </p:pic>
      <p:pic>
        <p:nvPicPr>
          <p:cNvPr id="11" name="Picture 10"/>
          <p:cNvPicPr>
            <a:picLocks noChangeAspect="1"/>
          </p:cNvPicPr>
          <p:nvPr/>
        </p:nvPicPr>
        <p:blipFill>
          <a:blip r:embed="rId4"/>
          <a:stretch>
            <a:fillRect/>
          </a:stretch>
        </p:blipFill>
        <p:spPr>
          <a:xfrm>
            <a:off x="6533686" y="6609922"/>
            <a:ext cx="589848" cy="4114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8900"/>
            <a:ext cx="10972800" cy="582613"/>
          </a:xfrm>
        </p:spPr>
        <p:txBody>
          <a:bodyPr/>
          <a:lstStyle/>
          <a:p>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Based on the Abstract and from literature surveys , it was found out that , our web- based </a:t>
            </a:r>
            <a:r>
              <a:rPr lang="en-US" sz="2400" dirty="0">
                <a:solidFill>
                  <a:srgbClr val="000000"/>
                </a:solidFill>
                <a:latin typeface="Times New Roman" panose="02020603050405020304" pitchFamily="18" charset="0"/>
                <a:cs typeface="Times New Roman" panose="02020603050405020304" pitchFamily="18" charset="0"/>
              </a:rPr>
              <a:t>BDMS Blood Bank Project </a:t>
            </a:r>
            <a:r>
              <a:rPr lang="en-US" sz="2400" b="0" i="0" dirty="0">
                <a:solidFill>
                  <a:srgbClr val="000000"/>
                </a:solidFill>
                <a:effectLst/>
                <a:latin typeface="Times New Roman" panose="02020603050405020304" pitchFamily="18" charset="0"/>
                <a:cs typeface="Times New Roman" panose="02020603050405020304" pitchFamily="18" charset="0"/>
              </a:rPr>
              <a:t>provide convenience, efficiency and security to the system users and hospitals compared to the manual systems .</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 It was found out that manual systems have many disadvantages that disappoint and dissatisfy users. Indeed, Our online BDMS blood bank application Project make work easy, and ensures fast retrieval of data when needed with a time to time updates</a:t>
            </a:r>
            <a:r>
              <a:rPr lang="en-US" sz="2800" b="0" i="0" dirty="0">
                <a:solidFill>
                  <a:srgbClr val="000000"/>
                </a:solidFill>
                <a:effectLst/>
                <a:latin typeface="Times New Roman" panose="02020603050405020304" pitchFamily="18" charset="0"/>
                <a:cs typeface="Times New Roman" panose="02020603050405020304" pitchFamily="18" charset="0"/>
              </a:rPr>
              <a:t>. </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latin typeface="Baskerville Old Face" panose="02020602080505020303" pitchFamily="18" charset="0"/>
              <a:cs typeface="Baskerville Old Face" panose="020206020805050203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r>
              <a:rPr lang="en-US" sz="2800" b="1" u="sng" dirty="0">
                <a:latin typeface="Times New Roman" panose="02020603050405020304" pitchFamily="18" charset="0"/>
                <a:cs typeface="Times New Roman" panose="02020603050405020304" pitchFamily="18" charset="0"/>
              </a:rPr>
              <a:t>REFERENCE</a:t>
            </a:r>
            <a:endParaRPr lang="en-US"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717550"/>
            <a:ext cx="12191365" cy="6140450"/>
          </a:xfrm>
        </p:spPr>
        <p:txBody>
          <a:bodyPr/>
          <a:lstStyle/>
          <a:p>
            <a:pPr marL="457200" indent="-457200">
              <a:buFont typeface="Wingdings" panose="05000000000000000000" charset="0"/>
              <a:buAutoNum type="arabicPeriod"/>
            </a:pPr>
            <a:r>
              <a:rPr lang="en-US" sz="2000" dirty="0">
                <a:latin typeface="Times New Roman" panose="02020603050405020304" pitchFamily="18" charset="0"/>
                <a:cs typeface="Times New Roman" panose="02020603050405020304" pitchFamily="18" charset="0"/>
              </a:rPr>
              <a:t>[1]Safe blood and blood products. Module 1: Safe blood donation. Geneva: World Health Organization; 2002. [17 August 2012]. http://www​.who.int/</a:t>
            </a:r>
            <a:r>
              <a:rPr lang="en-US" sz="2000" dirty="0" err="1">
                <a:latin typeface="Times New Roman" panose="02020603050405020304" pitchFamily="18" charset="0"/>
                <a:cs typeface="Times New Roman" panose="02020603050405020304" pitchFamily="18" charset="0"/>
              </a:rPr>
              <a:t>bloodsafety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transfusion_services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bts_learningmaterials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/index.html.</a:t>
            </a:r>
            <a:endParaRPr lang="en-US" sz="2000" dirty="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r>
              <a:rPr lang="en-US" sz="2000" dirty="0">
                <a:latin typeface="Times New Roman" panose="02020603050405020304" pitchFamily="18" charset="0"/>
                <a:cs typeface="Times New Roman" panose="02020603050405020304" pitchFamily="18" charset="0"/>
              </a:rPr>
              <a:t>[2]Blood donor selection. Guidelines on assessing donor suitability for blood donation. Annex 3. Geneva: World Health Organization; 2012. [17 August 2012]. http://www​.who.int/</a:t>
            </a:r>
            <a:r>
              <a:rPr lang="en-US" sz="2000" dirty="0" err="1">
                <a:latin typeface="Times New Roman" panose="02020603050405020304" pitchFamily="18" charset="0"/>
                <a:cs typeface="Times New Roman" panose="02020603050405020304" pitchFamily="18" charset="0"/>
              </a:rPr>
              <a:t>bloodsafety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voluntary_donation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blood_donor</a:t>
            </a:r>
            <a:r>
              <a:rPr lang="en-US" sz="2000" dirty="0">
                <a:latin typeface="Times New Roman" panose="02020603050405020304" pitchFamily="18" charset="0"/>
                <a:cs typeface="Times New Roman" panose="02020603050405020304" pitchFamily="18" charset="0"/>
              </a:rPr>
              <a:t>​_</a:t>
            </a:r>
            <a:r>
              <a:rPr lang="en-US" sz="2000" dirty="0" err="1">
                <a:latin typeface="Times New Roman" panose="02020603050405020304" pitchFamily="18" charset="0"/>
                <a:cs typeface="Times New Roman" panose="02020603050405020304" pitchFamily="18" charset="0"/>
              </a:rPr>
              <a:t>selection_counselling</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[PubMed]</a:t>
            </a:r>
            <a:endParaRPr lang="en-US" sz="2000" dirty="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r>
              <a:rPr lang="en-US" sz="2000" dirty="0">
                <a:latin typeface="Times New Roman" panose="02020603050405020304" pitchFamily="18" charset="0"/>
                <a:cs typeface="Times New Roman" panose="02020603050405020304" pitchFamily="18" charset="0"/>
              </a:rPr>
              <a:t>[3]Aide-mémoire. Blood safety. Geneva: World Health Organization; 2002. [17 August 2012]. http://www​.who.int/</a:t>
            </a:r>
            <a:r>
              <a:rPr lang="en-US" sz="2000" dirty="0" err="1">
                <a:latin typeface="Times New Roman" panose="02020603050405020304" pitchFamily="18" charset="0"/>
                <a:cs typeface="Times New Roman" panose="02020603050405020304" pitchFamily="18" charset="0"/>
              </a:rPr>
              <a:t>bloodsafety</a:t>
            </a:r>
            <a:r>
              <a:rPr lang="en-US" sz="2000" dirty="0">
                <a:latin typeface="Times New Roman" panose="02020603050405020304" pitchFamily="18" charset="0"/>
                <a:cs typeface="Times New Roman" panose="02020603050405020304" pitchFamily="18" charset="0"/>
              </a:rPr>
              <a:t>​/publications​/who_bct_02_03/</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/index.html.</a:t>
            </a:r>
            <a:endParaRPr lang="en-US" sz="2000" dirty="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r>
              <a:rPr lang="en-US" sz="2000" dirty="0">
                <a:latin typeface="Times New Roman" panose="02020603050405020304" pitchFamily="18" charset="0"/>
                <a:cs typeface="Times New Roman" panose="02020603050405020304" pitchFamily="18" charset="0"/>
              </a:rPr>
              <a:t>[4]WHO/IFRC. Towards 100% voluntary blood donation: A global framework for action. Geneva: World Health Organization; 2010. [17 August 2012]. http://www​.who.int/</a:t>
            </a:r>
            <a:r>
              <a:rPr lang="en-US" sz="2000" dirty="0" err="1">
                <a:latin typeface="Times New Roman" panose="02020603050405020304" pitchFamily="18" charset="0"/>
                <a:cs typeface="Times New Roman" panose="02020603050405020304" pitchFamily="18" charset="0"/>
              </a:rPr>
              <a:t>bloodsafety</a:t>
            </a:r>
            <a:r>
              <a:rPr lang="en-US" sz="2000" dirty="0">
                <a:latin typeface="Times New Roman" panose="02020603050405020304" pitchFamily="18" charset="0"/>
                <a:cs typeface="Times New Roman" panose="02020603050405020304" pitchFamily="18" charset="0"/>
              </a:rPr>
              <a:t>​/publications​/9789241599696/</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[PubMed]</a:t>
            </a:r>
            <a:endParaRPr lang="en-US" sz="2000" dirty="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Wingdings" panose="05000000000000000000" charset="0"/>
              <a:buAutoNum type="arabicPeriod"/>
            </a:pPr>
            <a:r>
              <a:rPr lang="en-US" sz="2000" dirty="0">
                <a:latin typeface="Times New Roman" panose="02020603050405020304" pitchFamily="18" charset="0"/>
                <a:cs typeface="Times New Roman" panose="02020603050405020304" pitchFamily="18" charset="0"/>
              </a:rPr>
              <a:t>[5]The Melbourne Declaration on 100% voluntary non-remunerated donation of blood and blood components. Geneva: World Health Organization; 2009. [17 August 2012]. http://www​.who.int/</a:t>
            </a:r>
            <a:r>
              <a:rPr lang="en-US" sz="2000" dirty="0" err="1">
                <a:latin typeface="Times New Roman" panose="02020603050405020304" pitchFamily="18" charset="0"/>
                <a:cs typeface="Times New Roman" panose="02020603050405020304" pitchFamily="18" charset="0"/>
              </a:rPr>
              <a:t>worldblooddonorday</a:t>
            </a:r>
            <a:r>
              <a:rPr lang="en-US" sz="2000" dirty="0">
                <a:latin typeface="Times New Roman" panose="02020603050405020304" pitchFamily="18" charset="0"/>
                <a:cs typeface="Times New Roman" panose="02020603050405020304" pitchFamily="18" charset="0"/>
              </a:rPr>
              <a:t>​/Melbourne​_Declaration_VNRBD_2009.pdf.</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635" y="92075"/>
            <a:ext cx="12085955" cy="67659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rgbClr val="7B32B2"/>
              </a:gs>
              <a:gs pos="100000">
                <a:srgbClr val="401A5D"/>
              </a:gs>
            </a:gsLst>
            <a:lin scaled="0"/>
          </a:gradFill>
        </p:spPr>
        <p:txBody>
          <a:bodyPr/>
          <a:lstStyle/>
          <a:p>
            <a:r>
              <a:rPr lang="en-US" b="1" i="1" u="sng" dirty="0">
                <a:solidFill>
                  <a:schemeClr val="bg1"/>
                </a:solidFill>
                <a:latin typeface="Algerian" panose="04020705040A02060702" pitchFamily="82" charset="0"/>
                <a:cs typeface="Algerian" panose="04020705040A02060702" pitchFamily="82" charset="0"/>
              </a:rPr>
              <a:t>THANK YOU  </a:t>
            </a:r>
            <a:endParaRPr lang="en-US" b="1" i="1" u="sng" dirty="0">
              <a:solidFill>
                <a:schemeClr val="bg1"/>
              </a:solidFill>
              <a:latin typeface="Algerian" panose="04020705040A02060702" pitchFamily="82" charset="0"/>
              <a:cs typeface="Algerian" panose="04020705040A02060702" pitchFamily="82" charset="0"/>
            </a:endParaRPr>
          </a:p>
        </p:txBody>
      </p:sp>
      <p:pic>
        <p:nvPicPr>
          <p:cNvPr id="4" name="Content Placeholder 3"/>
          <p:cNvPicPr>
            <a:picLocks noGrp="1" noChangeAspect="1"/>
          </p:cNvPicPr>
          <p:nvPr>
            <p:ph idx="1"/>
          </p:nvPr>
        </p:nvPicPr>
        <p:blipFill>
          <a:blip r:embed="rId1"/>
          <a:stretch>
            <a:fillRect/>
          </a:stretch>
        </p:blipFill>
        <p:spPr>
          <a:xfrm>
            <a:off x="166370" y="952500"/>
            <a:ext cx="12025630" cy="46031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8900" y="-565150"/>
            <a:ext cx="10515600" cy="2228215"/>
          </a:xfrm>
        </p:spPr>
        <p:txBody>
          <a:bodyPr>
            <a:normAutofit fontScale="90000"/>
          </a:bodyPr>
          <a:lstStyle/>
          <a:p>
            <a:r>
              <a:rPr lang="en-US" sz="3100" i="1" dirty="0"/>
              <a:t>          </a:t>
            </a:r>
            <a:br>
              <a:rPr lang="en-US" sz="3100" b="1" u="sng" dirty="0"/>
            </a:br>
            <a:br>
              <a:rPr lang="en-US" u="sng" dirty="0"/>
            </a:br>
            <a:r>
              <a:rPr lang="en-US" sz="4400" b="1" u="sng" dirty="0">
                <a:effectLst>
                  <a:outerShdw blurRad="38100" dist="38100" dir="2700000" algn="tl">
                    <a:srgbClr val="000000">
                      <a:alpha val="43137"/>
                    </a:srgbClr>
                  </a:outerShdw>
                </a:effectLst>
                <a:highlight>
                  <a:srgbClr val="FF0000"/>
                </a:highlight>
              </a:rPr>
              <a:t>BDMS BLOOD BANK</a:t>
            </a:r>
            <a:br>
              <a:rPr lang="en-US" sz="4400" u="sng" dirty="0">
                <a:highlight>
                  <a:srgbClr val="FF0000"/>
                </a:highlight>
              </a:rPr>
            </a:br>
            <a:endParaRPr lang="en-US" dirty="0"/>
          </a:p>
        </p:txBody>
      </p:sp>
      <p:sp>
        <p:nvSpPr>
          <p:cNvPr id="3" name="Content Placeholder 2"/>
          <p:cNvSpPr>
            <a:spLocks noGrp="1"/>
          </p:cNvSpPr>
          <p:nvPr>
            <p:ph idx="1"/>
          </p:nvPr>
        </p:nvSpPr>
        <p:spPr>
          <a:xfrm>
            <a:off x="735330" y="1259205"/>
            <a:ext cx="10515600" cy="5598795"/>
          </a:xfrm>
        </p:spPr>
        <p:txBody>
          <a:bodyPr>
            <a:normAutofit fontScale="37500" lnSpcReduction="20000"/>
          </a:bodyPr>
          <a:lstStyle/>
          <a:p>
            <a:pPr marL="0" indent="0">
              <a:buNone/>
            </a:pPr>
            <a:r>
              <a:rPr lang="en-US" sz="7500" b="1" u="sng" dirty="0">
                <a:latin typeface="Times New Roman" panose="02020603050405020304" pitchFamily="18" charset="0"/>
                <a:cs typeface="Times New Roman" panose="02020603050405020304" pitchFamily="18" charset="0"/>
              </a:rPr>
              <a:t>Domain:</a:t>
            </a:r>
            <a:endParaRPr lang="en-US" sz="7500" b="1" u="sng" dirty="0">
              <a:latin typeface="Times New Roman" panose="02020603050405020304" pitchFamily="18" charset="0"/>
              <a:cs typeface="Times New Roman" panose="02020603050405020304" pitchFamily="18" charset="0"/>
            </a:endParaRPr>
          </a:p>
          <a:p>
            <a:pPr marL="0" indent="0">
              <a:buNone/>
            </a:pPr>
            <a:r>
              <a:rPr lang="en-US" sz="4800" dirty="0">
                <a:latin typeface="Arial" panose="020B0604020202020204" pitchFamily="34" charset="0"/>
                <a:cs typeface="Arial" panose="020B0604020202020204" pitchFamily="34" charset="0"/>
              </a:rPr>
              <a:t>                </a:t>
            </a:r>
            <a:r>
              <a:rPr lang="en-US" sz="5300" dirty="0">
                <a:latin typeface="Times New Roman" panose="02020603050405020304" pitchFamily="18" charset="0"/>
                <a:cs typeface="Times New Roman" panose="02020603050405020304" pitchFamily="18" charset="0"/>
              </a:rPr>
              <a:t>BDMS BLOOD BANK  is a web application which taken from a domain “Blood      </a:t>
            </a:r>
            <a:endParaRPr lang="en-US" sz="5300" dirty="0">
              <a:latin typeface="Times New Roman" panose="02020603050405020304" pitchFamily="18" charset="0"/>
              <a:cs typeface="Times New Roman" panose="02020603050405020304" pitchFamily="18" charset="0"/>
            </a:endParaRPr>
          </a:p>
          <a:p>
            <a:pPr marL="0" indent="0">
              <a:buNone/>
            </a:pPr>
            <a:r>
              <a:rPr lang="en-US" sz="5300" dirty="0">
                <a:latin typeface="Times New Roman" panose="02020603050405020304" pitchFamily="18" charset="0"/>
                <a:cs typeface="Times New Roman" panose="02020603050405020304" pitchFamily="18" charset="0"/>
              </a:rPr>
              <a:t>     Management System”. This stores the different group of bloods in one place like a bank. And  </a:t>
            </a:r>
            <a:endParaRPr lang="en-US" sz="5300" dirty="0">
              <a:latin typeface="Times New Roman" panose="02020603050405020304" pitchFamily="18" charset="0"/>
              <a:cs typeface="Times New Roman" panose="02020603050405020304" pitchFamily="18" charset="0"/>
            </a:endParaRPr>
          </a:p>
          <a:p>
            <a:pPr marL="0" indent="0">
              <a:buNone/>
            </a:pPr>
            <a:r>
              <a:rPr lang="en-US" sz="5300" dirty="0">
                <a:latin typeface="Times New Roman" panose="02020603050405020304" pitchFamily="18" charset="0"/>
                <a:cs typeface="Times New Roman" panose="02020603050405020304" pitchFamily="18" charset="0"/>
              </a:rPr>
              <a:t>     BDMS full form is blood donation management system.</a:t>
            </a:r>
            <a:endParaRPr lang="en-US" sz="5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sz="4800" i="1" u="sng" dirty="0">
                <a:latin typeface="Times New Roman" panose="02020603050405020304" pitchFamily="18" charset="0"/>
                <a:cs typeface="Times New Roman" panose="02020603050405020304" pitchFamily="18" charset="0"/>
              </a:rPr>
              <a:t>//How I Choose This Project?</a:t>
            </a:r>
            <a:endParaRPr lang="en-US" sz="4800" i="1"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5300" dirty="0">
                <a:latin typeface="Times New Roman" panose="02020603050405020304" pitchFamily="18" charset="0"/>
                <a:cs typeface="Times New Roman" panose="02020603050405020304" pitchFamily="18" charset="0"/>
              </a:rPr>
              <a:t>The BDMS  Blood Bank is my first and best project. I get the idea to make this project from our collage which conducted blood donation camp which attracts me to make the project.</a:t>
            </a:r>
            <a:endParaRPr lang="en-US" sz="53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rPr>
              <a:t>   </a:t>
            </a:r>
            <a:r>
              <a:rPr lang="en-US" sz="4800" i="1" u="sng" dirty="0">
                <a:latin typeface="Times New Roman" panose="02020603050405020304" pitchFamily="18" charset="0"/>
                <a:cs typeface="Times New Roman" panose="02020603050405020304" pitchFamily="18" charset="0"/>
              </a:rPr>
              <a:t>//Why I Choose This Project?</a:t>
            </a:r>
            <a:endParaRPr lang="en-US" sz="4800" i="1" u="sng"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5300" dirty="0">
                <a:latin typeface="Times New Roman" panose="02020603050405020304" pitchFamily="18" charset="0"/>
                <a:cs typeface="Times New Roman" panose="02020603050405020304" pitchFamily="18" charset="0"/>
              </a:rPr>
              <a:t>Actually Our College Blood donation Camp take me to my past. Where my friend suffered due to not get his matching blood group donor , because his blood group is rare group </a:t>
            </a:r>
            <a:r>
              <a:rPr lang="en-US" sz="4800"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a:p>
            <a:pPr marL="0" indent="0" algn="just">
              <a:buNone/>
            </a:pPr>
            <a:r>
              <a:rPr lang="en-US" sz="4800"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a:p>
            <a:pPr marL="0" indent="0" algn="just">
              <a:buNone/>
            </a:pPr>
            <a:r>
              <a:rPr lang="en-US" sz="4800" dirty="0">
                <a:latin typeface="Times New Roman" panose="02020603050405020304" pitchFamily="18" charset="0"/>
                <a:cs typeface="Times New Roman" panose="02020603050405020304" pitchFamily="18" charset="0"/>
              </a:rPr>
              <a:t> </a:t>
            </a:r>
            <a:r>
              <a:rPr lang="en-US" sz="4800" i="1" u="sng" dirty="0">
                <a:latin typeface="Times New Roman" panose="02020603050405020304" pitchFamily="18" charset="0"/>
                <a:cs typeface="Times New Roman" panose="02020603050405020304" pitchFamily="18" charset="0"/>
              </a:rPr>
              <a:t> //How you Choose The Title Of The Project?</a:t>
            </a:r>
            <a:endParaRPr lang="en-US" sz="4800" i="1" u="sng"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5300" dirty="0">
                <a:latin typeface="Times New Roman" panose="02020603050405020304" pitchFamily="18" charset="0"/>
                <a:cs typeface="Times New Roman" panose="02020603050405020304" pitchFamily="18" charset="0"/>
              </a:rPr>
              <a:t>These Project is actually a ‘Blood Donation Management System’. So I sorted it to BDMS. After I just casually named the title ‘BDMS Blood Bank’. It’s the Little History behind the Title </a:t>
            </a:r>
            <a:r>
              <a:rPr lang="en-US" sz="5300" dirty="0" err="1">
                <a:latin typeface="Times New Roman" panose="02020603050405020304" pitchFamily="18" charset="0"/>
                <a:cs typeface="Times New Roman" panose="02020603050405020304" pitchFamily="18" charset="0"/>
              </a:rPr>
              <a:t>choosen</a:t>
            </a:r>
            <a:r>
              <a:rPr lang="en-US" sz="5300" dirty="0">
                <a:latin typeface="Times New Roman" panose="02020603050405020304" pitchFamily="18" charset="0"/>
                <a:cs typeface="Times New Roman" panose="02020603050405020304" pitchFamily="18" charset="0"/>
              </a:rPr>
              <a:t> of mine…</a:t>
            </a:r>
            <a:endParaRPr lang="en-US" sz="5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82" y="311150"/>
            <a:ext cx="10972800" cy="582613"/>
          </a:xfrm>
        </p:spPr>
        <p:txBody>
          <a:bodyPr/>
          <a:lstStyle/>
          <a:p>
            <a:r>
              <a:rPr lang="en-US" sz="2800" b="1" u="sng" dirty="0">
                <a:latin typeface="Times New Roman" panose="02020603050405020304" pitchFamily="18" charset="0"/>
                <a:cs typeface="Times New Roman" panose="02020603050405020304" pitchFamily="18" charset="0"/>
              </a:rPr>
              <a:t>Aim and Objectives</a:t>
            </a:r>
            <a:endParaRPr lang="en-US"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74750"/>
            <a:ext cx="10972800" cy="5372100"/>
          </a:xfrm>
        </p:spPr>
        <p:txBody>
          <a:bodyPr/>
          <a:lstStyle/>
          <a:p>
            <a:r>
              <a:rPr lang="en-US" sz="2000" dirty="0">
                <a:latin typeface="Times New Roman" panose="02020603050405020304" pitchFamily="18" charset="0"/>
                <a:cs typeface="Times New Roman" panose="02020603050405020304" pitchFamily="18" charset="0"/>
              </a:rPr>
              <a:t>To facilitate the needy person.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Needy person can find same blood grouped type.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Donor need to register himself.</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Uneducated people can register near medical shops, hospitals and other medical supplies for not only register and there enable voice assistant and image Identifier in their web-application.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After register no one can get problem by using this web.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 one can access the personal information of the donor.</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102" y="317"/>
            <a:ext cx="10411408" cy="1325563"/>
          </a:xfrm>
        </p:spPr>
        <p:txBody>
          <a:bodyPr>
            <a:normAutofit/>
          </a:bodyPr>
          <a:lstStyle/>
          <a:p>
            <a:r>
              <a:rPr lang="en-US" sz="3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r>
              <a:rPr lang="en-US" sz="32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32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0375" y="1539875"/>
            <a:ext cx="11607165" cy="5318125"/>
          </a:xfrm>
        </p:spPr>
        <p:txBody>
          <a:bodyPr>
            <a:normAutofit fontScale="95000"/>
          </a:bodyPr>
          <a:lstStyle/>
          <a:p>
            <a:pPr algn="just">
              <a:buFont typeface="+mj-lt"/>
              <a:buAutoNum type="arabicPeriod"/>
            </a:pPr>
            <a:r>
              <a:rPr lang="en-US" sz="2100" b="0" i="0" dirty="0">
                <a:solidFill>
                  <a:srgbClr val="000000"/>
                </a:solidFill>
                <a:effectLst/>
                <a:latin typeface="Times New Roman" panose="02020603050405020304" pitchFamily="18" charset="0"/>
                <a:cs typeface="Times New Roman" panose="02020603050405020304" pitchFamily="18" charset="0"/>
              </a:rPr>
              <a:t>C.A, Sankar, K. and Kannan, S. (2014) in a research of “A Study of Blood Bank Management”, defined Blood Bank Information System is an information management system that inform to the management of donor records and blood bank.  </a:t>
            </a:r>
            <a:endParaRPr lang="en-US" sz="21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100" b="0" i="0" dirty="0">
                <a:solidFill>
                  <a:srgbClr val="000000"/>
                </a:solidFill>
                <a:effectLst/>
                <a:latin typeface="Times New Roman" panose="02020603050405020304" pitchFamily="18" charset="0"/>
                <a:cs typeface="Times New Roman" panose="02020603050405020304" pitchFamily="18" charset="0"/>
              </a:rPr>
              <a:t>In research entitled “Blood Bank Management System” done by 3Kumar, R., Singh, S. and </a:t>
            </a:r>
            <a:r>
              <a:rPr lang="en-US" sz="2100" b="0" i="0" dirty="0" err="1">
                <a:solidFill>
                  <a:srgbClr val="000000"/>
                </a:solidFill>
                <a:effectLst/>
                <a:latin typeface="Times New Roman" panose="02020603050405020304" pitchFamily="18" charset="0"/>
                <a:cs typeface="Times New Roman" panose="02020603050405020304" pitchFamily="18" charset="0"/>
              </a:rPr>
              <a:t>Raghavi</a:t>
            </a:r>
            <a:r>
              <a:rPr lang="en-US" sz="2100" b="0" i="0" dirty="0">
                <a:solidFill>
                  <a:srgbClr val="000000"/>
                </a:solidFill>
                <a:effectLst/>
                <a:latin typeface="Times New Roman" panose="02020603050405020304" pitchFamily="18" charset="0"/>
                <a:cs typeface="Times New Roman" panose="02020603050405020304" pitchFamily="18" charset="0"/>
              </a:rPr>
              <a:t>, V.A. (2017),  developed a web-application based blood management assists the blood donor records management, and provides the control in distribution of blood products in various places of the country from the hospitals.</a:t>
            </a:r>
            <a:endParaRPr lang="en-US" sz="21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100" b="0" i="0" dirty="0">
                <a:solidFill>
                  <a:srgbClr val="000000"/>
                </a:solidFill>
                <a:effectLst/>
                <a:latin typeface="Times New Roman" panose="02020603050405020304" pitchFamily="18" charset="0"/>
                <a:cs typeface="Times New Roman" panose="02020603050405020304" pitchFamily="18" charset="0"/>
              </a:rPr>
              <a:t>In research entitled “Blood Bank Management System” </a:t>
            </a:r>
            <a:r>
              <a:rPr lang="en-US" sz="2100" b="0" i="0" dirty="0" err="1">
                <a:solidFill>
                  <a:srgbClr val="000000"/>
                </a:solidFill>
                <a:effectLst/>
                <a:latin typeface="Times New Roman" panose="02020603050405020304" pitchFamily="18" charset="0"/>
                <a:cs typeface="Times New Roman" panose="02020603050405020304" pitchFamily="18" charset="0"/>
              </a:rPr>
              <a:t>implent</a:t>
            </a:r>
            <a:r>
              <a:rPr lang="en-US" sz="2100" b="0" i="0" dirty="0">
                <a:solidFill>
                  <a:srgbClr val="000000"/>
                </a:solidFill>
                <a:effectLst/>
                <a:latin typeface="Times New Roman" panose="02020603050405020304" pitchFamily="18" charset="0"/>
                <a:cs typeface="Times New Roman" panose="02020603050405020304" pitchFamily="18" charset="0"/>
              </a:rPr>
              <a:t> 3Kumar,R., Singh, S. </a:t>
            </a:r>
            <a:r>
              <a:rPr lang="en-US" sz="2100" dirty="0" err="1">
                <a:solidFill>
                  <a:srgbClr val="000000"/>
                </a:solidFill>
                <a:latin typeface="Times New Roman" panose="02020603050405020304" pitchFamily="18" charset="0"/>
                <a:cs typeface="Times New Roman" panose="02020603050405020304" pitchFamily="18" charset="0"/>
              </a:rPr>
              <a:t>saru</a:t>
            </a:r>
            <a:r>
              <a:rPr lang="en-US" sz="2100" b="0" i="0" dirty="0">
                <a:solidFill>
                  <a:srgbClr val="000000"/>
                </a:solidFill>
                <a:effectLst/>
                <a:latin typeface="Times New Roman" panose="02020603050405020304" pitchFamily="18" charset="0"/>
                <a:cs typeface="Times New Roman" panose="02020603050405020304" pitchFamily="18" charset="0"/>
              </a:rPr>
              <a:t> , V.A. (2019),In this research, the researchers get the idea of importance of implementing a web-application based blood bank management system in records for blood donors and blood donation camps to provide available information for blood provide services.</a:t>
            </a:r>
            <a:endParaRPr lang="en-US" sz="21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sz="2100" b="0" i="0" dirty="0">
              <a:solidFill>
                <a:srgbClr val="000000"/>
              </a:solidFill>
              <a:effectLst/>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sz="2000" b="0" i="0" dirty="0">
                <a:solidFill>
                  <a:srgbClr val="000000"/>
                </a:solidFill>
                <a:effectLst/>
              </a:rPr>
              <a:t>4</a:t>
            </a:r>
            <a:r>
              <a:rPr lang="en-US" sz="2000" b="0" i="0" dirty="0">
                <a:solidFill>
                  <a:srgbClr val="000000"/>
                </a:solidFill>
                <a:effectLst/>
                <a:latin typeface="Times New Roman" panose="02020603050405020304" pitchFamily="18" charset="0"/>
                <a:cs typeface="Times New Roman" panose="02020603050405020304" pitchFamily="18" charset="0"/>
              </a:rPr>
              <a:t>. In the research entitled “Blood Bank Management System Rule-Based Method” provide by    </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4Liyana, F. (2017), it found that it is important for every hospital to use an information system </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to manage data in blood bank. Also, it observed that the manual system has disadvantages  </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for the user and the hospital. One of the disadvantages identified was the blood </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bank staff </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should enter the donor details in each time he/she donate blood in which led to duplicate data </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of the donor and also the data may be lost or missing after period of time.</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5. G. </a:t>
            </a:r>
            <a:r>
              <a:rPr lang="en-US" sz="2000" b="0" i="0" dirty="0" err="1">
                <a:solidFill>
                  <a:srgbClr val="000000"/>
                </a:solidFill>
                <a:effectLst/>
                <a:latin typeface="Times New Roman" panose="02020603050405020304" pitchFamily="18" charset="0"/>
                <a:cs typeface="Times New Roman" panose="02020603050405020304" pitchFamily="18" charset="0"/>
              </a:rPr>
              <a:t>Carello</a:t>
            </a:r>
            <a:r>
              <a:rPr lang="en-US" sz="2000" b="0" i="0" dirty="0">
                <a:solidFill>
                  <a:srgbClr val="000000"/>
                </a:solidFill>
                <a:effectLst/>
                <a:latin typeface="Times New Roman" panose="02020603050405020304" pitchFamily="18" charset="0"/>
                <a:cs typeface="Times New Roman" panose="02020603050405020304" pitchFamily="18" charset="0"/>
              </a:rPr>
              <a:t> Department of Electronics</a:t>
            </a:r>
            <a:r>
              <a:rPr lang="en-US" sz="2000" dirty="0">
                <a:solidFill>
                  <a:srgbClr val="000000"/>
                </a:solidFill>
                <a:latin typeface="Times New Roman" panose="02020603050405020304" pitchFamily="18" charset="0"/>
                <a:cs typeface="Times New Roman" panose="02020603050405020304" pitchFamily="18" charset="0"/>
              </a:rPr>
              <a:t>, Milan, Italy in the research </a:t>
            </a:r>
            <a:r>
              <a:rPr lang="en-US" sz="2000" dirty="0">
                <a:latin typeface="Times New Roman" panose="02020603050405020304" pitchFamily="18" charset="0"/>
                <a:cs typeface="Times New Roman" panose="02020603050405020304" pitchFamily="18" charset="0"/>
              </a:rPr>
              <a:t>Blood Banks systems are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more focus on hospitals and  others local blood banks</a:t>
            </a:r>
            <a:r>
              <a:rPr lang="en-US" sz="2000" b="0" i="0" dirty="0">
                <a:solidFill>
                  <a:srgbClr val="231F20"/>
                </a:solidFill>
                <a:effectLst/>
                <a:latin typeface="Times New Roman" panose="02020603050405020304" pitchFamily="18" charset="0"/>
                <a:cs typeface="Times New Roman" panose="02020603050405020304" pitchFamily="18" charset="0"/>
              </a:rPr>
              <a:t> Blood bags are produced to </a:t>
            </a:r>
            <a:endParaRPr lang="en-US" sz="2000" b="0" i="0" dirty="0">
              <a:solidFill>
                <a:srgbClr val="231F20"/>
              </a:solidFill>
              <a:effectLst/>
              <a:latin typeface="Times New Roman" panose="02020603050405020304" pitchFamily="18" charset="0"/>
              <a:cs typeface="Times New Roman" panose="02020603050405020304" pitchFamily="18" charset="0"/>
            </a:endParaRPr>
          </a:p>
          <a:p>
            <a:pPr marL="0" indent="0" algn="just">
              <a:buNone/>
            </a:pPr>
            <a:r>
              <a:rPr lang="en-US" sz="2000" dirty="0">
                <a:solidFill>
                  <a:srgbClr val="231F20"/>
                </a:solidFill>
                <a:latin typeface="Times New Roman" panose="02020603050405020304" pitchFamily="18" charset="0"/>
                <a:cs typeface="Times New Roman" panose="02020603050405020304" pitchFamily="18" charset="0"/>
              </a:rPr>
              <a:t>    </a:t>
            </a:r>
            <a:r>
              <a:rPr lang="en-US" sz="2000" b="0" i="0" dirty="0">
                <a:solidFill>
                  <a:srgbClr val="231F20"/>
                </a:solidFill>
                <a:effectLst/>
                <a:latin typeface="Times New Roman" panose="02020603050405020304" pitchFamily="18" charset="0"/>
                <a:cs typeface="Times New Roman" panose="02020603050405020304" pitchFamily="18" charset="0"/>
              </a:rPr>
              <a:t>procedures, to get a consistency of each .(Council of Europe </a:t>
            </a:r>
            <a:r>
              <a:rPr lang="en-US" sz="2000" b="0" i="0" dirty="0">
                <a:solidFill>
                  <a:srgbClr val="3449A5"/>
                </a:solidFill>
                <a:effectLst/>
                <a:latin typeface="Times New Roman" panose="02020603050405020304" pitchFamily="18" charset="0"/>
                <a:cs typeface="Times New Roman" panose="02020603050405020304" pitchFamily="18" charset="0"/>
              </a:rPr>
              <a:t>2007</a:t>
            </a:r>
            <a:r>
              <a:rPr lang="en-US" sz="2000" b="0" i="0" dirty="0">
                <a:solidFill>
                  <a:srgbClr val="231F20"/>
                </a:solidFill>
                <a:effectLst/>
                <a:latin typeface="Times New Roman" panose="02020603050405020304" pitchFamily="18" charset="0"/>
                <a:cs typeface="Times New Roman" panose="02020603050405020304" pitchFamily="18" charset="0"/>
              </a:rPr>
              <a:t>).Despite the importance of </a:t>
            </a:r>
            <a:endParaRPr lang="en-US" sz="2000" b="0" i="0" dirty="0">
              <a:solidFill>
                <a:srgbClr val="231F20"/>
              </a:solidFill>
              <a:effectLst/>
              <a:latin typeface="Times New Roman" panose="02020603050405020304" pitchFamily="18" charset="0"/>
              <a:cs typeface="Times New Roman" panose="02020603050405020304" pitchFamily="18" charset="0"/>
            </a:endParaRPr>
          </a:p>
          <a:p>
            <a:pPr marL="0" indent="0" algn="just">
              <a:buNone/>
            </a:pPr>
            <a:r>
              <a:rPr lang="en-US" sz="2000" dirty="0">
                <a:solidFill>
                  <a:srgbClr val="231F20"/>
                </a:solidFill>
                <a:latin typeface="Times New Roman" panose="02020603050405020304" pitchFamily="18" charset="0"/>
                <a:cs typeface="Times New Roman" panose="02020603050405020304" pitchFamily="18" charset="0"/>
              </a:rPr>
              <a:t>    </a:t>
            </a:r>
            <a:r>
              <a:rPr lang="en-US" sz="2000" b="0" i="0" dirty="0">
                <a:solidFill>
                  <a:srgbClr val="231F20"/>
                </a:solidFill>
                <a:effectLst/>
                <a:latin typeface="Times New Roman" panose="02020603050405020304" pitchFamily="18" charset="0"/>
                <a:cs typeface="Times New Roman" panose="02020603050405020304" pitchFamily="18" charset="0"/>
              </a:rPr>
              <a:t>this content, the literature on blood collection system thinking is rare (Ofori et al. </a:t>
            </a:r>
            <a:r>
              <a:rPr lang="en-US" sz="2000" b="0" i="0" dirty="0">
                <a:solidFill>
                  <a:srgbClr val="3449A5"/>
                </a:solidFill>
                <a:effectLst/>
                <a:latin typeface="Times New Roman" panose="02020603050405020304" pitchFamily="18" charset="0"/>
                <a:cs typeface="Times New Roman" panose="02020603050405020304" pitchFamily="18" charset="0"/>
              </a:rPr>
              <a:t>2005</a:t>
            </a:r>
            <a:r>
              <a:rPr lang="en-US" sz="2000" b="0" i="0" dirty="0">
                <a:solidFill>
                  <a:srgbClr val="231F20"/>
                </a:solidFill>
                <a:effectLst/>
                <a:latin typeface="Times New Roman" panose="02020603050405020304" pitchFamily="18" charset="0"/>
                <a:cs typeface="Times New Roman" panose="02020603050405020304" pitchFamily="18" charset="0"/>
              </a:rPr>
              <a:t>; WHO </a:t>
            </a:r>
            <a:endParaRPr lang="en-US" sz="2000" b="0" i="0" dirty="0">
              <a:solidFill>
                <a:srgbClr val="231F20"/>
              </a:solidFill>
              <a:effectLst/>
              <a:latin typeface="Times New Roman" panose="02020603050405020304" pitchFamily="18" charset="0"/>
              <a:cs typeface="Times New Roman" panose="02020603050405020304" pitchFamily="18" charset="0"/>
            </a:endParaRPr>
          </a:p>
          <a:p>
            <a:pPr marL="0" indent="0" algn="just">
              <a:buNone/>
            </a:pPr>
            <a:r>
              <a:rPr lang="en-US" sz="2000" dirty="0">
                <a:solidFill>
                  <a:srgbClr val="231F20"/>
                </a:solidFill>
                <a:latin typeface="Times New Roman" panose="02020603050405020304" pitchFamily="18" charset="0"/>
                <a:cs typeface="Times New Roman" panose="02020603050405020304" pitchFamily="18" charset="0"/>
              </a:rPr>
              <a:t>    </a:t>
            </a:r>
            <a:r>
              <a:rPr lang="en-US" sz="2000" b="0" i="0" dirty="0">
                <a:solidFill>
                  <a:srgbClr val="3449A5"/>
                </a:solidFill>
                <a:effectLst/>
                <a:latin typeface="Times New Roman" panose="02020603050405020304" pitchFamily="18" charset="0"/>
                <a:cs typeface="Times New Roman" panose="02020603050405020304" pitchFamily="18" charset="0"/>
              </a:rPr>
              <a:t>2008</a:t>
            </a:r>
            <a:r>
              <a:rPr lang="en-US" sz="2000" b="0" i="0" dirty="0">
                <a:solidFill>
                  <a:srgbClr val="231F20"/>
                </a:solidFill>
                <a:effectLst/>
                <a:latin typeface="Times New Roman" panose="02020603050405020304" pitchFamily="18" charset="0"/>
                <a:cs typeface="Times New Roman" panose="02020603050405020304" pitchFamily="18" charset="0"/>
              </a:rPr>
              <a:t>; </a:t>
            </a:r>
            <a:r>
              <a:rPr lang="en-US" sz="2000" b="0" i="0" dirty="0" err="1">
                <a:solidFill>
                  <a:srgbClr val="231F20"/>
                </a:solidFill>
                <a:effectLst/>
                <a:latin typeface="Times New Roman" panose="02020603050405020304" pitchFamily="18" charset="0"/>
                <a:cs typeface="Times New Roman" panose="02020603050405020304" pitchFamily="18" charset="0"/>
              </a:rPr>
              <a:t>Lieshout</a:t>
            </a:r>
            <a:r>
              <a:rPr lang="en-US" sz="2000" b="0" i="0" dirty="0">
                <a:solidFill>
                  <a:srgbClr val="231F20"/>
                </a:solidFill>
                <a:effectLst/>
                <a:latin typeface="Times New Roman" panose="02020603050405020304" pitchFamily="18" charset="0"/>
                <a:cs typeface="Times New Roman" panose="02020603050405020304" pitchFamily="18" charset="0"/>
              </a:rPr>
              <a:t> - </a:t>
            </a:r>
            <a:r>
              <a:rPr lang="en-US" sz="2000" b="0" i="0" dirty="0" err="1">
                <a:solidFill>
                  <a:srgbClr val="231F20"/>
                </a:solidFill>
                <a:effectLst/>
                <a:latin typeface="Times New Roman" panose="02020603050405020304" pitchFamily="18" charset="0"/>
                <a:cs typeface="Times New Roman" panose="02020603050405020304" pitchFamily="18" charset="0"/>
              </a:rPr>
              <a:t>Krikke</a:t>
            </a:r>
            <a:r>
              <a:rPr lang="en-US" sz="2000" b="0" i="0" dirty="0">
                <a:solidFill>
                  <a:srgbClr val="231F20"/>
                </a:solidFill>
                <a:effectLst/>
                <a:latin typeface="Times New Roman" panose="02020603050405020304" pitchFamily="18" charset="0"/>
                <a:cs typeface="Times New Roman" panose="02020603050405020304" pitchFamily="18" charset="0"/>
              </a:rPr>
              <a:t> et al. </a:t>
            </a:r>
            <a:r>
              <a:rPr lang="en-US" sz="2000" b="0" i="0" dirty="0">
                <a:solidFill>
                  <a:srgbClr val="3449A5"/>
                </a:solidFill>
                <a:effectLst/>
                <a:latin typeface="Times New Roman" panose="02020603050405020304" pitchFamily="18" charset="0"/>
                <a:cs typeface="Times New Roman" panose="02020603050405020304" pitchFamily="18" charset="0"/>
              </a:rPr>
              <a:t>2013</a:t>
            </a:r>
            <a:r>
              <a:rPr lang="en-US" sz="2000" b="0" i="0" dirty="0">
                <a:solidFill>
                  <a:srgbClr val="231F20"/>
                </a:solidFill>
                <a:effectLst/>
                <a:latin typeface="Times New Roman" panose="02020603050405020304" pitchFamily="18" charset="0"/>
                <a:cs typeface="Times New Roman" panose="02020603050405020304" pitchFamily="18" charset="0"/>
              </a:rPr>
              <a:t>). </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sz="2000" b="0" i="0" dirty="0">
              <a:solidFill>
                <a:srgbClr val="000000"/>
              </a:solidFill>
              <a:effectLst/>
              <a:cs typeface="Agency FB" panose="020B0503020202020204"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r>
              <a:rPr lang="en-US" u="sng" dirty="0">
                <a:effectLst>
                  <a:outerShdw blurRad="38100" dist="38100" dir="2700000" algn="tl">
                    <a:srgbClr val="000000">
                      <a:alpha val="43137"/>
                    </a:srgbClr>
                  </a:outerShdw>
                </a:effectLst>
              </a:rPr>
              <a:t>:-</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473745"/>
            <a:ext cx="12192000" cy="590677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 People  who need blood are increasing day by day. Who have diseases like Thalassemia or people who have gotten into accidents and run out of blood need constant supply of blood to sustain their life and there is not enough blood </a:t>
            </a:r>
            <a:r>
              <a:rPr lang="en-US" sz="2400" dirty="0" err="1">
                <a:latin typeface="Times New Roman" panose="02020603050405020304" pitchFamily="18" charset="0"/>
                <a:cs typeface="Times New Roman" panose="02020603050405020304" pitchFamily="18" charset="0"/>
              </a:rPr>
              <a:t>availble</a:t>
            </a:r>
            <a:r>
              <a:rPr lang="en-US" sz="2400" dirty="0">
                <a:latin typeface="Times New Roman" panose="02020603050405020304" pitchFamily="18" charset="0"/>
                <a:cs typeface="Times New Roman" panose="02020603050405020304" pitchFamily="18" charset="0"/>
              </a:rPr>
              <a:t> for them . </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The local blood banks and others sources are not secure and safe as in literature author says. By focus on the problem BDMS Blood Bank created with new modern features with </a:t>
            </a:r>
            <a:r>
              <a:rPr lang="en-US" sz="2400" dirty="0" err="1">
                <a:latin typeface="Times New Roman" panose="02020603050405020304" pitchFamily="18" charset="0"/>
                <a:cs typeface="Times New Roman" panose="02020603050405020304" pitchFamily="18" charset="0"/>
              </a:rPr>
              <a:t>rapido</a:t>
            </a:r>
            <a:r>
              <a:rPr lang="en-US" sz="2400" dirty="0">
                <a:latin typeface="Times New Roman" panose="02020603050405020304" pitchFamily="18" charset="0"/>
                <a:cs typeface="Times New Roman" panose="02020603050405020304" pitchFamily="18" charset="0"/>
              </a:rPr>
              <a:t> emergency delivery. Also with screening phase tests. </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 BDMS are stores the donor records and the blood banks secure and safe by using cyber feature and also check safety while </a:t>
            </a:r>
            <a:r>
              <a:rPr lang="en-US" sz="2400" dirty="0" err="1">
                <a:latin typeface="Times New Roman" panose="02020603050405020304" pitchFamily="18" charset="0"/>
                <a:cs typeface="Times New Roman" panose="02020603050405020304" pitchFamily="18" charset="0"/>
              </a:rPr>
              <a:t>rapido</a:t>
            </a:r>
            <a:r>
              <a:rPr lang="en-US" sz="2400" dirty="0">
                <a:latin typeface="Times New Roman" panose="02020603050405020304" pitchFamily="18" charset="0"/>
                <a:cs typeface="Times New Roman" panose="02020603050405020304" pitchFamily="18" charset="0"/>
              </a:rPr>
              <a:t> delivery that not to sell any others.</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a:highlight>
                  <a:srgbClr val="00FFFF"/>
                </a:highlight>
                <a:latin typeface="Times New Roman" panose="02020603050405020304" pitchFamily="18" charset="0"/>
                <a:cs typeface="Times New Roman" panose="02020603050405020304" pitchFamily="18" charset="0"/>
              </a:rPr>
              <a:t>Existing System</a:t>
            </a:r>
            <a:r>
              <a:rPr lang="en-US" sz="2800" b="1" i="1" u="sng" dirty="0">
                <a:highlight>
                  <a:srgbClr val="00FFFF"/>
                </a:highlight>
                <a:latin typeface="Times New Roman" panose="02020603050405020304" pitchFamily="18" charset="0"/>
                <a:cs typeface="Times New Roman" panose="02020603050405020304" pitchFamily="18" charset="0"/>
              </a:rPr>
              <a:t>:-</a:t>
            </a:r>
            <a:endParaRPr lang="en-US" sz="2800" b="1" i="1" u="sng" dirty="0">
              <a:highlight>
                <a:srgbClr val="00FFFF"/>
              </a:highligh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sz="2800" dirty="0">
                <a:latin typeface="Times New Roman" panose="02020603050405020304" pitchFamily="18" charset="0"/>
                <a:cs typeface="Times New Roman" panose="02020603050405020304" pitchFamily="18" charset="0"/>
              </a:rPr>
              <a:t>This management system codes is not our execution. Others executed code is runs in this application. </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our system is </a:t>
            </a:r>
            <a:r>
              <a:rPr lang="en-US" sz="2800" dirty="0" err="1">
                <a:latin typeface="Times New Roman" panose="02020603050405020304" pitchFamily="18" charset="0"/>
                <a:cs typeface="Times New Roman" panose="02020603050405020304" pitchFamily="18" charset="0"/>
              </a:rPr>
              <a:t>updatating</a:t>
            </a:r>
            <a:r>
              <a:rPr lang="en-US" sz="2800" dirty="0">
                <a:latin typeface="Times New Roman" panose="02020603050405020304" pitchFamily="18" charset="0"/>
                <a:cs typeface="Times New Roman" panose="02020603050405020304" pitchFamily="18" charset="0"/>
              </a:rPr>
              <a:t> with extra codes which get our system such big features while I get more positive results. </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Blood bank management system named website executed code is runs in our application. which is now updated to next level .</a:t>
            </a:r>
            <a:endParaRPr lang="en-US" sz="2800" dirty="0">
              <a:latin typeface="Times New Roman" panose="02020603050405020304" pitchFamily="18" charset="0"/>
              <a:cs typeface="Times New Roman" panose="02020603050405020304" pitchFamily="18" charset="0"/>
            </a:endParaRPr>
          </a:p>
          <a:p>
            <a:pPr marL="0" indent="0">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charset="0"/>
              <a:buChar char="Ø"/>
            </a:pPr>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Requirements:-</a:t>
            </a:r>
            <a:endPar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9624" y="857755"/>
            <a:ext cx="11111204" cy="5862801"/>
          </a:xfrm>
        </p:spPr>
        <p:txBody>
          <a:bodyPr>
            <a:normAutofit fontScale="25000" lnSpcReduction="20000"/>
          </a:bodyPr>
          <a:lstStyle/>
          <a:p>
            <a:pPr>
              <a:buFont typeface="Wingdings" panose="05000000000000000000" pitchFamily="2" charset="2"/>
              <a:buChar char="q"/>
            </a:pPr>
            <a:r>
              <a:rPr lang="en-US" sz="8000" u="sng" dirty="0">
                <a:latin typeface="Times New Roman" panose="02020603050405020304" pitchFamily="18" charset="0"/>
                <a:cs typeface="Times New Roman" panose="02020603050405020304" pitchFamily="18" charset="0"/>
              </a:rPr>
              <a:t>Software Requirements </a:t>
            </a:r>
            <a:r>
              <a:rPr lang="en-US" sz="8000" dirty="0">
                <a:latin typeface="Times New Roman" panose="02020603050405020304" pitchFamily="18" charset="0"/>
                <a:cs typeface="Times New Roman" panose="02020603050405020304" pitchFamily="18" charset="0"/>
              </a:rPr>
              <a:t>:-  </a:t>
            </a:r>
            <a:endParaRPr lang="en-US" sz="80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8000" dirty="0">
                <a:latin typeface="Times New Roman" panose="02020603050405020304" pitchFamily="18" charset="0"/>
                <a:cs typeface="Times New Roman" panose="02020603050405020304" pitchFamily="18" charset="0"/>
              </a:rPr>
              <a:t>        </a:t>
            </a: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    </a:t>
            </a:r>
            <a:r>
              <a:rPr lang="en-US" sz="8000" b="1" u="sng" dirty="0">
                <a:latin typeface="Times New Roman" panose="02020603050405020304" pitchFamily="18" charset="0"/>
                <a:cs typeface="Times New Roman" panose="02020603050405020304" pitchFamily="18" charset="0"/>
              </a:rPr>
              <a:t>CLIENT SIDE:</a:t>
            </a:r>
            <a:endParaRPr lang="en-US" sz="8000" b="1" u="sng"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    By executing HTML , CSS , Bootstrap , JavaScript as FrontEnd.</a:t>
            </a: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    Backend  JAVA .</a:t>
            </a: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      </a:t>
            </a:r>
            <a:r>
              <a:rPr lang="en-US" sz="8000" b="1" u="sng" dirty="0">
                <a:latin typeface="Times New Roman" panose="02020603050405020304" pitchFamily="18" charset="0"/>
                <a:cs typeface="Times New Roman" panose="02020603050405020304" pitchFamily="18" charset="0"/>
              </a:rPr>
              <a:t>SERVER SIDE:</a:t>
            </a: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     PHP.</a:t>
            </a: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     MySQL for database.</a:t>
            </a: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     Using WAMP Server.</a:t>
            </a: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     With APACHE.</a:t>
            </a: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     In the Storage of Amazon Cloud.    </a:t>
            </a:r>
            <a:endParaRPr lang="en-US" sz="8000" dirty="0">
              <a:latin typeface="Times New Roman" panose="02020603050405020304" pitchFamily="18" charset="0"/>
              <a:cs typeface="Times New Roman" panose="02020603050405020304" pitchFamily="18" charset="0"/>
            </a:endParaRPr>
          </a:p>
          <a:p>
            <a:pPr marL="0" indent="0">
              <a:buNone/>
            </a:pPr>
            <a:endParaRPr lang="en-US" sz="8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8000" u="sng" dirty="0">
                <a:latin typeface="Times New Roman" panose="02020603050405020304" pitchFamily="18" charset="0"/>
                <a:cs typeface="Times New Roman" panose="02020603050405020304" pitchFamily="18" charset="0"/>
              </a:rPr>
              <a:t>Hardware Requirements</a:t>
            </a:r>
            <a:r>
              <a:rPr lang="en-US" sz="8000" dirty="0">
                <a:latin typeface="Times New Roman" panose="02020603050405020304" pitchFamily="18" charset="0"/>
                <a:cs typeface="Times New Roman" panose="02020603050405020304" pitchFamily="18" charset="0"/>
              </a:rPr>
              <a:t>:-</a:t>
            </a:r>
            <a:endParaRPr lang="en-US" sz="80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8000" dirty="0">
                <a:latin typeface="Times New Roman" panose="02020603050405020304" pitchFamily="18" charset="0"/>
                <a:cs typeface="Times New Roman" panose="02020603050405020304" pitchFamily="18" charset="0"/>
              </a:rPr>
              <a:t>        </a:t>
            </a: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  Implementing on WINDOW- 11.</a:t>
            </a: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  8GB RAM.</a:t>
            </a: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  Of i3 core@ 1.20GHz processor.</a:t>
            </a: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   By 64-bit operating system , x64 based Processor.</a:t>
            </a:r>
            <a:endParaRPr lang="en-US" sz="8000" dirty="0">
              <a:latin typeface="Times New Roman" panose="02020603050405020304" pitchFamily="18" charset="0"/>
              <a:cs typeface="Times New Roman" panose="02020603050405020304" pitchFamily="18" charset="0"/>
            </a:endParaRPr>
          </a:p>
          <a:p>
            <a:pPr marL="0" indent="0">
              <a:buNone/>
            </a:pPr>
            <a:endParaRPr lang="en-US" sz="8000" dirty="0">
              <a:latin typeface="Times New Roman" panose="02020603050405020304" pitchFamily="18" charset="0"/>
              <a:cs typeface="Times New Roman" panose="02020603050405020304" pitchFamily="18" charset="0"/>
            </a:endParaRPr>
          </a:p>
          <a:p>
            <a:pPr marL="0" indent="0">
              <a:buNone/>
            </a:pPr>
            <a:endParaRPr lang="en-US" sz="6200" dirty="0">
              <a:latin typeface="Times New Roman" panose="02020603050405020304" pitchFamily="18" charset="0"/>
              <a:cs typeface="Times New Roman" panose="02020603050405020304" pitchFamily="18" charset="0"/>
            </a:endParaRPr>
          </a:p>
          <a:p>
            <a:pPr marL="0" indent="0">
              <a:buNone/>
            </a:pPr>
            <a:endParaRPr lang="en-US" sz="6200" dirty="0"/>
          </a:p>
          <a:p>
            <a:pPr marL="0" indent="0">
              <a:buNone/>
            </a:pPr>
            <a:r>
              <a:rPr lang="en-US" dirty="0"/>
              <a:t>                                                                  </a:t>
            </a:r>
            <a:endParaRPr lang="en-US" dirty="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10313</Words>
  <Application>WPS Presentation</Application>
  <PresentationFormat>Widescreen</PresentationFormat>
  <Paragraphs>232</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SimSun</vt:lpstr>
      <vt:lpstr>Wingdings</vt:lpstr>
      <vt:lpstr>Algerian</vt:lpstr>
      <vt:lpstr>Baskerville Old Face</vt:lpstr>
      <vt:lpstr>Times New Roman</vt:lpstr>
      <vt:lpstr>Bahnschrift</vt:lpstr>
      <vt:lpstr>Wingdings</vt:lpstr>
      <vt:lpstr>Agency FB</vt:lpstr>
      <vt:lpstr>Microsoft YaHei</vt:lpstr>
      <vt:lpstr>Arial Unicode MS</vt:lpstr>
      <vt:lpstr>Calibri</vt:lpstr>
      <vt:lpstr>Orange Waves</vt:lpstr>
      <vt:lpstr>98% Patients get donors with pure blood </vt:lpstr>
      <vt:lpstr> Agenda: </vt:lpstr>
      <vt:lpstr>            BDMS BLOOD BANK </vt:lpstr>
      <vt:lpstr>Aim and Objectives</vt:lpstr>
      <vt:lpstr>Literature Survey:-</vt:lpstr>
      <vt:lpstr>PowerPoint 演示文稿</vt:lpstr>
      <vt:lpstr>Problem Statement:-</vt:lpstr>
      <vt:lpstr>Existing System:-</vt:lpstr>
      <vt:lpstr>Requirements:-</vt:lpstr>
      <vt:lpstr>Proposed System</vt:lpstr>
      <vt:lpstr>FUNCTIONAL REQUIREMENTS:-</vt:lpstr>
      <vt:lpstr>MODULES:-</vt:lpstr>
      <vt:lpstr>ARCHITECTURE DIAGRAM                                   :                                                               </vt:lpstr>
      <vt:lpstr>IMPLEMENTATION:-</vt:lpstr>
      <vt:lpstr>INSTALLATION STEPS-</vt:lpstr>
      <vt:lpstr>     RESULT___ SCREENSHOT:</vt:lpstr>
      <vt:lpstr>LOGIN PAGE-</vt:lpstr>
      <vt:lpstr>REGISTER PAGE</vt:lpstr>
      <vt:lpstr>DONOR AND ACCEPTOR BLOOD REQUESTS</vt:lpstr>
      <vt:lpstr>VOICE ASSISSTANT</vt:lpstr>
      <vt:lpstr>SIGN IDENTIFIER</vt:lpstr>
      <vt:lpstr>IMAGE INDENTIFIER</vt:lpstr>
      <vt:lpstr>RAPIDO EMERGENCY</vt:lpstr>
      <vt:lpstr>Conclusion:-</vt:lpstr>
      <vt:lpstr>REFERENCE</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BDMS BLOOD BANK</dc:title>
  <dc:creator>santosh sahu</dc:creator>
  <cp:lastModifiedBy>santo</cp:lastModifiedBy>
  <cp:revision>161</cp:revision>
  <dcterms:created xsi:type="dcterms:W3CDTF">2022-04-03T06:43:00Z</dcterms:created>
  <dcterms:modified xsi:type="dcterms:W3CDTF">2022-12-14T14:48:56Z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DBCBA02D992143A98B4305E23416037A</vt:lpwstr>
  </property>
  <property fmtid="{D5CDD505-2E9C-101B-9397-08002B2CF9AE}" pid="3" name="KSOProductBuildVer">
    <vt:lpwstr>1033-11.2.0.11417</vt:lpwstr>
  </property>
</Properties>
</file>