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91" r:id="rId5"/>
    <p:sldId id="324" r:id="rId6"/>
    <p:sldId id="292" r:id="rId7"/>
    <p:sldId id="293" r:id="rId8"/>
    <p:sldId id="294" r:id="rId9"/>
    <p:sldId id="295" r:id="rId10"/>
    <p:sldId id="296" r:id="rId11"/>
    <p:sldId id="297" r:id="rId12"/>
    <p:sldId id="298" r:id="rId13"/>
    <p:sldId id="300" r:id="rId14"/>
    <p:sldId id="299" r:id="rId15"/>
    <p:sldId id="312" r:id="rId16"/>
    <p:sldId id="306" r:id="rId17"/>
    <p:sldId id="307" r:id="rId18"/>
    <p:sldId id="308" r:id="rId19"/>
    <p:sldId id="309" r:id="rId20"/>
    <p:sldId id="301" r:id="rId21"/>
    <p:sldId id="303" r:id="rId22"/>
    <p:sldId id="305" r:id="rId23"/>
    <p:sldId id="304" r:id="rId24"/>
    <p:sldId id="321" r:id="rId25"/>
    <p:sldId id="322" r:id="rId26"/>
    <p:sldId id="323"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9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B198"/>
    <a:srgbClr val="74CEBB"/>
    <a:srgbClr val="B8E6DC"/>
    <a:srgbClr val="2B7D6B"/>
    <a:srgbClr val="303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6"/>
    <p:restoredTop sz="77142"/>
  </p:normalViewPr>
  <p:slideViewPr>
    <p:cSldViewPr snapToGrid="0" showGuides="1">
      <p:cViewPr varScale="1">
        <p:scale>
          <a:sx n="58" d="100"/>
          <a:sy n="58" d="100"/>
        </p:scale>
        <p:origin x="912" y="42"/>
      </p:cViewPr>
      <p:guideLst>
        <p:guide orient="horz" pos="1956"/>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D795A747-8555-4E19-AB85-A3E1B43E6E4B}"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p>
            <a:pPr lvl="0">
              <a:spcBef>
                <a:spcPct val="0"/>
              </a:spcBef>
            </a:pPr>
            <a:r>
              <a:rPr lang="zh-CN" altLang="en-US" dirty="0"/>
              <a:t>封面标题特殊字体为百度简综艺.可以自行下载使用或改为微软雅黑.</a:t>
            </a:r>
            <a:endParaRPr lang="zh-CN" altLang="en-US" dirty="0"/>
          </a:p>
        </p:txBody>
      </p:sp>
      <p:sp>
        <p:nvSpPr>
          <p:cNvPr id="512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sym typeface="+mn-ea"/>
              </a:rPr>
              <a:t>Click here to edit the master subtitle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02F"/>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13C529C-DDB8-49AC-A154-90DB020AC329}"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6419850"/>
            <a:ext cx="12192000" cy="438150"/>
          </a:xfrm>
          <a:prstGeom prst="rect">
            <a:avLst/>
          </a:prstGeom>
          <a:solidFill>
            <a:srgbClr val="3EB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7"/>
          <p:cNvSpPr txBox="1"/>
          <p:nvPr/>
        </p:nvSpPr>
        <p:spPr>
          <a:xfrm>
            <a:off x="6055360" y="3294063"/>
            <a:ext cx="3082925" cy="398780"/>
          </a:xfrm>
          <a:prstGeom prst="rect">
            <a:avLst/>
          </a:prstGeom>
          <a:noFill/>
          <a:ln w="9525">
            <a:noFill/>
          </a:ln>
        </p:spPr>
        <p:txBody>
          <a:bodyPr anchor="t" anchorCtr="0">
            <a:spAutoFit/>
          </a:bodyPr>
          <a:p>
            <a:pPr algn="dist"/>
            <a:r>
              <a:rPr lang="en-US" altLang="zh-CN" sz="2000" u="sng" dirty="0">
                <a:solidFill>
                  <a:schemeClr val="bg1"/>
                </a:solidFill>
                <a:latin typeface="Arial" panose="020B0604020202020204" pitchFamily="34" charset="0"/>
                <a:ea typeface="Arial" panose="020B0604020202020204" pitchFamily="34" charset="0"/>
              </a:rPr>
              <a:t>Developed  By</a:t>
            </a:r>
            <a:r>
              <a:rPr lang="en-US" altLang="zh-CN" sz="2000" dirty="0">
                <a:solidFill>
                  <a:schemeClr val="bg1"/>
                </a:solidFill>
                <a:latin typeface="Arial" panose="020B0604020202020204" pitchFamily="34" charset="0"/>
                <a:ea typeface="Arial" panose="020B0604020202020204" pitchFamily="34" charset="0"/>
              </a:rPr>
              <a:t> :-</a:t>
            </a:r>
            <a:endParaRPr lang="en-US" altLang="zh-CN" sz="2000" dirty="0">
              <a:solidFill>
                <a:schemeClr val="bg1"/>
              </a:solidFill>
              <a:latin typeface="Arial" panose="020B0604020202020204" pitchFamily="34" charset="0"/>
              <a:ea typeface="Arial" panose="020B0604020202020204" pitchFamily="34" charset="0"/>
            </a:endParaRPr>
          </a:p>
        </p:txBody>
      </p:sp>
      <p:sp>
        <p:nvSpPr>
          <p:cNvPr id="4099" name="文本框 25"/>
          <p:cNvSpPr txBox="1"/>
          <p:nvPr/>
        </p:nvSpPr>
        <p:spPr>
          <a:xfrm>
            <a:off x="3617595" y="2497455"/>
            <a:ext cx="4660900" cy="337185"/>
          </a:xfrm>
          <a:prstGeom prst="rect">
            <a:avLst/>
          </a:prstGeom>
          <a:solidFill>
            <a:srgbClr val="3EB198"/>
          </a:solidFill>
          <a:ln w="9525">
            <a:noFill/>
          </a:ln>
        </p:spPr>
        <p:txBody>
          <a:bodyPr anchor="t" anchorCtr="0">
            <a:spAutoFit/>
          </a:bodyPr>
          <a:p>
            <a:pPr algn="dist"/>
            <a:r>
              <a:rPr lang="en-US" altLang="zh-CN" sz="1600" b="1" dirty="0">
                <a:solidFill>
                  <a:schemeClr val="bg1"/>
                </a:solidFill>
                <a:latin typeface="Microsoft YaHei" panose="020B0503020204020204" pitchFamily="34" charset="-122"/>
                <a:ea typeface="Microsoft YaHei" panose="020B0503020204020204" pitchFamily="34" charset="-122"/>
              </a:rPr>
              <a:t>Way To Strong Life...  </a:t>
            </a:r>
            <a:endParaRPr lang="en-US"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4100" name="文本框 4"/>
          <p:cNvSpPr txBox="1"/>
          <p:nvPr/>
        </p:nvSpPr>
        <p:spPr>
          <a:xfrm>
            <a:off x="1714818" y="1416050"/>
            <a:ext cx="8465820" cy="1014730"/>
          </a:xfrm>
          <a:prstGeom prst="rect">
            <a:avLst/>
          </a:prstGeom>
          <a:noFill/>
          <a:ln w="9525">
            <a:noFill/>
          </a:ln>
        </p:spPr>
        <p:txBody>
          <a:bodyPr wrap="none" anchor="t" anchorCtr="0">
            <a:spAutoFit/>
          </a:bodyPr>
          <a:p>
            <a:r>
              <a:rPr lang="en-US" altLang="zh-CN" sz="6000" b="1" dirty="0">
                <a:solidFill>
                  <a:schemeClr val="bg1"/>
                </a:solidFill>
                <a:latin typeface="Arial" panose="020B0604020202020204" pitchFamily="34" charset="0"/>
                <a:ea typeface="SimSun" panose="02010600030101010101" pitchFamily="2" charset="-122"/>
              </a:rPr>
              <a:t>SEARCH FOR HEALTH</a:t>
            </a:r>
            <a:endParaRPr lang="en-US" altLang="zh-CN" sz="6000" b="1" dirty="0">
              <a:solidFill>
                <a:schemeClr val="bg1"/>
              </a:solidFill>
              <a:latin typeface="Arial" panose="020B0604020202020204" pitchFamily="34" charset="0"/>
              <a:ea typeface="SimSun" panose="02010600030101010101" pitchFamily="2" charset="-122"/>
            </a:endParaRPr>
          </a:p>
        </p:txBody>
      </p:sp>
      <p:sp>
        <p:nvSpPr>
          <p:cNvPr id="3" name="Text Box 2"/>
          <p:cNvSpPr txBox="1"/>
          <p:nvPr/>
        </p:nvSpPr>
        <p:spPr>
          <a:xfrm>
            <a:off x="7089775" y="3825875"/>
            <a:ext cx="4411980" cy="36830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Santosh Sahu                         - U19CN378</a:t>
            </a:r>
            <a:endParaRPr lang="en-US" dirty="0">
              <a:solidFill>
                <a:schemeClr val="bg1"/>
              </a:solidFill>
              <a:effectLst/>
              <a:latin typeface="Times New Roman" panose="02020603050405020304" charset="0"/>
              <a:ea typeface="Calibri" panose="020F0502020204030204" pitchFamily="34" charset="0"/>
              <a:cs typeface="Times New Roman" panose="02020603050405020304" charset="0"/>
              <a:sym typeface="+mn-ea"/>
            </a:endParaRPr>
          </a:p>
        </p:txBody>
      </p:sp>
      <p:sp>
        <p:nvSpPr>
          <p:cNvPr id="8" name="Text Box 7"/>
          <p:cNvSpPr txBox="1"/>
          <p:nvPr/>
        </p:nvSpPr>
        <p:spPr>
          <a:xfrm>
            <a:off x="4097020" y="6405880"/>
            <a:ext cx="4665345" cy="460375"/>
          </a:xfrm>
          <a:prstGeom prst="rect">
            <a:avLst/>
          </a:prstGeom>
          <a:noFill/>
        </p:spPr>
        <p:txBody>
          <a:bodyPr wrap="square" rtlCol="0">
            <a:spAutoFit/>
          </a:bodyPr>
          <a:p>
            <a:r>
              <a:rPr lang="en-US" sz="2400"/>
              <a:t>Domain : Android Development...</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LITERATURE SURVEY 5 :</a:t>
            </a:r>
            <a:endParaRPr lang="en-US" sz="3200" u="sng">
              <a:solidFill>
                <a:schemeClr val="bg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Globally, there has been  a decline  in the number of smokers over the age of 15 from 23.5% in 2007 to  20.7% in 2015.[5] There  are  several  factors  related  to  the decrease  in  the  prevalence  of  smokers, namely  increases  in  tobacco  taxes  and prices,  anti-tobacco campaigns,  access  to services  to  stop  using  tobacco,  and government regulations regulating tobacco products.[6]  The prevalence of  smokers in Indonesia has increased from 7.2% in 2013 to  9.1%  in  2018  in  smokers aged  10-18 years.[2] Every year, more than 7 million deaths are caused by cigarette use</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ADVANTAGE :</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solidFill>
                  <a:schemeClr val="bg1"/>
                </a:solidFill>
              </a:rPr>
              <a:t>Comparison of both Ayurvedic and Artificial Medicines</a:t>
            </a:r>
            <a:endParaRPr lang="en-US">
              <a:solidFill>
                <a:schemeClr val="bg1"/>
              </a:solidFill>
            </a:endParaRPr>
          </a:p>
          <a:p>
            <a:r>
              <a:rPr lang="en-US">
                <a:solidFill>
                  <a:schemeClr val="bg1"/>
                </a:solidFill>
              </a:rPr>
              <a:t>Side Effects of Medicines</a:t>
            </a:r>
            <a:endParaRPr lang="en-US">
              <a:solidFill>
                <a:schemeClr val="bg1"/>
              </a:solidFill>
            </a:endParaRPr>
          </a:p>
          <a:p>
            <a:r>
              <a:rPr lang="en-US">
                <a:solidFill>
                  <a:schemeClr val="bg1"/>
                </a:solidFill>
              </a:rPr>
              <a:t>Body Exercises</a:t>
            </a:r>
            <a:endParaRPr lang="en-US">
              <a:solidFill>
                <a:schemeClr val="bg1"/>
              </a:solidFill>
            </a:endParaRPr>
          </a:p>
          <a:p>
            <a:r>
              <a:rPr lang="en-US">
                <a:solidFill>
                  <a:schemeClr val="bg1"/>
                </a:solidFill>
              </a:rPr>
              <a:t>Avoids and Warning </a:t>
            </a:r>
            <a:endParaRPr lang="en-US">
              <a:solidFill>
                <a:schemeClr val="bg1"/>
              </a:solidFill>
            </a:endParaRPr>
          </a:p>
          <a:p>
            <a:r>
              <a:rPr lang="en-US">
                <a:solidFill>
                  <a:schemeClr val="bg1"/>
                </a:solidFill>
              </a:rPr>
              <a:t>Ingredents of medicines</a:t>
            </a:r>
            <a:endParaRPr lang="en-US">
              <a:solidFill>
                <a:schemeClr val="bg1"/>
              </a:solidFill>
            </a:endParaRPr>
          </a:p>
          <a:p>
            <a:r>
              <a:rPr lang="en-US">
                <a:solidFill>
                  <a:schemeClr val="bg1"/>
                </a:solidFill>
              </a:rPr>
              <a:t>Fully Information of a diseage or infections </a:t>
            </a:r>
            <a:endParaRPr 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REQUIREMENTS :</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q"/>
            </a:pPr>
            <a:r>
              <a:rPr lang="en-US" u="sng">
                <a:solidFill>
                  <a:schemeClr val="bg1"/>
                </a:solidFill>
              </a:rPr>
              <a:t> </a:t>
            </a:r>
            <a:r>
              <a:rPr lang="en-US" sz="2400" u="sng">
                <a:solidFill>
                  <a:schemeClr val="bg1"/>
                </a:solidFill>
              </a:rPr>
              <a:t>Hardware Requirements:</a:t>
            </a:r>
            <a:endParaRPr lang="en-US" sz="2400">
              <a:solidFill>
                <a:schemeClr val="bg1"/>
              </a:solidFill>
            </a:endParaRPr>
          </a:p>
          <a:p>
            <a:pPr>
              <a:buFont typeface="Wingdings" panose="05000000000000000000" charset="0"/>
              <a:buChar char="Ø"/>
            </a:pPr>
            <a:r>
              <a:rPr lang="en-US" sz="2400">
                <a:solidFill>
                  <a:schemeClr val="bg1"/>
                </a:solidFill>
              </a:rPr>
              <a:t>Android Device Setup...</a:t>
            </a:r>
            <a:endParaRPr lang="en-US" sz="2400">
              <a:solidFill>
                <a:schemeClr val="bg1"/>
              </a:solidFill>
            </a:endParaRPr>
          </a:p>
          <a:p>
            <a:pPr>
              <a:buFont typeface="Wingdings" panose="05000000000000000000" charset="0"/>
              <a:buChar char="Ø"/>
            </a:pPr>
            <a:r>
              <a:rPr lang="en-US" sz="2400">
                <a:solidFill>
                  <a:schemeClr val="bg1"/>
                </a:solidFill>
              </a:rPr>
              <a:t>Except Iphones...</a:t>
            </a:r>
            <a:endParaRPr lang="en-US" sz="2400">
              <a:solidFill>
                <a:schemeClr val="bg1"/>
              </a:solidFill>
            </a:endParaRPr>
          </a:p>
          <a:p>
            <a:endParaRPr lang="en-US" sz="2400">
              <a:solidFill>
                <a:schemeClr val="bg1"/>
              </a:solidFill>
            </a:endParaRPr>
          </a:p>
          <a:p>
            <a:pPr>
              <a:buFont typeface="Wingdings" panose="05000000000000000000" charset="0"/>
              <a:buChar char="q"/>
            </a:pPr>
            <a:r>
              <a:rPr lang="en-US" sz="2400" u="sng">
                <a:solidFill>
                  <a:schemeClr val="bg1"/>
                </a:solidFill>
              </a:rPr>
              <a:t> Software Requirements:</a:t>
            </a:r>
            <a:endParaRPr lang="en-US" sz="2400">
              <a:solidFill>
                <a:schemeClr val="bg1"/>
              </a:solidFill>
            </a:endParaRPr>
          </a:p>
          <a:p>
            <a:pPr>
              <a:buFont typeface="Wingdings" panose="05000000000000000000" charset="0"/>
              <a:buChar char="Ø"/>
            </a:pPr>
            <a:r>
              <a:rPr lang="en-US" sz="2400" dirty="0">
                <a:solidFill>
                  <a:schemeClr val="bg1"/>
                </a:solidFill>
                <a:latin typeface="Times New Roman" panose="02020603050405020304" charset="0"/>
                <a:cs typeface="Times New Roman" panose="02020603050405020304" charset="0"/>
                <a:sym typeface="+mn-ea"/>
              </a:rPr>
              <a:t>Operating System: Windows 10 above and Above i5 core...</a:t>
            </a:r>
            <a:endParaRPr 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400" dirty="0">
                <a:solidFill>
                  <a:schemeClr val="bg1"/>
                </a:solidFill>
                <a:latin typeface="Times New Roman" panose="02020603050405020304" charset="0"/>
                <a:cs typeface="Times New Roman" panose="02020603050405020304" charset="0"/>
                <a:sym typeface="+mn-ea"/>
              </a:rPr>
              <a:t>Language: Frontend XML, Gradle...</a:t>
            </a:r>
            <a:endParaRPr lang="en-US" sz="2400" dirty="0">
              <a:solidFill>
                <a:schemeClr val="bg1"/>
              </a:solidFill>
              <a:latin typeface="Times New Roman" panose="02020603050405020304" charset="0"/>
              <a:cs typeface="Times New Roman" panose="02020603050405020304" charset="0"/>
              <a:sym typeface="+mn-ea"/>
            </a:endParaRPr>
          </a:p>
          <a:p>
            <a:pPr marL="0" indent="0">
              <a:buFont typeface="Wingdings" panose="05000000000000000000" charset="0"/>
              <a:buNone/>
            </a:pPr>
            <a:r>
              <a:rPr lang="en-US" sz="2400" dirty="0">
                <a:solidFill>
                  <a:schemeClr val="bg1"/>
                </a:solidFill>
                <a:latin typeface="Times New Roman" panose="02020603050405020304" charset="0"/>
                <a:cs typeface="Times New Roman" panose="02020603050405020304" charset="0"/>
              </a:rPr>
              <a:t>                     Backend JAVA/Kotlin...</a:t>
            </a:r>
            <a:endParaRPr 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sz="2400" dirty="0">
                <a:solidFill>
                  <a:schemeClr val="bg1"/>
                </a:solidFill>
                <a:latin typeface="Times New Roman" panose="02020603050405020304" charset="0"/>
                <a:cs typeface="Times New Roman" panose="02020603050405020304" charset="0"/>
                <a:sym typeface="+mn-ea"/>
              </a:rPr>
              <a:t>Tool: Android Studio...</a:t>
            </a:r>
            <a:endParaRPr lang="de-DE" sz="2400" dirty="0" smtClean="0">
              <a:solidFill>
                <a:schemeClr val="bg1"/>
              </a:solidFill>
            </a:endParaRPr>
          </a:p>
          <a:p>
            <a:endParaRPr lang="en-US" sz="2400">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Installation Steps:</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u="sng">
                <a:solidFill>
                  <a:schemeClr val="bg1"/>
                </a:solidFill>
                <a:latin typeface="Times New Roman" panose="02020603050405020304" charset="0"/>
                <a:cs typeface="Times New Roman" panose="02020603050405020304" charset="0"/>
              </a:rPr>
              <a:t>Step - 1:</a:t>
            </a:r>
            <a:r>
              <a:rPr lang="en-US" sz="2400">
                <a:solidFill>
                  <a:schemeClr val="bg1"/>
                </a:solidFill>
                <a:latin typeface="Times New Roman" panose="02020603050405020304" charset="0"/>
                <a:cs typeface="Times New Roman" panose="02020603050405020304" charset="0"/>
              </a:rPr>
              <a:t> Developer share the App to the Users by APK file format.</a:t>
            </a:r>
            <a:endParaRPr lang="en-US" sz="2400">
              <a:solidFill>
                <a:schemeClr val="bg1"/>
              </a:solidFill>
              <a:latin typeface="Times New Roman" panose="02020603050405020304" charset="0"/>
              <a:cs typeface="Times New Roman" panose="02020603050405020304" charset="0"/>
            </a:endParaRPr>
          </a:p>
          <a:p>
            <a:pPr marL="0" indent="0">
              <a:buNone/>
            </a:pPr>
            <a:endParaRPr lang="en-US" sz="2400">
              <a:solidFill>
                <a:schemeClr val="bg1"/>
              </a:solidFill>
              <a:latin typeface="Times New Roman" panose="02020603050405020304" charset="0"/>
              <a:cs typeface="Times New Roman" panose="02020603050405020304" charset="0"/>
            </a:endParaRPr>
          </a:p>
          <a:p>
            <a:pPr marL="0" indent="0">
              <a:buNone/>
            </a:pPr>
            <a:r>
              <a:rPr lang="en-US" sz="2400" u="sng">
                <a:solidFill>
                  <a:schemeClr val="bg1"/>
                </a:solidFill>
                <a:latin typeface="Times New Roman" panose="02020603050405020304" charset="0"/>
                <a:cs typeface="Times New Roman" panose="02020603050405020304" charset="0"/>
                <a:sym typeface="+mn-ea"/>
              </a:rPr>
              <a:t>Step - 2:</a:t>
            </a:r>
            <a:r>
              <a:rPr lang="en-US" sz="2400">
                <a:solidFill>
                  <a:schemeClr val="bg1"/>
                </a:solidFill>
                <a:latin typeface="Times New Roman" panose="02020603050405020304" charset="0"/>
                <a:cs typeface="Times New Roman" panose="02020603050405020304" charset="0"/>
                <a:sym typeface="+mn-ea"/>
              </a:rPr>
              <a:t> Users Downloads the APK file on there Devices, Available At File Manager. Except Iphones.</a:t>
            </a:r>
            <a:endParaRPr lang="en-US" sz="2400">
              <a:solidFill>
                <a:schemeClr val="bg1"/>
              </a:solidFill>
              <a:latin typeface="Times New Roman" panose="02020603050405020304" charset="0"/>
              <a:cs typeface="Times New Roman" panose="02020603050405020304" charset="0"/>
              <a:sym typeface="+mn-ea"/>
            </a:endParaRPr>
          </a:p>
          <a:p>
            <a:pPr marL="0" indent="0">
              <a:buNone/>
            </a:pPr>
            <a:endParaRPr lang="en-US" sz="2400">
              <a:solidFill>
                <a:schemeClr val="bg1"/>
              </a:solidFill>
              <a:latin typeface="Times New Roman" panose="02020603050405020304" charset="0"/>
              <a:cs typeface="Times New Roman" panose="02020603050405020304" charset="0"/>
            </a:endParaRPr>
          </a:p>
          <a:p>
            <a:pPr marL="0" indent="0">
              <a:buNone/>
            </a:pPr>
            <a:r>
              <a:rPr lang="en-US" sz="2400" u="sng">
                <a:solidFill>
                  <a:schemeClr val="bg1"/>
                </a:solidFill>
                <a:latin typeface="Times New Roman" panose="02020603050405020304" charset="0"/>
                <a:cs typeface="Times New Roman" panose="02020603050405020304" charset="0"/>
                <a:sym typeface="+mn-ea"/>
              </a:rPr>
              <a:t>Step - 3:</a:t>
            </a:r>
            <a:r>
              <a:rPr lang="en-US" sz="2400">
                <a:solidFill>
                  <a:schemeClr val="bg1"/>
                </a:solidFill>
                <a:latin typeface="Times New Roman" panose="02020603050405020304" charset="0"/>
                <a:cs typeface="Times New Roman" panose="02020603050405020304" charset="0"/>
                <a:sym typeface="+mn-ea"/>
              </a:rPr>
              <a:t> Users dont need to give Permission or no need to login.</a:t>
            </a:r>
            <a:endParaRPr lang="en-US" sz="2400">
              <a:solidFill>
                <a:schemeClr val="bg1"/>
              </a:solidFill>
              <a:latin typeface="Times New Roman" panose="02020603050405020304" charset="0"/>
              <a:cs typeface="Times New Roman" panose="02020603050405020304" charset="0"/>
              <a:sym typeface="+mn-ea"/>
            </a:endParaRPr>
          </a:p>
          <a:p>
            <a:pPr marL="0" indent="0">
              <a:buNone/>
            </a:pPr>
            <a:endParaRPr lang="en-US" sz="2400">
              <a:solidFill>
                <a:schemeClr val="bg1"/>
              </a:solidFill>
              <a:latin typeface="Times New Roman" panose="02020603050405020304" charset="0"/>
              <a:cs typeface="Times New Roman" panose="02020603050405020304" charset="0"/>
            </a:endParaRPr>
          </a:p>
          <a:p>
            <a:pPr marL="0" indent="0">
              <a:buNone/>
            </a:pP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SAMPLE SOURCE CODE</a:t>
            </a:r>
            <a:r>
              <a:rPr lang="en-US" sz="3200" u="sng">
                <a:solidFill>
                  <a:schemeClr val="bg1"/>
                </a:solidFill>
                <a:latin typeface="Times New Roman" panose="02020603050405020304" charset="0"/>
                <a:cs typeface="Times New Roman" panose="02020603050405020304" charset="0"/>
              </a:rPr>
              <a:t> 1:</a:t>
            </a:r>
            <a:endParaRPr lang="en-US" sz="3200" u="sng">
              <a:solidFill>
                <a:schemeClr val="bg1"/>
              </a:solidFill>
              <a:latin typeface="Times New Roman" panose="02020603050405020304" charset="0"/>
              <a:cs typeface="Times New Roman" panose="02020603050405020304" charset="0"/>
            </a:endParaRPr>
          </a:p>
        </p:txBody>
      </p:sp>
      <p:pic>
        <p:nvPicPr>
          <p:cNvPr id="4" name="Content Placeholder 3" descr="2023-04-10 (1)"/>
          <p:cNvPicPr>
            <a:picLocks noChangeAspect="1"/>
          </p:cNvPicPr>
          <p:nvPr>
            <p:ph idx="1"/>
          </p:nvPr>
        </p:nvPicPr>
        <p:blipFill>
          <a:blip r:embed="rId1"/>
          <a:stretch>
            <a:fillRect/>
          </a:stretch>
        </p:blipFill>
        <p:spPr>
          <a:xfrm>
            <a:off x="2227580" y="1825625"/>
            <a:ext cx="7735570" cy="4351655"/>
          </a:xfrm>
          <a:prstGeom prst="rect">
            <a:avLst/>
          </a:prstGeom>
        </p:spPr>
      </p:pic>
      <p:sp>
        <p:nvSpPr>
          <p:cNvPr id="5" name="Text Box 4"/>
          <p:cNvSpPr txBox="1"/>
          <p:nvPr/>
        </p:nvSpPr>
        <p:spPr>
          <a:xfrm>
            <a:off x="6591935" y="1457325"/>
            <a:ext cx="2921635"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MainActivity(Java/Kotlin)...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SAMPLE SOURCE CODE</a:t>
            </a:r>
            <a:r>
              <a:rPr lang="en-US" sz="3200" u="sng">
                <a:solidFill>
                  <a:schemeClr val="bg1"/>
                </a:solidFill>
                <a:latin typeface="Times New Roman" panose="02020603050405020304" charset="0"/>
                <a:cs typeface="Times New Roman" panose="02020603050405020304" charset="0"/>
              </a:rPr>
              <a:t> 2:</a:t>
            </a:r>
            <a:endParaRPr lang="en-US" sz="3200" u="sng">
              <a:solidFill>
                <a:schemeClr val="bg1"/>
              </a:solidFill>
              <a:latin typeface="Times New Roman" panose="02020603050405020304" charset="0"/>
              <a:cs typeface="Times New Roman" panose="02020603050405020304" charset="0"/>
            </a:endParaRPr>
          </a:p>
        </p:txBody>
      </p:sp>
      <p:pic>
        <p:nvPicPr>
          <p:cNvPr id="5" name="Content Placeholder 4" descr="2023-04-10 (2)"/>
          <p:cNvPicPr>
            <a:picLocks noChangeAspect="1"/>
          </p:cNvPicPr>
          <p:nvPr>
            <p:ph idx="1"/>
          </p:nvPr>
        </p:nvPicPr>
        <p:blipFill>
          <a:blip r:embed="rId1"/>
          <a:stretch>
            <a:fillRect/>
          </a:stretch>
        </p:blipFill>
        <p:spPr>
          <a:xfrm>
            <a:off x="2227580" y="1825625"/>
            <a:ext cx="7735570" cy="4351655"/>
          </a:xfrm>
          <a:prstGeom prst="rect">
            <a:avLst/>
          </a:prstGeom>
        </p:spPr>
      </p:pic>
      <p:sp>
        <p:nvSpPr>
          <p:cNvPr id="8" name="Text Box 7"/>
          <p:cNvSpPr txBox="1"/>
          <p:nvPr/>
        </p:nvSpPr>
        <p:spPr>
          <a:xfrm>
            <a:off x="7657465" y="1415415"/>
            <a:ext cx="212979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build.gradle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SAMPLE SOURCE CODE</a:t>
            </a:r>
            <a:r>
              <a:rPr lang="en-US" sz="3200" u="sng">
                <a:solidFill>
                  <a:schemeClr val="bg1"/>
                </a:solidFill>
                <a:latin typeface="Times New Roman" panose="02020603050405020304" charset="0"/>
                <a:cs typeface="Times New Roman" panose="02020603050405020304" charset="0"/>
              </a:rPr>
              <a:t> 3:</a:t>
            </a:r>
            <a:endParaRPr lang="en-US" sz="3200" u="sng">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7657465" y="1415415"/>
            <a:ext cx="212979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build.gradle(S.F.H)</a:t>
            </a:r>
            <a:endParaRPr lang="en-US"/>
          </a:p>
        </p:txBody>
      </p:sp>
      <p:pic>
        <p:nvPicPr>
          <p:cNvPr id="4" name="Content Placeholder 3" descr="2023-04-10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SAMPLE SOURCE CODE 4:</a:t>
            </a:r>
            <a:endParaRPr lang="en-US" sz="3200" u="sng">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6704330" y="1457325"/>
            <a:ext cx="3174365"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activity_Main.xml (XML code)</a:t>
            </a:r>
            <a:endParaRPr lang="en-US"/>
          </a:p>
        </p:txBody>
      </p:sp>
      <p:pic>
        <p:nvPicPr>
          <p:cNvPr id="5" name="Content Placeholder 4" descr="2023-04-10 (4)"/>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IMPLEMENTATION </a:t>
            </a:r>
            <a:r>
              <a:rPr lang="en-US" sz="3200" u="sng">
                <a:solidFill>
                  <a:schemeClr val="bg1"/>
                </a:solidFill>
                <a:latin typeface="Times New Roman" panose="02020603050405020304" charset="0"/>
                <a:cs typeface="Times New Roman" panose="02020603050405020304" charset="0"/>
              </a:rPr>
              <a:t>1:</a:t>
            </a:r>
            <a:endParaRPr lang="en-US" sz="3200" u="sng">
              <a:solidFill>
                <a:schemeClr val="bg1"/>
              </a:solidFill>
              <a:latin typeface="Times New Roman" panose="02020603050405020304" charset="0"/>
              <a:cs typeface="Times New Roman" panose="02020603050405020304" charset="0"/>
            </a:endParaRPr>
          </a:p>
        </p:txBody>
      </p:sp>
      <p:pic>
        <p:nvPicPr>
          <p:cNvPr id="4" name="Content Placeholder 3" descr="WhatsApp Image 2023-04-10 at 16.29.57"/>
          <p:cNvPicPr>
            <a:picLocks noChangeAspect="1"/>
          </p:cNvPicPr>
          <p:nvPr>
            <p:ph idx="1"/>
          </p:nvPr>
        </p:nvPicPr>
        <p:blipFill>
          <a:blip r:embed="rId1"/>
          <a:stretch>
            <a:fillRect/>
          </a:stretch>
        </p:blipFill>
        <p:spPr>
          <a:xfrm>
            <a:off x="4090670" y="1685290"/>
            <a:ext cx="2883535" cy="5172710"/>
          </a:xfrm>
          <a:prstGeom prst="rect">
            <a:avLst/>
          </a:prstGeom>
        </p:spPr>
      </p:pic>
      <p:sp>
        <p:nvSpPr>
          <p:cNvPr id="5" name="Text Box 4"/>
          <p:cNvSpPr txBox="1"/>
          <p:nvPr/>
        </p:nvSpPr>
        <p:spPr>
          <a:xfrm>
            <a:off x="7819390" y="5219065"/>
            <a:ext cx="3164840" cy="460375"/>
          </a:xfrm>
          <a:prstGeom prst="rect">
            <a:avLst/>
          </a:prstGeom>
          <a:noFill/>
        </p:spPr>
        <p:txBody>
          <a:bodyPr wrap="square" rtlCol="0">
            <a:spAutoFit/>
          </a:bodyPr>
          <a:p>
            <a:r>
              <a:rPr lang="en-US" sz="2400" u="sng">
                <a:solidFill>
                  <a:schemeClr val="bg1"/>
                </a:solidFill>
                <a:latin typeface="Times New Roman" panose="02020603050405020304" charset="0"/>
                <a:cs typeface="Times New Roman" panose="02020603050405020304" charset="0"/>
              </a:rPr>
              <a:t>First Page of the App...</a:t>
            </a:r>
            <a:endParaRPr lang="en-US" sz="2400" u="sng">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IMPLEMENTATION</a:t>
            </a:r>
            <a:r>
              <a:rPr lang="en-US" sz="3200" u="sng">
                <a:solidFill>
                  <a:schemeClr val="bg1"/>
                </a:solidFill>
                <a:latin typeface="Times New Roman" panose="02020603050405020304" charset="0"/>
                <a:cs typeface="Times New Roman" panose="02020603050405020304" charset="0"/>
              </a:rPr>
              <a:t> 2:</a:t>
            </a:r>
            <a:endParaRPr lang="en-US" sz="3200" u="sng">
              <a:solidFill>
                <a:schemeClr val="bg1"/>
              </a:solidFill>
              <a:latin typeface="Times New Roman" panose="02020603050405020304" charset="0"/>
              <a:cs typeface="Times New Roman" panose="02020603050405020304" charset="0"/>
            </a:endParaRPr>
          </a:p>
        </p:txBody>
      </p:sp>
      <p:pic>
        <p:nvPicPr>
          <p:cNvPr id="4" name="Content Placeholder 3" descr="WhatsApp Image 2023-04-10 at 16.29.57"/>
          <p:cNvPicPr>
            <a:picLocks noChangeAspect="1"/>
          </p:cNvPicPr>
          <p:nvPr>
            <p:ph idx="1"/>
          </p:nvPr>
        </p:nvPicPr>
        <p:blipFill>
          <a:blip r:embed="rId1"/>
          <a:stretch>
            <a:fillRect/>
          </a:stretch>
        </p:blipFill>
        <p:spPr>
          <a:xfrm>
            <a:off x="4090670" y="1685290"/>
            <a:ext cx="2883535" cy="5172710"/>
          </a:xfrm>
          <a:prstGeom prst="rect">
            <a:avLst/>
          </a:prstGeom>
        </p:spPr>
      </p:pic>
      <p:sp>
        <p:nvSpPr>
          <p:cNvPr id="5" name="Text Box 4"/>
          <p:cNvSpPr txBox="1"/>
          <p:nvPr/>
        </p:nvSpPr>
        <p:spPr>
          <a:xfrm>
            <a:off x="7819390" y="5219065"/>
            <a:ext cx="3164840" cy="460375"/>
          </a:xfrm>
          <a:prstGeom prst="rect">
            <a:avLst/>
          </a:prstGeom>
          <a:noFill/>
        </p:spPr>
        <p:txBody>
          <a:bodyPr wrap="square" rtlCol="0">
            <a:spAutoFit/>
          </a:bodyPr>
          <a:p>
            <a:r>
              <a:rPr lang="en-US" sz="2400" u="sng">
                <a:solidFill>
                  <a:schemeClr val="bg1"/>
                </a:solidFill>
                <a:latin typeface="Times New Roman" panose="02020603050405020304" charset="0"/>
                <a:cs typeface="Times New Roman" panose="02020603050405020304" charset="0"/>
              </a:rPr>
              <a:t>First Page of the App...</a:t>
            </a:r>
            <a:endParaRPr lang="en-US" sz="2400" u="sng">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4655185" y="2480310"/>
            <a:ext cx="1937385"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a:t>Cough</a:t>
            </a:r>
            <a:endParaRPr lang="en-US"/>
          </a:p>
        </p:txBody>
      </p:sp>
      <p:sp>
        <p:nvSpPr>
          <p:cNvPr id="8" name="Left Arrow 7"/>
          <p:cNvSpPr/>
          <p:nvPr/>
        </p:nvSpPr>
        <p:spPr>
          <a:xfrm>
            <a:off x="6358890" y="2642235"/>
            <a:ext cx="1775460" cy="132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4295"/>
            <a:ext cx="10515600" cy="1325563"/>
          </a:xfrm>
        </p:spPr>
        <p:txBody>
          <a:bodyPr>
            <a:scene3d>
              <a:camera prst="orthographicFront"/>
              <a:lightRig rig="threePt" dir="t"/>
            </a:scene3d>
          </a:bodyPr>
          <a:p>
            <a:r>
              <a:rPr lang="en-US" sz="3200" u="sng">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Agenda :</a:t>
            </a:r>
            <a:endParaRPr lang="en-US" sz="3200" u="sng">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400175" y="1153160"/>
            <a:ext cx="10515600" cy="4351338"/>
          </a:xfrm>
        </p:spPr>
        <p:txBody>
          <a:bodyPr/>
          <a:p>
            <a:r>
              <a:rPr lang="en-US" sz="2400">
                <a:solidFill>
                  <a:schemeClr val="bg1"/>
                </a:solidFill>
                <a:latin typeface="Times New Roman" panose="02020603050405020304" charset="0"/>
                <a:cs typeface="Times New Roman" panose="02020603050405020304" charset="0"/>
              </a:rPr>
              <a:t>Aim and Objectives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Abstract</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Introduction</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Literature Survey</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Advantage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sym typeface="+mn-ea"/>
              </a:rPr>
              <a:t>Requirements</a:t>
            </a:r>
            <a:endParaRPr lang="en-US" sz="2400">
              <a:solidFill>
                <a:schemeClr val="bg1"/>
              </a:solidFill>
              <a:latin typeface="Times New Roman" panose="02020603050405020304" charset="0"/>
              <a:cs typeface="Times New Roman" panose="02020603050405020304" charset="0"/>
              <a:sym typeface="+mn-ea"/>
            </a:endParaRPr>
          </a:p>
          <a:p>
            <a:r>
              <a:rPr lang="en-US" sz="2400">
                <a:solidFill>
                  <a:schemeClr val="bg1"/>
                </a:solidFill>
                <a:latin typeface="Times New Roman" panose="02020603050405020304" charset="0"/>
                <a:cs typeface="Times New Roman" panose="02020603050405020304" charset="0"/>
                <a:sym typeface="+mn-ea"/>
              </a:rPr>
              <a:t>Installation Steps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Sample Source Code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sym typeface="+mn-ea"/>
              </a:rPr>
              <a:t>Implementation</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Result Analysis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Conclusion</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References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IMPLEMENTATION </a:t>
            </a:r>
            <a:r>
              <a:rPr lang="en-US" sz="3200" u="sng">
                <a:solidFill>
                  <a:schemeClr val="bg1"/>
                </a:solidFill>
                <a:latin typeface="Times New Roman" panose="02020603050405020304" charset="0"/>
                <a:cs typeface="Times New Roman" panose="02020603050405020304" charset="0"/>
              </a:rPr>
              <a:t>3:</a:t>
            </a:r>
            <a:endParaRPr lang="en-US" sz="3200" u="sng">
              <a:solidFill>
                <a:schemeClr val="bg1"/>
              </a:solidFill>
              <a:latin typeface="Times New Roman" panose="02020603050405020304" charset="0"/>
              <a:cs typeface="Times New Roman" panose="02020603050405020304" charset="0"/>
            </a:endParaRPr>
          </a:p>
        </p:txBody>
      </p:sp>
      <p:pic>
        <p:nvPicPr>
          <p:cNvPr id="4" name="Content Placeholder 3" descr="WhatsApp Image 2023-04-10 at 16.29.57"/>
          <p:cNvPicPr>
            <a:picLocks noChangeAspect="1"/>
          </p:cNvPicPr>
          <p:nvPr>
            <p:ph idx="1"/>
          </p:nvPr>
        </p:nvPicPr>
        <p:blipFill>
          <a:blip r:embed="rId1"/>
          <a:stretch>
            <a:fillRect/>
          </a:stretch>
        </p:blipFill>
        <p:spPr>
          <a:xfrm>
            <a:off x="4090670" y="1685290"/>
            <a:ext cx="2883535" cy="5172710"/>
          </a:xfrm>
          <a:prstGeom prst="rect">
            <a:avLst/>
          </a:prstGeom>
        </p:spPr>
      </p:pic>
      <p:sp>
        <p:nvSpPr>
          <p:cNvPr id="5" name="Text Box 4"/>
          <p:cNvSpPr txBox="1"/>
          <p:nvPr/>
        </p:nvSpPr>
        <p:spPr>
          <a:xfrm>
            <a:off x="7819390" y="5219065"/>
            <a:ext cx="3164840" cy="829945"/>
          </a:xfrm>
          <a:prstGeom prst="rect">
            <a:avLst/>
          </a:prstGeom>
          <a:noFill/>
        </p:spPr>
        <p:txBody>
          <a:bodyPr wrap="square" rtlCol="0">
            <a:spAutoFit/>
          </a:bodyPr>
          <a:p>
            <a:r>
              <a:rPr lang="en-US" sz="2400" u="sng">
                <a:solidFill>
                  <a:schemeClr val="bg1"/>
                </a:solidFill>
                <a:latin typeface="Times New Roman" panose="02020603050405020304" charset="0"/>
                <a:cs typeface="Times New Roman" panose="02020603050405020304" charset="0"/>
              </a:rPr>
              <a:t>Second Page of the App...</a:t>
            </a:r>
            <a:endParaRPr lang="en-US" sz="2400" u="sng">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4655185" y="2480310"/>
            <a:ext cx="1937385"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a:t>Cough</a:t>
            </a:r>
            <a:endParaRPr lang="en-US"/>
          </a:p>
        </p:txBody>
      </p:sp>
      <p:sp>
        <p:nvSpPr>
          <p:cNvPr id="6" name="Text Box 5"/>
          <p:cNvSpPr txBox="1"/>
          <p:nvPr/>
        </p:nvSpPr>
        <p:spPr>
          <a:xfrm>
            <a:off x="4239260" y="2906395"/>
            <a:ext cx="2525395"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a:t>User Blood Group = B+</a:t>
            </a:r>
            <a:endParaRPr lang="en-US"/>
          </a:p>
        </p:txBody>
      </p:sp>
      <p:sp>
        <p:nvSpPr>
          <p:cNvPr id="9" name="Left Arrow 8"/>
          <p:cNvSpPr/>
          <p:nvPr/>
        </p:nvSpPr>
        <p:spPr>
          <a:xfrm>
            <a:off x="6582410" y="3017520"/>
            <a:ext cx="1927225" cy="914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RESULT ANALYSIS:</a:t>
            </a:r>
            <a:endParaRPr lang="en-US" sz="3200" u="sng">
              <a:solidFill>
                <a:schemeClr val="bg1"/>
              </a:solidFill>
              <a:latin typeface="Times New Roman" panose="02020603050405020304" charset="0"/>
              <a:cs typeface="Times New Roman" panose="02020603050405020304" charset="0"/>
            </a:endParaRPr>
          </a:p>
        </p:txBody>
      </p:sp>
      <p:pic>
        <p:nvPicPr>
          <p:cNvPr id="4" name="Content Placeholder 3" descr="WhatsApp Image 2023-04-10 at 16.29.57"/>
          <p:cNvPicPr>
            <a:picLocks noChangeAspect="1"/>
          </p:cNvPicPr>
          <p:nvPr>
            <p:ph idx="1"/>
          </p:nvPr>
        </p:nvPicPr>
        <p:blipFill>
          <a:blip r:embed="rId1"/>
          <a:stretch>
            <a:fillRect/>
          </a:stretch>
        </p:blipFill>
        <p:spPr>
          <a:xfrm>
            <a:off x="4090670" y="1685290"/>
            <a:ext cx="2883535" cy="5172710"/>
          </a:xfrm>
          <a:prstGeom prst="rect">
            <a:avLst/>
          </a:prstGeom>
        </p:spPr>
      </p:pic>
      <p:sp>
        <p:nvSpPr>
          <p:cNvPr id="5" name="Text Box 4"/>
          <p:cNvSpPr txBox="1"/>
          <p:nvPr/>
        </p:nvSpPr>
        <p:spPr>
          <a:xfrm>
            <a:off x="7819390" y="5219065"/>
            <a:ext cx="3164840" cy="460375"/>
          </a:xfrm>
          <a:prstGeom prst="rect">
            <a:avLst/>
          </a:prstGeom>
          <a:noFill/>
        </p:spPr>
        <p:txBody>
          <a:bodyPr wrap="square" rtlCol="0">
            <a:spAutoFit/>
          </a:bodyPr>
          <a:p>
            <a:r>
              <a:rPr lang="en-US" sz="2400" u="sng">
                <a:solidFill>
                  <a:schemeClr val="bg1"/>
                </a:solidFill>
                <a:latin typeface="Times New Roman" panose="02020603050405020304" charset="0"/>
                <a:cs typeface="Times New Roman" panose="02020603050405020304" charset="0"/>
              </a:rPr>
              <a:t>Third Page of the App...</a:t>
            </a:r>
            <a:endParaRPr lang="en-US" sz="2400" u="sng">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4655185" y="2480310"/>
            <a:ext cx="1937385"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a:t>Cough</a:t>
            </a:r>
            <a:endParaRPr lang="en-US"/>
          </a:p>
        </p:txBody>
      </p:sp>
      <p:pic>
        <p:nvPicPr>
          <p:cNvPr id="6" name="Picture 5"/>
          <p:cNvPicPr>
            <a:picLocks noChangeAspect="1"/>
          </p:cNvPicPr>
          <p:nvPr/>
        </p:nvPicPr>
        <p:blipFill>
          <a:blip r:embed="rId2"/>
          <a:stretch>
            <a:fillRect/>
          </a:stretch>
        </p:blipFill>
        <p:spPr>
          <a:xfrm>
            <a:off x="4090670" y="2278380"/>
            <a:ext cx="2883535" cy="4578985"/>
          </a:xfrm>
          <a:prstGeom prst="rect">
            <a:avLst/>
          </a:prstGeom>
        </p:spPr>
      </p:pic>
      <p:sp>
        <p:nvSpPr>
          <p:cNvPr id="7" name="Text Box 6"/>
          <p:cNvSpPr txBox="1"/>
          <p:nvPr/>
        </p:nvSpPr>
        <p:spPr>
          <a:xfrm>
            <a:off x="6395720" y="2018665"/>
            <a:ext cx="578485" cy="337185"/>
          </a:xfrm>
          <a:prstGeom prst="rect">
            <a:avLst/>
          </a:prstGeom>
          <a:noFill/>
        </p:spPr>
        <p:txBody>
          <a:bodyPr wrap="square" rtlCol="0">
            <a:spAutoFit/>
          </a:bodyPr>
          <a:p>
            <a:r>
              <a:rPr lang="en-US" sz="1600">
                <a:solidFill>
                  <a:schemeClr val="accent1"/>
                </a:solidFill>
                <a:latin typeface="Agency FB" panose="020B0503020202020204" charset="0"/>
                <a:cs typeface="Agency FB" panose="020B0503020202020204" charset="0"/>
              </a:rPr>
              <a:t>BACK</a:t>
            </a:r>
            <a:endParaRPr lang="en-US" sz="1600">
              <a:solidFill>
                <a:schemeClr val="accent1"/>
              </a:solidFill>
              <a:latin typeface="Agency FB" panose="020B0503020202020204" charset="0"/>
              <a:cs typeface="Agency FB" panose="020B0503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CONCLUSION:</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User after giving the issue and blood group, he get the Differences of that issue as Ayurvedic and Artificial Informations. </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Also there side effects and body exercises. </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Also Avoids of Past foods and other bad roles.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REFERENCE:</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90345"/>
            <a:ext cx="10515600" cy="5295265"/>
          </a:xfrm>
        </p:spPr>
        <p:txBody>
          <a:bodyPr/>
          <a:p>
            <a:pPr marL="457200" indent="-457200">
              <a:buAutoNum type="arabicPeriod"/>
            </a:pPr>
            <a:r>
              <a:rPr lang="en-US" sz="1600">
                <a:solidFill>
                  <a:schemeClr val="bg1"/>
                </a:solidFill>
                <a:latin typeface="Times New Roman" panose="02020603050405020304" charset="0"/>
                <a:cs typeface="Times New Roman" panose="02020603050405020304" charset="0"/>
              </a:rPr>
              <a:t>National Institutes of Health Office of Dietary Supplements. Botanical Dietary   Supplements: Background Information. Available at </a:t>
            </a:r>
            <a:r>
              <a:rPr lang="en-US" sz="1600">
                <a:solidFill>
                  <a:schemeClr val="bg1"/>
                </a:solidFill>
                <a:latin typeface="Times New Roman" panose="02020603050405020304" charset="0"/>
                <a:cs typeface="Times New Roman" panose="02020603050405020304" charset="0"/>
                <a:hlinkClick r:id="rId1" action="ppaction://hlinksldjump"/>
              </a:rPr>
              <a:t>http://ods.od.nih.gov/factsheets/botanicalbackground.asp. Accessed 12 December 2012.</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Duraz AY, Khan SA. Knowledge, attitudes and awareness of community pharmacists towards the use of herbal medicines in muscat region. Oman Med J 2011;26:451-3.</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Kirking DM et al. Economics and structure of the genericpharmaceutical industry. J Am Pharm Assoc (Wash) 2001;41(4): 578–584.4. </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Pearce GA et al. Bioequivalence: how, why, and what does itreally mean? J Pharm Pract Res 2004; 34: 195–200</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Lofgren H. Generic drugs: international trends and policydevelopments in Australia. Aust Health Rev 2004; 27(1): 39–48</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De Quincey T. Confessions of an English Opium Eater. Oxford University Press. 1821; 39–40 [Google Scholar]</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Burroughs W. Junkie. New English Library, London 1953 [Google Scholar]</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World Health Organization. Tobacco [Internet].  Geneva:  World  Health Organization; 2019 May [cited 2020 Jan  04];  Available  from:</a:t>
            </a:r>
            <a:r>
              <a:rPr lang="en-US" sz="1600">
                <a:solidFill>
                  <a:schemeClr val="bg1"/>
                </a:solidFill>
                <a:latin typeface="Times New Roman" panose="02020603050405020304" charset="0"/>
                <a:cs typeface="Times New Roman" panose="02020603050405020304" charset="0"/>
                <a:hlinkClick r:id="rId1" action="ppaction://hlinksldjump"/>
              </a:rPr>
              <a:t> https://www.who.int/news-room/fact-sheets/detail/tobacco </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Tirtosastro  S,  Murdiyati  AS. Kandungan  kimia  tembakau  dan rokok. Buletin Tanaman Tembakau, Serat  &amp;  Minyak  Industri. 2010;2(1):33-43. </a:t>
            </a:r>
            <a:endParaRPr lang="en-US" sz="1600">
              <a:solidFill>
                <a:schemeClr val="bg1"/>
              </a:solidFill>
              <a:latin typeface="Times New Roman" panose="02020603050405020304" charset="0"/>
              <a:cs typeface="Times New Roman" panose="02020603050405020304" charset="0"/>
            </a:endParaRPr>
          </a:p>
          <a:p>
            <a:pPr marL="457200" indent="-457200">
              <a:buAutoNum type="arabicPeriod"/>
            </a:pPr>
            <a:r>
              <a:rPr lang="en-US" sz="1600">
                <a:solidFill>
                  <a:schemeClr val="bg1"/>
                </a:solidFill>
                <a:latin typeface="Times New Roman" panose="02020603050405020304" charset="0"/>
                <a:cs typeface="Times New Roman" panose="02020603050405020304" charset="0"/>
              </a:rPr>
              <a:t>Better Balance Book written by Harvard Universy Website. Available At           </a:t>
            </a:r>
            <a:r>
              <a:rPr lang="en-US" sz="1600">
                <a:solidFill>
                  <a:schemeClr val="bg1"/>
                </a:solidFill>
                <a:latin typeface="Times New Roman" panose="02020603050405020304" charset="0"/>
                <a:cs typeface="Times New Roman" panose="02020603050405020304" charset="0"/>
                <a:sym typeface="+mn-ea"/>
                <a:hlinkClick r:id="rId1" action="ppaction://hlinksldjump"/>
              </a:rPr>
              <a:t>https://www.health.harvard.edu/topics/exercise-and-fitness</a:t>
            </a:r>
            <a:endParaRPr lang="en-US" sz="1600">
              <a:solidFill>
                <a:schemeClr val="bg1"/>
              </a:solidFill>
              <a:latin typeface="Times New Roman" panose="02020603050405020304" charset="0"/>
              <a:cs typeface="Times New Roman" panose="02020603050405020304" charset="0"/>
            </a:endParaRPr>
          </a:p>
          <a:p>
            <a:pPr marL="0" indent="0">
              <a:buNone/>
            </a:pPr>
            <a:endParaRPr 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medical-stethoscope-blue-heart-text-thank-you-white-wooden-background-with-copy-space-healthcare-medicine-concept-national-nurses-day_99432-3040"/>
          <p:cNvPicPr>
            <a:picLocks noChangeAspect="1"/>
          </p:cNvPicPr>
          <p:nvPr>
            <p:ph idx="1"/>
          </p:nvPr>
        </p:nvPicPr>
        <p:blipFill>
          <a:blip r:embed="rId1"/>
          <a:stretch>
            <a:fillRect/>
          </a:stretch>
        </p:blipFill>
        <p:spPr>
          <a:xfrm>
            <a:off x="635" y="0"/>
            <a:ext cx="12191365"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Aim and Objectives:</a:t>
            </a:r>
            <a:endParaRPr lang="en-US" sz="3200" u="sng">
              <a:solidFill>
                <a:schemeClr val="bg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sym typeface="+mn-ea"/>
              </a:rPr>
              <a:t>To show a way to a good life.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To Aware the Knowledge of the medicines to people.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To Aware the differences of the medicines.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Patients get knowledge on the chemicals used in Medicines.</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Patients can prepare there own Ayurvedic Medicine.</a:t>
            </a: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Patients can know the side effects causes on using Artificial Medicines for there blood group.</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Abstract :</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a:solidFill>
                  <a:schemeClr val="bg1"/>
                </a:solidFill>
                <a:latin typeface="Times New Roman" panose="02020603050405020304" charset="0"/>
                <a:cs typeface="Times New Roman" panose="02020603050405020304" charset="0"/>
              </a:rPr>
              <a:t>All of the world the Health Issues are common for people, some of people can’t explain the symptoms to the doctors and in medical stores and didn’t get a proper medicines. And also there have the rights to know about the ingredents added in Artificial medicines and in Ayurvedic medicines. To know the information of a medicines of a digease and infections. And to identify the symptoms. Search For Health(SFH) an Android Application give all the information about the medicine and there symptoms with a one search. It shows both the Ayurvedic and Artificial medicines information and they differences also comparisons...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Introduction :</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People need to get a knowlege of medicines, such as How both Ayurvedic Medicines and Artificial Medicines are prepared?, In which issue we should take which medicines? and also know about the Side Effects cause on medicines...</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To know such things we introduce “Search For Health” an Android Application which gives the advice and information of a medicines and percentage of side effects of a medicine to the user body by the use of user blood group.</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It gives 6 types of information - Ayurvedic Medicines and there side effects, Artificial Medicines and there side effects, Ayurvedic Ingredents, Artificial Ingredents, Body Exercises and Avoidance... </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rPr>
              <a:t>LITERATURE SURVEY 1 :</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Revival and retrieval of texts from ancient manuscripts/ rare books, collection and compilation of references relating to drugs and diseases from classical treatises, lexicographic work, contemporary literature and publications related to Ayurveda and other medical systems have been continued further under the Literary Research Programme. The Council has been publishing periodicals "Journal of Research in Ayurvedic Sciences", "Journal of Drug Research in Ayurveda Sciences" and "Journal of Indian Medical Heritage". So far about 235 books, monographs, technical reports etc. have been published besides IEC material like brochures, booklets etc. for dissemination of Ayurveda among masses.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LITERATURE SURVEY 2 :</a:t>
            </a:r>
            <a:endParaRPr lang="en-US" sz="3200" u="sng">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As per (Rekha and Gokila, 2015) many consumers experienced one  or more chemicals in the cosmetics, which could lead to many side effects. Hence, they have started moving to herbal based cosmetics. Most of the cosmetic manufacturing company, after assessing the need of the consumer, started providing herbal based cosmetics. As per the empirical study conducted by Kaur (2016) (http://eminencejournal.com/images/pdf/Z10.pdf), most of the people surveyed were found to be satisfied with the quality and price of herbal cosmetic products (Khanna, 2015). Their study concludes, the majority of the users were satisfied from Patanjali products. The reasons for the same are rational price of the product as well as capability of the product to treat the problem</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LITERATURE SURVEY 3 :</a:t>
            </a:r>
            <a:endParaRPr lang="en-US" sz="3200" u="sng">
              <a:solidFill>
                <a:schemeClr val="bg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The economic burden on drug budgets has increased in the use of generic medicines [1] as those medicines typically 20% to 90% cheaper than originator equivalents [2]. In this case, the usage of inexpensive generic medicines is frequently promoted as a measure to decrease the health care expenses on the pharmaceutical products, and afford savings to patients as well as governments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u="sng">
                <a:solidFill>
                  <a:schemeClr val="bg1"/>
                </a:solidFill>
                <a:latin typeface="Times New Roman" panose="02020603050405020304" charset="0"/>
                <a:cs typeface="Times New Roman" panose="02020603050405020304" charset="0"/>
                <a:sym typeface="+mn-ea"/>
              </a:rPr>
              <a:t>LITERATURE SURVEY 4 :</a:t>
            </a:r>
            <a:endParaRPr lang="en-US" sz="3200" u="sng">
              <a:solidFill>
                <a:schemeClr val="bg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sz="2400">
                <a:solidFill>
                  <a:schemeClr val="bg1"/>
                </a:solidFill>
                <a:latin typeface="Times New Roman" panose="02020603050405020304" charset="0"/>
                <a:cs typeface="Times New Roman" panose="02020603050405020304" charset="0"/>
              </a:rPr>
              <a:t>Since  1950,  there  has  been  an identification of the chemical components in  tobacco.[9]  Until  now,  almost  7,000 chemical compounds have been identified in cigarette smoke. Of the 7,000 chemical compounds, 69  of them  are known  to be carcinogenic.[10]  Carcinogenic  compounds are  present  in  cigarette  smoke  such  as acetaldehyde, arsenic,  benzene,  cadmium, ethylene  oxide,  formaldehyde,  polonium nickel  (Figure 1).[11] Smoking is enjoying burned nicotine. Nicotine  is  a</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7636</Words>
  <Application>WPS Presentation</Application>
  <PresentationFormat/>
  <Paragraphs>164</Paragraphs>
  <Slides>24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Calibri</vt:lpstr>
      <vt:lpstr>Microsoft YaHei</vt:lpstr>
      <vt:lpstr>Times New Roman</vt:lpstr>
      <vt:lpstr>Arial Unicode MS</vt:lpstr>
      <vt:lpstr>Calibri Light</vt:lpstr>
      <vt:lpstr>Wingdings</vt:lpstr>
      <vt:lpstr>Agency FB</vt:lpstr>
      <vt:lpstr>Office 主题</vt:lpstr>
      <vt:lpstr>PowerPoint 演示文稿</vt:lpstr>
      <vt:lpstr>Agenda :</vt:lpstr>
      <vt:lpstr>Aim and Objectives:</vt:lpstr>
      <vt:lpstr>Abstract :</vt:lpstr>
      <vt:lpstr>Introduction :</vt:lpstr>
      <vt:lpstr>LITERATURE SURVEY 1 :</vt:lpstr>
      <vt:lpstr>LITERATURE SURVEY 2 :</vt:lpstr>
      <vt:lpstr>LITERATURE SURVEY 3 :</vt:lpstr>
      <vt:lpstr>LITERATURE SURVEY 4 :</vt:lpstr>
      <vt:lpstr>LITERATURE SURVEY 5 :</vt:lpstr>
      <vt:lpstr>ADVANTAGE :</vt:lpstr>
      <vt:lpstr>REQUIREMENTS :</vt:lpstr>
      <vt:lpstr>Installation Steps:</vt:lpstr>
      <vt:lpstr>SAMPLE SOURCE CODE 1:</vt:lpstr>
      <vt:lpstr>SAMPLE SOURCE CODE 2:</vt:lpstr>
      <vt:lpstr>SAMPLE SOURCE CODE 3:</vt:lpstr>
      <vt:lpstr>SAMPLE SOURCE CODE 4:</vt:lpstr>
      <vt:lpstr>IMPLEMENTATION 1:</vt:lpstr>
      <vt:lpstr>IMPLEMENTATION 2:</vt:lpstr>
      <vt:lpstr>IMPLEMENTATION 3:</vt:lpstr>
      <vt:lpstr>RESULT ANALYSIS:</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santo</cp:lastModifiedBy>
  <cp:revision>73</cp:revision>
  <dcterms:created xsi:type="dcterms:W3CDTF">2015-07-07T12:57:00Z</dcterms:created>
  <dcterms:modified xsi:type="dcterms:W3CDTF">2023-11-12T09:28:37Z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E54680EA7C0743EE8477B858ADEF664B</vt:lpwstr>
  </property>
</Properties>
</file>