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9"/>
  </p:notesMasterIdLst>
  <p:sldIdLst>
    <p:sldId id="288" r:id="rId2"/>
    <p:sldId id="287" r:id="rId3"/>
    <p:sldId id="257" r:id="rId4"/>
    <p:sldId id="264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85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-COMMERCE%20Project%20Files\2.E-COMMERCE%20FULL%20PROJECT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-COMMERCE%20Project%20Files\2.E-COMMERCE%20FULL%20PROJECT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-COMMERCE%20Project%20Files\2.E-COMMERCE%20FULL%20PROJECT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-COMMERCE%20Project%20Files\2.E-COMMERCE%20FULL%20PROJECT%20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-COMMERCE%20Project%20Files\2.E-COMMERCE%20FULL%20PROJECT%20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-COMMERCE%20Project%20Files\2.E-COMMERCE%20FULL%20PROJECT%20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-COMMERCE%20Project%20Files\2.E-COMMERCE%20FULL%20PROJECT%20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[2.E-COMMERCE FULL PROJECT 2.xlsx]Q1!PivotTable1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Weekday Vs Weekend Payment Statistics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17119444444444445"/>
          <c:y val="8.69422572178477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6165223097112861"/>
          <c:y val="0.21760680956547093"/>
          <c:w val="0.41184405074365704"/>
          <c:h val="0.6864067512394284"/>
        </c:manualLayout>
      </c:layout>
      <c:pieChart>
        <c:varyColors val="1"/>
        <c:ser>
          <c:idx val="0"/>
          <c:order val="0"/>
          <c:tx>
            <c:strRef>
              <c:f>'Q1'!$D$10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096-4A03-A21C-4AA3423B5F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096-4A03-A21C-4AA3423B5F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'Q1'!$C$11:$C$13</c:f>
              <c:strCache>
                <c:ptCount val="2"/>
                <c:pt idx="0">
                  <c:v>week day</c:v>
                </c:pt>
                <c:pt idx="1">
                  <c:v>week end</c:v>
                </c:pt>
              </c:strCache>
            </c:strRef>
          </c:cat>
          <c:val>
            <c:numRef>
              <c:f>'Q1'!$D$11:$D$13</c:f>
              <c:numCache>
                <c:formatCode>General</c:formatCode>
                <c:ptCount val="2"/>
                <c:pt idx="0">
                  <c:v>77634</c:v>
                </c:pt>
                <c:pt idx="1">
                  <c:v>23105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96-4A03-A21C-4AA3423B5F18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[2.E-COMMERCE FULL PROJECT 2.xlsx]Q1!PivotTable1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Weekday Vs Weekend Payment Statistics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17119444444444445"/>
          <c:y val="8.69422572178477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6165223097112861"/>
          <c:y val="0.21760680956547093"/>
          <c:w val="0.41184405074365704"/>
          <c:h val="0.6864067512394284"/>
        </c:manualLayout>
      </c:layout>
      <c:pieChart>
        <c:varyColors val="1"/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[2.E-COMMERCE FULL PROJECT 2.xlsx]Q1!PivotTable1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Weekday Vs Weekend Payment Statistics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17119444444444445"/>
          <c:y val="8.69422572178477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6165223097112861"/>
          <c:y val="0.21760680956547093"/>
          <c:w val="0.41184405074365704"/>
          <c:h val="0.6864067512394284"/>
        </c:manualLayout>
      </c:layout>
      <c:pieChart>
        <c:varyColors val="1"/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[2.E-COMMERCE FULL PROJECT 2.xlsx]Q1!PivotTable1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Weekday Vs Weekend Payment Statistics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17119444444444445"/>
          <c:y val="8.69422572178477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6165223097112861"/>
          <c:y val="0.21760680956547093"/>
          <c:w val="0.41184405074365704"/>
          <c:h val="0.6864067512394284"/>
        </c:manualLayout>
      </c:layout>
      <c:pieChart>
        <c:varyColors val="1"/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[2.E-COMMERCE FULL PROJECT 2.xlsx]Q4!PivotTable5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0"/>
              <a:t>Average price and payment values from customers of sao paulo city</a:t>
            </a:r>
          </a:p>
          <a:p>
            <a:pPr>
              <a:defRPr sz="1200"/>
            </a:pPr>
            <a:endParaRPr lang="en-IN" sz="1200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'Q4'!$A$3</c:f>
              <c:strCache>
                <c:ptCount val="1"/>
                <c:pt idx="0">
                  <c:v>Average of price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'Q4'!$A$4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'Q4'!$A$4</c:f>
              <c:numCache>
                <c:formatCode>0</c:formatCode>
                <c:ptCount val="1"/>
                <c:pt idx="0">
                  <c:v>106.8659103448276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72-4AE1-857B-3B8E75E1DB87}"/>
            </c:ext>
          </c:extLst>
        </c:ser>
        <c:ser>
          <c:idx val="1"/>
          <c:order val="1"/>
          <c:tx>
            <c:strRef>
              <c:f>'Q4'!$B$3</c:f>
              <c:strCache>
                <c:ptCount val="1"/>
                <c:pt idx="0">
                  <c:v>Average of payment_value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'Q4'!$A$4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'Q4'!$B$4</c:f>
              <c:numCache>
                <c:formatCode>0</c:formatCode>
                <c:ptCount val="1"/>
                <c:pt idx="0">
                  <c:v>134.30641501019369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72-4AE1-857B-3B8E75E1DB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8312415"/>
        <c:axId val="1008316735"/>
      </c:barChart>
      <c:catAx>
        <c:axId val="1008312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316735"/>
        <c:crosses val="autoZero"/>
        <c:auto val="1"/>
        <c:lblAlgn val="ctr"/>
        <c:lblOffset val="100"/>
        <c:noMultiLvlLbl val="0"/>
      </c:catAx>
      <c:valAx>
        <c:axId val="1008316735"/>
        <c:scaling>
          <c:orientation val="minMax"/>
        </c:scaling>
        <c:delete val="1"/>
        <c:axPos val="l"/>
        <c:numFmt formatCode="0" sourceLinked="1"/>
        <c:majorTickMark val="none"/>
        <c:minorTickMark val="none"/>
        <c:tickLblPos val="nextTo"/>
        <c:crossAx val="1008312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[2.E-COMMERCE FULL PROJECT 2.xlsx]Q1!PivotTable1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Weekday Vs Weekend Payment Statistics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c:rich>
      </c:tx>
      <c:layout>
        <c:manualLayout>
          <c:xMode val="edge"/>
          <c:yMode val="edge"/>
          <c:x val="0.17119444444444445"/>
          <c:y val="8.69422572178477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6165223097112861"/>
          <c:y val="0.21760680956547093"/>
          <c:w val="0.41184405074365704"/>
          <c:h val="0.6864067512394284"/>
        </c:manualLayout>
      </c:layout>
      <c:pieChart>
        <c:varyColors val="1"/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[2.E-COMMERCE FULL PROJECT 2.xlsx]Q5!PivotTable4</c:name>
    <c:fmtId val="3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Relationship between shipping days Vs review scores.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580286572337851"/>
          <c:y val="0.19812920443768059"/>
          <c:w val="0.81562270341207355"/>
          <c:h val="0.64307989029461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'Q5'!$E$16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'Q5'!$D$17:$D$22</c:f>
              <c:strCache>
                <c:ptCount val="6"/>
                <c:pt idx="0">
                  <c:v>30</c:v>
                </c:pt>
                <c:pt idx="1">
                  <c:v>25</c:v>
                </c:pt>
                <c:pt idx="2">
                  <c:v>20</c:v>
                </c:pt>
                <c:pt idx="3">
                  <c:v>15</c:v>
                </c:pt>
                <c:pt idx="4">
                  <c:v>10</c:v>
                </c:pt>
                <c:pt idx="5">
                  <c:v>5</c:v>
                </c:pt>
              </c:strCache>
            </c:strRef>
          </c:cat>
          <c:val>
            <c:numRef>
              <c:f>'Q5'!$E$17:$E$22</c:f>
              <c:numCache>
                <c:formatCode>0.0</c:formatCode>
                <c:ptCount val="6"/>
                <c:pt idx="0">
                  <c:v>3.0700934579439254</c:v>
                </c:pt>
                <c:pt idx="1">
                  <c:v>3.5388127853881279</c:v>
                </c:pt>
                <c:pt idx="2">
                  <c:v>4.0796657381615598</c:v>
                </c:pt>
                <c:pt idx="3">
                  <c:v>4.2125225767609873</c:v>
                </c:pt>
                <c:pt idx="4">
                  <c:v>4.2941176470588234</c:v>
                </c:pt>
                <c:pt idx="5">
                  <c:v>4.40209324452902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C4-417A-A9A0-7D2A3BBD1E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48291119"/>
        <c:axId val="148289679"/>
      </c:barChart>
      <c:catAx>
        <c:axId val="14829111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/>
                  <a:t>NO</a:t>
                </a:r>
                <a:r>
                  <a:rPr lang="en-IN" sz="900" baseline="0"/>
                  <a:t> OF DAYS</a:t>
                </a:r>
                <a:endParaRPr lang="en-IN" sz="9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89679"/>
        <c:crosses val="autoZero"/>
        <c:auto val="1"/>
        <c:lblAlgn val="ctr"/>
        <c:lblOffset val="100"/>
        <c:noMultiLvlLbl val="0"/>
      </c:catAx>
      <c:valAx>
        <c:axId val="148289679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REVIEW</a:t>
                </a:r>
                <a:r>
                  <a:rPr lang="en-IN" baseline="0"/>
                  <a:t> SCORES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" sourceLinked="1"/>
        <c:majorTickMark val="none"/>
        <c:minorTickMark val="none"/>
        <c:tickLblPos val="nextTo"/>
        <c:crossAx val="148291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96B07-E0E8-46FD-94D0-8074A0AC7A9F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D7108-2722-47D6-B762-73D228284A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58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D7108-2722-47D6-B762-73D228284A8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33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30F79-B728-E457-3F9E-9C8654860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848AFF-DBBE-17FB-056F-DA028602A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21F56E-61E5-47CB-2495-726A9F360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75C12-5C38-1CB7-2938-7B75213EC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D7108-2722-47D6-B762-73D228284A8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81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47C12-CE13-733A-F635-2D82A5120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293573-FFF7-0DD2-288F-B1AF60E4F4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5AD412-8E9E-F4BF-8223-2AEC278D1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AC3FF-D489-5ED7-5A43-ABC62022E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D7108-2722-47D6-B762-73D228284A8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34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E3170-8CFD-EF9A-9E09-E0CDA2772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3BCABA-17AA-3A43-1194-10C2874A3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7A0BCA-9510-21B4-9A14-B050D664C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52FD1-A342-9634-E19D-B20E6788D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D7108-2722-47D6-B762-73D228284A8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35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BC70D-0FB3-097B-FF9A-63F066D68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8384D1-C70D-A66F-77D0-A8255A33AF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3BE37E-8C6B-3F3D-C5EA-9203CCBD1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44108-1089-0819-8271-9CF2782C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D7108-2722-47D6-B762-73D228284A8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68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024E7-9A8A-5F3D-D572-8E39D33D2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3522FF-CB52-D171-0F73-3DD8F2DA4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B623AC-132C-55CD-858C-83BF53F3D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D1A6B-B01D-B0E4-E04B-216210315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0D7108-2722-47D6-B762-73D228284A8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03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81E6-7816-49C1-AED8-1A609905C3DB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FB49-0791-4146-91A4-F80971FA92A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40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81E6-7816-49C1-AED8-1A609905C3DB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FB49-0791-4146-91A4-F80971FA9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28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81E6-7816-49C1-AED8-1A609905C3DB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FB49-0791-4146-91A4-F80971FA9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47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81E6-7816-49C1-AED8-1A609905C3DB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FB49-0791-4146-91A4-F80971FA9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0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81E6-7816-49C1-AED8-1A609905C3DB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FB49-0791-4146-91A4-F80971FA92A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8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81E6-7816-49C1-AED8-1A609905C3DB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FB49-0791-4146-91A4-F80971FA9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97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81E6-7816-49C1-AED8-1A609905C3DB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FB49-0791-4146-91A4-F80971FA9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0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81E6-7816-49C1-AED8-1A609905C3DB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FB49-0791-4146-91A4-F80971FA9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58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81E6-7816-49C1-AED8-1A609905C3DB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FB49-0791-4146-91A4-F80971FA9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81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35C81E6-7816-49C1-AED8-1A609905C3DB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15FB49-0791-4146-91A4-F80971FA9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7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81E6-7816-49C1-AED8-1A609905C3DB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5FB49-0791-4146-91A4-F80971FA92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450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35C81E6-7816-49C1-AED8-1A609905C3DB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15FB49-0791-4146-91A4-F80971FA92A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05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85FEE9-5996-AE61-4078-31E6560F2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682" y="1099794"/>
            <a:ext cx="4779389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5053DD-6747-1644-8CB0-6742B58B9C8E}"/>
              </a:ext>
            </a:extLst>
          </p:cNvPr>
          <p:cNvSpPr txBox="1"/>
          <p:nvPr/>
        </p:nvSpPr>
        <p:spPr>
          <a:xfrm>
            <a:off x="4355183" y="2496962"/>
            <a:ext cx="7060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STORE ANALYSIS REPORT </a:t>
            </a:r>
          </a:p>
        </p:txBody>
      </p:sp>
    </p:spTree>
    <p:extLst>
      <p:ext uri="{BB962C8B-B14F-4D97-AF65-F5344CB8AC3E}">
        <p14:creationId xmlns:p14="http://schemas.microsoft.com/office/powerpoint/2010/main" val="2416305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0274A-F542-C9D1-7420-02D0D02B2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A3BB061-7A08-32DE-8E69-452F2DDB429C}"/>
              </a:ext>
            </a:extLst>
          </p:cNvPr>
          <p:cNvSpPr txBox="1"/>
          <p:nvPr/>
        </p:nvSpPr>
        <p:spPr>
          <a:xfrm>
            <a:off x="310376" y="1015244"/>
            <a:ext cx="6037005" cy="3849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  Top 5 and bottom 5 cities along with their orders</a:t>
            </a:r>
          </a:p>
          <a:p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Cities with the highest and lowest order volumes (e.g., São Paulo, Rio de Janeiro, Belo Horizonte).Example Finding: São Paulo leads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 orders, while smaller cities have very few orders.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407A1-C090-6AA1-CAC0-1B3D15E4A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930" y="932909"/>
            <a:ext cx="5722070" cy="446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1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3928D-22A8-703C-4661-C758AFA7C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8D89F5B-2420-E99C-75EF-0465409BEB41}"/>
              </a:ext>
            </a:extLst>
          </p:cNvPr>
          <p:cNvSpPr txBox="1"/>
          <p:nvPr/>
        </p:nvSpPr>
        <p:spPr>
          <a:xfrm>
            <a:off x="168975" y="0"/>
            <a:ext cx="11114910" cy="5731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from the Analysis</a:t>
            </a:r>
          </a:p>
          <a:p>
            <a:pPr marL="28575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Reliance on Weekdays: Most purchases (77%) occur on weekdays, suggesting strong weekday e-commerce traffic.</a:t>
            </a:r>
          </a:p>
          <a:p>
            <a:pPr marL="28575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 Card Dominance: Over 70% of orders use credit cards, and they often correlate with high review scores.</a:t>
            </a:r>
          </a:p>
          <a:p>
            <a:pPr marL="28575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Shipping Time Affects Reviews: Shorter delivery times (0–10 days) lead to better reviews (4+), indicating speed matters.</a:t>
            </a:r>
          </a:p>
          <a:p>
            <a:pPr marL="28575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São Paulo as Key Market: Higher average payment values and large order volume from São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Paulo.Pet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Shop Delays</a:t>
            </a:r>
          </a:p>
          <a:p>
            <a:pPr marL="285750" indent="-28575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Pet shop deliveries take around 11–12 days, potentially impacting customer satisfaction.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8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6566F-50F2-79E4-31A4-3C8E13B10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B029377-7D2E-A539-D3BF-386656546FF7}"/>
              </a:ext>
            </a:extLst>
          </p:cNvPr>
          <p:cNvSpPr txBox="1"/>
          <p:nvPr/>
        </p:nvSpPr>
        <p:spPr>
          <a:xfrm>
            <a:off x="168975" y="0"/>
            <a:ext cx="11114910" cy="4830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</a:t>
            </a:r>
          </a:p>
          <a:p>
            <a:pPr marL="285750" indent="-285750" defTabSz="91440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Weekday vs. weekend payment gap suggests missed weekend opportunities.</a:t>
            </a:r>
          </a:p>
          <a:p>
            <a:pPr marL="285750" indent="-285750" defTabSz="91440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why certain products/categories had low review scores.</a:t>
            </a:r>
          </a:p>
          <a:p>
            <a:pPr marL="285750" indent="-285750" defTabSz="91440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delivery times to improve customer satisfaction.</a:t>
            </a:r>
          </a:p>
          <a:p>
            <a:pPr marL="285750" indent="-285750" defTabSz="91440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product categories or cities have low transaction</a:t>
            </a:r>
          </a:p>
          <a:p>
            <a:pPr marL="285750" indent="-285750" defTabSz="914400" eaLnBrk="0" fontAlgn="base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dependency on credit cards and promote other payment methods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38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47B7A-609C-0354-A48B-B196F3B40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44314F9-DCFA-C9A1-DA0B-F139882D26FB}"/>
              </a:ext>
            </a:extLst>
          </p:cNvPr>
          <p:cNvSpPr txBox="1"/>
          <p:nvPr/>
        </p:nvSpPr>
        <p:spPr>
          <a:xfrm>
            <a:off x="168975" y="131975"/>
            <a:ext cx="11114910" cy="5765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en-US" sz="2400" b="1" u="sng" dirty="0">
                <a:latin typeface="Arial" panose="020B0604020202020204" pitchFamily="34" charset="0"/>
              </a:rPr>
              <a:t>RECOMMENDATIONS</a:t>
            </a:r>
            <a:endParaRPr kumimoji="0" lang="en-US" altLang="en-US" sz="24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Logistics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Partner with faster couriers or optimize shipping routes to reduce delivery days.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Weekend Promotions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weekend discounts or promotions to boost weekend sales.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Credit Card Payments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credit card orders often receive higher reviews, encourage customers to use credit cards.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Top Cities: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 marketing for São Paulo and other high-order cities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nventory Planning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 high-demand products (e.g., bed/bath, health/beauty) before.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Business to Other Cities: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 untapped markets and drive overall sales growth</a:t>
            </a:r>
          </a:p>
        </p:txBody>
      </p:sp>
    </p:spTree>
    <p:extLst>
      <p:ext uri="{BB962C8B-B14F-4D97-AF65-F5344CB8AC3E}">
        <p14:creationId xmlns:p14="http://schemas.microsoft.com/office/powerpoint/2010/main" val="278756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Lettering">
            <a:extLst>
              <a:ext uri="{FF2B5EF4-FFF2-40B4-BE49-F238E27FC236}">
                <a16:creationId xmlns:a16="http://schemas.microsoft.com/office/drawing/2014/main" id="{A0ECF347-8119-4FF5-A9A8-D0CBF544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046"/>
            <a:ext cx="12082409" cy="606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896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B4E704-F104-E9EC-D664-CD25740A2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92164"/>
            <a:ext cx="12113442" cy="60658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57F89B-F9D4-29AE-D1DE-1C24836A04F1}"/>
              </a:ext>
            </a:extLst>
          </p:cNvPr>
          <p:cNvSpPr txBox="1"/>
          <p:nvPr/>
        </p:nvSpPr>
        <p:spPr>
          <a:xfrm>
            <a:off x="75414" y="207390"/>
            <a:ext cx="11387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EXCEL DASH BOARD</a:t>
            </a:r>
          </a:p>
        </p:txBody>
      </p:sp>
    </p:spTree>
    <p:extLst>
      <p:ext uri="{BB962C8B-B14F-4D97-AF65-F5344CB8AC3E}">
        <p14:creationId xmlns:p14="http://schemas.microsoft.com/office/powerpoint/2010/main" val="1976047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AE3D9-3AB3-185B-41F4-A8318B2F3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912B2-0367-FCE0-9B19-4FBF49472EF1}"/>
              </a:ext>
            </a:extLst>
          </p:cNvPr>
          <p:cNvSpPr txBox="1"/>
          <p:nvPr/>
        </p:nvSpPr>
        <p:spPr>
          <a:xfrm>
            <a:off x="75414" y="207390"/>
            <a:ext cx="11387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POWER BI DASH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ECE3D-500F-96D0-DF48-1CA1EC427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8157"/>
            <a:ext cx="12192000" cy="624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04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317C4-EF87-B7C3-4FA9-84091AF8B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0CB391-13DC-2ACD-4C71-7E5FFABD2BCE}"/>
              </a:ext>
            </a:extLst>
          </p:cNvPr>
          <p:cNvSpPr txBox="1"/>
          <p:nvPr/>
        </p:nvSpPr>
        <p:spPr>
          <a:xfrm>
            <a:off x="75414" y="207390"/>
            <a:ext cx="11387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TABLEAU DASH 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DDC2A-664E-8B28-A3B1-01DFBB014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164"/>
            <a:ext cx="12192000" cy="606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156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BB9A6E-F371-E5A7-FCA6-D6CDF0A5A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2207"/>
            <a:ext cx="11989941" cy="63597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5C9201-921F-21F1-7D19-2C37ED9388D8}"/>
              </a:ext>
            </a:extLst>
          </p:cNvPr>
          <p:cNvSpPr txBox="1"/>
          <p:nvPr/>
        </p:nvSpPr>
        <p:spPr>
          <a:xfrm>
            <a:off x="174661" y="205483"/>
            <a:ext cx="11445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Weekday Vs Weekend  Payment Statistics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12991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2E0EC-5FA2-7D40-85AD-16D6639F0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A60582-2597-9386-4A4D-8323BEAD0D16}"/>
              </a:ext>
            </a:extLst>
          </p:cNvPr>
          <p:cNvSpPr txBox="1"/>
          <p:nvPr/>
        </p:nvSpPr>
        <p:spPr>
          <a:xfrm>
            <a:off x="174661" y="205483"/>
            <a:ext cx="114454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</a:rPr>
              <a:t>2) Number of Orders with review score 5 and payment type as credit card.</a:t>
            </a:r>
          </a:p>
          <a:p>
            <a:pPr marL="342900" indent="-342900">
              <a:buAutoNum type="arabicParenR"/>
            </a:pPr>
            <a:endParaRPr lang="en-IN" sz="2800" dirty="0">
              <a:latin typeface="+mj-lt"/>
            </a:endParaRPr>
          </a:p>
          <a:p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2CF3B-8189-1CD0-3E06-5DA51BD06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110"/>
            <a:ext cx="12192000" cy="606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0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7A42B-CBAF-7499-5645-229A0CC1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CBA75A-EE02-5978-07BF-6194944FF62C}"/>
              </a:ext>
            </a:extLst>
          </p:cNvPr>
          <p:cNvSpPr txBox="1"/>
          <p:nvPr/>
        </p:nvSpPr>
        <p:spPr>
          <a:xfrm>
            <a:off x="471341" y="372980"/>
            <a:ext cx="9200560" cy="3840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/>
              <a:t>CHALLENGES FACED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Challenge of Loading Bulk Data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Performance Issues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Modeling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Complex Queries and Computations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Visualization Challenges</a:t>
            </a:r>
          </a:p>
        </p:txBody>
      </p:sp>
    </p:spTree>
    <p:extLst>
      <p:ext uri="{BB962C8B-B14F-4D97-AF65-F5344CB8AC3E}">
        <p14:creationId xmlns:p14="http://schemas.microsoft.com/office/powerpoint/2010/main" val="1981430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F50F0-7731-2C7F-A1FE-EF1963D54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B9070C-5EC4-E08F-BDB4-84CF0E5F7695}"/>
              </a:ext>
            </a:extLst>
          </p:cNvPr>
          <p:cNvSpPr txBox="1"/>
          <p:nvPr/>
        </p:nvSpPr>
        <p:spPr>
          <a:xfrm>
            <a:off x="123290" y="123290"/>
            <a:ext cx="114454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</a:rPr>
              <a:t>3) Average number of days taken for </a:t>
            </a:r>
            <a:r>
              <a:rPr lang="en-IN" sz="2800" dirty="0" err="1">
                <a:latin typeface="+mj-lt"/>
              </a:rPr>
              <a:t>order_delivered_customer_date</a:t>
            </a:r>
            <a:r>
              <a:rPr lang="en-IN" sz="2800" dirty="0">
                <a:latin typeface="+mj-lt"/>
              </a:rPr>
              <a:t> for </a:t>
            </a:r>
            <a:r>
              <a:rPr lang="en-IN" sz="2800" dirty="0" err="1">
                <a:latin typeface="+mj-lt"/>
              </a:rPr>
              <a:t>pet_shop</a:t>
            </a:r>
            <a:endParaRPr lang="en-IN" sz="2800" dirty="0">
              <a:latin typeface="+mj-lt"/>
            </a:endParaRPr>
          </a:p>
          <a:p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C5DAA7-46E5-9E77-4B02-70658CF7A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431"/>
            <a:ext cx="12192000" cy="571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96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BAD0A-A1F6-FE79-BE57-A7944C619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A4BCC3-36A4-0C0E-35DA-DA8766685FE8}"/>
              </a:ext>
            </a:extLst>
          </p:cNvPr>
          <p:cNvSpPr txBox="1"/>
          <p:nvPr/>
        </p:nvSpPr>
        <p:spPr>
          <a:xfrm>
            <a:off x="123290" y="123290"/>
            <a:ext cx="114454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</a:rPr>
              <a:t>4) Average price and payment values from customers of </a:t>
            </a:r>
            <a:r>
              <a:rPr lang="en-IN" sz="2800" dirty="0" err="1">
                <a:latin typeface="+mj-lt"/>
              </a:rPr>
              <a:t>sao</a:t>
            </a:r>
            <a:r>
              <a:rPr lang="en-IN" sz="2800" dirty="0">
                <a:latin typeface="+mj-lt"/>
              </a:rPr>
              <a:t> </a:t>
            </a:r>
            <a:r>
              <a:rPr lang="en-IN" sz="2800" dirty="0" err="1">
                <a:latin typeface="+mj-lt"/>
              </a:rPr>
              <a:t>paulo</a:t>
            </a:r>
            <a:r>
              <a:rPr lang="en-IN" sz="2800" dirty="0">
                <a:latin typeface="+mj-lt"/>
              </a:rPr>
              <a:t> city</a:t>
            </a:r>
          </a:p>
          <a:p>
            <a:endParaRPr lang="en-IN" sz="2800" dirty="0">
              <a:latin typeface="+mj-lt"/>
            </a:endParaRPr>
          </a:p>
          <a:p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3ED9D2-AE37-4592-5E87-04D20D74C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1254"/>
            <a:ext cx="12192000" cy="556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A0B6F-50DD-7B90-2BCC-F28D75F7A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4AD5FD-BC38-63E3-64EB-96AA7EEE9CD6}"/>
              </a:ext>
            </a:extLst>
          </p:cNvPr>
          <p:cNvSpPr txBox="1"/>
          <p:nvPr/>
        </p:nvSpPr>
        <p:spPr>
          <a:xfrm>
            <a:off x="123290" y="123290"/>
            <a:ext cx="114454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+mj-lt"/>
              </a:rPr>
              <a:t>5) Relationship between shipping days Vs review scores.</a:t>
            </a:r>
          </a:p>
          <a:p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C1C44-77BF-CED0-2ECE-D5AFF03E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643"/>
            <a:ext cx="12192000" cy="603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07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F69997-CD2E-B985-B762-4143CD14F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3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78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625C2F-C53A-66B8-C9F4-7D7B6EB1F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919"/>
            <a:ext cx="12192000" cy="678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85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091C46-A023-B011-3D9A-7E02ADA2F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3016"/>
            <a:ext cx="12192000" cy="67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428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32EB4-AE05-77DF-364E-ADD4FF8F6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919"/>
            <a:ext cx="12192000" cy="682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9F17-80C7-4511-24E3-5C80B51C3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Lettering">
            <a:extLst>
              <a:ext uri="{FF2B5EF4-FFF2-40B4-BE49-F238E27FC236}">
                <a16:creationId xmlns:a16="http://schemas.microsoft.com/office/drawing/2014/main" id="{7BD73473-AFFA-871E-16A1-5850A6448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9046"/>
            <a:ext cx="12082409" cy="606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6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1BB2C6F4-AB2D-0A16-C15E-C5591C546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22" y="941598"/>
            <a:ext cx="8512405" cy="402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</a:rPr>
              <a:t>Key </a:t>
            </a:r>
            <a:r>
              <a:rPr lang="en-US" sz="2800" b="1" dirty="0" err="1">
                <a:latin typeface="Arial" panose="020B0604020202020204" pitchFamily="34" charset="0"/>
              </a:rPr>
              <a:t>KPI’S</a:t>
            </a:r>
            <a:endParaRPr lang="en-US" sz="2800" b="1" dirty="0">
              <a:effectLst/>
            </a:endParaRP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Orders ( 96,000+ orders)</a:t>
            </a:r>
          </a:p>
          <a:p>
            <a:pPr marL="285750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Sellers ( 3,000+ sellers)</a:t>
            </a:r>
          </a:p>
          <a:p>
            <a:pPr marL="285750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Products (70+ products)</a:t>
            </a:r>
          </a:p>
          <a:p>
            <a:pPr marL="285750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Payment Value ( 15 million+)</a:t>
            </a:r>
          </a:p>
        </p:txBody>
      </p:sp>
    </p:spTree>
    <p:extLst>
      <p:ext uri="{BB962C8B-B14F-4D97-AF65-F5344CB8AC3E}">
        <p14:creationId xmlns:p14="http://schemas.microsoft.com/office/powerpoint/2010/main" val="97939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CF727-C513-2D31-389D-9D0E24E9B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87769F3-92BD-930D-0763-E7164B312C08}"/>
              </a:ext>
            </a:extLst>
          </p:cNvPr>
          <p:cNvGraphicFramePr>
            <a:graphicFrameLocks/>
          </p:cNvGraphicFramePr>
          <p:nvPr/>
        </p:nvGraphicFramePr>
        <p:xfrm>
          <a:off x="7569724" y="1510644"/>
          <a:ext cx="4121084" cy="3457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4F0E4EEA-4236-0200-0EC0-36B21B14F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303" y="600710"/>
            <a:ext cx="7765789" cy="402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800" b="1" dirty="0">
                <a:latin typeface="Arial" panose="020B0604020202020204" pitchFamily="34" charset="0"/>
              </a:rPr>
              <a:t>1 </a:t>
            </a:r>
            <a:r>
              <a:rPr lang="en-US" sz="2800" b="1" dirty="0">
                <a:solidFill>
                  <a:srgbClr val="000000"/>
                </a:solidFill>
                <a:effectLst/>
                <a:latin typeface="Tableau Bold"/>
              </a:rPr>
              <a:t>Weekday Vs Weekend Payment Statistics </a:t>
            </a:r>
            <a:endParaRPr lang="en-US" sz="2800" b="1" dirty="0">
              <a:effectLst/>
            </a:endParaRP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of the </a:t>
            </a:r>
            <a:r>
              <a:rPr lang="en-US" altLang="en-US" sz="2000" dirty="0">
                <a:latin typeface="Arial" panose="020B0604020202020204" pitchFamily="34" charset="0"/>
              </a:rPr>
              <a:t>payments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(approximately 77%) occur on weekdays.</a:t>
            </a:r>
          </a:p>
          <a:p>
            <a:pPr marL="342900" indent="-34290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A smaller percentage occur on weekends.</a:t>
            </a:r>
          </a:p>
          <a:p>
            <a:pPr marL="342900" indent="-34290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Weekends drive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payments than weekdays.</a:t>
            </a:r>
          </a:p>
        </p:txBody>
      </p:sp>
    </p:spTree>
    <p:extLst>
      <p:ext uri="{BB962C8B-B14F-4D97-AF65-F5344CB8AC3E}">
        <p14:creationId xmlns:p14="http://schemas.microsoft.com/office/powerpoint/2010/main" val="62956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F2EE5-CAF8-4381-8E1B-1452CE30D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54CAFD1-E9E7-3F54-8722-52D3FB1E7902}"/>
              </a:ext>
            </a:extLst>
          </p:cNvPr>
          <p:cNvGraphicFramePr>
            <a:graphicFrameLocks/>
          </p:cNvGraphicFramePr>
          <p:nvPr/>
        </p:nvGraphicFramePr>
        <p:xfrm>
          <a:off x="7569724" y="1510644"/>
          <a:ext cx="4121084" cy="3457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82C0708-CDB1-F64A-3248-725B7AA92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0" y="1155880"/>
            <a:ext cx="5497397" cy="31144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367F15-9FE1-69E9-2CED-96E6E7C9D20A}"/>
              </a:ext>
            </a:extLst>
          </p:cNvPr>
          <p:cNvSpPr txBox="1"/>
          <p:nvPr/>
        </p:nvSpPr>
        <p:spPr>
          <a:xfrm>
            <a:off x="357511" y="317660"/>
            <a:ext cx="6094428" cy="6127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latin typeface="Arial" panose="020B0604020202020204" pitchFamily="34" charset="0"/>
              </a:rPr>
              <a:t>2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Total Number of Orders with review score 5 and payment type as credit card</a:t>
            </a:r>
          </a:p>
          <a:p>
            <a:endParaRPr lang="en-US" sz="2400" b="1" dirty="0">
              <a:effectLst/>
            </a:endParaRP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High volume of credit card transactions often correlates with excellent customer reviews.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Indicates that customers using credit cards might be more satisfied or have better purchasing experiences..</a:t>
            </a:r>
          </a:p>
          <a:p>
            <a:pPr marL="342900" indent="-34290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 card users are 40% more likely to give 5-star reviews.</a:t>
            </a:r>
          </a:p>
        </p:txBody>
      </p:sp>
    </p:spTree>
    <p:extLst>
      <p:ext uri="{BB962C8B-B14F-4D97-AF65-F5344CB8AC3E}">
        <p14:creationId xmlns:p14="http://schemas.microsoft.com/office/powerpoint/2010/main" val="239488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45001-AA45-1989-F772-441951E18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D039F68-2DEB-2E3F-E90A-93DF2C3E42EF}"/>
              </a:ext>
            </a:extLst>
          </p:cNvPr>
          <p:cNvGraphicFramePr>
            <a:graphicFrameLocks/>
          </p:cNvGraphicFramePr>
          <p:nvPr/>
        </p:nvGraphicFramePr>
        <p:xfrm>
          <a:off x="7569724" y="1510644"/>
          <a:ext cx="4121084" cy="3457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04DBC65-132A-8DA0-0C1D-B1478BE48395}"/>
              </a:ext>
            </a:extLst>
          </p:cNvPr>
          <p:cNvSpPr txBox="1"/>
          <p:nvPr/>
        </p:nvSpPr>
        <p:spPr>
          <a:xfrm>
            <a:off x="432925" y="666452"/>
            <a:ext cx="6094428" cy="4010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 Average number of days taken for pet shop</a:t>
            </a:r>
          </a:p>
          <a:p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Delivery times are around 11-12 days on average for pet shop, which could be longer than ideal for perishable or time-sensitive items..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Pet products take 25% longer to deliver.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DE9A2-C253-A957-998D-633A722C1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660" y="1146847"/>
            <a:ext cx="4722829" cy="441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2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5ACBA-75C0-42EC-01AA-FA0CAFC87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2587C0A-8C95-6D68-EB69-B2A0444EA94D}"/>
              </a:ext>
            </a:extLst>
          </p:cNvPr>
          <p:cNvGraphicFramePr>
            <a:graphicFrameLocks/>
          </p:cNvGraphicFramePr>
          <p:nvPr/>
        </p:nvGraphicFramePr>
        <p:xfrm>
          <a:off x="7569724" y="1510644"/>
          <a:ext cx="4121084" cy="3457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0F2ACBC-D088-69E9-8D58-847AFF9312DB}"/>
              </a:ext>
            </a:extLst>
          </p:cNvPr>
          <p:cNvSpPr txBox="1"/>
          <p:nvPr/>
        </p:nvSpPr>
        <p:spPr>
          <a:xfrm>
            <a:off x="432925" y="666452"/>
            <a:ext cx="6094428" cy="4825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 Average price and payment values from customers of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paulo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city</a:t>
            </a:r>
          </a:p>
          <a:p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Customers in São Paulo tend to pay higher on average, indicating a potential market with higher spending power.</a:t>
            </a:r>
          </a:p>
          <a:p>
            <a:pPr marL="285750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This could be linked to higher disposable income or a preference for premium products..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C69C50F-E950-AD3E-3E3C-8F4A2382B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72833"/>
              </p:ext>
            </p:extLst>
          </p:nvPr>
        </p:nvGraphicFramePr>
        <p:xfrm>
          <a:off x="6884970" y="1752271"/>
          <a:ext cx="4578023" cy="2974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04642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668D4-2F18-7605-CCFB-04289BB86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EBC546F-53DE-9CD0-A3B5-634FEF13E97B}"/>
              </a:ext>
            </a:extLst>
          </p:cNvPr>
          <p:cNvGraphicFramePr>
            <a:graphicFrameLocks/>
          </p:cNvGraphicFramePr>
          <p:nvPr/>
        </p:nvGraphicFramePr>
        <p:xfrm>
          <a:off x="7569724" y="1510644"/>
          <a:ext cx="4121084" cy="3457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C561ADA-3780-84B4-FFE0-D4FA4BADEDB3}"/>
              </a:ext>
            </a:extLst>
          </p:cNvPr>
          <p:cNvSpPr txBox="1"/>
          <p:nvPr/>
        </p:nvSpPr>
        <p:spPr>
          <a:xfrm>
            <a:off x="395218" y="462867"/>
            <a:ext cx="6094428" cy="6527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  Relationship between shipping days Vs average review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Faster deliveries days generally receive higher review scores (around 4.3 to 5.0).</a:t>
            </a:r>
            <a:endParaRPr lang="en-US" sz="1800" dirty="0"/>
          </a:p>
          <a:p>
            <a:pPr marL="285750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latin typeface="Arial" panose="020B0604020202020204" pitchFamily="34" charset="0"/>
              </a:rPr>
              <a:t>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onger delivery times see a noticeable decline in customer satisfaction and review scores drop to </a:t>
            </a:r>
            <a:r>
              <a:rPr lang="en-US" altLang="en-US" dirty="0">
                <a:latin typeface="Arial" panose="020B0604020202020204" pitchFamily="34" charset="0"/>
              </a:rPr>
              <a:t>around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2.0–3.0)</a:t>
            </a:r>
          </a:p>
          <a:p>
            <a:pPr marL="285750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Examines how different shipping durations impact customer review scores.</a:t>
            </a:r>
          </a:p>
          <a:p>
            <a:pPr marL="285750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CF3FC5A-ACA2-C80D-DE5E-5396446DEB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707708"/>
              </p:ext>
            </p:extLst>
          </p:nvPr>
        </p:nvGraphicFramePr>
        <p:xfrm>
          <a:off x="6975835" y="2105808"/>
          <a:ext cx="4714973" cy="3241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2689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2049D-AB88-DF09-2A28-087065523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44D4031-54E6-76E6-D20A-9AEAD31CF888}"/>
              </a:ext>
            </a:extLst>
          </p:cNvPr>
          <p:cNvSpPr txBox="1"/>
          <p:nvPr/>
        </p:nvSpPr>
        <p:spPr>
          <a:xfrm>
            <a:off x="432925" y="666452"/>
            <a:ext cx="6094428" cy="5465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  Total Orders vs. Payment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Credit cards are most preferred payment type with nearly 76%</a:t>
            </a:r>
            <a:endParaRPr lang="en-US" sz="1800" dirty="0"/>
          </a:p>
          <a:p>
            <a:pPr marL="285750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 err="1">
                <a:latin typeface="Arial" panose="020B0604020202020204" pitchFamily="34" charset="0"/>
              </a:rPr>
              <a:t>Boleto</a:t>
            </a:r>
            <a:r>
              <a:rPr lang="en-US" altLang="en-US" dirty="0">
                <a:latin typeface="Arial" panose="020B0604020202020204" pitchFamily="34" charset="0"/>
              </a:rPr>
              <a:t> users have nearly 20% followed by voucher and debit card.</a:t>
            </a:r>
          </a:p>
          <a:p>
            <a:pPr marL="285750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dirty="0">
                <a:latin typeface="Arial" panose="020B0604020202020204" pitchFamily="34" charset="0"/>
              </a:rPr>
              <a:t>Credit cards are the most trusted payment method for majority of customers.</a:t>
            </a:r>
          </a:p>
          <a:p>
            <a:pPr marL="285750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8FF6F-4EDE-FBD9-D7F4-1D8046A26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823" y="1353430"/>
            <a:ext cx="5150177" cy="427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217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</TotalTime>
  <Words>787</Words>
  <Application>Microsoft Office PowerPoint</Application>
  <PresentationFormat>Widescreen</PresentationFormat>
  <Paragraphs>99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Tableau Bold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Harish Beemavaram</dc:creator>
  <cp:lastModifiedBy>Sai Harish Beemavaram</cp:lastModifiedBy>
  <cp:revision>9</cp:revision>
  <dcterms:created xsi:type="dcterms:W3CDTF">2025-03-05T12:38:35Z</dcterms:created>
  <dcterms:modified xsi:type="dcterms:W3CDTF">2025-03-08T12:01:05Z</dcterms:modified>
</cp:coreProperties>
</file>