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20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4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16.xml"/>
  <Override ContentType="application/vnd.openxmlformats-officedocument.theme+xml" PartName="/ppt/theme/theme25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5"/>
    <p:sldMasterId id="2147483671" r:id="rId6"/>
    <p:sldMasterId id="2147483672" r:id="rId7"/>
    <p:sldMasterId id="2147483673" r:id="rId8"/>
    <p:sldMasterId id="2147483674" r:id="rId9"/>
    <p:sldMasterId id="2147483675" r:id="rId10"/>
    <p:sldMasterId id="2147483676" r:id="rId11"/>
    <p:sldMasterId id="2147483677" r:id="rId12"/>
    <p:sldMasterId id="2147483678" r:id="rId13"/>
    <p:sldMasterId id="2147483679" r:id="rId14"/>
    <p:sldMasterId id="2147483680" r:id="rId15"/>
    <p:sldMasterId id="2147483681" r:id="rId16"/>
    <p:sldMasterId id="2147483682" r:id="rId17"/>
    <p:sldMasterId id="2147483683" r:id="rId18"/>
    <p:sldMasterId id="2147483684" r:id="rId19"/>
    <p:sldMasterId id="2147483685" r:id="rId20"/>
    <p:sldMasterId id="2147483686" r:id="rId21"/>
    <p:sldMasterId id="2147483687" r:id="rId22"/>
    <p:sldMasterId id="2147483688" r:id="rId23"/>
    <p:sldMasterId id="2147483689" r:id="rId24"/>
    <p:sldMasterId id="2147483690" r:id="rId25"/>
    <p:sldMasterId id="2147483691" r:id="rId26"/>
    <p:sldMasterId id="2147483692" r:id="rId27"/>
    <p:sldMasterId id="2147483693" r:id="rId28"/>
  </p:sldMasterIdLst>
  <p:notesMasterIdLst>
    <p:notesMasterId r:id="rId29"/>
  </p:notes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</p:sldIdLst>
  <p:sldSz cy="6858000" cx="12192000"/>
  <p:notesSz cx="6858000" cy="9144000"/>
  <p:embeddedFontLst>
    <p:embeddedFont>
      <p:font typeface="Gill San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2D9B53-6A7F-456E-BA34-DE8AD604DBCC}">
  <a:tblStyle styleId="{8E2D9B53-6A7F-456E-BA34-DE8AD604DB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1.xml"/><Relationship Id="rId20" Type="http://schemas.openxmlformats.org/officeDocument/2006/relationships/slideMaster" Target="slideMasters/slideMaster16.xml"/><Relationship Id="rId42" Type="http://schemas.openxmlformats.org/officeDocument/2006/relationships/slide" Target="slides/slide13.xml"/><Relationship Id="rId41" Type="http://schemas.openxmlformats.org/officeDocument/2006/relationships/slide" Target="slides/slide12.xml"/><Relationship Id="rId22" Type="http://schemas.openxmlformats.org/officeDocument/2006/relationships/slideMaster" Target="slideMasters/slideMaster18.xml"/><Relationship Id="rId44" Type="http://schemas.openxmlformats.org/officeDocument/2006/relationships/slide" Target="slides/slide15.xml"/><Relationship Id="rId21" Type="http://schemas.openxmlformats.org/officeDocument/2006/relationships/slideMaster" Target="slideMasters/slideMaster17.xml"/><Relationship Id="rId43" Type="http://schemas.openxmlformats.org/officeDocument/2006/relationships/slide" Target="slides/slide14.xml"/><Relationship Id="rId24" Type="http://schemas.openxmlformats.org/officeDocument/2006/relationships/slideMaster" Target="slideMasters/slideMaster20.xml"/><Relationship Id="rId46" Type="http://schemas.openxmlformats.org/officeDocument/2006/relationships/slide" Target="slides/slide17.xml"/><Relationship Id="rId23" Type="http://schemas.openxmlformats.org/officeDocument/2006/relationships/slideMaster" Target="slideMasters/slideMaster19.xml"/><Relationship Id="rId45" Type="http://schemas.openxmlformats.org/officeDocument/2006/relationships/slide" Target="slides/slide16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Master" Target="slideMasters/slideMaster22.xml"/><Relationship Id="rId48" Type="http://schemas.openxmlformats.org/officeDocument/2006/relationships/font" Target="fonts/GillSans-bold.fntdata"/><Relationship Id="rId25" Type="http://schemas.openxmlformats.org/officeDocument/2006/relationships/slideMaster" Target="slideMasters/slideMaster21.xml"/><Relationship Id="rId47" Type="http://schemas.openxmlformats.org/officeDocument/2006/relationships/font" Target="fonts/GillSans-regular.fntdata"/><Relationship Id="rId28" Type="http://schemas.openxmlformats.org/officeDocument/2006/relationships/slideMaster" Target="slideMasters/slideMaster24.xml"/><Relationship Id="rId27" Type="http://schemas.openxmlformats.org/officeDocument/2006/relationships/slideMaster" Target="slideMasters/slideMaster23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.xml"/><Relationship Id="rId30" Type="http://schemas.openxmlformats.org/officeDocument/2006/relationships/slide" Target="slides/slide1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4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3.xml"/><Relationship Id="rId13" Type="http://schemas.openxmlformats.org/officeDocument/2006/relationships/slideMaster" Target="slideMasters/slideMaster9.xml"/><Relationship Id="rId35" Type="http://schemas.openxmlformats.org/officeDocument/2006/relationships/slide" Target="slides/slide6.xml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5.xml"/><Relationship Id="rId15" Type="http://schemas.openxmlformats.org/officeDocument/2006/relationships/slideMaster" Target="slideMasters/slideMaster11.xml"/><Relationship Id="rId37" Type="http://schemas.openxmlformats.org/officeDocument/2006/relationships/slide" Target="slides/slide8.xml"/><Relationship Id="rId14" Type="http://schemas.openxmlformats.org/officeDocument/2006/relationships/slideMaster" Target="slideMasters/slideMaster10.xml"/><Relationship Id="rId36" Type="http://schemas.openxmlformats.org/officeDocument/2006/relationships/slide" Target="slides/slide7.xml"/><Relationship Id="rId17" Type="http://schemas.openxmlformats.org/officeDocument/2006/relationships/slideMaster" Target="slideMasters/slideMaster13.xml"/><Relationship Id="rId39" Type="http://schemas.openxmlformats.org/officeDocument/2006/relationships/slide" Target="slides/slide10.xml"/><Relationship Id="rId16" Type="http://schemas.openxmlformats.org/officeDocument/2006/relationships/slideMaster" Target="slideMasters/slideMaster12.xml"/><Relationship Id="rId38" Type="http://schemas.openxmlformats.org/officeDocument/2006/relationships/slide" Target="slides/slide9.xml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8" name="Google Shape;3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360" name="Google Shape;360;p1:notes"/>
          <p:cNvSpPr txBox="1"/>
          <p:nvPr/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/>
          </a:p>
        </p:txBody>
      </p:sp>
      <p:sp>
        <p:nvSpPr>
          <p:cNvPr id="361" name="Google Shape;361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2" name="Google Shape;362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2" name="Google Shape;4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3" name="Google Shape;4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4" name="Google Shape;4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5" name="Google Shape;5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6" name="Google Shape;5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32" name="Google Shape;5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46" name="Google Shape;5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4" name="Google Shape;3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5" name="Google Shape;3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7" name="Google Shape;4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8" name="Google Shape;4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0" name="Google Shape;4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5" name="Google Shape;4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0" name="Google Shape;4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609600" y="500856"/>
            <a:ext cx="109728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2"/>
          <p:cNvSpPr/>
          <p:nvPr>
            <p:ph idx="2" type="pic"/>
          </p:nvPr>
        </p:nvSpPr>
        <p:spPr>
          <a:xfrm>
            <a:off x="609600" y="1905000"/>
            <a:ext cx="109728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609600" y="1219200"/>
            <a:ext cx="10972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 rot="5400000">
            <a:off x="3640932" y="-1812132"/>
            <a:ext cx="4910137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89" name="Google Shape;189;p24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6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19" name="Google Shape;219;p28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8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49" name="Google Shape;249;p3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2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5" name="Google Shape;265;p3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67" name="Google Shape;267;p3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4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4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6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6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8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8" name="Google Shape;308;p40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09" name="Google Shape;309;p40"/>
          <p:cNvSpPr txBox="1"/>
          <p:nvPr>
            <p:ph idx="10" type="dt"/>
          </p:nvPr>
        </p:nvSpPr>
        <p:spPr>
          <a:xfrm>
            <a:off x="465137" y="6459537"/>
            <a:ext cx="2619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0"/>
          <p:cNvSpPr txBox="1"/>
          <p:nvPr>
            <p:ph idx="11" type="ftr"/>
          </p:nvPr>
        </p:nvSpPr>
        <p:spPr>
          <a:xfrm>
            <a:off x="4800600" y="645953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09600" y="340413"/>
            <a:ext cx="10972800" cy="539809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09600" y="1076770"/>
            <a:ext cx="10972800" cy="508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algn="l">
              <a:spcBef>
                <a:spcPts val="600"/>
              </a:spcBef>
              <a:spcAft>
                <a:spcPts val="0"/>
              </a:spcAft>
              <a:buSzPts val="1976"/>
              <a:buChar char="🞂"/>
              <a:def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2" name="Google Shape;322;p42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323" name="Google Shape;323;p42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24" name="Google Shape;324;p42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2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42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 rot="5400000">
            <a:off x="4114799" y="-1171576"/>
            <a:ext cx="4022725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9" name="Google Shape;339;p44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3" name="Google Shape;353;p46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6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1625600" y="5124450"/>
            <a:ext cx="9144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8534400" y="6354762"/>
            <a:ext cx="304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865562" y="6354762"/>
            <a:ext cx="4632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1620837" y="6354762"/>
            <a:ext cx="162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625600" y="29718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27200" y="4267200"/>
            <a:ext cx="904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8534400" y="6354762"/>
            <a:ext cx="304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1" type="ftr"/>
          </p:nvPr>
        </p:nvSpPr>
        <p:spPr>
          <a:xfrm>
            <a:off x="3865562" y="6354762"/>
            <a:ext cx="4632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1427162" y="6354762"/>
            <a:ext cx="20272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09600" y="1219200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6176264" y="1216152"/>
            <a:ext cx="538886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609600" y="1285875"/>
            <a:ext cx="5386917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6197601" y="1295400"/>
            <a:ext cx="5389033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3" type="body"/>
          </p:nvPr>
        </p:nvSpPr>
        <p:spPr>
          <a:xfrm>
            <a:off x="609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4" type="body"/>
          </p:nvPr>
        </p:nvSpPr>
        <p:spPr>
          <a:xfrm>
            <a:off x="6197600" y="2133600"/>
            <a:ext cx="53848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432800" y="304800"/>
            <a:ext cx="3352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8432800" y="1219201"/>
            <a:ext cx="33528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406400" y="304800"/>
            <a:ext cx="7620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2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4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25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0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23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3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5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8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4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7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18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7.xml"/></Relationships>
</file>

<file path=ppt/slideMasters/_rels/slideMaster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15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1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1208087" y="4343400"/>
            <a:ext cx="98758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17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5" name="Google Shape;135;p17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19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 rot="5400000">
            <a:off x="5219700" y="3324225"/>
            <a:ext cx="603567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8" name="Google Shape;148;p19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1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1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3" name="Google Shape;163;p21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609600" y="500062"/>
            <a:ext cx="242887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23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9" name="Google Shape;179;p23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0" name="Google Shape;180;p23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2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4" name="Google Shape;194;p25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 rot="5400000">
            <a:off x="5816600" y="3201987"/>
            <a:ext cx="5851525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96" name="Google Shape;196;p2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8" name="Google Shape;198;p25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9" name="Google Shape;199;p25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10" name="Google Shape;210;p27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1" name="Google Shape;211;p27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3" name="Google Shape;213;p27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4" name="Google Shape;214;p27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5" name="Google Shape;215;p27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5" name="Google Shape;225;p29"/>
          <p:cNvCxnSpPr/>
          <p:nvPr/>
        </p:nvCxnSpPr>
        <p:spPr>
          <a:xfrm>
            <a:off x="1208087" y="4343400"/>
            <a:ext cx="98758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6" name="Google Shape;226;p29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40" name="Google Shape;240;p31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1" name="Google Shape;241;p31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4" name="Google Shape;244;p31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6" name="Google Shape;256;p33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7" name="Google Shape;257;p33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9" name="Google Shape;259;p33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0" name="Google Shape;260;p33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74" name="Google Shape;274;p35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5" name="Google Shape;275;p35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7" name="Google Shape;277;p35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8" name="Google Shape;278;p35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p37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1" name="Google Shape;291;p37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9" name="Google Shape;299;p39"/>
          <p:cNvSpPr/>
          <p:nvPr/>
        </p:nvSpPr>
        <p:spPr>
          <a:xfrm>
            <a:off x="4040187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0" name="Google Shape;300;p39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10" type="dt"/>
          </p:nvPr>
        </p:nvSpPr>
        <p:spPr>
          <a:xfrm>
            <a:off x="465137" y="6459537"/>
            <a:ext cx="26193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idx="11" type="ftr"/>
          </p:nvPr>
        </p:nvSpPr>
        <p:spPr>
          <a:xfrm>
            <a:off x="4800600" y="645953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Gill Sans"/>
              <a:buNone/>
              <a:defRPr b="0" i="0" sz="10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0" y="4914900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41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6" name="Google Shape;316;p41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7" name="Google Shape;317;p41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8" name="Google Shape;318;p41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19" name="Google Shape;319;p41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43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0" name="Google Shape;330;p43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1" name="Google Shape;331;p43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3" name="Google Shape;333;p43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4" name="Google Shape;334;p43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35" name="Google Shape;335;p43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4" name="Google Shape;344;p45"/>
          <p:cNvSpPr/>
          <p:nvPr/>
        </p:nvSpPr>
        <p:spPr>
          <a:xfrm>
            <a:off x="0" y="6334125"/>
            <a:ext cx="12188825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p45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6" name="Google Shape;346;p45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7" name="Google Shape;347;p45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8" name="Google Shape;348;p45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49" name="Google Shape;349;p45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" name="Google Shape;43;p5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5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1096962" y="287337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096962" y="1846262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1096962" y="6459537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686175" y="6459537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9901237" y="6459537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Gill Sans"/>
              <a:buNone/>
              <a:defRPr b="0" i="0" sz="1000" u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53;p6"/>
          <p:cNvCxnSpPr/>
          <p:nvPr/>
        </p:nvCxnSpPr>
        <p:spPr>
          <a:xfrm>
            <a:off x="1193800" y="1738312"/>
            <a:ext cx="9966325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1206500" y="3648075"/>
            <a:ext cx="97536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1206500" y="3648075"/>
            <a:ext cx="3048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8534400" y="6354762"/>
            <a:ext cx="304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865562" y="6354762"/>
            <a:ext cx="4632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620837" y="6354762"/>
            <a:ext cx="1625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/>
          <p:nvPr/>
        </p:nvSpPr>
        <p:spPr>
          <a:xfrm>
            <a:off x="1219200" y="2819400"/>
            <a:ext cx="9753600" cy="1279525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1219200" y="2819400"/>
            <a:ext cx="3048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9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8534400" y="6354762"/>
            <a:ext cx="3048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865562" y="6354762"/>
            <a:ext cx="46323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427162" y="6354762"/>
            <a:ext cx="20272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None/>
              <a:defRPr b="0" i="0" sz="1400" u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1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6" name="Google Shape;86;p11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11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13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3" name="Google Shape;103;p13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5"/>
          <p:cNvCxnSpPr/>
          <p:nvPr/>
        </p:nvCxnSpPr>
        <p:spPr>
          <a:xfrm>
            <a:off x="609600" y="6353175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609600" y="11430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1" name="Google Shape;121;p15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15"/>
          <p:cNvSpPr/>
          <p:nvPr/>
        </p:nvSpPr>
        <p:spPr>
          <a:xfrm rot="5400000">
            <a:off x="590550" y="6446837"/>
            <a:ext cx="190500" cy="161925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3" name="Google Shape;123;p15"/>
          <p:cNvSpPr txBox="1"/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609600" y="1219200"/>
            <a:ext cx="10972800" cy="4910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0" type="dt"/>
          </p:nvPr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1" type="ftr"/>
          </p:nvPr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  <a:defRPr b="0" i="0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/>
          <p:nvPr>
            <p:ph type="ctrTitle"/>
          </p:nvPr>
        </p:nvSpPr>
        <p:spPr>
          <a:xfrm>
            <a:off x="-33337" y="3100387"/>
            <a:ext cx="12192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b="0" i="1" lang="en-US" sz="4800" u="none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2 ~ </a:t>
            </a:r>
            <a:r>
              <a:rPr b="0" i="1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Image Fundamentals</a:t>
            </a:r>
            <a:endParaRPr/>
          </a:p>
        </p:txBody>
      </p:sp>
      <p:sp>
        <p:nvSpPr>
          <p:cNvPr id="365" name="Google Shape;365;p47"/>
          <p:cNvSpPr txBox="1"/>
          <p:nvPr/>
        </p:nvSpPr>
        <p:spPr>
          <a:xfrm>
            <a:off x="3346450" y="4552950"/>
            <a:ext cx="5894387" cy="1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M. Mahedy Hasan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 Dept. of CSE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RUET, Rajshahi-6204, Bangladesh.</a:t>
            </a:r>
            <a:endParaRPr/>
          </a:p>
        </p:txBody>
      </p:sp>
      <p:pic>
        <p:nvPicPr>
          <p:cNvPr id="366" name="Google Shape;36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1962" y="669925"/>
            <a:ext cx="1108075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7"/>
          <p:cNvSpPr txBox="1"/>
          <p:nvPr/>
        </p:nvSpPr>
        <p:spPr>
          <a:xfrm>
            <a:off x="4568825" y="114300"/>
            <a:ext cx="30543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Heaven’s Light is Our Guide</a:t>
            </a:r>
            <a:endParaRPr/>
          </a:p>
        </p:txBody>
      </p:sp>
      <p:sp>
        <p:nvSpPr>
          <p:cNvPr id="368" name="Google Shape;368;p47"/>
          <p:cNvSpPr txBox="1"/>
          <p:nvPr/>
        </p:nvSpPr>
        <p:spPr>
          <a:xfrm>
            <a:off x="1449387" y="1928812"/>
            <a:ext cx="8974137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Rajshahi University of Engineering &amp; Technology, Rajshahi-6204, Bangladesh.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6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476" name="Google Shape;476;p56"/>
          <p:cNvSpPr txBox="1"/>
          <p:nvPr/>
        </p:nvSpPr>
        <p:spPr>
          <a:xfrm>
            <a:off x="1981200" y="1060450"/>
            <a:ext cx="80946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energy from an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illumination (a)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source being reflected from a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scene (b)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</p:txBody>
      </p:sp>
      <p:pic>
        <p:nvPicPr>
          <p:cNvPr id="477" name="Google Shape;47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0550" y="1652587"/>
            <a:ext cx="6184900" cy="4310062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6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479" name="Google Shape;479;p56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480" name="Google Shape;480;p56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487" name="Google Shape;487;p57"/>
          <p:cNvSpPr txBox="1"/>
          <p:nvPr/>
        </p:nvSpPr>
        <p:spPr>
          <a:xfrm>
            <a:off x="1981200" y="1060450"/>
            <a:ext cx="80946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first function performed by the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imaging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 (c)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to collect the incoming energy and focus it onto an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image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plane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pic>
        <p:nvPicPr>
          <p:cNvPr id="488" name="Google Shape;48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0550" y="1652587"/>
            <a:ext cx="6184900" cy="431006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7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490" name="Google Shape;490;p57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491" name="Google Shape;491;p57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498" name="Google Shape;498;p58"/>
          <p:cNvSpPr txBox="1"/>
          <p:nvPr/>
        </p:nvSpPr>
        <p:spPr>
          <a:xfrm>
            <a:off x="1981200" y="1060450"/>
            <a:ext cx="80946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illumination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light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the front end of the imaging system is an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optical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lens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that projects the viewed scene onto the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lens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focal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plane (d)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</a:t>
            </a:r>
            <a:endParaRPr/>
          </a:p>
        </p:txBody>
      </p:sp>
      <p:pic>
        <p:nvPicPr>
          <p:cNvPr id="499" name="Google Shape;49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8212" y="1893887"/>
            <a:ext cx="5837237" cy="4068762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8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501" name="Google Shape;501;p58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502" name="Google Shape;502;p58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509" name="Google Shape;509;p59"/>
          <p:cNvSpPr txBox="1"/>
          <p:nvPr/>
        </p:nvSpPr>
        <p:spPr>
          <a:xfrm>
            <a:off x="1981200" y="1060450"/>
            <a:ext cx="8094662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-The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sensor array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which is coincident with the focal plane, produces outputs proportional to the integral of the light received at each sensor.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Digital and analog circuitry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sweep these outputs and convert them to an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analog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signal, which is then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digitized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by another section of the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imaging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system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(e). </a:t>
            </a:r>
            <a:endParaRPr/>
          </a:p>
        </p:txBody>
      </p:sp>
      <p:pic>
        <p:nvPicPr>
          <p:cNvPr id="510" name="Google Shape;51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487" y="2720975"/>
            <a:ext cx="4725987" cy="3294062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9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512" name="Google Shape;512;p59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513" name="Google Shape;513;p59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520" name="Google Shape;520;p60"/>
          <p:cNvSpPr txBox="1"/>
          <p:nvPr/>
        </p:nvSpPr>
        <p:spPr>
          <a:xfrm>
            <a:off x="2022475" y="1589087"/>
            <a:ext cx="80946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we denote images by two-dimensional functions of the form </a:t>
            </a:r>
            <a:r>
              <a:rPr b="0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f(x,y). f(x,y) 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must be nonzero and finite; that is,</a:t>
            </a:r>
            <a:endParaRPr/>
          </a:p>
        </p:txBody>
      </p:sp>
      <p:sp>
        <p:nvSpPr>
          <p:cNvPr id="521" name="Google Shape;521;p60"/>
          <p:cNvSpPr txBox="1"/>
          <p:nvPr/>
        </p:nvSpPr>
        <p:spPr>
          <a:xfrm>
            <a:off x="3695700" y="1008062"/>
            <a:ext cx="5454650" cy="4619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8E73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1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Simple Image Formation Mode</a:t>
            </a:r>
            <a:endParaRPr/>
          </a:p>
        </p:txBody>
      </p:sp>
      <p:pic>
        <p:nvPicPr>
          <p:cNvPr id="522" name="Google Shape;52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187" y="2335212"/>
            <a:ext cx="1658937" cy="334962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0"/>
          <p:cNvSpPr txBox="1"/>
          <p:nvPr/>
        </p:nvSpPr>
        <p:spPr>
          <a:xfrm>
            <a:off x="2054225" y="2836862"/>
            <a:ext cx="7916862" cy="258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-The function </a:t>
            </a:r>
            <a:r>
              <a:rPr b="0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x,y) 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may be characterized by two components: 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arenBoth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amount of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illumination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incident on the scene being viewed, and </a:t>
            </a:r>
            <a:endParaRPr/>
          </a:p>
          <a:p>
            <a:pPr indent="-342900" lvl="1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arenBoth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amount of illumination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reflected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by the objects in the scene.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Appropriately, these are called the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illumination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reflectance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components and are denoted by</a:t>
            </a:r>
            <a:r>
              <a:rPr b="0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i(x,y</a:t>
            </a:r>
            <a:r>
              <a:rPr b="0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1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r(x,y</a:t>
            </a:r>
            <a:r>
              <a:rPr b="0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 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respectively.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two functions combine as a product to form:</a:t>
            </a:r>
            <a:endParaRPr/>
          </a:p>
        </p:txBody>
      </p:sp>
      <p:pic>
        <p:nvPicPr>
          <p:cNvPr id="524" name="Google Shape;52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5550" y="5688012"/>
            <a:ext cx="2590800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3425" y="5497512"/>
            <a:ext cx="1401762" cy="303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83425" y="5888037"/>
            <a:ext cx="1538287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0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528" name="Google Shape;528;p60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529" name="Google Shape;529;p60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1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536" name="Google Shape;536;p61"/>
          <p:cNvSpPr txBox="1"/>
          <p:nvPr/>
        </p:nvSpPr>
        <p:spPr>
          <a:xfrm>
            <a:off x="2344737" y="3325812"/>
            <a:ext cx="8094662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0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0&lt;r(x,y)&lt;1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indicates that reflectance is bounded by 0 (total absorption) and 1 (total reflectance).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nature of </a:t>
            </a:r>
            <a:r>
              <a:rPr b="0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i(x,y)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determined by the illumination source, and is determined by the characteristics of the imaged objects.</a:t>
            </a:r>
            <a:endParaRPr/>
          </a:p>
        </p:txBody>
      </p:sp>
      <p:sp>
        <p:nvSpPr>
          <p:cNvPr id="537" name="Google Shape;537;p61"/>
          <p:cNvSpPr txBox="1"/>
          <p:nvPr/>
        </p:nvSpPr>
        <p:spPr>
          <a:xfrm>
            <a:off x="3695700" y="1008062"/>
            <a:ext cx="5454650" cy="4619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8E73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1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Simple Image Formation Mode</a:t>
            </a:r>
            <a:endParaRPr/>
          </a:p>
        </p:txBody>
      </p:sp>
      <p:pic>
        <p:nvPicPr>
          <p:cNvPr id="538" name="Google Shape;53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975" y="1998662"/>
            <a:ext cx="2589212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7850" y="1808162"/>
            <a:ext cx="140176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7850" y="2198687"/>
            <a:ext cx="1536700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1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542" name="Google Shape;542;p61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543" name="Google Shape;543;p61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550" name="Google Shape;550;p62"/>
          <p:cNvSpPr txBox="1"/>
          <p:nvPr/>
        </p:nvSpPr>
        <p:spPr>
          <a:xfrm>
            <a:off x="2344737" y="3325812"/>
            <a:ext cx="8094662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It is noted that these expressions also are applicable to images formed via transmission of the illumination through a medium, such as a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chest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X-ray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In this case, we would deal with a </a:t>
            </a:r>
            <a:r>
              <a:rPr b="1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transmissivity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instead of a reflectivity function.</a:t>
            </a:r>
            <a:endParaRPr/>
          </a:p>
        </p:txBody>
      </p:sp>
      <p:sp>
        <p:nvSpPr>
          <p:cNvPr id="551" name="Google Shape;551;p62"/>
          <p:cNvSpPr txBox="1"/>
          <p:nvPr/>
        </p:nvSpPr>
        <p:spPr>
          <a:xfrm>
            <a:off x="3695700" y="1008062"/>
            <a:ext cx="5454650" cy="4619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8E73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1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 Simple Image Formation Model</a:t>
            </a:r>
            <a:endParaRPr/>
          </a:p>
        </p:txBody>
      </p:sp>
      <p:pic>
        <p:nvPicPr>
          <p:cNvPr id="552" name="Google Shape;55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975" y="1998662"/>
            <a:ext cx="2589212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7850" y="1808162"/>
            <a:ext cx="1401762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27850" y="2198687"/>
            <a:ext cx="1536700" cy="347662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2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556" name="Google Shape;556;p62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557" name="Google Shape;557;p62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3"/>
          <p:cNvSpPr txBox="1"/>
          <p:nvPr>
            <p:ph idx="1" type="body"/>
          </p:nvPr>
        </p:nvSpPr>
        <p:spPr>
          <a:xfrm>
            <a:off x="609600" y="1076325"/>
            <a:ext cx="109728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☺</a:t>
            </a:r>
            <a:endParaRPr/>
          </a:p>
        </p:txBody>
      </p:sp>
      <p:sp>
        <p:nvSpPr>
          <p:cNvPr id="563" name="Google Shape;563;p63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564" name="Google Shape;564;p63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565" name="Google Shape;565;p63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8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375" name="Google Shape;375;p48"/>
          <p:cNvSpPr txBox="1"/>
          <p:nvPr/>
        </p:nvSpPr>
        <p:spPr>
          <a:xfrm>
            <a:off x="2049462" y="1203325"/>
            <a:ext cx="8093075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Most of the images in which we are interested are generated by the combination of an “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illumination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” source and the reflection or absorption of energy from that source by the elements of the “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scene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” being imaged. </a:t>
            </a:r>
            <a:endParaRPr/>
          </a:p>
        </p:txBody>
      </p:sp>
      <p:pic>
        <p:nvPicPr>
          <p:cNvPr descr="image acquisition Illumination and scene in Image এর ছবি ফলাফল" id="376" name="Google Shape;376;p48"/>
          <p:cNvPicPr preferRelativeResize="0"/>
          <p:nvPr/>
        </p:nvPicPr>
        <p:blipFill rotWithShape="1">
          <a:blip r:embed="rId3">
            <a:alphaModFix/>
          </a:blip>
          <a:srcRect b="11717" l="0" r="0" t="0"/>
          <a:stretch/>
        </p:blipFill>
        <p:spPr>
          <a:xfrm>
            <a:off x="6032500" y="2179637"/>
            <a:ext cx="4340225" cy="241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8"/>
          <p:cNvSpPr txBox="1"/>
          <p:nvPr/>
        </p:nvSpPr>
        <p:spPr>
          <a:xfrm>
            <a:off x="2168525" y="2898775"/>
            <a:ext cx="414496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Depending on the nature of the source, </a:t>
            </a:r>
            <a:r>
              <a:rPr b="1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illumination</a:t>
            </a:r>
            <a:r>
              <a:rPr b="0" i="1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energy is reflected from, or transmitted through, objects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378" name="Google Shape;378;p48"/>
          <p:cNvSpPr txBox="1"/>
          <p:nvPr/>
        </p:nvSpPr>
        <p:spPr>
          <a:xfrm>
            <a:off x="2282825" y="4789487"/>
            <a:ext cx="786606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 example in the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first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category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light reflected from a planar surface. An example in the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second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category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when X-rays pass through a patient’s body for the purpose of generating a diagnostic X-ray film. </a:t>
            </a:r>
            <a:endParaRPr/>
          </a:p>
        </p:txBody>
      </p:sp>
      <p:sp>
        <p:nvSpPr>
          <p:cNvPr id="379" name="Google Shape;379;p48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380" name="Google Shape;380;p48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381" name="Google Shape;381;p48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pic>
        <p:nvPicPr>
          <p:cNvPr id="388" name="Google Shape;388;p49"/>
          <p:cNvPicPr preferRelativeResize="0"/>
          <p:nvPr/>
        </p:nvPicPr>
        <p:blipFill rotWithShape="1">
          <a:blip r:embed="rId3">
            <a:alphaModFix/>
          </a:blip>
          <a:srcRect b="67878" l="20214" r="19116" t="-91"/>
          <a:stretch/>
        </p:blipFill>
        <p:spPr>
          <a:xfrm>
            <a:off x="3633787" y="1830387"/>
            <a:ext cx="5772150" cy="266858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9"/>
          <p:cNvSpPr txBox="1"/>
          <p:nvPr/>
        </p:nvSpPr>
        <p:spPr>
          <a:xfrm>
            <a:off x="4173537" y="4781550"/>
            <a:ext cx="34607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Single Sensor</a:t>
            </a:r>
            <a:endParaRPr/>
          </a:p>
        </p:txBody>
      </p:sp>
      <p:sp>
        <p:nvSpPr>
          <p:cNvPr id="390" name="Google Shape;390;p49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391" name="Google Shape;391;p49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392" name="Google Shape;392;p49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399" name="Google Shape;399;p50"/>
          <p:cNvSpPr txBox="1"/>
          <p:nvPr/>
        </p:nvSpPr>
        <p:spPr>
          <a:xfrm>
            <a:off x="2022475" y="1589087"/>
            <a:ext cx="809466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order to generate a 2-D image using a single sensor, there has to be relative displacements in both the x- and y-directions between the sensor and the area to be imaged. </a:t>
            </a:r>
            <a:endParaRPr/>
          </a:p>
        </p:txBody>
      </p:sp>
      <p:sp>
        <p:nvSpPr>
          <p:cNvPr id="400" name="Google Shape;400;p50"/>
          <p:cNvSpPr txBox="1"/>
          <p:nvPr/>
        </p:nvSpPr>
        <p:spPr>
          <a:xfrm>
            <a:off x="4214812" y="966787"/>
            <a:ext cx="3460750" cy="4619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8E73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1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Single Sensor</a:t>
            </a:r>
            <a:endParaRPr/>
          </a:p>
        </p:txBody>
      </p:sp>
      <p:pic>
        <p:nvPicPr>
          <p:cNvPr id="401" name="Google Shape;40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3812" y="2976562"/>
            <a:ext cx="4678362" cy="20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0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403" name="Google Shape;403;p50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404" name="Google Shape;404;p50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1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411" name="Google Shape;411;p51"/>
          <p:cNvSpPr txBox="1"/>
          <p:nvPr/>
        </p:nvSpPr>
        <p:spPr>
          <a:xfrm>
            <a:off x="2022475" y="1589087"/>
            <a:ext cx="8094662" cy="120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Other similar mechanical arrangements use a flat bed, with the sensor moving in two linear directions.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These types of mechanical digitizers sometimes are referred to as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microdensitometers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sp>
        <p:nvSpPr>
          <p:cNvPr id="412" name="Google Shape;412;p51"/>
          <p:cNvSpPr txBox="1"/>
          <p:nvPr/>
        </p:nvSpPr>
        <p:spPr>
          <a:xfrm>
            <a:off x="4214812" y="966787"/>
            <a:ext cx="3460750" cy="4619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8E73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1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Single Sensor</a:t>
            </a:r>
            <a:endParaRPr/>
          </a:p>
        </p:txBody>
      </p:sp>
      <p:sp>
        <p:nvSpPr>
          <p:cNvPr id="413" name="Google Shape;413;p51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414" name="Google Shape;414;p51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415" name="Google Shape;415;p51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422" name="Google Shape;422;p52"/>
          <p:cNvSpPr txBox="1"/>
          <p:nvPr/>
        </p:nvSpPr>
        <p:spPr>
          <a:xfrm>
            <a:off x="2022475" y="1195387"/>
            <a:ext cx="8094662" cy="203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Another example of imaging with a single sensor places a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laser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source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coincident with the sensor. M</a:t>
            </a:r>
            <a:endParaRPr/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Moving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mirrors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are used to control the outgoing beam in a scanning pattern and to direct the reflected laser signal onto the sensor.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arrangement can be used also to acquire images using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strip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and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array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sensors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</p:txBody>
      </p:sp>
      <p:pic>
        <p:nvPicPr>
          <p:cNvPr id="423" name="Google Shape;4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9437" y="2700337"/>
            <a:ext cx="517525" cy="10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0875" y="2755900"/>
            <a:ext cx="431800" cy="92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2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426" name="Google Shape;426;p52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427" name="Google Shape;427;p52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434" name="Google Shape;434;p53"/>
          <p:cNvSpPr txBox="1"/>
          <p:nvPr/>
        </p:nvSpPr>
        <p:spPr>
          <a:xfrm>
            <a:off x="4214812" y="966787"/>
            <a:ext cx="3460750" cy="4619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8E73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1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Sensor Strip (Linear)</a:t>
            </a:r>
            <a:endParaRPr/>
          </a:p>
        </p:txBody>
      </p:sp>
      <p:grpSp>
        <p:nvGrpSpPr>
          <p:cNvPr id="435" name="Google Shape;435;p53"/>
          <p:cNvGrpSpPr/>
          <p:nvPr/>
        </p:nvGrpSpPr>
        <p:grpSpPr>
          <a:xfrm>
            <a:off x="2151062" y="2327275"/>
            <a:ext cx="7875587" cy="2722562"/>
            <a:chOff x="602674" y="3143394"/>
            <a:chExt cx="7876308" cy="2722729"/>
          </a:xfrm>
        </p:grpSpPr>
        <p:pic>
          <p:nvPicPr>
            <p:cNvPr id="436" name="Google Shape;436;p53"/>
            <p:cNvPicPr preferRelativeResize="0"/>
            <p:nvPr/>
          </p:nvPicPr>
          <p:blipFill rotWithShape="1">
            <a:blip r:embed="rId3">
              <a:alphaModFix/>
            </a:blip>
            <a:srcRect b="50088" l="0" r="42645" t="0"/>
            <a:stretch/>
          </p:blipFill>
          <p:spPr>
            <a:xfrm>
              <a:off x="4751388" y="3143394"/>
              <a:ext cx="3727594" cy="2343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53"/>
            <p:cNvPicPr preferRelativeResize="0"/>
            <p:nvPr/>
          </p:nvPicPr>
          <p:blipFill rotWithShape="1">
            <a:blip r:embed="rId4">
              <a:alphaModFix/>
            </a:blip>
            <a:srcRect b="57005" l="17761" r="0" t="32120"/>
            <a:stretch/>
          </p:blipFill>
          <p:spPr>
            <a:xfrm>
              <a:off x="602674" y="3990108"/>
              <a:ext cx="4873625" cy="5611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53"/>
            <p:cNvSpPr txBox="1"/>
            <p:nvPr/>
          </p:nvSpPr>
          <p:spPr>
            <a:xfrm>
              <a:off x="1028701" y="5496791"/>
              <a:ext cx="72216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a) Linear Sensor b) Image acquisition using a linear sensor strip</a:t>
              </a:r>
              <a:endParaRPr/>
            </a:p>
          </p:txBody>
        </p:sp>
      </p:grpSp>
      <p:graphicFrame>
        <p:nvGraphicFramePr>
          <p:cNvPr id="439" name="Google Shape;439;p53"/>
          <p:cNvGraphicFramePr/>
          <p:nvPr/>
        </p:nvGraphicFramePr>
        <p:xfrm>
          <a:off x="2593975" y="420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{8E2D9B53-6A7F-456E-BA34-DE8AD604DBCC}</a:tableStyleId>
              </a:tblPr>
              <a:tblGrid>
                <a:gridCol w="350825"/>
                <a:gridCol w="34925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a</a:t>
                      </a:r>
                      <a:endParaRPr/>
                    </a:p>
                  </a:txBody>
                  <a:tcPr marT="45850" marB="45850" marR="91500" marL="9150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ill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b</a:t>
                      </a:r>
                      <a:endParaRPr/>
                    </a:p>
                  </a:txBody>
                  <a:tcPr marT="45850" marB="45850" marR="91500" marL="9150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54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0" name="Google Shape;440;p53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441" name="Google Shape;441;p53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442" name="Google Shape;442;p53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4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449" name="Google Shape;449;p54"/>
          <p:cNvSpPr txBox="1"/>
          <p:nvPr/>
        </p:nvSpPr>
        <p:spPr>
          <a:xfrm>
            <a:off x="2022475" y="1589087"/>
            <a:ext cx="8094662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- Sensor strips mounted in a ring configuration are used in medical and industrial imaging to obtain cross-sectional (“slice”) images of 3-D objects.</a:t>
            </a:r>
            <a:endParaRPr/>
          </a:p>
        </p:txBody>
      </p:sp>
      <p:sp>
        <p:nvSpPr>
          <p:cNvPr id="450" name="Google Shape;450;p54"/>
          <p:cNvSpPr txBox="1"/>
          <p:nvPr/>
        </p:nvSpPr>
        <p:spPr>
          <a:xfrm>
            <a:off x="4214812" y="966787"/>
            <a:ext cx="3460750" cy="4619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8E73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1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Sensor Strip (Linear)</a:t>
            </a:r>
            <a:endParaRPr/>
          </a:p>
        </p:txBody>
      </p:sp>
      <p:grpSp>
        <p:nvGrpSpPr>
          <p:cNvPr id="451" name="Google Shape;451;p54"/>
          <p:cNvGrpSpPr/>
          <p:nvPr/>
        </p:nvGrpSpPr>
        <p:grpSpPr>
          <a:xfrm>
            <a:off x="7062787" y="2363787"/>
            <a:ext cx="3086100" cy="3444875"/>
            <a:chOff x="3699164" y="2374467"/>
            <a:chExt cx="2856951" cy="3444442"/>
          </a:xfrm>
        </p:grpSpPr>
        <p:pic>
          <p:nvPicPr>
            <p:cNvPr id="452" name="Google Shape;452;p54"/>
            <p:cNvPicPr preferRelativeResize="0"/>
            <p:nvPr/>
          </p:nvPicPr>
          <p:blipFill rotWithShape="1">
            <a:blip r:embed="rId3">
              <a:alphaModFix/>
            </a:blip>
            <a:srcRect b="9550" l="49360" r="0" t="0"/>
            <a:stretch/>
          </p:blipFill>
          <p:spPr>
            <a:xfrm>
              <a:off x="3886201" y="2374467"/>
              <a:ext cx="2669914" cy="34444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Google Shape;453;p54"/>
            <p:cNvSpPr txBox="1"/>
            <p:nvPr/>
          </p:nvSpPr>
          <p:spPr>
            <a:xfrm>
              <a:off x="3699164" y="2660181"/>
              <a:ext cx="540822" cy="6126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54" name="Google Shape;454;p54"/>
          <p:cNvSpPr txBox="1"/>
          <p:nvPr/>
        </p:nvSpPr>
        <p:spPr>
          <a:xfrm>
            <a:off x="2282825" y="3117850"/>
            <a:ext cx="4830762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Computerized axial tomography (CAT) imaging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Magnetic resonance imaging (MRI)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Positron emission tomography (PET). </a:t>
            </a:r>
            <a:endParaRPr/>
          </a:p>
        </p:txBody>
      </p:sp>
      <p:sp>
        <p:nvSpPr>
          <p:cNvPr id="455" name="Google Shape;455;p54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456" name="Google Shape;456;p54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457" name="Google Shape;457;p54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1981200" y="339725"/>
            <a:ext cx="8229600" cy="5397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B884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Sensing and Acquisition</a:t>
            </a:r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2022475" y="1589087"/>
            <a:ext cx="809466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Its </a:t>
            </a: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key advantage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 that a complete image can be obtained by focusing the energy pattern onto the surface of the array. 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Char char="-"/>
            </a:pPr>
            <a:r>
              <a:rPr b="1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Motion</a:t>
            </a:r>
            <a:r>
              <a:rPr b="0" i="0" lang="en-US" sz="1800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obviously is not necessary.</a:t>
            </a:r>
            <a:endParaRPr/>
          </a:p>
        </p:txBody>
      </p:sp>
      <p:sp>
        <p:nvSpPr>
          <p:cNvPr id="465" name="Google Shape;465;p55"/>
          <p:cNvSpPr txBox="1"/>
          <p:nvPr/>
        </p:nvSpPr>
        <p:spPr>
          <a:xfrm>
            <a:off x="4214812" y="966787"/>
            <a:ext cx="3460750" cy="461962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8E736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Gill Sans"/>
              <a:buNone/>
            </a:pPr>
            <a:r>
              <a:rPr b="1" i="0" lang="en-US" sz="2400" u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Sensor Array</a:t>
            </a:r>
            <a:endParaRPr/>
          </a:p>
        </p:txBody>
      </p:sp>
      <p:pic>
        <p:nvPicPr>
          <p:cNvPr id="466" name="Google Shape;466;p55"/>
          <p:cNvPicPr preferRelativeResize="0"/>
          <p:nvPr/>
        </p:nvPicPr>
        <p:blipFill rotWithShape="1">
          <a:blip r:embed="rId3">
            <a:alphaModFix/>
          </a:blip>
          <a:srcRect b="-1783" l="31611" r="13855" t="42791"/>
          <a:stretch/>
        </p:blipFill>
        <p:spPr>
          <a:xfrm>
            <a:off x="7340600" y="2784475"/>
            <a:ext cx="2744787" cy="25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5"/>
          <p:cNvSpPr txBox="1"/>
          <p:nvPr/>
        </p:nvSpPr>
        <p:spPr>
          <a:xfrm>
            <a:off x="8534400" y="6356350"/>
            <a:ext cx="30527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*</a:t>
            </a:r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3865562" y="6356350"/>
            <a:ext cx="467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r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Digital Image Fundamentals</a:t>
            </a:r>
            <a:endParaRPr/>
          </a:p>
        </p:txBody>
      </p:sp>
      <p:sp>
        <p:nvSpPr>
          <p:cNvPr id="469" name="Google Shape;469;p55"/>
          <p:cNvSpPr txBox="1"/>
          <p:nvPr/>
        </p:nvSpPr>
        <p:spPr>
          <a:xfrm>
            <a:off x="817562" y="6356350"/>
            <a:ext cx="2641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ill Sans"/>
              <a:buNone/>
            </a:pPr>
            <a:fld id="{00000000-1234-1234-1234-123412341234}" type="slidenum">
              <a:rPr b="0" i="0" lang="en-US" sz="1400" u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7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9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1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4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8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9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6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7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5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8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2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2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10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0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