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354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5" name="Google Shape;105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3/3/2023</a:t>
            </a:r>
            <a:endParaRPr/>
          </a:p>
        </p:txBody>
      </p:sp>
      <p:sp>
        <p:nvSpPr>
          <p:cNvPr id="106" name="Google Shape;106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body" idx="1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body" idx="1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Times New Roman"/>
              <a:buNone/>
              <a:defRPr sz="8000" b="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4" name="Google Shape;54;p6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dt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ft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05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imes New Roman"/>
              <a:buNone/>
              <a:defRPr sz="36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2" name="Google Shape;82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83" name="Google Shape;83;p10"/>
          <p:cNvSpPr txBox="1">
            <a:spLocks noGrp="1"/>
          </p:cNvSpPr>
          <p:nvPr>
            <p:ph type="body" idx="1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  <a:defRPr sz="4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3"/>
          <p:cNvSpPr txBox="1">
            <a:spLocks noGrp="1"/>
          </p:cNvSpPr>
          <p:nvPr>
            <p:ph type="ctrTitle"/>
          </p:nvPr>
        </p:nvSpPr>
        <p:spPr>
          <a:xfrm>
            <a:off x="-32800" y="3100134"/>
            <a:ext cx="12192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Times New Roman"/>
              <a:buNone/>
            </a:pPr>
            <a:r>
              <a:rPr lang="en-US" sz="4800" i="1">
                <a:latin typeface="Times New Roman"/>
                <a:ea typeface="Times New Roman"/>
                <a:cs typeface="Times New Roman"/>
                <a:sym typeface="Times New Roman"/>
              </a:rPr>
              <a:t>Chapter 2 ~ </a:t>
            </a:r>
            <a:r>
              <a:rPr lang="en-US" sz="4800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Image Fundamentals</a:t>
            </a:r>
            <a:endParaRPr sz="4800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>
            <a:off x="3345765" y="4553260"/>
            <a:ext cx="5894363" cy="1421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 M. Mahedy Hasan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 Dept. of CSE</a:t>
            </a:r>
            <a:endParaRPr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RUET, Rajshahi-6204, Bangladesh.</a:t>
            </a:r>
            <a:endParaRPr/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2646" y="670436"/>
            <a:ext cx="1106708" cy="1199347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/>
        </p:nvSpPr>
        <p:spPr>
          <a:xfrm>
            <a:off x="4568483" y="113568"/>
            <a:ext cx="30550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Heaven’s Light is Our Guide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1448972" y="1928813"/>
            <a:ext cx="897518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Rajshahi University of Engineering &amp; Technology, Rajshahi-6204, Bangladesh.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sp>
        <p:nvSpPr>
          <p:cNvPr id="202" name="Google Shape;202;p22"/>
          <p:cNvSpPr txBox="1"/>
          <p:nvPr/>
        </p:nvSpPr>
        <p:spPr>
          <a:xfrm>
            <a:off x="1790733" y="2690880"/>
            <a:ext cx="2933700" cy="52322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f(s,t)  -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</a:t>
            </a: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two continuous variables, </a:t>
            </a: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</a:t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 rot="-5400000">
            <a:off x="4482781" y="3029434"/>
            <a:ext cx="2156604" cy="369332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and Quantization</a:t>
            </a:r>
            <a:endParaRPr/>
          </a:p>
        </p:txBody>
      </p:sp>
      <p:sp>
        <p:nvSpPr>
          <p:cNvPr id="204" name="Google Shape;204;p22"/>
          <p:cNvSpPr txBox="1"/>
          <p:nvPr/>
        </p:nvSpPr>
        <p:spPr>
          <a:xfrm>
            <a:off x="6326156" y="2690880"/>
            <a:ext cx="3438525" cy="523220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2-D array, </a:t>
            </a:r>
            <a:r>
              <a:rPr lang="en-US" sz="14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f(x,y)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containing M rows and N columns, where are discrete coordinates. </a:t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1097281" y="4582465"/>
            <a:ext cx="10058400" cy="115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general, the value of the image at any coordinates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(x,y)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denoted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f(x,y),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x and y are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section of the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 plane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spanned by the coordinates of an image is called the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 domain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with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being referred to as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coordinates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4924949" y="2778575"/>
            <a:ext cx="381000" cy="39785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5875" cap="flat" cmpd="sng">
            <a:solidFill>
              <a:srgbClr val="8D89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5870876" y="2790329"/>
            <a:ext cx="281611" cy="37434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5"/>
          </a:solidFill>
          <a:ln w="15875" cap="flat" cmpd="sng">
            <a:solidFill>
              <a:srgbClr val="8D895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2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09" name="Google Shape;209;p22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pic>
        <p:nvPicPr>
          <p:cNvPr id="216" name="Google Shape;216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237563" y="1894648"/>
            <a:ext cx="3918118" cy="4316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3"/>
          <p:cNvSpPr/>
          <p:nvPr/>
        </p:nvSpPr>
        <p:spPr>
          <a:xfrm>
            <a:off x="2941608" y="3191058"/>
            <a:ext cx="3873260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6: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(a) Image plotted as a surface. (b) Image displayed as a visual intensity array. (c) Image shown as a 2-D numerical array. (The numbers</a:t>
            </a:r>
            <a:b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.5, and 1 represent black, gray, and white, respectively.)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2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19" name="Google Shape;219;p2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20" name="Google Shape;220;p2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285750" lvl="0" indent="-2857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/>
              <a:t>This type of representation has three axis. Where, x and y are the spatial co-ordinates and f(x, y) represents another co-ordinates.</a:t>
            </a:r>
            <a:endParaRPr/>
          </a:p>
          <a:p>
            <a:pPr marL="285750" lvl="0" indent="-28575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/>
              <a:t>Here, f(x, y) is a function of spatial co-ordinates (x, y).</a:t>
            </a:r>
            <a:endParaRPr/>
          </a:p>
          <a:p>
            <a:pPr marL="285750" lvl="0" indent="-28575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/>
              <a:t>This type of representation is not always preferable.</a:t>
            </a:r>
            <a:endParaRPr/>
          </a:p>
          <a:p>
            <a:pPr marL="285750" lvl="0" indent="-28575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/>
              <a:t>Complex images having too many details, make the interpretation of images with this type of representation very difficult. 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227" name="Google Shape;227;p24"/>
          <p:cNvPicPr preferRelativeResize="0"/>
          <p:nvPr/>
        </p:nvPicPr>
        <p:blipFill rotWithShape="1">
          <a:blip r:embed="rId3">
            <a:alphaModFix/>
          </a:blip>
          <a:srcRect l="34677" t="22174" r="40479" b="47156"/>
          <a:stretch/>
        </p:blipFill>
        <p:spPr>
          <a:xfrm>
            <a:off x="4612005" y="3355676"/>
            <a:ext cx="3028950" cy="244265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/>
          <p:nvPr/>
        </p:nvSpPr>
        <p:spPr>
          <a:xfrm>
            <a:off x="4823559" y="5798334"/>
            <a:ext cx="31558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7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Image plotted as surface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pic>
        <p:nvPicPr>
          <p:cNvPr id="237" name="Google Shape;237;p2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29131" t="53261" r="53682" b="14934"/>
          <a:stretch/>
        </p:blipFill>
        <p:spPr>
          <a:xfrm>
            <a:off x="4554900" y="2991319"/>
            <a:ext cx="3143159" cy="327178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5"/>
          <p:cNvSpPr/>
          <p:nvPr/>
        </p:nvSpPr>
        <p:spPr>
          <a:xfrm>
            <a:off x="1097280" y="1871303"/>
            <a:ext cx="100584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would appear on a monitor or photograph.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only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intensity 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(black, grey and white). If the intensity is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normalized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interval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[0, 1]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then each point in the image has the value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0, 0.5, or 1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type of representation is used for printers.</a:t>
            </a:r>
            <a:endParaRPr/>
          </a:p>
          <a:p>
            <a:pPr marL="285750" marR="0" lvl="0" indent="-171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5"/>
          <p:cNvSpPr/>
          <p:nvPr/>
        </p:nvSpPr>
        <p:spPr>
          <a:xfrm>
            <a:off x="5090978" y="5543193"/>
            <a:ext cx="190504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8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Image plotted visual intensity array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2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pic>
        <p:nvPicPr>
          <p:cNvPr id="248" name="Google Shape;248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47255" t="53122" r="35634" b="14934"/>
          <a:stretch/>
        </p:blipFill>
        <p:spPr>
          <a:xfrm>
            <a:off x="4570567" y="2702744"/>
            <a:ext cx="3129077" cy="311653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/>
          <p:nvPr/>
        </p:nvSpPr>
        <p:spPr>
          <a:xfrm>
            <a:off x="1097280" y="1829172"/>
            <a:ext cx="10058400" cy="87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Representation is simply to display the numerical values of as an array (matrix).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widely used representation in digital image processing.</a:t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3079630" y="5819283"/>
            <a:ext cx="645255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9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shown as a 2-D numerical array (0, 0.5, and 1 represent black, gray, and white, respectively).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2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52" name="Google Shape;252;p2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pic>
        <p:nvPicPr>
          <p:cNvPr id="259" name="Google Shape;25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781" y="4119532"/>
            <a:ext cx="7471398" cy="188303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7"/>
          <p:cNvSpPr/>
          <p:nvPr/>
        </p:nvSpPr>
        <p:spPr>
          <a:xfrm>
            <a:off x="1097280" y="1815335"/>
            <a:ext cx="1012568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can also be represented as matrix.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element of this matrix is called an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element, picture element, pixel, or pels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4793285" y="2869035"/>
            <a:ext cx="2733675" cy="923925"/>
          </a:xfrm>
          <a:prstGeom prst="rect">
            <a:avLst/>
          </a:prstGeom>
          <a:noFill/>
          <a:ln w="381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digital image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Pixel – its elements.</a:t>
            </a:r>
            <a:endParaRPr/>
          </a:p>
        </p:txBody>
      </p:sp>
      <p:sp>
        <p:nvSpPr>
          <p:cNvPr id="262" name="Google Shape;262;p2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63" name="Google Shape;263;p2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64" name="Google Shape;264;p2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sp>
        <p:nvSpPr>
          <p:cNvPr id="270" name="Google Shape;270;p28"/>
          <p:cNvSpPr txBox="1"/>
          <p:nvPr/>
        </p:nvSpPr>
        <p:spPr>
          <a:xfrm>
            <a:off x="1097280" y="1852295"/>
            <a:ext cx="10036493" cy="646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due to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and quantizing hardware considerations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number of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intensity levels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typically is an integer </a:t>
            </a: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of 2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/>
          </a:p>
        </p:txBody>
      </p:sp>
      <p:pic>
        <p:nvPicPr>
          <p:cNvPr id="271" name="Google Shape;2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9390" y="2809875"/>
            <a:ext cx="865366" cy="39176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8"/>
          <p:cNvSpPr txBox="1"/>
          <p:nvPr/>
        </p:nvSpPr>
        <p:spPr>
          <a:xfrm>
            <a:off x="1097280" y="3388360"/>
            <a:ext cx="57912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✔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Interval [0 to L-1].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1119187" y="4029615"/>
            <a:ext cx="10036493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 intensity range =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measurable intensity level / minimum detectable intensity level. </a:t>
            </a:r>
            <a:endParaRPr/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measurable intensity level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called </a:t>
            </a:r>
            <a:r>
              <a:rPr lang="en-US" sz="1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saturation,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means that the intensity level beyond this saturation level is clipped off.</a:t>
            </a:r>
            <a:endParaRPr sz="1600" b="1"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lang="en-US" sz="16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</a:t>
            </a:r>
            <a:r>
              <a:rPr lang="en-US" sz="1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inimum detectable intensity level </a:t>
            </a: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called noise, this means that the intensity level below this noise level is not a true intensity value.</a:t>
            </a:r>
            <a:endParaRPr/>
          </a:p>
        </p:txBody>
      </p:sp>
      <p:sp>
        <p:nvSpPr>
          <p:cNvPr id="274" name="Google Shape;274;p2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75" name="Google Shape;275;p2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76" name="Google Shape;276;p2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sp>
        <p:nvSpPr>
          <p:cNvPr id="282" name="Google Shape;282;p29"/>
          <p:cNvSpPr txBox="1">
            <a:spLocks noGrp="1"/>
          </p:cNvSpPr>
          <p:nvPr>
            <p:ph type="body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Sometimes, the range of values spanned by the gray scale is referred to informally as the </a:t>
            </a:r>
            <a:r>
              <a:rPr lang="en-US" sz="1400" b="1"/>
              <a:t>dynamic range</a:t>
            </a:r>
            <a:r>
              <a:rPr lang="en-US" sz="1400"/>
              <a:t>. </a:t>
            </a:r>
            <a:endParaRPr/>
          </a:p>
          <a:p>
            <a:pPr marL="91440" lvl="0" indent="-9144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 We </a:t>
            </a:r>
            <a:r>
              <a:rPr lang="en-US" sz="1400" b="1"/>
              <a:t>define</a:t>
            </a:r>
            <a:r>
              <a:rPr lang="en-US" sz="1400"/>
              <a:t> the </a:t>
            </a:r>
            <a:r>
              <a:rPr lang="en-US" sz="1400" b="1"/>
              <a:t>dynamic range of an imaging system</a:t>
            </a:r>
            <a:r>
              <a:rPr lang="en-US" sz="1400"/>
              <a:t> to be the ratio of the maximum measurable intensity to the minimum detectable intensity level in the system. </a:t>
            </a:r>
            <a:endParaRPr/>
          </a:p>
          <a:p>
            <a:pPr marL="91440" lvl="0" indent="-9144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As a rule, the upper limit is determined by </a:t>
            </a:r>
            <a:r>
              <a:rPr lang="en-US" sz="1400" b="1" i="1"/>
              <a:t>saturation </a:t>
            </a:r>
            <a:r>
              <a:rPr lang="en-US" sz="1400"/>
              <a:t>and the lower limit by </a:t>
            </a:r>
            <a:r>
              <a:rPr lang="en-US" sz="1400" b="1" i="1"/>
              <a:t>noise.</a:t>
            </a:r>
            <a:endParaRPr/>
          </a:p>
          <a:p>
            <a:pPr marL="91440" lvl="0" indent="-9144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400"/>
              <a:t>Closely associated with this concept is image </a:t>
            </a:r>
            <a:r>
              <a:rPr lang="en-US" sz="1400" b="1" i="1"/>
              <a:t>contrast</a:t>
            </a:r>
            <a:r>
              <a:rPr lang="en-US" sz="1400"/>
              <a:t>, which we define as the difference in intensity between the highest and lowest intensity levels in an image. </a:t>
            </a:r>
            <a:endParaRPr/>
          </a:p>
          <a:p>
            <a:pPr marL="9144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16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9477" y="1789855"/>
            <a:ext cx="5021832" cy="3789677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 txBox="1"/>
          <p:nvPr/>
        </p:nvSpPr>
        <p:spPr>
          <a:xfrm>
            <a:off x="7732039" y="5730594"/>
            <a:ext cx="223670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10: </a:t>
            </a: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Saturation and Noise </a:t>
            </a:r>
            <a:endParaRPr/>
          </a:p>
        </p:txBody>
      </p:sp>
      <p:sp>
        <p:nvSpPr>
          <p:cNvPr id="285" name="Google Shape;285;p2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86" name="Google Shape;286;p2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87" name="Google Shape;287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Representation of Digital Image</a:t>
            </a:r>
            <a:endParaRPr/>
          </a:p>
        </p:txBody>
      </p:sp>
      <p:sp>
        <p:nvSpPr>
          <p:cNvPr id="293" name="Google Shape;293;p30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10058401" cy="1601529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45700" rIns="0" bIns="45700" anchor="t" anchorCtr="0">
            <a:spAutoFit/>
          </a:bodyPr>
          <a:lstStyle/>
          <a:p>
            <a:pPr marL="9144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an appreciable number of pixels in an image have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dynamic range,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can expect the image to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have high contrast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91440" marR="0" lvl="0" indent="-12700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❖"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Conversely, an image with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dynamic range 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typically has a </a:t>
            </a: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dull, washed-out gray look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</p:txBody>
      </p:sp>
      <p:sp>
        <p:nvSpPr>
          <p:cNvPr id="294" name="Google Shape;294;p3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295" name="Google Shape;295;p3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"/>
          <p:cNvSpPr txBox="1"/>
          <p:nvPr/>
        </p:nvSpPr>
        <p:spPr>
          <a:xfrm>
            <a:off x="4631510" y="3075057"/>
            <a:ext cx="333487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 ☺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3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303" name="Google Shape;303;p3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304" name="Google Shape;304;p3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body" idx="1"/>
          </p:nvPr>
        </p:nvSpPr>
        <p:spPr>
          <a:xfrm>
            <a:off x="1111568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800" dirty="0"/>
              <a:t>To create a </a:t>
            </a:r>
            <a:r>
              <a:rPr lang="en-US" sz="1800" b="1" dirty="0"/>
              <a:t>digital</a:t>
            </a:r>
            <a:r>
              <a:rPr lang="en-US" sz="1800" dirty="0"/>
              <a:t> </a:t>
            </a:r>
            <a:r>
              <a:rPr lang="en-US" sz="1800" b="1" dirty="0"/>
              <a:t>image</a:t>
            </a:r>
            <a:r>
              <a:rPr lang="en-US" sz="1800" dirty="0"/>
              <a:t>, we need to convert the continuous sensed data into digital form. This involves two processes:</a:t>
            </a:r>
            <a:endParaRPr sz="1800" dirty="0"/>
          </a:p>
          <a:p>
            <a:pPr marL="1500000" lvl="7" indent="-2286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800" dirty="0"/>
              <a:t>Sampling</a:t>
            </a:r>
            <a:endParaRPr sz="1800" dirty="0"/>
          </a:p>
          <a:p>
            <a:pPr marL="1500000" lvl="7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800" dirty="0"/>
              <a:t>Quantization</a:t>
            </a:r>
            <a:endParaRPr sz="1800" dirty="0"/>
          </a:p>
          <a:p>
            <a:pPr marL="91440" lvl="0" indent="-9144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800" dirty="0"/>
              <a:t>An image may be </a:t>
            </a:r>
            <a:r>
              <a:rPr lang="en-US" sz="1800" b="1" dirty="0"/>
              <a:t>continuous</a:t>
            </a:r>
            <a:r>
              <a:rPr lang="en-US" sz="1800" dirty="0"/>
              <a:t> with respect to the </a:t>
            </a:r>
            <a:r>
              <a:rPr lang="en-US" sz="1800" b="1" dirty="0"/>
              <a:t>x-</a:t>
            </a:r>
            <a:r>
              <a:rPr lang="en-US" sz="1800" dirty="0"/>
              <a:t> </a:t>
            </a:r>
            <a:r>
              <a:rPr lang="en-US" sz="1800" b="1" dirty="0"/>
              <a:t>and</a:t>
            </a:r>
            <a:r>
              <a:rPr lang="en-US" sz="1800" dirty="0"/>
              <a:t> </a:t>
            </a:r>
            <a:r>
              <a:rPr lang="en-US" sz="1800" b="1" dirty="0"/>
              <a:t>y-coordinates</a:t>
            </a:r>
            <a:r>
              <a:rPr lang="en-US" sz="1800" dirty="0"/>
              <a:t>, and also in </a:t>
            </a:r>
            <a:r>
              <a:rPr lang="en-US" sz="1800" b="1" dirty="0"/>
              <a:t>amplitude</a:t>
            </a:r>
            <a:r>
              <a:rPr lang="en-US" sz="1800" dirty="0"/>
              <a:t>. </a:t>
            </a:r>
            <a:endParaRPr sz="1800" dirty="0"/>
          </a:p>
          <a:p>
            <a:pPr marL="91440" lvl="0" indent="-914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800" dirty="0"/>
              <a:t>Digitizing the </a:t>
            </a:r>
            <a:r>
              <a:rPr lang="en-US" sz="1800" b="1" dirty="0"/>
              <a:t>coordinate</a:t>
            </a:r>
            <a:r>
              <a:rPr lang="en-US" sz="1800" dirty="0"/>
              <a:t> values is called </a:t>
            </a:r>
            <a:r>
              <a:rPr lang="en-US" sz="1800" b="1" dirty="0"/>
              <a:t>sampling</a:t>
            </a:r>
            <a:r>
              <a:rPr lang="en-US" sz="1800" dirty="0"/>
              <a:t>.</a:t>
            </a:r>
            <a:endParaRPr sz="1800" dirty="0"/>
          </a:p>
          <a:p>
            <a:pPr marL="91440" lvl="0" indent="-9144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sz="1800" dirty="0"/>
              <a:t>Digitizing the </a:t>
            </a:r>
            <a:r>
              <a:rPr lang="en-US" sz="1800" b="1" dirty="0"/>
              <a:t>amplitude</a:t>
            </a:r>
            <a:r>
              <a:rPr lang="en-US" sz="1800" dirty="0"/>
              <a:t> values is called </a:t>
            </a:r>
            <a:r>
              <a:rPr lang="en-US" sz="1800" b="1" dirty="0"/>
              <a:t>quantization</a:t>
            </a:r>
            <a:r>
              <a:rPr lang="en-US" sz="1800" dirty="0"/>
              <a:t>.</a:t>
            </a:r>
            <a:endParaRPr sz="1800" dirty="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120" name="Google Shape;120;p14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22" name="Google Shape;122;p1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pic>
        <p:nvPicPr>
          <p:cNvPr id="128" name="Google Shape;128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90007" y="2798714"/>
            <a:ext cx="2688099" cy="271356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1097280" y="1737360"/>
            <a:ext cx="1027233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one-dimensional function in Fig. (2) is a plot of amplitude (intensity level) values of the continuous image along the line segment AB in Fig. (1).</a:t>
            </a:r>
            <a:endParaRPr/>
          </a:p>
        </p:txBody>
      </p:sp>
      <p:pic>
        <p:nvPicPr>
          <p:cNvPr id="130" name="Google Shape;13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0174" y="2996301"/>
            <a:ext cx="33242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/>
          <p:nvPr/>
        </p:nvSpPr>
        <p:spPr>
          <a:xfrm>
            <a:off x="3460585" y="5650304"/>
            <a:ext cx="31558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</a:t>
            </a: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Continuous image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5"/>
          <p:cNvSpPr/>
          <p:nvPr/>
        </p:nvSpPr>
        <p:spPr>
          <a:xfrm>
            <a:off x="7254814" y="5546786"/>
            <a:ext cx="371798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2: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scan line showing intensity variations along line </a:t>
            </a:r>
            <a:r>
              <a:rPr lang="en-US" sz="1400" i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 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the continuous image. </a:t>
            </a: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34" name="Google Shape;134;p15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35" name="Google Shape;135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To sample this function, we take equally spaced samples along line AB, as shown in Figure.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In order to form a digital function, the intensity values also must be converted (quantized) into discrete quantities. 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right side of Fig. a shows the intensity scale divided into eight discrete intervals, ranging from black to white. </a:t>
            </a:r>
            <a:endParaRPr/>
          </a:p>
          <a:p>
            <a:pPr marL="91440" lvl="0" indent="-101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600"/>
              <a:buFont typeface="Noto Sans Symbols"/>
              <a:buChar char="❖"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The digital samples resulting from both sampling and quantization are shown in the following figure.</a:t>
            </a:r>
            <a:endParaRPr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330" y="3465204"/>
            <a:ext cx="7400925" cy="258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/>
          <p:nvPr/>
        </p:nvSpPr>
        <p:spPr>
          <a:xfrm>
            <a:off x="4987461" y="5977468"/>
            <a:ext cx="315587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3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Sampling and Quantization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6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/>
          <a:p>
            <a:pPr marL="91440" lvl="0" indent="-914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/>
              <a:t>In practice, the method of </a:t>
            </a:r>
            <a:r>
              <a:rPr lang="en-US" sz="1400" b="1"/>
              <a:t>sampling</a:t>
            </a:r>
            <a:r>
              <a:rPr lang="en-US" sz="1400"/>
              <a:t> is determined by the </a:t>
            </a:r>
            <a:r>
              <a:rPr lang="en-US" sz="1400" b="1"/>
              <a:t>sensor</a:t>
            </a:r>
            <a:r>
              <a:rPr lang="en-US" sz="1400"/>
              <a:t> </a:t>
            </a:r>
            <a:r>
              <a:rPr lang="en-US" sz="1400" b="1"/>
              <a:t>arrangement</a:t>
            </a:r>
            <a:r>
              <a:rPr lang="en-US" sz="1400"/>
              <a:t> used to generate the image.</a:t>
            </a:r>
            <a:endParaRPr/>
          </a:p>
          <a:p>
            <a:pPr marL="566928" lvl="2" indent="-18288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b="1"/>
              <a:t>Single</a:t>
            </a:r>
            <a:r>
              <a:rPr lang="en-US"/>
              <a:t> </a:t>
            </a:r>
            <a:r>
              <a:rPr lang="en-US" b="1"/>
              <a:t>Sensor</a:t>
            </a:r>
            <a:r>
              <a:rPr lang="en-US"/>
              <a:t> – Sampling depends on Motion</a:t>
            </a:r>
            <a:endParaRPr/>
          </a:p>
          <a:p>
            <a:pPr marL="566928" lvl="2" indent="-18288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b="1"/>
              <a:t>Strip</a:t>
            </a:r>
            <a:r>
              <a:rPr lang="en-US"/>
              <a:t> </a:t>
            </a:r>
            <a:r>
              <a:rPr lang="en-US" b="1"/>
              <a:t>Sensor</a:t>
            </a:r>
            <a:r>
              <a:rPr lang="en-US"/>
              <a:t> – Number of Sensor and Motion</a:t>
            </a:r>
            <a:endParaRPr/>
          </a:p>
          <a:p>
            <a:pPr marL="566928" lvl="2" indent="-18288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Noto Sans Symbols"/>
              <a:buChar char="❖"/>
            </a:pPr>
            <a:r>
              <a:rPr lang="en-US" b="1"/>
              <a:t>Array</a:t>
            </a:r>
            <a:r>
              <a:rPr lang="en-US"/>
              <a:t> </a:t>
            </a:r>
            <a:r>
              <a:rPr lang="en-US" b="1"/>
              <a:t>Sensor</a:t>
            </a:r>
            <a:r>
              <a:rPr lang="en-US"/>
              <a:t> – Number of Sensor</a:t>
            </a:r>
            <a:endParaRPr/>
          </a:p>
          <a:p>
            <a:pPr marL="91440" lvl="0" indent="-91440" algn="just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oto Sans Symbols"/>
              <a:buChar char="✔"/>
            </a:pPr>
            <a:r>
              <a:rPr lang="en-US" sz="1400"/>
              <a:t>The following figure 4 illustrates </a:t>
            </a:r>
            <a:r>
              <a:rPr lang="en-US" sz="1400" b="1"/>
              <a:t>Quantization of the sensor outputs.</a:t>
            </a:r>
            <a:endParaRPr sz="1400"/>
          </a:p>
          <a:p>
            <a:pPr marL="9144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1088" y="3407434"/>
            <a:ext cx="6050783" cy="2656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/>
          <p:nvPr/>
        </p:nvSpPr>
        <p:spPr>
          <a:xfrm>
            <a:off x="3022121" y="6064369"/>
            <a:ext cx="6561826" cy="600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4: (a) </a:t>
            </a:r>
            <a: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Continuous image projected onto a sensor array. (b) Result of image sampling and quantization</a:t>
            </a:r>
            <a:b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7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pic>
        <p:nvPicPr>
          <p:cNvPr id="163" name="Google Shape;163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20875" y="1957388"/>
            <a:ext cx="8410575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8"/>
          <p:cNvSpPr/>
          <p:nvPr/>
        </p:nvSpPr>
        <p:spPr>
          <a:xfrm>
            <a:off x="4332919" y="5899830"/>
            <a:ext cx="358648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</a:t>
            </a:r>
            <a:r>
              <a:rPr lang="en-U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Effect of sampling and quantization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66" name="Google Shape;166;p18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pic>
        <p:nvPicPr>
          <p:cNvPr id="173" name="Google Shape;173;p1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91691" y="1863515"/>
            <a:ext cx="8869578" cy="402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9"/>
          <p:cNvSpPr txBox="1"/>
          <p:nvPr/>
        </p:nvSpPr>
        <p:spPr>
          <a:xfrm>
            <a:off x="5848710" y="4684144"/>
            <a:ext cx="4779033" cy="646331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determines the spatial resolution of the digital images.</a:t>
            </a:r>
            <a:endParaRPr/>
          </a:p>
        </p:txBody>
      </p:sp>
      <p:sp>
        <p:nvSpPr>
          <p:cNvPr id="175" name="Google Shape;175;p19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76" name="Google Shape;176;p19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8372" y="1889185"/>
            <a:ext cx="5400675" cy="420969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779034" y="5331126"/>
            <a:ext cx="4779033" cy="646331"/>
          </a:xfrm>
          <a:prstGeom prst="rect">
            <a:avLst/>
          </a:prstGeom>
          <a:solidFill>
            <a:srgbClr val="E9EBE6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determines the number of the gray levels in the image.</a:t>
            </a:r>
            <a:endParaRPr/>
          </a:p>
        </p:txBody>
      </p:sp>
      <p:sp>
        <p:nvSpPr>
          <p:cNvPr id="185" name="Google Shape;185;p20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86" name="Google Shape;186;p20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Times New Roman"/>
              <a:buNone/>
            </a:pPr>
            <a:r>
              <a:rPr lang="en-US"/>
              <a:t>Sampling and Quantization</a:t>
            </a:r>
            <a:endParaRPr/>
          </a:p>
        </p:txBody>
      </p:sp>
      <p:pic>
        <p:nvPicPr>
          <p:cNvPr id="193" name="Google Shape;193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200146" y="3089711"/>
            <a:ext cx="6297537" cy="148228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1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Friday, March 3, 2023</a:t>
            </a:r>
            <a:endParaRPr/>
          </a:p>
        </p:txBody>
      </p:sp>
      <p:sp>
        <p:nvSpPr>
          <p:cNvPr id="195" name="Google Shape;195;p21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IMAGE SAMPLING AND QUANTIZATION</a:t>
            </a:r>
            <a:endParaRPr/>
          </a:p>
        </p:txBody>
      </p:sp>
      <p:sp>
        <p:nvSpPr>
          <p:cNvPr id="196" name="Google Shape;196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1261</Words>
  <Application>Microsoft Office PowerPoint</Application>
  <PresentationFormat>Widescreen</PresentationFormat>
  <Paragraphs>139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Noto Sans Symbols</vt:lpstr>
      <vt:lpstr>Times New Roman</vt:lpstr>
      <vt:lpstr>Retrospect</vt:lpstr>
      <vt:lpstr>Chapter 2 ~ Digital Image Fundamentals</vt:lpstr>
      <vt:lpstr>Sampling and Quantization</vt:lpstr>
      <vt:lpstr>Sampling and Quantization</vt:lpstr>
      <vt:lpstr>Sampling and Quantization</vt:lpstr>
      <vt:lpstr>Sampling and Quantization</vt:lpstr>
      <vt:lpstr>Sampling and Quantization</vt:lpstr>
      <vt:lpstr>Sampling and Quantization</vt:lpstr>
      <vt:lpstr>Sampling and Quantization</vt:lpstr>
      <vt:lpstr>Sampling and Quantization</vt:lpstr>
      <vt:lpstr>Representation of Digital Image</vt:lpstr>
      <vt:lpstr>Representation of Digital Image</vt:lpstr>
      <vt:lpstr>Representation of Digital Image</vt:lpstr>
      <vt:lpstr>Representation of Digital Image</vt:lpstr>
      <vt:lpstr>Representation of Digital Image</vt:lpstr>
      <vt:lpstr>Representation of Digital Image</vt:lpstr>
      <vt:lpstr>Representation of Digital Image</vt:lpstr>
      <vt:lpstr>Representation of Digital Image</vt:lpstr>
      <vt:lpstr>Representation of Digital Image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~ Digital Image Fundamentals</dc:title>
  <cp:lastModifiedBy>Mahedy Hasan</cp:lastModifiedBy>
  <cp:revision>3</cp:revision>
  <dcterms:modified xsi:type="dcterms:W3CDTF">2024-11-17T02:56:41Z</dcterms:modified>
</cp:coreProperties>
</file>