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602" r:id="rId2"/>
    <p:sldId id="562" r:id="rId3"/>
    <p:sldId id="599" r:id="rId4"/>
    <p:sldId id="559" r:id="rId5"/>
    <p:sldId id="563" r:id="rId6"/>
    <p:sldId id="564" r:id="rId7"/>
    <p:sldId id="565" r:id="rId8"/>
    <p:sldId id="566" r:id="rId9"/>
    <p:sldId id="567" r:id="rId10"/>
    <p:sldId id="568" r:id="rId11"/>
    <p:sldId id="569" r:id="rId12"/>
    <p:sldId id="573" r:id="rId13"/>
    <p:sldId id="574" r:id="rId14"/>
    <p:sldId id="575" r:id="rId15"/>
    <p:sldId id="578" r:id="rId16"/>
    <p:sldId id="579" r:id="rId17"/>
    <p:sldId id="580" r:id="rId18"/>
    <p:sldId id="584" r:id="rId19"/>
    <p:sldId id="585" r:id="rId20"/>
    <p:sldId id="586" r:id="rId21"/>
    <p:sldId id="587" r:id="rId22"/>
    <p:sldId id="600" r:id="rId23"/>
    <p:sldId id="590" r:id="rId24"/>
    <p:sldId id="60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B074D-515E-4866-AFA2-2370A5978849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03C2A-2AEC-4B09-94F4-BF9B1A41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0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05" name="Google Shape;105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3/3/2023</a:t>
            </a:r>
            <a:endParaRPr/>
          </a:p>
        </p:txBody>
      </p:sp>
      <p:sp>
        <p:nvSpPr>
          <p:cNvPr id="106" name="Google Shape;106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5EDDBE7C-1010-4938-4657-EEABB71CE4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8B556046-ECB8-602D-55D3-64DC1053A3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41124721-B1B2-F1C9-DDE2-D9D4FEB1CF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B93EBC90-15FF-4339-887F-1495160EDD19}" type="slidenum">
              <a:rPr lang="en-US" altLang="en-US" smtClean="0">
                <a:latin typeface="Calibri" panose="020F0502020204030204" pitchFamily="34" charset="0"/>
              </a:rPr>
              <a:pPr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076FB1F0-41FD-3D86-EA5D-3428C6FF1B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8EC07ABC-7290-4CFF-1ED2-8193C23DC9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E32B533C-14E0-51CA-3484-8C2A99778B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D4552598-8E61-4F9E-A37F-1B0F43949086}" type="slidenum">
              <a:rPr lang="en-US" altLang="en-US" smtClean="0">
                <a:latin typeface="Calibri" panose="020F0502020204030204" pitchFamily="34" charset="0"/>
              </a:rPr>
              <a:pPr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14796DEB-B851-827B-1DAF-9C19F36B2C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36E398C3-80EE-F31C-A685-EE445255CCD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Help Link: http://users.wfu.edu/matthews/misc/DigPhotog/alias/ </a:t>
            </a:r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F9AAAC09-ADFE-65A0-6383-99BE8EECFC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094A1A6E-FBCC-4F57-AFF5-F1B7BAE9726A}" type="slidenum">
              <a:rPr lang="en-US" altLang="en-US" smtClean="0">
                <a:latin typeface="Calibri" panose="020F0502020204030204" pitchFamily="34" charset="0"/>
              </a:rPr>
              <a:pPr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3D0D6C09-4D0C-AA90-453A-11208BBF4D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430013B0-1E7D-99E5-09F3-A34C7773D01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Help Link: http://users.wfu.edu/matthews/misc/DigPhotog/alias/ </a:t>
            </a: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5E18AAEE-A5DD-D558-2F37-DCBED60578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2DD2B69B-5BA9-49A9-ABE3-F39E6F5FB595}" type="slidenum">
              <a:rPr lang="en-US" altLang="en-US" smtClean="0">
                <a:latin typeface="Calibri" panose="020F0502020204030204" pitchFamily="34" charset="0"/>
              </a:rPr>
              <a:pPr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B057F6D2-2C27-E8E6-8FA7-B66FFAF6A42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7E0C1BBD-77AA-79EA-6CF4-192EF10DBE8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Help Link: http://users.wfu.edu/matthews/misc/DigPhotog/alias/ </a:t>
            </a:r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ADA4CA20-9706-0EAF-2BBC-D115D68EAA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6D39714C-12C3-416D-8559-7976C824D5E4}" type="slidenum">
              <a:rPr lang="en-US" altLang="en-US" smtClean="0">
                <a:latin typeface="Calibri" panose="020F0502020204030204" pitchFamily="34" charset="0"/>
              </a:rPr>
              <a:pPr/>
              <a:t>14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86FC4055-BBF1-EFB5-CB10-D14E3CD47B2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08EF5A72-5FF6-9AC0-C3D2-8AB6831370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Help Link: http://users.wfu.edu/matthews/misc/DigPhotog/alias/ </a:t>
            </a: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A4BFC5D5-D531-FBB8-30A8-38A3F68F1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4C423C8B-0200-4835-86E0-F07285DE1017}" type="slidenum">
              <a:rPr lang="en-US" altLang="en-US" smtClean="0">
                <a:latin typeface="Calibri" panose="020F0502020204030204" pitchFamily="34" charset="0"/>
              </a:rPr>
              <a:pPr/>
              <a:t>15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9355E776-E085-7C8A-BB2B-B522A682E5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D4D59866-A1D6-C1A2-C1C4-D9E5F2D971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Help Link: http://users.wfu.edu/matthews/misc/DigPhotog/alias/ </a:t>
            </a:r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391CEA32-E260-48BB-B3E0-B77C426B40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4C75551F-2459-4948-BC3C-2938F3283971}" type="slidenum">
              <a:rPr lang="en-US" altLang="en-US" smtClean="0">
                <a:latin typeface="Calibri" panose="020F0502020204030204" pitchFamily="34" charset="0"/>
              </a:rPr>
              <a:pPr/>
              <a:t>16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EA1D91A7-848C-D526-B58C-9F08DF887F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1DBA1C3B-6990-6ED2-224D-ABDE68CDE97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Help Link: http://users.wfu.edu/matthews/misc/DigPhotog/alias/ </a:t>
            </a:r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40CBB27D-1ED3-1080-E0EE-8CA36C5B16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3DEE9609-4861-4644-A068-E9B674264888}" type="slidenum">
              <a:rPr lang="en-US" altLang="en-US" smtClean="0">
                <a:latin typeface="Calibri" panose="020F0502020204030204" pitchFamily="34" charset="0"/>
              </a:rPr>
              <a:pPr/>
              <a:t>17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514B1A30-28ED-8134-9A6C-86BBDE1163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B8F27548-0D30-55DE-3A81-F8B52A0E237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Help Link: http://users.wfu.edu/matthews/misc/DigPhotog/alias/ </a:t>
            </a:r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46B506C2-5B82-9A18-533A-11857981FB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C6C5B42E-91E3-4E4E-9DEF-D1C199A0B098}" type="slidenum">
              <a:rPr lang="en-US" altLang="en-US" smtClean="0">
                <a:latin typeface="Calibri" panose="020F0502020204030204" pitchFamily="34" charset="0"/>
              </a:rPr>
              <a:pPr/>
              <a:t>18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EB6B959C-2AFB-A288-502F-08875A774A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43F5E8A4-1D7C-7F05-5AE4-9752AAD6EC5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Help Link: http://users.wfu.edu/matthews/misc/DigPhotog/alias/ </a:t>
            </a:r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8A6909F9-8B90-C926-F8C1-3AF91A9CF8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28023A29-1D42-4DEB-AE98-8F3C64FC7CED}" type="slidenum">
              <a:rPr lang="en-US" altLang="en-US" smtClean="0">
                <a:latin typeface="Calibri" panose="020F0502020204030204" pitchFamily="34" charset="0"/>
              </a:rPr>
              <a:pPr/>
              <a:t>19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D08CED92-C945-C11E-C455-72127A7B3B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A73066C9-83F3-7071-EDD4-B0001C8EEC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D67DC3E9-A078-0497-1AA7-7A194D31B2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6CB2542D-D31E-4661-A018-87639E4698D2}" type="slidenum">
              <a:rPr lang="en-US" altLang="en-US" smtClean="0">
                <a:latin typeface="Calibri" panose="020F0502020204030204" pitchFamily="34" charset="0"/>
              </a:rPr>
              <a:pPr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7D1187C0-4910-8E03-8B06-0BB47A11B6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E5F855D5-8A79-74FF-B54D-BD2D81382F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Help Link: http://users.wfu.edu/matthews/misc/DigPhotog/alias/ </a:t>
            </a:r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5335DB53-C331-7D2D-C6D2-6E21F0DF68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434C3AAB-852E-4906-A829-CD424F0F3970}" type="slidenum">
              <a:rPr lang="en-US" altLang="en-US" smtClean="0">
                <a:latin typeface="Calibri" panose="020F0502020204030204" pitchFamily="34" charset="0"/>
              </a:rPr>
              <a:pPr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>
            <a:extLst>
              <a:ext uri="{FF2B5EF4-FFF2-40B4-BE49-F238E27FC236}">
                <a16:creationId xmlns:a16="http://schemas.microsoft.com/office/drawing/2014/main" id="{C207229D-BE5D-3B0C-CD94-003EFD67AB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>
            <a:extLst>
              <a:ext uri="{FF2B5EF4-FFF2-40B4-BE49-F238E27FC236}">
                <a16:creationId xmlns:a16="http://schemas.microsoft.com/office/drawing/2014/main" id="{C5B069D6-CE6F-B228-1D64-016186A5DF1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Help Link: http://users.wfu.edu/matthews/misc/DigPhotog/alias/ </a:t>
            </a:r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49306011-44A7-D185-9542-6CE2C7C0C8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7E338167-406C-44A0-82F6-09D77A672372}" type="slidenum">
              <a:rPr lang="en-US" altLang="en-US" smtClean="0">
                <a:latin typeface="Calibri" panose="020F0502020204030204" pitchFamily="34" charset="0"/>
              </a:rPr>
              <a:pPr/>
              <a:t>21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>
            <a:extLst>
              <a:ext uri="{FF2B5EF4-FFF2-40B4-BE49-F238E27FC236}">
                <a16:creationId xmlns:a16="http://schemas.microsoft.com/office/drawing/2014/main" id="{EA64FC69-3DDB-8FBF-7856-3054BD5A78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>
            <a:extLst>
              <a:ext uri="{FF2B5EF4-FFF2-40B4-BE49-F238E27FC236}">
                <a16:creationId xmlns:a16="http://schemas.microsoft.com/office/drawing/2014/main" id="{E6B47464-E07F-00FC-2605-5BAC386EF2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Help Link: http://users.wfu.edu/matthews/misc/DigPhotog/alias/ </a:t>
            </a:r>
          </a:p>
        </p:txBody>
      </p:sp>
      <p:sp>
        <p:nvSpPr>
          <p:cNvPr id="71684" name="Slide Number Placeholder 3">
            <a:extLst>
              <a:ext uri="{FF2B5EF4-FFF2-40B4-BE49-F238E27FC236}">
                <a16:creationId xmlns:a16="http://schemas.microsoft.com/office/drawing/2014/main" id="{8C7ED824-C5FE-C373-2696-437810E79E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C94873F8-156D-4C3E-A281-B0D256046DD8}" type="slidenum">
              <a:rPr lang="en-US" altLang="en-US" smtClean="0">
                <a:latin typeface="Calibri" panose="020F0502020204030204" pitchFamily="34" charset="0"/>
              </a:rPr>
              <a:pPr/>
              <a:t>22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>
            <a:extLst>
              <a:ext uri="{FF2B5EF4-FFF2-40B4-BE49-F238E27FC236}">
                <a16:creationId xmlns:a16="http://schemas.microsoft.com/office/drawing/2014/main" id="{C94521BA-8977-B886-5D88-58D4113220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>
            <a:extLst>
              <a:ext uri="{FF2B5EF4-FFF2-40B4-BE49-F238E27FC236}">
                <a16:creationId xmlns:a16="http://schemas.microsoft.com/office/drawing/2014/main" id="{FD7CB2D9-FE49-4F84-D267-498FA675D3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Help Link: http://users.wfu.edu/matthews/misc/DigPhotog/alias/ </a:t>
            </a:r>
          </a:p>
        </p:txBody>
      </p:sp>
      <p:sp>
        <p:nvSpPr>
          <p:cNvPr id="73732" name="Slide Number Placeholder 3">
            <a:extLst>
              <a:ext uri="{FF2B5EF4-FFF2-40B4-BE49-F238E27FC236}">
                <a16:creationId xmlns:a16="http://schemas.microsoft.com/office/drawing/2014/main" id="{2B128C86-BD24-EB0C-E94C-FCA864402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61699D2F-907F-4E65-97EC-46A158250734}" type="slidenum">
              <a:rPr lang="en-US" altLang="en-US" smtClean="0">
                <a:latin typeface="Calibri" panose="020F0502020204030204" pitchFamily="34" charset="0"/>
              </a:rPr>
              <a:pPr/>
              <a:t>23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D7EB4B7A-432C-0CDE-D198-BD4C553A641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4EF12440-E4A9-E126-EF59-DED231378D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B7B86381-D1B6-ECC8-D08A-7A8C2537F6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3EAE03F6-DB98-4A6A-AAFA-A9FAC7161E59}" type="slidenum">
              <a:rPr lang="en-US" altLang="en-US" smtClean="0">
                <a:latin typeface="Calibri" panose="020F0502020204030204" pitchFamily="34" charset="0"/>
              </a:rPr>
              <a:pPr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87271845-8BF3-B4C4-03A0-FC11907F94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B505C1BC-396A-9B0C-4C8F-CB176371A7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C0C853A3-84F7-77BE-1DC8-19B5AD809B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A78A5CC0-2BF0-4CB3-A2C2-4386B077F3A2}" type="slidenum">
              <a:rPr lang="en-US" altLang="en-US" smtClean="0">
                <a:latin typeface="Calibri" panose="020F0502020204030204" pitchFamily="34" charset="0"/>
              </a:rPr>
              <a:pPr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A432BD13-F3E8-DA3F-7084-CC28E6D3937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337B0EA9-8AA4-775F-0E35-00FF6F2894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1A694991-1CE7-8642-4113-AE19786F5C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F9237D99-684D-4586-968A-D73747543BAB}" type="slidenum">
              <a:rPr lang="en-US" altLang="en-US" smtClean="0">
                <a:latin typeface="Calibri" panose="020F0502020204030204" pitchFamily="34" charset="0"/>
              </a:rPr>
              <a:pPr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5D85FEF2-F216-653B-D651-23783C90D2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0AED669E-E04D-FD20-7604-668E2F289C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7FC2FC27-E75C-C0D8-0BD6-4B981F26F4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2C50386E-0115-4366-9FBB-CEC5A1027949}" type="slidenum">
              <a:rPr lang="en-US" altLang="en-US" smtClean="0">
                <a:latin typeface="Calibri" panose="020F0502020204030204" pitchFamily="34" charset="0"/>
              </a:rPr>
              <a:pPr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6C75257E-132A-4962-AE1A-9AF83FF5FC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3B22681E-F312-A88C-FF9D-AC8D5BA1FE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400AF136-9D29-0337-B202-A58ADDE041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A9C272B0-C065-408B-BC72-813164E9DF32}" type="slidenum">
              <a:rPr lang="en-US" altLang="en-US" smtClean="0">
                <a:latin typeface="Calibri" panose="020F0502020204030204" pitchFamily="34" charset="0"/>
              </a:rPr>
              <a:pPr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BEF737D7-25CE-BD7A-C7FD-BFA6718C6D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72AB70AC-AEA5-6396-ED97-C211CD75B51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E181DE3A-3E4B-5C50-B442-F8AFCB2CBE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5A6056AA-6909-403A-AC1D-3D4D7526D2F4}" type="slidenum">
              <a:rPr lang="en-US" altLang="en-US" smtClean="0">
                <a:latin typeface="Calibri" panose="020F0502020204030204" pitchFamily="34" charset="0"/>
              </a:rPr>
              <a:pPr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43DB4CCB-9CBB-E942-A8FD-22A4A90A4A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B8F582E8-787D-F635-A567-F20BCCB24D7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26995D21-0770-05DD-6AAD-91ECA0E64D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F261EE7E-F7A5-449E-8FFA-8410DE9AF0A1}" type="slidenum">
              <a:rPr lang="en-US" altLang="en-US" smtClean="0">
                <a:latin typeface="Calibri" panose="020F0502020204030204" pitchFamily="34" charset="0"/>
              </a:rPr>
              <a:pPr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8A4CC-B7F9-419E-BC69-666865E83F35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 and Intensity Resolution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D64A-C33C-4629-A005-2D6D4CF18B0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01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A7FFC-6FF5-465E-85DE-B9B83C7675CD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 and Intensity Resolution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D64A-C33C-4629-A005-2D6D4CF18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5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363E-4572-4C33-A2E5-7837A322BFC4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 and Intensity Resolution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D64A-C33C-4629-A005-2D6D4CF18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5497-798F-4F43-8F6F-05407AEA714F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 and Intensity Resolution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D64A-C33C-4629-A005-2D6D4CF18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1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55064-C21C-4690-A387-262C4CDB4316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 and Intensity Resolution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D64A-C33C-4629-A005-2D6D4CF18B0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39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EC69E-FE43-40C6-972C-A79BC856FBF4}" type="datetime1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 and Intensity Resolution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D64A-C33C-4629-A005-2D6D4CF18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6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02958-9C29-4D24-B033-E37FA44A2E8A}" type="datetime1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 and Intensity Resolution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D64A-C33C-4629-A005-2D6D4CF18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A5B2-6AC5-47ED-99E2-D34BD19BDC3B}" type="datetime1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 and Intensity Resolution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D64A-C33C-4629-A005-2D6D4CF18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4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ED06-BD70-492E-90E3-99D0B6B0F9B0}" type="datetime1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Spatial and Intensity Resolution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D64A-C33C-4629-A005-2D6D4CF18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4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2C55B7B-7A20-4738-A2F6-F37B06E79D4F}" type="datetime1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Spatial and Intensity Resolution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93D64A-C33C-4629-A005-2D6D4CF18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0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DC07-EF75-410E-9448-C2B525F1F8D3}" type="datetime1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 and Intensity Resolution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D64A-C33C-4629-A005-2D6D4CF18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4B30CA7-1C93-40BA-809D-A7BDB86E3AA9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Spatial and Intensity Resolution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93D64A-C33C-4629-A005-2D6D4CF18B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47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0" y="2769376"/>
            <a:ext cx="12192000" cy="158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en-US" sz="4800" i="1" dirty="0">
                <a:latin typeface="Times New Roman"/>
                <a:ea typeface="Times New Roman"/>
                <a:cs typeface="Times New Roman"/>
                <a:sym typeface="Times New Roman"/>
              </a:rPr>
              <a:t>Chapter 2 ~ </a:t>
            </a:r>
            <a:r>
              <a:rPr lang="en-US" sz="4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Spatial and Intensity Resolution</a:t>
            </a:r>
            <a:endParaRPr sz="48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3345765" y="4553260"/>
            <a:ext cx="5894363" cy="1421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 M. Mahedy Hasan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Professor, Dept. of CSE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RUET, Rajshahi-6204, Bangladesh.</a:t>
            </a:r>
            <a:endParaRPr/>
          </a:p>
        </p:txBody>
      </p:sp>
      <p:pic>
        <p:nvPicPr>
          <p:cNvPr id="111" name="Google Shape;11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2646" y="670436"/>
            <a:ext cx="1106708" cy="119934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3"/>
          <p:cNvSpPr txBox="1"/>
          <p:nvPr/>
        </p:nvSpPr>
        <p:spPr>
          <a:xfrm>
            <a:off x="4568483" y="113568"/>
            <a:ext cx="30550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Heaven’s Light is Our Guide</a:t>
            </a:r>
            <a:endParaRPr/>
          </a:p>
        </p:txBody>
      </p:sp>
      <p:sp>
        <p:nvSpPr>
          <p:cNvPr id="113" name="Google Shape;113;p13"/>
          <p:cNvSpPr txBox="1"/>
          <p:nvPr/>
        </p:nvSpPr>
        <p:spPr>
          <a:xfrm>
            <a:off x="1448972" y="1928813"/>
            <a:ext cx="897518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Rajshahi University of Engineering &amp; Technology, Rajshahi-6204, Bangladesh.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49329-8C1C-E933-330C-5075FE36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4800" b="1" dirty="0"/>
              <a:t>Spatial and Intensity Resolution</a:t>
            </a:r>
            <a:endParaRPr lang="en-US" dirty="0">
              <a:cs typeface="Arial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33EB56-E996-8B7F-F503-9261277D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3B3B0-0360-4092-A6C1-E467CB941021}" type="datetime1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74086-8621-D2D1-61A9-D47660D3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 and Intensity Resolution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96B50-F038-D8F2-C56F-601B0D96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D64A-C33C-4629-A005-2D6D4CF18B02}" type="slidenum">
              <a:rPr lang="en-US" smtClean="0"/>
              <a:t>10</a:t>
            </a:fld>
            <a:endParaRPr lang="en-US"/>
          </a:p>
        </p:txBody>
      </p:sp>
      <p:sp>
        <p:nvSpPr>
          <p:cNvPr id="44035" name="TextBox 9">
            <a:extLst>
              <a:ext uri="{FF2B5EF4-FFF2-40B4-BE49-F238E27FC236}">
                <a16:creationId xmlns:a16="http://schemas.microsoft.com/office/drawing/2014/main" id="{AFE31AA9-2C71-083A-7F24-DBE867FAE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" y="1660892"/>
            <a:ext cx="10058400" cy="873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b="1" dirty="0">
                <a:latin typeface="+mj-lt"/>
              </a:rPr>
              <a:t>Huang [1965]</a:t>
            </a:r>
            <a:r>
              <a:rPr lang="en-US" altLang="en-US" dirty="0">
                <a:latin typeface="+mj-lt"/>
              </a:rPr>
              <a:t> attempted to quantify experimentally the effects on image quality produced by </a:t>
            </a:r>
            <a:r>
              <a:rPr lang="en-US" altLang="en-US" b="1" dirty="0">
                <a:latin typeface="+mj-lt"/>
              </a:rPr>
              <a:t>varying N and k </a:t>
            </a:r>
            <a:r>
              <a:rPr lang="en-US" altLang="en-US" dirty="0">
                <a:latin typeface="+mj-lt"/>
              </a:rPr>
              <a:t>simultaneously. </a:t>
            </a:r>
          </a:p>
        </p:txBody>
      </p:sp>
      <p:sp>
        <p:nvSpPr>
          <p:cNvPr id="44039" name="TextBox 11">
            <a:extLst>
              <a:ext uri="{FF2B5EF4-FFF2-40B4-BE49-F238E27FC236}">
                <a16:creationId xmlns:a16="http://schemas.microsoft.com/office/drawing/2014/main" id="{C61E554A-6697-591D-FCFF-4DB4F2779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7882" y="2492745"/>
            <a:ext cx="2819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/>
            <a:r>
              <a:rPr lang="en-US" altLang="en-US" b="1" dirty="0">
                <a:solidFill>
                  <a:srgbClr val="FF0000"/>
                </a:solidFill>
                <a:latin typeface="+mj-lt"/>
              </a:rPr>
              <a:t>Dataset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F1ADE3-A2A2-10AD-D972-A24C7668A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307" y="2974758"/>
            <a:ext cx="6686550" cy="2362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7392DE-12AB-F128-43C2-1CE8DC372CF0}"/>
              </a:ext>
            </a:extLst>
          </p:cNvPr>
          <p:cNvSpPr txBox="1"/>
          <p:nvPr/>
        </p:nvSpPr>
        <p:spPr>
          <a:xfrm>
            <a:off x="2896386" y="5420141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000000"/>
                </a:solidFill>
                <a:effectLst/>
                <a:latin typeface="+mj-lt"/>
              </a:rPr>
              <a:t>Figure 1: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+mj-lt"/>
              </a:rPr>
              <a:t> (a) Image with a low level of detail. (b) Image with a medium level of detail. (c) Image with a relatively large amount of detail</a:t>
            </a:r>
            <a:endParaRPr lang="en-US" sz="1400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8F85D-71DF-3494-6C66-E5FB104C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800" b="1" dirty="0"/>
              <a:t>Spatial and Intensity Resolution</a:t>
            </a:r>
            <a:endParaRPr lang="fr-FR" sz="48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4A3F5A-2A20-861D-4819-09A3C36439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dirty="0"/>
              <a:t>Sets of these three types of images were generated by varying N and k, and </a:t>
            </a:r>
            <a:r>
              <a:rPr lang="en-US" altLang="en-US" b="1" dirty="0"/>
              <a:t>observers</a:t>
            </a:r>
            <a:r>
              <a:rPr lang="en-US" altLang="en-US" dirty="0"/>
              <a:t> were then asked to rank them according to their subjective quality.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dirty="0"/>
              <a:t>Results were summarized in the form of so-called </a:t>
            </a:r>
            <a:r>
              <a:rPr lang="en-US" altLang="en-US" b="1" i="1" dirty="0"/>
              <a:t>iso-preference</a:t>
            </a:r>
            <a:r>
              <a:rPr lang="en-US" altLang="en-US" dirty="0"/>
              <a:t> </a:t>
            </a:r>
            <a:r>
              <a:rPr lang="en-US" altLang="en-US" b="1" i="1" dirty="0"/>
              <a:t>curves</a:t>
            </a:r>
            <a:r>
              <a:rPr lang="en-US" altLang="en-US" dirty="0"/>
              <a:t> in the </a:t>
            </a:r>
            <a:r>
              <a:rPr lang="en-US" altLang="en-US" b="1" i="1" dirty="0"/>
              <a:t>NK</a:t>
            </a:r>
            <a:r>
              <a:rPr lang="en-US" altLang="en-US" b="1" dirty="0"/>
              <a:t>-plane</a:t>
            </a:r>
            <a:r>
              <a:rPr lang="en-US" altLang="en-US" dirty="0"/>
              <a:t>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altLang="en-US" dirty="0"/>
              <a:t>The </a:t>
            </a:r>
            <a:r>
              <a:rPr lang="en-US" altLang="en-US" b="1" dirty="0"/>
              <a:t>key point</a:t>
            </a:r>
            <a:r>
              <a:rPr lang="en-US" altLang="en-US" dirty="0"/>
              <a:t> of interest in the context of the present discussion is that </a:t>
            </a:r>
            <a:r>
              <a:rPr lang="en-US" altLang="en-US" b="1" dirty="0"/>
              <a:t>iso-preference curves </a:t>
            </a:r>
            <a:r>
              <a:rPr lang="en-US" altLang="en-US" dirty="0"/>
              <a:t>tend to become more vertical as the detail in the image increases. </a:t>
            </a:r>
          </a:p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E1E3D3E-468B-264E-E6AF-26462FFEF1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71936" y="1846263"/>
            <a:ext cx="3029728" cy="3699773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1474D-9398-D986-4E5E-49C0A5A3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30D8-867F-401C-B4A0-E6D21C2AE6FA}" type="datetime1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E3E9C-49C0-D2C2-2EEB-5CA57700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 and Intensity Resolution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350C0-1699-15A1-0A86-AA948A14A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D64A-C33C-4629-A005-2D6D4CF18B02}" type="slidenum">
              <a:rPr lang="en-US" smtClean="0"/>
              <a:t>11</a:t>
            </a:fld>
            <a:endParaRPr lang="en-US"/>
          </a:p>
        </p:txBody>
      </p:sp>
      <p:sp>
        <p:nvSpPr>
          <p:cNvPr id="108552" name="TextBox 12">
            <a:extLst>
              <a:ext uri="{FF2B5EF4-FFF2-40B4-BE49-F238E27FC236}">
                <a16:creationId xmlns:a16="http://schemas.microsoft.com/office/drawing/2014/main" id="{8BA16D1F-9BA3-A679-7FE4-E18ECE36D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7920" y="5546037"/>
            <a:ext cx="4937760" cy="646113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/>
            <a:r>
              <a:rPr lang="en-US" altLang="en-US" b="1" dirty="0">
                <a:latin typeface="+mj-lt"/>
              </a:rPr>
              <a:t>Larger values for N and k, which implies better picture quality……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F86A02-E327-C0C6-4DD7-226D961F2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871" y="5546037"/>
            <a:ext cx="4600575" cy="646113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/>
            <a:r>
              <a:rPr lang="en-US" altLang="en-US" b="1" dirty="0">
                <a:latin typeface="+mj-lt"/>
              </a:rPr>
              <a:t>Images with a large amount of detail only a few intensity levels may be needed.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B4BA6-0180-62D4-78CC-29B48E24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4800" b="1" dirty="0"/>
              <a:t>Image Interpolation </a:t>
            </a:r>
            <a:endParaRPr lang="en-US" dirty="0">
              <a:cs typeface="Arial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8006A-48B4-416C-8EAF-49D74C49A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b="1" dirty="0"/>
              <a:t>Zooming</a:t>
            </a:r>
            <a:r>
              <a:rPr lang="en-US" altLang="en-US" dirty="0"/>
              <a:t>, </a:t>
            </a:r>
            <a:r>
              <a:rPr lang="en-US" altLang="en-US" b="1" dirty="0"/>
              <a:t>shrinking</a:t>
            </a:r>
            <a:r>
              <a:rPr lang="en-US" altLang="en-US" dirty="0"/>
              <a:t>, rotating, and geometric corrections.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b="1" dirty="0"/>
              <a:t>Interpolation </a:t>
            </a:r>
            <a:r>
              <a:rPr lang="en-US" altLang="en-US" dirty="0"/>
              <a:t>is the process of using known data to estimate values at unknown locations.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000" dirty="0"/>
              <a:t> </a:t>
            </a:r>
            <a:r>
              <a:rPr lang="en-US" altLang="en-US" sz="2000" b="1" dirty="0"/>
              <a:t>Nearest Neighbor Interpolation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000" b="1" dirty="0"/>
              <a:t> Bilinear Interpolation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sz="2000" b="1" dirty="0"/>
              <a:t> Bicubic Interpolation 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sz="2000" dirty="0"/>
              <a:t>Bicubic interpolation is the standard used in commercial image editing programs, such as Adobe Photoshop and Corel Photo paint.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3DB814-6AE8-2294-B0AD-CB2162E5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FC49-4C64-4AF5-9C3F-803E484D8F1B}" type="datetime1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04B4C-4847-2C6C-7E29-DD7FA0B9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 and Intensity Resolution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BFBFA-C94C-02E0-002D-BBED8945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D64A-C33C-4629-A005-2D6D4CF18B02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EF9E6-A2AE-4710-D932-AE860C94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800" b="1" dirty="0"/>
              <a:t>Nearest Neighbor Interpolation </a:t>
            </a:r>
            <a:endParaRPr lang="fr-FR" sz="4800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D1C955-130C-68E7-4E18-41FA2E3E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2E0B-B2E6-4976-AE99-B4FCCAB957C5}" type="datetime1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3AD9D-7EF8-E59F-04D0-FE9955A28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 and Intensity Resolution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5C445-FEDF-99EE-F5A7-00E2D29E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D64A-C33C-4629-A005-2D6D4CF18B02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A165AB-5FB1-6D9D-5CC5-217780D5E178}"/>
              </a:ext>
            </a:extLst>
          </p:cNvPr>
          <p:cNvSpPr txBox="1"/>
          <p:nvPr/>
        </p:nvSpPr>
        <p:spPr>
          <a:xfrm>
            <a:off x="5210175" y="2933700"/>
            <a:ext cx="219075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Nearest Neighbor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753366-482C-0635-AA83-62964769239C}"/>
              </a:ext>
            </a:extLst>
          </p:cNvPr>
          <p:cNvCxnSpPr/>
          <p:nvPr/>
        </p:nvCxnSpPr>
        <p:spPr>
          <a:xfrm flipV="1">
            <a:off x="5000625" y="3514726"/>
            <a:ext cx="2686050" cy="95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232" name="TextBox 10">
            <a:extLst>
              <a:ext uri="{FF2B5EF4-FFF2-40B4-BE49-F238E27FC236}">
                <a16:creationId xmlns:a16="http://schemas.microsoft.com/office/drawing/2014/main" id="{C7C6A959-EB53-1F09-53B2-5549A2268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4300" y="2667000"/>
            <a:ext cx="21717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/>
            <a:r>
              <a:rPr lang="en-US" altLang="en-US" sz="10000"/>
              <a:t>?</a:t>
            </a:r>
          </a:p>
        </p:txBody>
      </p:sp>
      <p:sp>
        <p:nvSpPr>
          <p:cNvPr id="52233" name="TextBox 11">
            <a:extLst>
              <a:ext uri="{FF2B5EF4-FFF2-40B4-BE49-F238E27FC236}">
                <a16:creationId xmlns:a16="http://schemas.microsoft.com/office/drawing/2014/main" id="{E864E60C-9D92-1662-0430-51895A7AE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0" y="3752850"/>
            <a:ext cx="1790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/>
            <a:r>
              <a:rPr lang="en-US" altLang="en-US"/>
              <a:t>× 3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2CD92B2-8B30-B4A2-5E3C-2A91BD909DBA}"/>
              </a:ext>
            </a:extLst>
          </p:cNvPr>
          <p:cNvGraphicFramePr>
            <a:graphicFrameLocks noGrp="1"/>
          </p:cNvGraphicFramePr>
          <p:nvPr/>
        </p:nvGraphicFramePr>
        <p:xfrm>
          <a:off x="2971801" y="2873375"/>
          <a:ext cx="1952625" cy="1422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0270-4501-730C-8379-041CDC96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4800" b="1" dirty="0"/>
              <a:t>Nearest Neighbor Interpolation </a:t>
            </a:r>
            <a:endParaRPr lang="en-US" dirty="0">
              <a:cs typeface="Arial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844F2-6543-216F-F34E-1B14A988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0921-1CD4-43BC-B28F-E4E3B14D1667}" type="datetime1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A6E38-3A0D-3709-A232-D3457A45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 and Intensity Resolution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E1406-894F-0F58-D03D-1C19F6B5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D64A-C33C-4629-A005-2D6D4CF18B02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C289F7-A4CB-062B-7ABA-995C9B6C7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305142"/>
              </p:ext>
            </p:extLst>
          </p:nvPr>
        </p:nvGraphicFramePr>
        <p:xfrm>
          <a:off x="2481607" y="3124953"/>
          <a:ext cx="1952625" cy="1422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70B5CBC-64E6-76EC-9651-AD57C76D35AD}"/>
              </a:ext>
            </a:extLst>
          </p:cNvPr>
          <p:cNvSpPr txBox="1"/>
          <p:nvPr/>
        </p:nvSpPr>
        <p:spPr>
          <a:xfrm>
            <a:off x="4681881" y="3356728"/>
            <a:ext cx="219075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Nearest Neighbor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6F05E4-A6FA-080A-CBC3-F7E7545E85BA}"/>
              </a:ext>
            </a:extLst>
          </p:cNvPr>
          <p:cNvCxnSpPr/>
          <p:nvPr/>
        </p:nvCxnSpPr>
        <p:spPr>
          <a:xfrm flipV="1">
            <a:off x="4472332" y="3842504"/>
            <a:ext cx="2562225" cy="381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297" name="TextBox 11">
            <a:extLst>
              <a:ext uri="{FF2B5EF4-FFF2-40B4-BE49-F238E27FC236}">
                <a16:creationId xmlns:a16="http://schemas.microsoft.com/office/drawing/2014/main" id="{90639510-5CD1-9B2F-4A35-24272F3FA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906" y="3985378"/>
            <a:ext cx="1790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/>
            <a:r>
              <a:rPr lang="en-US" altLang="en-US"/>
              <a:t>× 3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FAE9968-FF9F-0217-7C3E-C8889D787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31413"/>
              </p:ext>
            </p:extLst>
          </p:nvPr>
        </p:nvGraphicFramePr>
        <p:xfrm>
          <a:off x="7015506" y="2375654"/>
          <a:ext cx="3390903" cy="32924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6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6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6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T="45729" marB="45729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T="45729" marB="45729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T="45729" marB="4572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T="45729" marB="4572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T="45729" marB="45729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29" marB="4572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29" marB="4572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T="45729" marB="45729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4FBE-AD11-4CAD-3951-7EA64B4C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4800" b="1" dirty="0"/>
              <a:t>Nearest Neighbor Interpolation</a:t>
            </a:r>
            <a:endParaRPr lang="en-US" dirty="0">
              <a:cs typeface="Arial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0274E-6A64-D731-126E-715FDF5A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F785B-3BE9-4066-918B-EEAE04E7C27A}" type="datetime1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CE138-505A-4F55-D108-BCB9ED6E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 and Intensity Resolution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B54B2-44AF-F77D-C721-79DBC8487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D64A-C33C-4629-A005-2D6D4CF18B02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B7A5C8-1EEC-AE5C-B2E4-FFFF81620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089152"/>
              </p:ext>
            </p:extLst>
          </p:nvPr>
        </p:nvGraphicFramePr>
        <p:xfrm>
          <a:off x="2085681" y="3197225"/>
          <a:ext cx="1952625" cy="1422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D6FB6CA-970C-1890-87E8-DF11690903AA}"/>
              </a:ext>
            </a:extLst>
          </p:cNvPr>
          <p:cNvSpPr txBox="1"/>
          <p:nvPr/>
        </p:nvSpPr>
        <p:spPr>
          <a:xfrm>
            <a:off x="4285955" y="3429000"/>
            <a:ext cx="219075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Nearest Neighbor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329EBB-B7CF-AE01-9EED-D04803F56661}"/>
              </a:ext>
            </a:extLst>
          </p:cNvPr>
          <p:cNvCxnSpPr/>
          <p:nvPr/>
        </p:nvCxnSpPr>
        <p:spPr>
          <a:xfrm flipV="1">
            <a:off x="4076406" y="3914776"/>
            <a:ext cx="2562225" cy="381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345" name="TextBox 11">
            <a:extLst>
              <a:ext uri="{FF2B5EF4-FFF2-40B4-BE49-F238E27FC236}">
                <a16:creationId xmlns:a16="http://schemas.microsoft.com/office/drawing/2014/main" id="{F196390F-94B7-16CD-B29C-CDB2AABE7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5980" y="4057650"/>
            <a:ext cx="1790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/>
            <a:r>
              <a:rPr lang="en-US" altLang="en-US"/>
              <a:t>× 3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56D186E-C7CE-28E3-9A41-33D1CC5A1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742834"/>
              </p:ext>
            </p:extLst>
          </p:nvPr>
        </p:nvGraphicFramePr>
        <p:xfrm>
          <a:off x="6619580" y="2447926"/>
          <a:ext cx="3390903" cy="32924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6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6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6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T="45729" marB="45729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T="45729" marB="45729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T="45729" marB="45729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T="45729" marB="45729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T="45729" marB="45729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T="45729" marB="45729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T="45729" marB="4572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T="45729" marB="4572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T="45729" marB="45729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T="45729" marB="4572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T="45729" marB="4572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T="45729" marB="45729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T="45729" marB="4572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T="45729" marB="4572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T="45729" marB="45729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29" marB="4572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29" marB="4572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T="45729" marB="45729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29" marB="4572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29" marB="4572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T="45729" marB="45729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29" marB="4572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29" marB="4572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T="45729" marB="45729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4D1A-1793-F141-07A1-C75615069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438" y="1182132"/>
            <a:ext cx="8229600" cy="539750"/>
          </a:xfrm>
        </p:spPr>
        <p:txBody>
          <a:bodyPr>
            <a:normAutofit fontScale="90000"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b="1" dirty="0">
                <a:cs typeface="Arial" charset="0"/>
              </a:rPr>
              <a:t>Nearest Neighbor Interpolation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2FD3C5-B6E3-BD7C-0D0A-9B2DC66317A0}"/>
              </a:ext>
            </a:extLst>
          </p:cNvPr>
          <p:cNvGraphicFramePr>
            <a:graphicFrameLocks noGrp="1"/>
          </p:cNvGraphicFramePr>
          <p:nvPr/>
        </p:nvGraphicFramePr>
        <p:xfrm>
          <a:off x="2057401" y="2587625"/>
          <a:ext cx="1952625" cy="1422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A328C40-BE04-3E7A-6C58-69B38D3D2362}"/>
              </a:ext>
            </a:extLst>
          </p:cNvPr>
          <p:cNvSpPr txBox="1"/>
          <p:nvPr/>
        </p:nvSpPr>
        <p:spPr>
          <a:xfrm>
            <a:off x="4257675" y="2819400"/>
            <a:ext cx="219075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Nearest Neighbor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17C8D1-769C-FF46-77A5-D386A36A0D48}"/>
              </a:ext>
            </a:extLst>
          </p:cNvPr>
          <p:cNvCxnSpPr/>
          <p:nvPr/>
        </p:nvCxnSpPr>
        <p:spPr>
          <a:xfrm flipV="1">
            <a:off x="4048126" y="3305176"/>
            <a:ext cx="2562225" cy="381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393" name="TextBox 11">
            <a:extLst>
              <a:ext uri="{FF2B5EF4-FFF2-40B4-BE49-F238E27FC236}">
                <a16:creationId xmlns:a16="http://schemas.microsoft.com/office/drawing/2014/main" id="{A0F74CD7-124B-1E34-F640-B26C11750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3448050"/>
            <a:ext cx="1790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/>
            <a:r>
              <a:rPr lang="en-US" altLang="en-US"/>
              <a:t>× 3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E4F5DBB-9D1E-1767-1215-4427C1F541EE}"/>
              </a:ext>
            </a:extLst>
          </p:cNvPr>
          <p:cNvGraphicFramePr>
            <a:graphicFrameLocks noGrp="1"/>
          </p:cNvGraphicFramePr>
          <p:nvPr/>
        </p:nvGraphicFramePr>
        <p:xfrm>
          <a:off x="6591300" y="1838326"/>
          <a:ext cx="3390903" cy="32924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6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6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6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T="45729" marB="45729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T="45729" marB="45729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T="45729" marB="45729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T="45729" marB="45729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T="45729" marB="45729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T="45729" marB="45729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T="45729" marB="45729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T="45729" marB="45729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T="45729" marB="45729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T="45729" marB="45729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T="45729" marB="45729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T="45729" marB="45729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T="45729" marB="45729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T="45729" marB="45729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T="45729" marB="45729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T="45729" marB="45729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T="45729" marB="45729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T="45729" marB="45729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T="45729" marB="4572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T="45729" marB="4572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T="45729" marB="4572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T="45729" marB="4572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T="45729" marB="4572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T="45729" marB="4572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T="45729" marB="45729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T="45729" marB="45729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T="45729" marB="45729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T="45729" marB="4572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T="45729" marB="4572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T="45729" marB="4572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T="45729" marB="4572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T="45729" marB="4572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T="45729" marB="4572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T="45729" marB="45729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T="45729" marB="45729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T="45729" marB="45729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T="45729" marB="4572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T="45729" marB="4572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T="45729" marB="4572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T="45729" marB="4572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T="45729" marB="4572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T="45729" marB="4572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T="45729" marB="45729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T="45729" marB="45729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T="45729" marB="45729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29" marB="4572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29" marB="4572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29" marB="4572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29" marB="4572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29" marB="4572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29" marB="4572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T="45729" marB="45729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T="45729" marB="45729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T="45729" marB="45729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29" marB="4572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29" marB="4572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29" marB="4572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29" marB="4572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29" marB="4572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29" marB="4572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T="45729" marB="45729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T="45729" marB="45729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T="45729" marB="45729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29" marB="4572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29" marB="4572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29" marB="4572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29" marB="4572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29" marB="4572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T="45729" marB="4572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T="45729" marB="45729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T="45729" marB="45729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T="45729" marB="45729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7D19C7-23A2-AD90-EDEB-43872DB3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9BC74-EB38-487F-94A4-076E24861828}" type="datetime1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0FC68D-3C53-7E89-81D5-76B53025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 and Intensity Resolution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2BA2A-E830-95C7-D162-598E9437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D64A-C33C-4629-A005-2D6D4CF18B02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0A31-0028-694D-8C82-A01AF4FE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800" b="1" dirty="0"/>
              <a:t>Nearest Neighbor Interpolation </a:t>
            </a:r>
            <a:endParaRPr lang="fr-FR" sz="4800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8C7B5-33D0-DAF9-11A0-311BF9CF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0FADE-8F40-45E7-A1FB-BEDAA9BB9224}" type="datetime1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9385B-7E68-4891-0FB6-FD4B92435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 and Intensity Resolution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B9D99-6430-12CE-9A22-1363A37F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D64A-C33C-4629-A005-2D6D4CF18B02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4AED5F-D24E-B8BB-9E1B-72BD211C8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362322"/>
              </p:ext>
            </p:extLst>
          </p:nvPr>
        </p:nvGraphicFramePr>
        <p:xfrm>
          <a:off x="2076255" y="3201632"/>
          <a:ext cx="1952625" cy="1422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133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A54EA82-D85E-B385-0DB2-EB4D52B09FAE}"/>
              </a:ext>
            </a:extLst>
          </p:cNvPr>
          <p:cNvSpPr txBox="1"/>
          <p:nvPr/>
        </p:nvSpPr>
        <p:spPr>
          <a:xfrm>
            <a:off x="4276529" y="3433407"/>
            <a:ext cx="219075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Nearest Neighbor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501697-AD49-C931-A5ED-CA535EB88904}"/>
              </a:ext>
            </a:extLst>
          </p:cNvPr>
          <p:cNvCxnSpPr/>
          <p:nvPr/>
        </p:nvCxnSpPr>
        <p:spPr>
          <a:xfrm flipV="1">
            <a:off x="4066980" y="3919183"/>
            <a:ext cx="2562225" cy="381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441" name="TextBox 11">
            <a:extLst>
              <a:ext uri="{FF2B5EF4-FFF2-40B4-BE49-F238E27FC236}">
                <a16:creationId xmlns:a16="http://schemas.microsoft.com/office/drawing/2014/main" id="{223240DF-B291-09B5-06B2-A90C6AB76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554" y="4062057"/>
            <a:ext cx="1790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/>
            <a:r>
              <a:rPr lang="en-US" altLang="en-US"/>
              <a:t>× 3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CDF4B97-D634-A988-6A14-AC1E03992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634214"/>
              </p:ext>
            </p:extLst>
          </p:nvPr>
        </p:nvGraphicFramePr>
        <p:xfrm>
          <a:off x="6610154" y="2452333"/>
          <a:ext cx="3390903" cy="32924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6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7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67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6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67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29" marB="4572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9" marB="45729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898B-6CCF-6BFC-1270-692C14AB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800" b="1" dirty="0"/>
              <a:t>Bilinear Interpolation </a:t>
            </a:r>
            <a:endParaRPr lang="fr-FR" sz="4800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33E9F7-BDE7-83D0-29FC-96E4741E3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A98C3-DAAD-4AF1-AF17-50BDA0681DE4}" type="datetime1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C8CC1-BE91-0B64-64F1-FAC98AE9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 and Intensity Resolution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7CE17-913C-2D68-7DE4-E61D18DB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D64A-C33C-4629-A005-2D6D4CF18B02}" type="slidenum">
              <a:rPr lang="en-US" smtClean="0"/>
              <a:t>18</a:t>
            </a:fld>
            <a:endParaRPr lang="en-US"/>
          </a:p>
        </p:txBody>
      </p:sp>
      <p:sp>
        <p:nvSpPr>
          <p:cNvPr id="62468" name="AutoShape 8" descr="{\displaystyle {\begin{aligned}{\begin{bmatrix}1&amp;x_{1}&amp;y_{1}&amp;x_{1}y_{1}\\1&amp;x_{1}&amp;y_{2}&amp;x_{1}y_{2}\\1&amp;x_{2}&amp;y_{1}&amp;x_{2}y_{1}\\1&amp;x_{2}&amp;y_{2}&amp;x_{2}y_{2}\end{bmatrix}}{\begin{bmatrix}a_{0}\\a_{1}\\a_{2}\\a_{3}\end{bmatrix}}={\begin{bmatrix}f(Q_{11})\\f(Q_{12})\\f(Q_{21})\\f(Q_{22})\end{bmatrix}}.\end{aligned}}}">
            <a:extLst>
              <a:ext uri="{FF2B5EF4-FFF2-40B4-BE49-F238E27FC236}">
                <a16:creationId xmlns:a16="http://schemas.microsoft.com/office/drawing/2014/main" id="{D0DA6B32-3D8E-84F0-C510-76ADB0C1EB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6775" y="920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E90D481-17EF-A0CA-A26D-624808F49B57}"/>
              </a:ext>
            </a:extLst>
          </p:cNvPr>
          <p:cNvGraphicFramePr>
            <a:graphicFrameLocks noGrp="1"/>
          </p:cNvGraphicFramePr>
          <p:nvPr/>
        </p:nvGraphicFramePr>
        <p:xfrm>
          <a:off x="2400300" y="1911350"/>
          <a:ext cx="1695450" cy="731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919">
                <a:tc rowSpan="2"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I =</a:t>
                      </a:r>
                    </a:p>
                  </a:txBody>
                  <a:tcPr marT="45740" marB="4574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E64C814-5E0F-BE00-042E-7D6A000633F0}"/>
              </a:ext>
            </a:extLst>
          </p:cNvPr>
          <p:cNvSpPr txBox="1"/>
          <p:nvPr/>
        </p:nvSpPr>
        <p:spPr>
          <a:xfrm>
            <a:off x="5438775" y="1895475"/>
            <a:ext cx="3505200" cy="369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&gt;&gt; </a:t>
            </a:r>
            <a:r>
              <a:rPr lang="en-US" dirty="0" err="1"/>
              <a:t>imresize</a:t>
            </a:r>
            <a:r>
              <a:rPr lang="en-US" dirty="0"/>
              <a:t>(I,2,'bilinear')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6291679-556E-C675-53D1-B6737A522C1B}"/>
              </a:ext>
            </a:extLst>
          </p:cNvPr>
          <p:cNvGraphicFramePr>
            <a:graphicFrameLocks noGrp="1"/>
          </p:cNvGraphicFramePr>
          <p:nvPr/>
        </p:nvGraphicFramePr>
        <p:xfrm>
          <a:off x="5457826" y="2406651"/>
          <a:ext cx="3457575" cy="146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919">
                <a:tc rowSpan="4"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I =</a:t>
                      </a:r>
                    </a:p>
                  </a:txBody>
                  <a:tcPr marT="45740" marB="4574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1.00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1.25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1.75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2.00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1.50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1.75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2.25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2.50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2.50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2.75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3.25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3.50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3.00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3.25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3.75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4.00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B35D828-54F4-EF7E-155E-7AA64B0BEA45}"/>
              </a:ext>
            </a:extLst>
          </p:cNvPr>
          <p:cNvGraphicFramePr>
            <a:graphicFrameLocks noGrp="1"/>
          </p:cNvGraphicFramePr>
          <p:nvPr/>
        </p:nvGraphicFramePr>
        <p:xfrm>
          <a:off x="3171826" y="4445001"/>
          <a:ext cx="3457575" cy="146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919">
                <a:tc rowSpan="4"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I =</a:t>
                      </a:r>
                    </a:p>
                  </a:txBody>
                  <a:tcPr marT="45740" marB="4574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1.00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2.00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3.00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4.00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F0DE76-1D46-CEC4-465A-288F5904969A}"/>
              </a:ext>
            </a:extLst>
          </p:cNvPr>
          <p:cNvCxnSpPr/>
          <p:nvPr/>
        </p:nvCxnSpPr>
        <p:spPr>
          <a:xfrm>
            <a:off x="4514850" y="4610101"/>
            <a:ext cx="1543050" cy="9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B007D8-6A76-7708-F263-C8E8670EC378}"/>
              </a:ext>
            </a:extLst>
          </p:cNvPr>
          <p:cNvCxnSpPr/>
          <p:nvPr/>
        </p:nvCxnSpPr>
        <p:spPr>
          <a:xfrm>
            <a:off x="4476751" y="5705475"/>
            <a:ext cx="1533525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8DD4ED-CF69-128C-CA79-0FC8FDAFE155}"/>
              </a:ext>
            </a:extLst>
          </p:cNvPr>
          <p:cNvCxnSpPr/>
          <p:nvPr/>
        </p:nvCxnSpPr>
        <p:spPr>
          <a:xfrm rot="5400000">
            <a:off x="4343400" y="5153025"/>
            <a:ext cx="108585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E628F7-2DB0-76B5-13FA-F9F5DDBF816C}"/>
              </a:ext>
            </a:extLst>
          </p:cNvPr>
          <p:cNvCxnSpPr/>
          <p:nvPr/>
        </p:nvCxnSpPr>
        <p:spPr>
          <a:xfrm rot="16200000" flipH="1">
            <a:off x="5114925" y="5143500"/>
            <a:ext cx="1123950" cy="190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A1BF523-E739-3F9E-50D5-DD081F3F6A37}"/>
              </a:ext>
            </a:extLst>
          </p:cNvPr>
          <p:cNvSpPr/>
          <p:nvPr/>
        </p:nvSpPr>
        <p:spPr>
          <a:xfrm>
            <a:off x="4733925" y="4495800"/>
            <a:ext cx="28575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2543" name="Group 26">
            <a:extLst>
              <a:ext uri="{FF2B5EF4-FFF2-40B4-BE49-F238E27FC236}">
                <a16:creationId xmlns:a16="http://schemas.microsoft.com/office/drawing/2014/main" id="{664C5523-34FF-5708-2D1C-BC66384B1F6A}"/>
              </a:ext>
            </a:extLst>
          </p:cNvPr>
          <p:cNvGrpSpPr>
            <a:grpSpLocks/>
          </p:cNvGrpSpPr>
          <p:nvPr/>
        </p:nvGrpSpPr>
        <p:grpSpPr bwMode="auto">
          <a:xfrm>
            <a:off x="3143251" y="2987676"/>
            <a:ext cx="2009775" cy="1660525"/>
            <a:chOff x="1619250" y="2987674"/>
            <a:chExt cx="2009775" cy="1660526"/>
          </a:xfrm>
        </p:grpSpPr>
        <p:graphicFrame>
          <p:nvGraphicFramePr>
            <p:cNvPr id="62544" name="Object 4">
              <a:extLst>
                <a:ext uri="{FF2B5EF4-FFF2-40B4-BE49-F238E27FC236}">
                  <a16:creationId xmlns:a16="http://schemas.microsoft.com/office/drawing/2014/main" id="{AD9B6A1B-6C32-FEE2-035D-BE1A781DDB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47850" y="2987674"/>
            <a:ext cx="1257300" cy="1367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4" imgW="723586" imgH="787058" progId="Equation.3">
                    <p:embed/>
                  </p:oleObj>
                </mc:Choice>
                <mc:Fallback>
                  <p:oleObj name="Equation" r:id="rId4" imgW="723586" imgH="787058" progId="Equation.3">
                    <p:embed/>
                    <p:pic>
                      <p:nvPicPr>
                        <p:cNvPr id="62544" name="Object 4">
                          <a:extLst>
                            <a:ext uri="{FF2B5EF4-FFF2-40B4-BE49-F238E27FC236}">
                              <a16:creationId xmlns:a16="http://schemas.microsoft.com/office/drawing/2014/main" id="{AD9B6A1B-6C32-FEE2-035D-BE1A781DDB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7850" y="2987674"/>
                          <a:ext cx="1257300" cy="13675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0F2EC26-1B16-054A-0A0B-CEF7E15F8828}"/>
                </a:ext>
              </a:extLst>
            </p:cNvPr>
            <p:cNvSpPr/>
            <p:nvPr/>
          </p:nvSpPr>
          <p:spPr>
            <a:xfrm>
              <a:off x="1619250" y="3000374"/>
              <a:ext cx="1771650" cy="13716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Curved Left Arrow 25">
              <a:extLst>
                <a:ext uri="{FF2B5EF4-FFF2-40B4-BE49-F238E27FC236}">
                  <a16:creationId xmlns:a16="http://schemas.microsoft.com/office/drawing/2014/main" id="{613BDDF4-DAC7-CE2B-0C79-FDAD065E2F7F}"/>
                </a:ext>
              </a:extLst>
            </p:cNvPr>
            <p:cNvSpPr/>
            <p:nvPr/>
          </p:nvSpPr>
          <p:spPr>
            <a:xfrm>
              <a:off x="3409950" y="3924300"/>
              <a:ext cx="219075" cy="723900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893F-A0B1-E29A-C633-A9CF9DFA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800" b="1" dirty="0"/>
              <a:t>Bilinear Interpolation </a:t>
            </a:r>
            <a:endParaRPr lang="fr-FR" sz="4800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43570-BD27-A70D-B069-DBF920ED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52F0-856E-424B-9A20-E8BA19C449B8}" type="datetime1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28873-E252-399E-C26F-7DD0BD95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 and Intensity Resolution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0DB89-94D4-D37A-A6E6-51A14458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D64A-C33C-4629-A005-2D6D4CF18B02}" type="slidenum">
              <a:rPr lang="en-US" smtClean="0"/>
              <a:t>19</a:t>
            </a:fld>
            <a:endParaRPr lang="en-US"/>
          </a:p>
        </p:txBody>
      </p:sp>
      <p:sp>
        <p:nvSpPr>
          <p:cNvPr id="64516" name="AutoShape 8" descr="{\displaystyle {\begin{aligned}{\begin{bmatrix}1&amp;x_{1}&amp;y_{1}&amp;x_{1}y_{1}\\1&amp;x_{1}&amp;y_{2}&amp;x_{1}y_{2}\\1&amp;x_{2}&amp;y_{1}&amp;x_{2}y_{1}\\1&amp;x_{2}&amp;y_{2}&amp;x_{2}y_{2}\end{bmatrix}}{\begin{bmatrix}a_{0}\\a_{1}\\a_{2}\\a_{3}\end{bmatrix}}={\begin{bmatrix}f(Q_{11})\\f(Q_{12})\\f(Q_{21})\\f(Q_{22})\end{bmatrix}}.\end{aligned}}}">
            <a:extLst>
              <a:ext uri="{FF2B5EF4-FFF2-40B4-BE49-F238E27FC236}">
                <a16:creationId xmlns:a16="http://schemas.microsoft.com/office/drawing/2014/main" id="{BBF8A35C-4455-F48A-ACEA-DED765F27E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6775" y="920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08183A5-0BBF-B232-8608-3695BA3ED180}"/>
              </a:ext>
            </a:extLst>
          </p:cNvPr>
          <p:cNvGraphicFramePr>
            <a:graphicFrameLocks noGrp="1"/>
          </p:cNvGraphicFramePr>
          <p:nvPr/>
        </p:nvGraphicFramePr>
        <p:xfrm>
          <a:off x="2400300" y="1911350"/>
          <a:ext cx="1695450" cy="731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919">
                <a:tc rowSpan="2"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I =</a:t>
                      </a:r>
                    </a:p>
                  </a:txBody>
                  <a:tcPr marT="45740" marB="4574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C480A20-6FDB-014B-7A17-70274ED538C3}"/>
              </a:ext>
            </a:extLst>
          </p:cNvPr>
          <p:cNvSpPr txBox="1"/>
          <p:nvPr/>
        </p:nvSpPr>
        <p:spPr>
          <a:xfrm>
            <a:off x="5438775" y="1895475"/>
            <a:ext cx="3505200" cy="369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&gt;&gt; </a:t>
            </a:r>
            <a:r>
              <a:rPr lang="en-US" dirty="0" err="1"/>
              <a:t>imresize</a:t>
            </a:r>
            <a:r>
              <a:rPr lang="en-US" dirty="0"/>
              <a:t>(I,2,'bilinear')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3FC49F9-1D50-8F5D-122E-80BB3217E8A1}"/>
              </a:ext>
            </a:extLst>
          </p:cNvPr>
          <p:cNvGraphicFramePr>
            <a:graphicFrameLocks noGrp="1"/>
          </p:cNvGraphicFramePr>
          <p:nvPr/>
        </p:nvGraphicFramePr>
        <p:xfrm>
          <a:off x="5457826" y="2406651"/>
          <a:ext cx="3457575" cy="146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919">
                <a:tc rowSpan="4"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I =</a:t>
                      </a:r>
                    </a:p>
                  </a:txBody>
                  <a:tcPr marT="45740" marB="4574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1.00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1.25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1.75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2.00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1.50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1.75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2.25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2.50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2.50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2.75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3.25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3.50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3.00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3.25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3.75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4.00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35C6495-DD06-7163-70B1-F1F9A1271FAC}"/>
              </a:ext>
            </a:extLst>
          </p:cNvPr>
          <p:cNvGraphicFramePr>
            <a:graphicFrameLocks noGrp="1"/>
          </p:cNvGraphicFramePr>
          <p:nvPr/>
        </p:nvGraphicFramePr>
        <p:xfrm>
          <a:off x="3171826" y="4445001"/>
          <a:ext cx="3457575" cy="146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919">
                <a:tc rowSpan="4"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I =</a:t>
                      </a:r>
                    </a:p>
                  </a:txBody>
                  <a:tcPr marT="45740" marB="4574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1.00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1.25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2.00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3.00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4.00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313665-A7A6-16ED-F516-2085991549E1}"/>
              </a:ext>
            </a:extLst>
          </p:cNvPr>
          <p:cNvCxnSpPr/>
          <p:nvPr/>
        </p:nvCxnSpPr>
        <p:spPr>
          <a:xfrm>
            <a:off x="4514850" y="4610101"/>
            <a:ext cx="1543050" cy="9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17D9B43-2B26-0E61-855A-FB48B97A9E7F}"/>
              </a:ext>
            </a:extLst>
          </p:cNvPr>
          <p:cNvCxnSpPr/>
          <p:nvPr/>
        </p:nvCxnSpPr>
        <p:spPr>
          <a:xfrm>
            <a:off x="4476751" y="5705475"/>
            <a:ext cx="1533525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913754-1E41-9213-C5DE-9FFFEBCA2FC3}"/>
              </a:ext>
            </a:extLst>
          </p:cNvPr>
          <p:cNvCxnSpPr/>
          <p:nvPr/>
        </p:nvCxnSpPr>
        <p:spPr>
          <a:xfrm rot="5400000">
            <a:off x="4343400" y="5153025"/>
            <a:ext cx="108585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244603-4328-78BE-6672-01C6050E8250}"/>
              </a:ext>
            </a:extLst>
          </p:cNvPr>
          <p:cNvCxnSpPr/>
          <p:nvPr/>
        </p:nvCxnSpPr>
        <p:spPr>
          <a:xfrm rot="16200000" flipH="1">
            <a:off x="5114925" y="5143500"/>
            <a:ext cx="1123950" cy="190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D393259-F129-E227-6A6C-63C84B6503F3}"/>
              </a:ext>
            </a:extLst>
          </p:cNvPr>
          <p:cNvSpPr/>
          <p:nvPr/>
        </p:nvSpPr>
        <p:spPr>
          <a:xfrm>
            <a:off x="4733925" y="5543550"/>
            <a:ext cx="28575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4591" name="Group 26">
            <a:extLst>
              <a:ext uri="{FF2B5EF4-FFF2-40B4-BE49-F238E27FC236}">
                <a16:creationId xmlns:a16="http://schemas.microsoft.com/office/drawing/2014/main" id="{CCB42DA0-4DB5-C4BD-144E-D78005D294A8}"/>
              </a:ext>
            </a:extLst>
          </p:cNvPr>
          <p:cNvGrpSpPr>
            <a:grpSpLocks/>
          </p:cNvGrpSpPr>
          <p:nvPr/>
        </p:nvGrpSpPr>
        <p:grpSpPr bwMode="auto">
          <a:xfrm>
            <a:off x="7372350" y="4473575"/>
            <a:ext cx="1771650" cy="1384300"/>
            <a:chOff x="1619250" y="2987675"/>
            <a:chExt cx="1771650" cy="1384301"/>
          </a:xfrm>
        </p:grpSpPr>
        <p:graphicFrame>
          <p:nvGraphicFramePr>
            <p:cNvPr id="64593" name="Object 4">
              <a:extLst>
                <a:ext uri="{FF2B5EF4-FFF2-40B4-BE49-F238E27FC236}">
                  <a16:creationId xmlns:a16="http://schemas.microsoft.com/office/drawing/2014/main" id="{0358BE5D-5393-5793-7A04-E1A70EEA11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52613" y="2987675"/>
            <a:ext cx="1323975" cy="1366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Equation" r:id="rId4" imgW="762000" imgH="787400" progId="Equation.3">
                    <p:embed/>
                  </p:oleObj>
                </mc:Choice>
                <mc:Fallback>
                  <p:oleObj name="Equation" r:id="rId4" imgW="762000" imgH="787400" progId="Equation.3">
                    <p:embed/>
                    <p:pic>
                      <p:nvPicPr>
                        <p:cNvPr id="64593" name="Object 4">
                          <a:extLst>
                            <a:ext uri="{FF2B5EF4-FFF2-40B4-BE49-F238E27FC236}">
                              <a16:creationId xmlns:a16="http://schemas.microsoft.com/office/drawing/2014/main" id="{0358BE5D-5393-5793-7A04-E1A70EEA11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2613" y="2987675"/>
                          <a:ext cx="1323975" cy="1366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41EFF32-FBF6-37C0-7A50-BE6F0FB64D37}"/>
                </a:ext>
              </a:extLst>
            </p:cNvPr>
            <p:cNvSpPr/>
            <p:nvPr/>
          </p:nvSpPr>
          <p:spPr>
            <a:xfrm>
              <a:off x="1619250" y="3000375"/>
              <a:ext cx="1771650" cy="13716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8D5C8BBE-153D-409F-F7AA-25E13BB9717B}"/>
              </a:ext>
            </a:extLst>
          </p:cNvPr>
          <p:cNvCxnSpPr>
            <a:stCxn id="22" idx="7"/>
          </p:cNvCxnSpPr>
          <p:nvPr/>
        </p:nvCxnSpPr>
        <p:spPr>
          <a:xfrm rot="5400000" flipH="1" flipV="1">
            <a:off x="5769799" y="3989582"/>
            <a:ext cx="801057" cy="2384997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0852-D0DA-9FCF-BA10-656B05409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dirty="0"/>
              <a:t>Image Sampling and Quantization</a:t>
            </a:r>
            <a:endParaRPr lang="en-US" dirty="0">
              <a:cs typeface="Arial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12A69-A754-91AC-481D-2525A4178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en-US" sz="2000" b="1" dirty="0"/>
              <a:t>Image sampling</a:t>
            </a:r>
            <a:r>
              <a:rPr lang="en-US" altLang="en-US" sz="2000" dirty="0"/>
              <a:t> involves taking the value of the image at regular spatial intervals. The length of the intervals defines the spatial resolution of the image.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en-US" sz="2000" dirty="0"/>
              <a:t>If we increase the number of pixels in the image, we can better represent an analog object into a digital image.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en-US" sz="2000" b="1" dirty="0"/>
              <a:t>Image quantization </a:t>
            </a:r>
            <a:r>
              <a:rPr lang="en-US" altLang="en-US" sz="2000" dirty="0"/>
              <a:t>involves discretizing the intensity values of the analog image.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en-US" sz="2000" dirty="0"/>
              <a:t>If we increase the number of discrete values representing the image intensity values in the image, the better we can represent an analog object into a digital image.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87F8D-B09D-243F-3E8C-BACB8BBC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9C48C-8B52-4708-8351-96A3598E6DBD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DE2F5-5063-8F0D-3A72-A225B0141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 and Intensity Resolution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FFE85-5FD0-91DC-663A-8B27936DF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D64A-C33C-4629-A005-2D6D4CF18B0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020E-30FA-FA4D-25D0-339F51829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7749"/>
            <a:ext cx="10058400" cy="14507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800" b="1" dirty="0"/>
              <a:t>Bilinear Interpolation </a:t>
            </a:r>
            <a:endParaRPr lang="fr-FR" sz="4800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1E68D5-4237-24EB-138F-386DBE15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63E5F-E6B8-44A7-88A8-B3A0FBA92A79}" type="datetime1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B4D5E-73E5-9AE9-DF6D-0628B2C0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 and Intensity Resolution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EE8CD-4B8A-9867-4B61-D68D2E26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D64A-C33C-4629-A005-2D6D4CF18B02}" type="slidenum">
              <a:rPr lang="en-US" smtClean="0"/>
              <a:t>20</a:t>
            </a:fld>
            <a:endParaRPr lang="en-US"/>
          </a:p>
        </p:txBody>
      </p:sp>
      <p:sp>
        <p:nvSpPr>
          <p:cNvPr id="66564" name="AutoShape 8" descr="{\displaystyle {\begin{aligned}{\begin{bmatrix}1&amp;x_{1}&amp;y_{1}&amp;x_{1}y_{1}\\1&amp;x_{1}&amp;y_{2}&amp;x_{1}y_{2}\\1&amp;x_{2}&amp;y_{1}&amp;x_{2}y_{1}\\1&amp;x_{2}&amp;y_{2}&amp;x_{2}y_{2}\end{bmatrix}}{\begin{bmatrix}a_{0}\\a_{1}\\a_{2}\\a_{3}\end{bmatrix}}={\begin{bmatrix}f(Q_{11})\\f(Q_{12})\\f(Q_{21})\\f(Q_{22})\end{bmatrix}}.\end{aligned}}}">
            <a:extLst>
              <a:ext uri="{FF2B5EF4-FFF2-40B4-BE49-F238E27FC236}">
                <a16:creationId xmlns:a16="http://schemas.microsoft.com/office/drawing/2014/main" id="{B0B88272-7573-0F16-C9AA-B26360C137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6775" y="920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21F3834-6789-5450-8EBB-A404461DAFFB}"/>
              </a:ext>
            </a:extLst>
          </p:cNvPr>
          <p:cNvGraphicFramePr>
            <a:graphicFrameLocks noGrp="1"/>
          </p:cNvGraphicFramePr>
          <p:nvPr/>
        </p:nvGraphicFramePr>
        <p:xfrm>
          <a:off x="2400300" y="1911350"/>
          <a:ext cx="1695450" cy="731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919">
                <a:tc rowSpan="2"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I =</a:t>
                      </a:r>
                    </a:p>
                  </a:txBody>
                  <a:tcPr marT="45740" marB="4574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55EE6BC-826A-6673-6874-94EB22D0C676}"/>
              </a:ext>
            </a:extLst>
          </p:cNvPr>
          <p:cNvSpPr txBox="1"/>
          <p:nvPr/>
        </p:nvSpPr>
        <p:spPr>
          <a:xfrm>
            <a:off x="5438775" y="1895475"/>
            <a:ext cx="3505200" cy="369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&gt;&gt; </a:t>
            </a:r>
            <a:r>
              <a:rPr lang="en-US" dirty="0" err="1"/>
              <a:t>imresize</a:t>
            </a:r>
            <a:r>
              <a:rPr lang="en-US" dirty="0"/>
              <a:t>(I,2,'bilinear')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8E135F2-06C2-D84B-68D1-AA233AF1F5A3}"/>
              </a:ext>
            </a:extLst>
          </p:cNvPr>
          <p:cNvGraphicFramePr>
            <a:graphicFrameLocks noGrp="1"/>
          </p:cNvGraphicFramePr>
          <p:nvPr/>
        </p:nvGraphicFramePr>
        <p:xfrm>
          <a:off x="5457826" y="2406651"/>
          <a:ext cx="3457575" cy="146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919">
                <a:tc rowSpan="4"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I =</a:t>
                      </a:r>
                    </a:p>
                  </a:txBody>
                  <a:tcPr marT="45740" marB="4574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1.00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1.25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1.75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2.00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1.50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1.75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2.25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2.50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2.50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2.75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3.25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3.50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3.00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3.25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3.75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4.00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63950A1-7BBA-AEF2-1B7A-A1594B1E92FD}"/>
              </a:ext>
            </a:extLst>
          </p:cNvPr>
          <p:cNvGraphicFramePr>
            <a:graphicFrameLocks noGrp="1"/>
          </p:cNvGraphicFramePr>
          <p:nvPr/>
        </p:nvGraphicFramePr>
        <p:xfrm>
          <a:off x="3171826" y="4445001"/>
          <a:ext cx="3457575" cy="146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919">
                <a:tc rowSpan="4"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I =</a:t>
                      </a:r>
                    </a:p>
                  </a:txBody>
                  <a:tcPr marT="45740" marB="4574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1.00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1.25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2.00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3.00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3.25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4.00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7AECC9-F959-25E5-E206-38B9B3DDF15E}"/>
              </a:ext>
            </a:extLst>
          </p:cNvPr>
          <p:cNvCxnSpPr/>
          <p:nvPr/>
        </p:nvCxnSpPr>
        <p:spPr>
          <a:xfrm>
            <a:off x="4514850" y="4610101"/>
            <a:ext cx="1543050" cy="952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ABB4B5-0D69-01BE-AB4E-9B8C69117D0E}"/>
              </a:ext>
            </a:extLst>
          </p:cNvPr>
          <p:cNvCxnSpPr/>
          <p:nvPr/>
        </p:nvCxnSpPr>
        <p:spPr>
          <a:xfrm>
            <a:off x="4476751" y="5705475"/>
            <a:ext cx="1533525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6944C9-F86A-9507-EDEE-2B1F2306BA98}"/>
              </a:ext>
            </a:extLst>
          </p:cNvPr>
          <p:cNvCxnSpPr/>
          <p:nvPr/>
        </p:nvCxnSpPr>
        <p:spPr>
          <a:xfrm rot="5400000">
            <a:off x="4343400" y="5153025"/>
            <a:ext cx="108585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BBD0F0-6586-8049-B98F-5A9581AB1373}"/>
              </a:ext>
            </a:extLst>
          </p:cNvPr>
          <p:cNvCxnSpPr/>
          <p:nvPr/>
        </p:nvCxnSpPr>
        <p:spPr>
          <a:xfrm rot="16200000" flipH="1">
            <a:off x="5114925" y="5143500"/>
            <a:ext cx="1123950" cy="190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D2886FB-1640-9D53-6428-C7537E613994}"/>
              </a:ext>
            </a:extLst>
          </p:cNvPr>
          <p:cNvSpPr/>
          <p:nvPr/>
        </p:nvSpPr>
        <p:spPr>
          <a:xfrm>
            <a:off x="4743450" y="4857750"/>
            <a:ext cx="285750" cy="285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6639" name="Group 26">
            <a:extLst>
              <a:ext uri="{FF2B5EF4-FFF2-40B4-BE49-F238E27FC236}">
                <a16:creationId xmlns:a16="http://schemas.microsoft.com/office/drawing/2014/main" id="{2B326637-DA8C-EFCF-5A57-1E04125F9169}"/>
              </a:ext>
            </a:extLst>
          </p:cNvPr>
          <p:cNvGrpSpPr>
            <a:grpSpLocks/>
          </p:cNvGrpSpPr>
          <p:nvPr/>
        </p:nvGrpSpPr>
        <p:grpSpPr bwMode="auto">
          <a:xfrm>
            <a:off x="7258050" y="4324351"/>
            <a:ext cx="2057400" cy="1552575"/>
            <a:chOff x="1498410" y="2886160"/>
            <a:chExt cx="2064509" cy="1504274"/>
          </a:xfrm>
        </p:grpSpPr>
        <p:graphicFrame>
          <p:nvGraphicFramePr>
            <p:cNvPr id="66641" name="Object 4">
              <a:extLst>
                <a:ext uri="{FF2B5EF4-FFF2-40B4-BE49-F238E27FC236}">
                  <a16:creationId xmlns:a16="http://schemas.microsoft.com/office/drawing/2014/main" id="{D68058E0-74DF-F04F-4897-514E9D3BE6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55750" y="2987675"/>
            <a:ext cx="1919288" cy="1366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Equation" r:id="rId4" imgW="1104900" imgH="787400" progId="Equation.3">
                    <p:embed/>
                  </p:oleObj>
                </mc:Choice>
                <mc:Fallback>
                  <p:oleObj name="Equation" r:id="rId4" imgW="1104900" imgH="787400" progId="Equation.3">
                    <p:embed/>
                    <p:pic>
                      <p:nvPicPr>
                        <p:cNvPr id="66641" name="Object 4">
                          <a:extLst>
                            <a:ext uri="{FF2B5EF4-FFF2-40B4-BE49-F238E27FC236}">
                              <a16:creationId xmlns:a16="http://schemas.microsoft.com/office/drawing/2014/main" id="{D68058E0-74DF-F04F-4897-514E9D3BE6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5750" y="2987675"/>
                          <a:ext cx="1919288" cy="1366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965E3AB-07CA-9472-62AA-F49419BF7A6C}"/>
                </a:ext>
              </a:extLst>
            </p:cNvPr>
            <p:cNvSpPr/>
            <p:nvPr/>
          </p:nvSpPr>
          <p:spPr>
            <a:xfrm>
              <a:off x="1498410" y="2886160"/>
              <a:ext cx="2064509" cy="15042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2E4FE7CA-FF92-587C-D6B2-237932653B42}"/>
              </a:ext>
            </a:extLst>
          </p:cNvPr>
          <p:cNvCxnSpPr>
            <a:stCxn id="22" idx="6"/>
          </p:cNvCxnSpPr>
          <p:nvPr/>
        </p:nvCxnSpPr>
        <p:spPr>
          <a:xfrm flipV="1">
            <a:off x="5029201" y="4981575"/>
            <a:ext cx="2200275" cy="190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5B541-2888-6888-2976-F7A7D672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800" b="1" dirty="0"/>
              <a:t>Bilinear Interpolation </a:t>
            </a:r>
            <a:endParaRPr lang="fr-FR" sz="4800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551F18-B388-2DE6-72F4-C041B53FB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32FA-14D4-4E13-BC30-23202F4620F1}" type="datetime1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51C3B-C69F-8066-F0C3-447487F0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 and Intensity Resolution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7CFB8-24CC-A639-416E-030DD35F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D64A-C33C-4629-A005-2D6D4CF18B02}" type="slidenum">
              <a:rPr lang="en-US" smtClean="0"/>
              <a:t>21</a:t>
            </a:fld>
            <a:endParaRPr lang="en-US"/>
          </a:p>
        </p:txBody>
      </p:sp>
      <p:sp>
        <p:nvSpPr>
          <p:cNvPr id="68612" name="AutoShape 8" descr="{\displaystyle {\begin{aligned}{\begin{bmatrix}1&amp;x_{1}&amp;y_{1}&amp;x_{1}y_{1}\\1&amp;x_{1}&amp;y_{2}&amp;x_{1}y_{2}\\1&amp;x_{2}&amp;y_{1}&amp;x_{2}y_{1}\\1&amp;x_{2}&amp;y_{2}&amp;x_{2}y_{2}\end{bmatrix}}{\begin{bmatrix}a_{0}\\a_{1}\\a_{2}\\a_{3}\end{bmatrix}}={\begin{bmatrix}f(Q_{11})\\f(Q_{12})\\f(Q_{21})\\f(Q_{22})\end{bmatrix}}.\end{aligned}}}">
            <a:extLst>
              <a:ext uri="{FF2B5EF4-FFF2-40B4-BE49-F238E27FC236}">
                <a16:creationId xmlns:a16="http://schemas.microsoft.com/office/drawing/2014/main" id="{24A6D328-A50D-CF91-D822-96BC6B21B8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6775" y="920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0AC9D18-8588-84FF-EB08-03BC7A5872D3}"/>
              </a:ext>
            </a:extLst>
          </p:cNvPr>
          <p:cNvGraphicFramePr>
            <a:graphicFrameLocks noGrp="1"/>
          </p:cNvGraphicFramePr>
          <p:nvPr/>
        </p:nvGraphicFramePr>
        <p:xfrm>
          <a:off x="2400300" y="1911350"/>
          <a:ext cx="1695450" cy="731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919">
                <a:tc rowSpan="2"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I =</a:t>
                      </a:r>
                    </a:p>
                  </a:txBody>
                  <a:tcPr marT="45740" marB="4574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9B67B4D-06F9-19AE-9361-BC2E06A5DB29}"/>
              </a:ext>
            </a:extLst>
          </p:cNvPr>
          <p:cNvSpPr txBox="1"/>
          <p:nvPr/>
        </p:nvSpPr>
        <p:spPr>
          <a:xfrm>
            <a:off x="5438775" y="1895475"/>
            <a:ext cx="3505200" cy="369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&gt;&gt; </a:t>
            </a:r>
            <a:r>
              <a:rPr lang="en-US" dirty="0" err="1"/>
              <a:t>imresize</a:t>
            </a:r>
            <a:r>
              <a:rPr lang="en-US" dirty="0"/>
              <a:t>(I,2,'bilinear')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FFEC07F-C1B2-4BD5-EE89-2ACADC6D9151}"/>
              </a:ext>
            </a:extLst>
          </p:cNvPr>
          <p:cNvGraphicFramePr>
            <a:graphicFrameLocks noGrp="1"/>
          </p:cNvGraphicFramePr>
          <p:nvPr/>
        </p:nvGraphicFramePr>
        <p:xfrm>
          <a:off x="5457826" y="2406651"/>
          <a:ext cx="3457575" cy="146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919">
                <a:tc rowSpan="4"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I =</a:t>
                      </a:r>
                    </a:p>
                  </a:txBody>
                  <a:tcPr marT="45740" marB="4574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1.00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1.25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1.75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2.00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1.50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1.75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2.25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2.50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2.50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2.75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3.25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3.50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3.00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3.25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3.75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4.00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34C938A-4835-6086-9FC8-17C6129675FE}"/>
              </a:ext>
            </a:extLst>
          </p:cNvPr>
          <p:cNvGraphicFramePr>
            <a:graphicFrameLocks noGrp="1"/>
          </p:cNvGraphicFramePr>
          <p:nvPr/>
        </p:nvGraphicFramePr>
        <p:xfrm>
          <a:off x="3171826" y="4445001"/>
          <a:ext cx="3457575" cy="1463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15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919">
                <a:tc rowSpan="4"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I =</a:t>
                      </a:r>
                    </a:p>
                  </a:txBody>
                  <a:tcPr marT="45740" marB="4574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1.00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1.25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?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2.00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?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1.75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?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?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?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?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?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?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3.00</a:t>
                      </a:r>
                    </a:p>
                  </a:txBody>
                  <a:tcPr marT="45740" marB="457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3.25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?</a:t>
                      </a:r>
                    </a:p>
                  </a:txBody>
                  <a:tcPr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4.00</a:t>
                      </a:r>
                    </a:p>
                  </a:txBody>
                  <a:tcPr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E1C6-881E-C56B-68F6-D016D7F4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Zooming in </a:t>
            </a:r>
            <a:r>
              <a:rPr lang="en-US" sz="4800" b="1" dirty="0"/>
              <a:t>Interpolation</a:t>
            </a:r>
            <a:endParaRPr lang="fr-FR" sz="4800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396142-7C9C-F658-543C-DC3FB42A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C324-8888-49F6-9C47-6C30CAB51AE3}" type="datetime1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AB741-EE9A-0D34-3C87-21087D11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 and Intensity Resolution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D2C89-5B6A-4A33-9701-3B571D84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D64A-C33C-4629-A005-2D6D4CF18B02}" type="slidenum">
              <a:rPr lang="en-US" smtClean="0"/>
              <a:t>22</a:t>
            </a:fld>
            <a:endParaRPr lang="en-US"/>
          </a:p>
        </p:txBody>
      </p:sp>
      <p:sp>
        <p:nvSpPr>
          <p:cNvPr id="70660" name="AutoShape 8" descr="{\displaystyle {\begin{aligned}{\begin{bmatrix}1&amp;x_{1}&amp;y_{1}&amp;x_{1}y_{1}\\1&amp;x_{1}&amp;y_{2}&amp;x_{1}y_{2}\\1&amp;x_{2}&amp;y_{1}&amp;x_{2}y_{1}\\1&amp;x_{2}&amp;y_{2}&amp;x_{2}y_{2}\end{bmatrix}}{\begin{bmatrix}a_{0}\\a_{1}\\a_{2}\\a_{3}\end{bmatrix}}={\begin{bmatrix}f(Q_{11})\\f(Q_{12})\\f(Q_{21})\\f(Q_{22})\end{bmatrix}}.\end{aligned}}}">
            <a:extLst>
              <a:ext uri="{FF2B5EF4-FFF2-40B4-BE49-F238E27FC236}">
                <a16:creationId xmlns:a16="http://schemas.microsoft.com/office/drawing/2014/main" id="{9D788B34-EECB-948D-2864-DE34345FC7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6775" y="920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70661" name="Picture 3">
            <a:extLst>
              <a:ext uri="{FF2B5EF4-FFF2-40B4-BE49-F238E27FC236}">
                <a16:creationId xmlns:a16="http://schemas.microsoft.com/office/drawing/2014/main" id="{4B683B76-78B4-38A0-49C1-B271DEE13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3" y="2838450"/>
            <a:ext cx="6858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2" name="Picture 5">
            <a:extLst>
              <a:ext uri="{FF2B5EF4-FFF2-40B4-BE49-F238E27FC236}">
                <a16:creationId xmlns:a16="http://schemas.microsoft.com/office/drawing/2014/main" id="{DBCDF5E9-ED99-FC53-5B35-F8E205507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88" y="2185989"/>
            <a:ext cx="42672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3" name="TextBox 6">
            <a:extLst>
              <a:ext uri="{FF2B5EF4-FFF2-40B4-BE49-F238E27FC236}">
                <a16:creationId xmlns:a16="http://schemas.microsoft.com/office/drawing/2014/main" id="{DDEAC8AD-9606-0BBE-DB11-F97C279E2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7300" y="3617914"/>
            <a:ext cx="13985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/>
            <a:r>
              <a:rPr lang="en-US" altLang="en-US" sz="1600" dirty="0">
                <a:latin typeface="+mj-lt"/>
              </a:rPr>
              <a:t>Original image</a:t>
            </a:r>
          </a:p>
        </p:txBody>
      </p:sp>
      <p:sp>
        <p:nvSpPr>
          <p:cNvPr id="70664" name="TextBox 7">
            <a:extLst>
              <a:ext uri="{FF2B5EF4-FFF2-40B4-BE49-F238E27FC236}">
                <a16:creationId xmlns:a16="http://schemas.microsoft.com/office/drawing/2014/main" id="{110D069F-E532-1592-B11F-F1228C151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6650" y="4283076"/>
            <a:ext cx="1695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/>
            <a:r>
              <a:rPr lang="en-US" altLang="en-US" sz="1600" dirty="0">
                <a:latin typeface="+mj-lt"/>
              </a:rPr>
              <a:t>Nearest Neighbor</a:t>
            </a:r>
          </a:p>
        </p:txBody>
      </p:sp>
      <p:sp>
        <p:nvSpPr>
          <p:cNvPr id="70665" name="TextBox 8">
            <a:extLst>
              <a:ext uri="{FF2B5EF4-FFF2-40B4-BE49-F238E27FC236}">
                <a16:creationId xmlns:a16="http://schemas.microsoft.com/office/drawing/2014/main" id="{CEC18D83-2E62-1F74-9B9A-84A3B6396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8401" y="4283076"/>
            <a:ext cx="11112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/>
            <a:r>
              <a:rPr lang="en-US" altLang="en-US" sz="1600" dirty="0">
                <a:latin typeface="+mj-lt"/>
              </a:rPr>
              <a:t>Bi-Linear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D58F-0E11-A37F-5102-0DA1A08E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800" b="1" dirty="0"/>
              <a:t>Bicubic interpolation</a:t>
            </a:r>
            <a:endParaRPr lang="fr-FR" sz="4800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D89E9-203F-A68C-E8B7-62A36FBB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6C61F-FE33-44E9-A8BD-0E05DF28B25C}" type="datetime1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ADE02-760A-3489-6DD9-7A114AA8B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 and Intensity Resolution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68C61-C5DD-E032-09FB-AA5D4A9F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D64A-C33C-4629-A005-2D6D4CF18B02}" type="slidenum">
              <a:rPr lang="en-US" smtClean="0"/>
              <a:t>23</a:t>
            </a:fld>
            <a:endParaRPr lang="en-US"/>
          </a:p>
        </p:txBody>
      </p:sp>
      <p:sp>
        <p:nvSpPr>
          <p:cNvPr id="72708" name="AutoShape 8" descr="{\displaystyle {\begin{aligned}{\begin{bmatrix}1&amp;x_{1}&amp;y_{1}&amp;x_{1}y_{1}\\1&amp;x_{1}&amp;y_{2}&amp;x_{1}y_{2}\\1&amp;x_{2}&amp;y_{1}&amp;x_{2}y_{1}\\1&amp;x_{2}&amp;y_{2}&amp;x_{2}y_{2}\end{bmatrix}}{\begin{bmatrix}a_{0}\\a_{1}\\a_{2}\\a_{3}\end{bmatrix}}={\begin{bmatrix}f(Q_{11})\\f(Q_{12})\\f(Q_{21})\\f(Q_{22})\end{bmatrix}}.\end{aligned}}}">
            <a:extLst>
              <a:ext uri="{FF2B5EF4-FFF2-40B4-BE49-F238E27FC236}">
                <a16:creationId xmlns:a16="http://schemas.microsoft.com/office/drawing/2014/main" id="{8E42AAC6-51CB-5A80-2F56-D66AE8D6F3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36775" y="9207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2709" name="TextBox 22">
            <a:extLst>
              <a:ext uri="{FF2B5EF4-FFF2-40B4-BE49-F238E27FC236}">
                <a16:creationId xmlns:a16="http://schemas.microsoft.com/office/drawing/2014/main" id="{BDF99019-042A-F8BB-8C0E-93EB6F4AF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3302001"/>
            <a:ext cx="8153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/>
            <a:r>
              <a:rPr lang="en-US" altLang="en-US" sz="4000" b="1" dirty="0">
                <a:latin typeface="+mj-lt"/>
              </a:rPr>
              <a:t>Self Study!!!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7CA3D-DCB6-B3C0-AE8F-419FDB1D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E491-3B1A-4A4F-894D-1DE29040185E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9E808-B4E0-B31B-4969-E2A62D48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 and Intensity Resolution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CA4A1-B567-4519-D5A5-D3FED192C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D64A-C33C-4629-A005-2D6D4CF18B02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D9778-C4D4-733E-692B-4F985E0E743F}"/>
              </a:ext>
            </a:extLst>
          </p:cNvPr>
          <p:cNvSpPr txBox="1"/>
          <p:nvPr/>
        </p:nvSpPr>
        <p:spPr>
          <a:xfrm>
            <a:off x="4409818" y="2667787"/>
            <a:ext cx="3372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Thank You </a:t>
            </a:r>
            <a:r>
              <a:rPr lang="en-US" sz="4000" dirty="0">
                <a:sym typeface="Wingdings" panose="05000000000000000000" pitchFamily="2" charset="2"/>
              </a:rPr>
              <a:t>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42270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0B327-D032-D896-FFA3-C0DBC220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dirty="0"/>
              <a:t>Image Sampling and Quantization</a:t>
            </a:r>
            <a:endParaRPr lang="en-US" dirty="0">
              <a:cs typeface="Arial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62AE5-C49C-0234-89F4-B5B7FC9D4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800" b="1" dirty="0"/>
              <a:t>Widely used definition of image resolution</a:t>
            </a:r>
            <a:r>
              <a:rPr lang="en-US" altLang="en-US" sz="1800" dirty="0"/>
              <a:t> is the largest number of discernible </a:t>
            </a:r>
            <a:r>
              <a:rPr lang="en-US" altLang="en-US" sz="1800" b="1" dirty="0"/>
              <a:t>line pairs per unit distance</a:t>
            </a:r>
            <a:r>
              <a:rPr lang="en-US" altLang="en-US" sz="1800" dirty="0"/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800" dirty="0"/>
              <a:t>In the printing and publishing industry, </a:t>
            </a:r>
            <a:r>
              <a:rPr lang="en-US" altLang="en-US" sz="1800" b="1" dirty="0"/>
              <a:t>dots per unit distance</a:t>
            </a:r>
            <a:r>
              <a:rPr lang="en-US" altLang="en-US" sz="1800" dirty="0"/>
              <a:t> is a measure of image resolution used.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800" dirty="0">
                <a:solidFill>
                  <a:schemeClr val="tx1"/>
                </a:solidFill>
              </a:rPr>
              <a:t>Example: </a:t>
            </a:r>
            <a:r>
              <a:rPr lang="en-US" altLang="en-US" sz="1800" b="1" dirty="0">
                <a:solidFill>
                  <a:schemeClr val="tx1"/>
                </a:solidFill>
              </a:rPr>
              <a:t>In the U.S</a:t>
            </a:r>
            <a:r>
              <a:rPr lang="en-US" altLang="en-US" sz="1800" dirty="0">
                <a:solidFill>
                  <a:schemeClr val="tx1"/>
                </a:solidFill>
              </a:rPr>
              <a:t>., this measure usually is expressed as </a:t>
            </a:r>
            <a:r>
              <a:rPr lang="en-US" altLang="en-US" sz="1800" b="1" i="1" dirty="0">
                <a:solidFill>
                  <a:schemeClr val="tx1"/>
                </a:solidFill>
              </a:rPr>
              <a:t>dots per inch(dpi)</a:t>
            </a:r>
            <a:r>
              <a:rPr lang="en-US" altLang="en-US" sz="1800" dirty="0">
                <a:solidFill>
                  <a:schemeClr val="tx1"/>
                </a:solidFill>
              </a:rPr>
              <a:t>. </a:t>
            </a:r>
            <a:endParaRPr lang="en-US" altLang="en-US" sz="1800" b="1" dirty="0"/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800" b="1" dirty="0"/>
              <a:t>Sampling</a:t>
            </a:r>
            <a:r>
              <a:rPr lang="en-US" altLang="en-US" sz="1800" dirty="0"/>
              <a:t> is the principle factor determining the </a:t>
            </a:r>
            <a:r>
              <a:rPr lang="en-US" altLang="en-US" sz="1800" b="1" dirty="0"/>
              <a:t>spatial resolution of an image.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F75B5-C428-A512-9BBC-8A895018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8B6C5-C70F-4299-84E0-10D0CE61ACEB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0251F-FC97-BA34-394D-4900988F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 and Intensity Resolution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35651-7DA7-C442-1F78-E7EB7996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D64A-C33C-4629-A005-2D6D4CF18B02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B517-0936-D88A-3BDC-1ECACB6DE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dirty="0"/>
              <a:t>Spatial Resolution</a:t>
            </a:r>
            <a:endParaRPr lang="en-US" dirty="0">
              <a:cs typeface="Arial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DE9C0-6983-0B86-D9FF-AF1DC6209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b="1" dirty="0"/>
              <a:t>Intuitively</a:t>
            </a:r>
            <a:r>
              <a:rPr lang="en-US" altLang="en-US" dirty="0"/>
              <a:t>, </a:t>
            </a:r>
            <a:r>
              <a:rPr lang="en-US" altLang="en-US" b="1" dirty="0"/>
              <a:t>spatial resolution</a:t>
            </a:r>
            <a:r>
              <a:rPr lang="en-US" altLang="en-US" dirty="0"/>
              <a:t> is a measure of the smallest discernible detail in an image.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b="1" dirty="0"/>
              <a:t>Quantitatively</a:t>
            </a:r>
            <a:r>
              <a:rPr lang="en-US" altLang="en-US" dirty="0"/>
              <a:t>, </a:t>
            </a:r>
            <a:r>
              <a:rPr lang="en-US" altLang="en-US" b="1" dirty="0"/>
              <a:t>spatial resolution </a:t>
            </a:r>
            <a:r>
              <a:rPr lang="en-US" altLang="en-US" dirty="0"/>
              <a:t>can be stated in a number of ways, with line pairs per unit distance, and dots (pixels) per unit distance being among the most common measures.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BBF17-31FF-254B-864F-5F89FC25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BBB80-9D5E-4E08-9C0F-D0B9910031E9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45BFD-055D-D0F6-EBF9-C637A15C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 and Intensity Resolution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7DD7B-ADB7-9472-6136-D9E391D0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D64A-C33C-4629-A005-2D6D4CF18B02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3AA5-FBDB-D40F-6C1A-4A6569E2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4800" b="1" dirty="0"/>
              <a:t>Intensity Resolution</a:t>
            </a:r>
            <a:endParaRPr lang="en-US" dirty="0">
              <a:cs typeface="Arial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BB8B6-CC70-A566-2CB6-1FA694DBC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en-US" b="1" dirty="0"/>
              <a:t>Intensity (Gray-Level) resolution</a:t>
            </a:r>
            <a:r>
              <a:rPr lang="en-US" altLang="en-US" dirty="0"/>
              <a:t> similarly refers to the smallest </a:t>
            </a:r>
            <a:r>
              <a:rPr lang="en-US" altLang="en-US" b="1" dirty="0"/>
              <a:t>discernible change</a:t>
            </a:r>
            <a:r>
              <a:rPr lang="en-US" altLang="en-US" dirty="0"/>
              <a:t> in intensity level.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en-US" dirty="0"/>
              <a:t>It is common practice to refer to </a:t>
            </a:r>
            <a:r>
              <a:rPr lang="en-US" altLang="en-US" b="1" dirty="0"/>
              <a:t>the number of bits</a:t>
            </a:r>
            <a:r>
              <a:rPr lang="en-US" altLang="en-US" dirty="0"/>
              <a:t> used to quantize intensity as the intensity resolution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en-US" dirty="0"/>
              <a:t>For example, it is common to say that an image whose intensity is quantized into 256 levels has </a:t>
            </a:r>
            <a:r>
              <a:rPr lang="en-US" altLang="en-US" b="1" dirty="0"/>
              <a:t>8 bits of intensity resolution</a:t>
            </a:r>
            <a:r>
              <a:rPr lang="en-US" altLang="en-US" dirty="0"/>
              <a:t>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43E5C-C07D-FAA2-E7D3-0B9CC7772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E263-24D3-47D4-9734-75D7B86DCC9B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539C7-8BA1-CFD5-23E2-1C0D59C0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 and Intensity Resolution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8B581-7AA2-1DCE-2F5A-BB3D84A6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D64A-C33C-4629-A005-2D6D4CF18B02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AB89-6A9B-7325-6DE1-12874D21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800" b="1" dirty="0"/>
              <a:t>Illustration of the effects of reducing image spatial resolution</a:t>
            </a:r>
            <a:endParaRPr lang="en-US" sz="2800" dirty="0">
              <a:cs typeface="Arial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67D37-AAAF-6C63-2AB4-10607E99E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5682619" cy="430054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altLang="en-US" sz="1800" dirty="0">
                <a:latin typeface="+mj-lt"/>
              </a:rPr>
              <a:t>Figure shows the effects of reducing spatial resolution in an image.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altLang="en-US" sz="1800" dirty="0">
                <a:latin typeface="+mj-lt"/>
              </a:rPr>
              <a:t>The images in Figs. (a) through (d) are shown in </a:t>
            </a:r>
            <a:r>
              <a:rPr lang="en-US" altLang="en-US" sz="1800" b="1" dirty="0">
                <a:latin typeface="+mj-lt"/>
              </a:rPr>
              <a:t>1250, 300, 150, and 72 dpi</a:t>
            </a:r>
            <a:r>
              <a:rPr lang="en-US" altLang="en-US" sz="1800" dirty="0">
                <a:latin typeface="+mj-lt"/>
              </a:rPr>
              <a:t>, respectively.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altLang="en-US" sz="1800" b="1" dirty="0">
                <a:latin typeface="+mj-lt"/>
              </a:rPr>
              <a:t>Naturally</a:t>
            </a:r>
            <a:r>
              <a:rPr lang="en-US" altLang="en-US" sz="1800" dirty="0">
                <a:latin typeface="+mj-lt"/>
              </a:rPr>
              <a:t>, the lower resolution images are smaller than the original. 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altLang="en-US" sz="1800" dirty="0">
                <a:latin typeface="+mj-lt"/>
              </a:rPr>
              <a:t>For example, the original image is of size 3692 X 2812 pixels, but the 72 dpi image is an array of size 213 X 162 pixels.</a:t>
            </a:r>
          </a:p>
          <a:p>
            <a:endParaRPr lang="en-US" dirty="0"/>
          </a:p>
        </p:txBody>
      </p:sp>
      <p:pic>
        <p:nvPicPr>
          <p:cNvPr id="35844" name="Picture 2">
            <a:extLst>
              <a:ext uri="{FF2B5EF4-FFF2-40B4-BE49-F238E27FC236}">
                <a16:creationId xmlns:a16="http://schemas.microsoft.com/office/drawing/2014/main" id="{E12E51A2-3FA0-094C-0D80-EF110031E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46" t="18552" r="37880" b="9419"/>
          <a:stretch>
            <a:fillRect/>
          </a:stretch>
        </p:blipFill>
        <p:spPr bwMode="auto">
          <a:xfrm>
            <a:off x="7239309" y="1845734"/>
            <a:ext cx="3916371" cy="44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DC8941-6DA8-FAB3-5017-DFC4EFDBB3BC}"/>
              </a:ext>
            </a:extLst>
          </p:cNvPr>
          <p:cNvSpPr txBox="1"/>
          <p:nvPr/>
        </p:nvSpPr>
        <p:spPr>
          <a:xfrm>
            <a:off x="1097278" y="5359522"/>
            <a:ext cx="5614607" cy="786754"/>
          </a:xfrm>
          <a:prstGeom prst="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1600" dirty="0"/>
              <a:t>It is possible to improve on the results of Fig. (d) by the choice of </a:t>
            </a:r>
            <a:r>
              <a:rPr lang="en-US" sz="1600" b="1" dirty="0"/>
              <a:t>interpolation</a:t>
            </a:r>
            <a:r>
              <a:rPr lang="en-US" sz="1600" dirty="0"/>
              <a:t> </a:t>
            </a:r>
            <a:r>
              <a:rPr lang="en-US" sz="1600" b="1" dirty="0"/>
              <a:t>method</a:t>
            </a:r>
            <a:r>
              <a:rPr lang="en-US" sz="1600" dirty="0"/>
              <a:t> used.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AB721A-C849-4DB6-4F8D-BF5378319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F16E-8412-42BC-B1D3-8CE90221E7BA}" type="datetime1">
              <a:rPr lang="en-US" smtClean="0"/>
              <a:t>4/30/2023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59653-C8E7-B71F-2340-1DF5A6C0C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 and Intensity Resolution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DF16D48-2461-330B-DE0A-E868E562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D64A-C33C-4629-A005-2D6D4CF18B02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90FA-E46B-B02E-ED42-D17569DBC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b="1" dirty="0"/>
              <a:t>Typical effects of varying the number of intensity levels in a digital image</a:t>
            </a:r>
            <a:endParaRPr lang="en-US" sz="2400" dirty="0">
              <a:cs typeface="Arial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2871D-E586-C326-4C08-9AF121E13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1814" y="1845735"/>
            <a:ext cx="5593866" cy="402336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dirty="0"/>
              <a:t>In this example, we keep the number of samples constant and </a:t>
            </a:r>
            <a:r>
              <a:rPr lang="en-US" altLang="en-US" b="1" dirty="0"/>
              <a:t>reduce the number of intensity levels from 256 to 32</a:t>
            </a:r>
            <a:r>
              <a:rPr lang="en-US" altLang="en-US" dirty="0"/>
              <a:t>, in integer powers of 2.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dirty="0"/>
              <a:t>Here, all the images are in size of 452 X 374 pixels.</a:t>
            </a:r>
          </a:p>
          <a:p>
            <a:endParaRPr lang="en-US" dirty="0"/>
          </a:p>
        </p:txBody>
      </p:sp>
      <p:pic>
        <p:nvPicPr>
          <p:cNvPr id="37894" name="Picture 3">
            <a:extLst>
              <a:ext uri="{FF2B5EF4-FFF2-40B4-BE49-F238E27FC236}">
                <a16:creationId xmlns:a16="http://schemas.microsoft.com/office/drawing/2014/main" id="{6EB54180-808B-B287-B2FF-B7436F3A9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77" b="220"/>
          <a:stretch>
            <a:fillRect/>
          </a:stretch>
        </p:blipFill>
        <p:spPr bwMode="auto">
          <a:xfrm>
            <a:off x="1774967" y="1881188"/>
            <a:ext cx="3313113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F04E08-5008-A9F5-FD5E-43FA11E39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75" y="3486150"/>
            <a:ext cx="6096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r>
              <a:rPr lang="en-US" altLang="en-US"/>
              <a:t>128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72172C-EC02-C57E-1270-82ADB27C9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5" y="3486150"/>
            <a:ext cx="6096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r>
              <a:rPr lang="en-US" altLang="en-US" dirty="0"/>
              <a:t>256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A5672-A26E-4861-1FB6-BD0881960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5350" y="5514975"/>
            <a:ext cx="6096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r>
              <a:rPr lang="en-US" altLang="en-US"/>
              <a:t>32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5C6E50-4E8F-C8D1-7F73-9EE2B820F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7525" y="5467350"/>
            <a:ext cx="6096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r>
              <a:rPr lang="en-US" altLang="en-US"/>
              <a:t>64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827BF-3842-6CD2-F4CC-4B26B1A6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16FD2-F889-4A6C-BD5F-6E688490A4D4}" type="datetime1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BEEE0-BB99-B6E5-A467-A8FA0A41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 and Intensity Resolution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DAFEF-00BC-A6E0-B3DF-665F55B01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D64A-C33C-4629-A005-2D6D4CF18B02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988B-0A4C-D4B2-7AC4-7867BA02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b="1" dirty="0"/>
              <a:t>Typical effects of varying the number of intensity levels in a digital image</a:t>
            </a:r>
            <a:endParaRPr lang="en-US" sz="2400" dirty="0">
              <a:cs typeface="Arial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84E961-1D18-23FC-B187-22D43DE6FF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en-US" dirty="0"/>
              <a:t>The 32-level image, however, has an </a:t>
            </a:r>
            <a:r>
              <a:rPr lang="en-US" altLang="en-US" b="1" dirty="0"/>
              <a:t>imperceptible</a:t>
            </a:r>
            <a:r>
              <a:rPr lang="en-US" altLang="en-US" dirty="0"/>
              <a:t> set of very </a:t>
            </a:r>
            <a:r>
              <a:rPr lang="en-US" altLang="en-US" b="1" dirty="0"/>
              <a:t>fine ridge-like structures</a:t>
            </a:r>
            <a:r>
              <a:rPr lang="en-US" altLang="en-US" dirty="0"/>
              <a:t> in areas of constant or nearly constant intensity </a:t>
            </a:r>
            <a:r>
              <a:rPr lang="en-US" altLang="en-US" b="1" dirty="0"/>
              <a:t>(particularly in the skull)</a:t>
            </a:r>
            <a:r>
              <a:rPr lang="en-US" altLang="en-US" dirty="0"/>
              <a:t>. This effect, caused by the use of an </a:t>
            </a:r>
            <a:r>
              <a:rPr lang="en-US" altLang="en-US" b="1" dirty="0"/>
              <a:t>insufficient number of intensity levels</a:t>
            </a:r>
            <a:r>
              <a:rPr lang="en-US" altLang="en-US" dirty="0"/>
              <a:t> in smooth areas of a digital image, is </a:t>
            </a:r>
            <a:r>
              <a:rPr lang="en-US" altLang="en-US" b="1" u="sng" dirty="0">
                <a:solidFill>
                  <a:srgbClr val="FF0000"/>
                </a:solidFill>
              </a:rPr>
              <a:t>called false contouring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16F051B0-0DEB-1115-DC5F-8C9F09CA9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77" b="220"/>
          <a:stretch>
            <a:fillRect/>
          </a:stretch>
        </p:blipFill>
        <p:spPr bwMode="auto">
          <a:xfrm>
            <a:off x="1774967" y="1881188"/>
            <a:ext cx="3313113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6C57FC-689C-E50C-EFA0-10CE946BA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75" y="3486150"/>
            <a:ext cx="6096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r>
              <a:rPr lang="en-US" altLang="en-US"/>
              <a:t>128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1235E7-D8D1-3580-B5B1-248BBF618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25" y="3486150"/>
            <a:ext cx="6096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r>
              <a:rPr lang="en-US" altLang="en-US" dirty="0"/>
              <a:t>256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6018F0-62DF-8B2E-9631-B6E8547B0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5350" y="5514975"/>
            <a:ext cx="6096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r>
              <a:rPr lang="en-US" altLang="en-US"/>
              <a:t>32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78F8B5-9448-7C40-6C8A-C31FF3356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7525" y="5467350"/>
            <a:ext cx="6096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r>
              <a:rPr lang="en-US" altLang="en-US"/>
              <a:t>64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14AE3206-3623-27BE-BC69-834F3655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6D7D-A860-42B8-9473-7043FDEEDA7B}" type="datetime1">
              <a:rPr lang="en-US" smtClean="0"/>
              <a:t>4/30/2023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7FD63911-431D-6C80-007B-E7011136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 and Intensity Resolution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295E43A-324B-4325-C100-E9FE6B61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D64A-C33C-4629-A005-2D6D4CF18B02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7273-D15E-58D6-4C4E-3EC4D4C51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2400" b="1" dirty="0"/>
              <a:t>Typical effects of varying the number of intensity levels in a digital image</a:t>
            </a:r>
            <a:endParaRPr lang="en-US" sz="2400" dirty="0"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640531-2DA8-3635-0994-77F86906CAA6}"/>
              </a:ext>
            </a:extLst>
          </p:cNvPr>
          <p:cNvSpPr txBox="1"/>
          <p:nvPr/>
        </p:nvSpPr>
        <p:spPr>
          <a:xfrm>
            <a:off x="3474244" y="2814479"/>
            <a:ext cx="609600" cy="369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16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31FC03-E226-32D0-5D9F-9D49013E27F2}"/>
              </a:ext>
            </a:extLst>
          </p:cNvPr>
          <p:cNvSpPr txBox="1"/>
          <p:nvPr/>
        </p:nvSpPr>
        <p:spPr>
          <a:xfrm>
            <a:off x="3474244" y="5120641"/>
            <a:ext cx="609600" cy="369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9C605C-633C-29D0-55F1-C57E73FC758C}"/>
              </a:ext>
            </a:extLst>
          </p:cNvPr>
          <p:cNvSpPr txBox="1"/>
          <p:nvPr/>
        </p:nvSpPr>
        <p:spPr>
          <a:xfrm>
            <a:off x="8108155" y="2814479"/>
            <a:ext cx="609600" cy="369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D68B00-75E4-39C0-F78E-EB597312B3A2}"/>
              </a:ext>
            </a:extLst>
          </p:cNvPr>
          <p:cNvSpPr txBox="1"/>
          <p:nvPr/>
        </p:nvSpPr>
        <p:spPr>
          <a:xfrm>
            <a:off x="8108155" y="5120641"/>
            <a:ext cx="609600" cy="369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994C7-952D-FB12-6ABA-0EC60E29F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762" y="1767682"/>
            <a:ext cx="3800475" cy="45339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3F88975-DE51-A688-1414-EB3D67921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DD89-8E55-4EA7-B500-29EC21385255}" type="datetime1">
              <a:rPr lang="en-US" smtClean="0"/>
              <a:t>4/30/2023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432DB11-1881-7548-5811-28303728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 and Intensity Resolution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7249AC-B324-651A-3C7E-F17DBD2B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3D64A-C33C-4629-A005-2D6D4CF18B02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ustom 1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</TotalTime>
  <Words>1593</Words>
  <Application>Microsoft Office PowerPoint</Application>
  <PresentationFormat>Widescreen</PresentationFormat>
  <Paragraphs>477</Paragraphs>
  <Slides>24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Gill Sans MT</vt:lpstr>
      <vt:lpstr>Times New Roman</vt:lpstr>
      <vt:lpstr>Wingdings</vt:lpstr>
      <vt:lpstr>Retrospect</vt:lpstr>
      <vt:lpstr>Equation</vt:lpstr>
      <vt:lpstr>Chapter 2 ~ Spatial and Intensity Resolution</vt:lpstr>
      <vt:lpstr>Image Sampling and Quantization</vt:lpstr>
      <vt:lpstr>Image Sampling and Quantization</vt:lpstr>
      <vt:lpstr>Spatial Resolution</vt:lpstr>
      <vt:lpstr>Intensity Resolution</vt:lpstr>
      <vt:lpstr>Illustration of the effects of reducing image spatial resolution</vt:lpstr>
      <vt:lpstr>Typical effects of varying the number of intensity levels in a digital image</vt:lpstr>
      <vt:lpstr>Typical effects of varying the number of intensity levels in a digital image</vt:lpstr>
      <vt:lpstr>Typical effects of varying the number of intensity levels in a digital image</vt:lpstr>
      <vt:lpstr>Spatial and Intensity Resolution</vt:lpstr>
      <vt:lpstr>Spatial and Intensity Resolution</vt:lpstr>
      <vt:lpstr>Image Interpolation </vt:lpstr>
      <vt:lpstr>Nearest Neighbor Interpolation </vt:lpstr>
      <vt:lpstr>Nearest Neighbor Interpolation </vt:lpstr>
      <vt:lpstr>Nearest Neighbor Interpolation</vt:lpstr>
      <vt:lpstr>Nearest Neighbor Interpolation</vt:lpstr>
      <vt:lpstr>Nearest Neighbor Interpolation </vt:lpstr>
      <vt:lpstr>Bilinear Interpolation </vt:lpstr>
      <vt:lpstr>Bilinear Interpolation </vt:lpstr>
      <vt:lpstr>Bilinear Interpolation </vt:lpstr>
      <vt:lpstr>Bilinear Interpolation </vt:lpstr>
      <vt:lpstr>Zooming in Interpolation</vt:lpstr>
      <vt:lpstr>Bicubic interpolation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Mahedy Hasan</dc:creator>
  <cp:lastModifiedBy>Mahedy Hasan</cp:lastModifiedBy>
  <cp:revision>8</cp:revision>
  <dcterms:created xsi:type="dcterms:W3CDTF">2022-09-06T16:27:37Z</dcterms:created>
  <dcterms:modified xsi:type="dcterms:W3CDTF">2023-04-30T15:14:28Z</dcterms:modified>
</cp:coreProperties>
</file>