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2"/>
  </p:notesMasterIdLst>
  <p:sldIdLst>
    <p:sldId id="321" r:id="rId2"/>
    <p:sldId id="257" r:id="rId3"/>
    <p:sldId id="258" r:id="rId4"/>
    <p:sldId id="259" r:id="rId5"/>
    <p:sldId id="260" r:id="rId6"/>
    <p:sldId id="262" r:id="rId7"/>
    <p:sldId id="275" r:id="rId8"/>
    <p:sldId id="261" r:id="rId9"/>
    <p:sldId id="263" r:id="rId10"/>
    <p:sldId id="288" r:id="rId11"/>
    <p:sldId id="327" r:id="rId12"/>
    <p:sldId id="264" r:id="rId13"/>
    <p:sldId id="326" r:id="rId14"/>
    <p:sldId id="277" r:id="rId15"/>
    <p:sldId id="265" r:id="rId16"/>
    <p:sldId id="266" r:id="rId17"/>
    <p:sldId id="267" r:id="rId18"/>
    <p:sldId id="268" r:id="rId19"/>
    <p:sldId id="323" r:id="rId20"/>
    <p:sldId id="269" r:id="rId21"/>
    <p:sldId id="324" r:id="rId22"/>
    <p:sldId id="325" r:id="rId23"/>
    <p:sldId id="278" r:id="rId24"/>
    <p:sldId id="271" r:id="rId25"/>
    <p:sldId id="272" r:id="rId26"/>
    <p:sldId id="274" r:id="rId27"/>
    <p:sldId id="273" r:id="rId28"/>
    <p:sldId id="279" r:id="rId29"/>
    <p:sldId id="280" r:id="rId30"/>
    <p:sldId id="328" r:id="rId31"/>
    <p:sldId id="281" r:id="rId32"/>
    <p:sldId id="282" r:id="rId33"/>
    <p:sldId id="283" r:id="rId34"/>
    <p:sldId id="284" r:id="rId35"/>
    <p:sldId id="285" r:id="rId36"/>
    <p:sldId id="286" r:id="rId37"/>
    <p:sldId id="292" r:id="rId38"/>
    <p:sldId id="287" r:id="rId39"/>
    <p:sldId id="289" r:id="rId40"/>
    <p:sldId id="290" r:id="rId41"/>
    <p:sldId id="291" r:id="rId42"/>
    <p:sldId id="293" r:id="rId43"/>
    <p:sldId id="294" r:id="rId44"/>
    <p:sldId id="295" r:id="rId45"/>
    <p:sldId id="296" r:id="rId46"/>
    <p:sldId id="297" r:id="rId47"/>
    <p:sldId id="298" r:id="rId48"/>
    <p:sldId id="320" r:id="rId49"/>
    <p:sldId id="299" r:id="rId50"/>
    <p:sldId id="300" r:id="rId51"/>
    <p:sldId id="301" r:id="rId52"/>
    <p:sldId id="302" r:id="rId53"/>
    <p:sldId id="303" r:id="rId54"/>
    <p:sldId id="304" r:id="rId55"/>
    <p:sldId id="305" r:id="rId56"/>
    <p:sldId id="306" r:id="rId57"/>
    <p:sldId id="307" r:id="rId58"/>
    <p:sldId id="314" r:id="rId59"/>
    <p:sldId id="308" r:id="rId60"/>
    <p:sldId id="310" r:id="rId61"/>
    <p:sldId id="309" r:id="rId62"/>
    <p:sldId id="311" r:id="rId63"/>
    <p:sldId id="312" r:id="rId64"/>
    <p:sldId id="313" r:id="rId65"/>
    <p:sldId id="315" r:id="rId66"/>
    <p:sldId id="316" r:id="rId67"/>
    <p:sldId id="317" r:id="rId68"/>
    <p:sldId id="318" r:id="rId69"/>
    <p:sldId id="319" r:id="rId70"/>
    <p:sldId id="322"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78244-0B40-4328-BE60-866FFACC47AA}" type="datetimeFigureOut">
              <a:rPr lang="en-US" smtClean="0"/>
              <a:t>9/21/2024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3D64A0-794E-4F8F-BF27-EAE2E51B4452}" type="slidenum">
              <a:rPr lang="en-US" smtClean="0"/>
              <a:t>‹#›</a:t>
            </a:fld>
            <a:endParaRPr lang="en-US"/>
          </a:p>
        </p:txBody>
      </p:sp>
    </p:spTree>
    <p:extLst>
      <p:ext uri="{BB962C8B-B14F-4D97-AF65-F5344CB8AC3E}">
        <p14:creationId xmlns:p14="http://schemas.microsoft.com/office/powerpoint/2010/main" val="385832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8674" name="Google Shape;102;p1:notes">
            <a:extLst>
              <a:ext uri="{FF2B5EF4-FFF2-40B4-BE49-F238E27FC236}">
                <a16:creationId xmlns:a16="http://schemas.microsoft.com/office/drawing/2014/main" id="{0D28FADC-15A6-A651-B0F3-3C5F8E37DB84}"/>
              </a:ext>
            </a:extLst>
          </p:cNvPr>
          <p:cNvSpPr>
            <a:spLocks noGrp="1" noRot="1" noChangeAspect="1" noTextEdit="1"/>
          </p:cNvSpPr>
          <p:nvPr>
            <p:ph type="sldImg" idx="2"/>
          </p:nvPr>
        </p:nvSpPr>
        <p:spPr bwMode="auto">
          <a:xfrm>
            <a:off x="685800" y="1143000"/>
            <a:ext cx="5486400" cy="30861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cap="flat">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28675" name="Google Shape;103;p1:notes">
            <a:extLst>
              <a:ext uri="{FF2B5EF4-FFF2-40B4-BE49-F238E27FC236}">
                <a16:creationId xmlns:a16="http://schemas.microsoft.com/office/drawing/2014/main" id="{8495154E-5505-94FC-4CC4-8BA76117B726}"/>
              </a:ext>
            </a:extLst>
          </p:cNvPr>
          <p:cNvSpPr txBox="1">
            <a:spLocks noGrp="1" noChangeArrowheads="1"/>
          </p:cNvSpPr>
          <p:nvPr>
            <p:ph type="body" idx="1"/>
          </p:nvPr>
        </p:nvSpPr>
        <p:spPr bwMode="auto">
          <a:xfrm>
            <a:off x="685800" y="4400550"/>
            <a:ext cx="5486400"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28676" name="Google Shape;104;p1:notes">
            <a:extLst>
              <a:ext uri="{FF2B5EF4-FFF2-40B4-BE49-F238E27FC236}">
                <a16:creationId xmlns:a16="http://schemas.microsoft.com/office/drawing/2014/main" id="{A5926B42-A30B-8697-7DE0-7ABF7D472121}"/>
              </a:ext>
            </a:extLst>
          </p:cNvPr>
          <p:cNvSpPr>
            <a:spLocks noGrp="1" noChangeArrowheads="1"/>
          </p:cNvSpPr>
          <p:nvPr>
            <p:ph type="sldNum" sz="quarter" idx="5"/>
          </p:nvPr>
        </p:nvSpPr>
        <p:spPr bwMode="auto">
          <a:xfrm>
            <a:off x="3884613" y="8685213"/>
            <a:ext cx="2971800" cy="4587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fld id="{583C7E7D-BCD1-4AEB-8C5B-C76AE99D350A}"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
        <p:nvSpPr>
          <p:cNvPr id="105" name="Google Shape;105;p1:notes">
            <a:extLst>
              <a:ext uri="{FF2B5EF4-FFF2-40B4-BE49-F238E27FC236}">
                <a16:creationId xmlns:a16="http://schemas.microsoft.com/office/drawing/2014/main" id="{DB2F1E17-6A0A-DE12-C55E-86E4B89255FB}"/>
              </a:ext>
            </a:extLst>
          </p:cNvPr>
          <p:cNvSpPr>
            <a:spLocks noGrp="1"/>
          </p:cNvSpPr>
          <p:nvPr>
            <p:ph type="dt" sz="quarter" idx="1"/>
          </p:nvPr>
        </p:nvSpPr>
        <p:spPr>
          <a:xfrm>
            <a:off x="3884613" y="0"/>
            <a:ext cx="2971800" cy="458788"/>
          </a:xfrm>
        </p:spPr>
        <p:txBody>
          <a:bodyPr spcFirstLastPara="1" wrap="square" lIns="91425" tIns="45700" rIns="91425" bIns="45700" anchor="t" anchorCtr="0">
            <a:noAutofit/>
          </a:bodyPr>
          <a:lstStyle/>
          <a:p>
            <a:pPr>
              <a:defRPr/>
            </a:pPr>
            <a:r>
              <a:rPr lang="en-US"/>
              <a:t>3/3/2023</a:t>
            </a:r>
            <a:endParaRPr/>
          </a:p>
        </p:txBody>
      </p:sp>
      <p:sp>
        <p:nvSpPr>
          <p:cNvPr id="106" name="Google Shape;106;p1:notes">
            <a:extLst>
              <a:ext uri="{FF2B5EF4-FFF2-40B4-BE49-F238E27FC236}">
                <a16:creationId xmlns:a16="http://schemas.microsoft.com/office/drawing/2014/main" id="{E79D12D8-0257-F491-81C3-11DA46A2F8D3}"/>
              </a:ext>
            </a:extLst>
          </p:cNvPr>
          <p:cNvSpPr>
            <a:spLocks noGrp="1"/>
          </p:cNvSpPr>
          <p:nvPr>
            <p:ph type="ftr" sz="quarter" idx="4"/>
          </p:nvPr>
        </p:nvSpPr>
        <p:spPr>
          <a:xfrm>
            <a:off x="0" y="8685213"/>
            <a:ext cx="2971800" cy="458787"/>
          </a:xfrm>
        </p:spPr>
        <p:txBody>
          <a:bodyPr spcFirstLastPara="1" wrap="square" lIns="91425" tIns="45700" rIns="91425" bIns="45700" anchorCtr="0">
            <a:noAutofit/>
          </a:bodyPr>
          <a:lstStyle/>
          <a:p>
            <a:pPr>
              <a:defRPr/>
            </a:pPr>
            <a:endParaRPr/>
          </a:p>
        </p:txBody>
      </p:sp>
      <p:sp>
        <p:nvSpPr>
          <p:cNvPr id="107" name="Google Shape;107;p1:notes">
            <a:extLst>
              <a:ext uri="{FF2B5EF4-FFF2-40B4-BE49-F238E27FC236}">
                <a16:creationId xmlns:a16="http://schemas.microsoft.com/office/drawing/2014/main" id="{4CFDF251-444F-6108-0D80-4E8941B176AE}"/>
              </a:ext>
            </a:extLst>
          </p:cNvPr>
          <p:cNvSpPr>
            <a:spLocks noGrp="1"/>
          </p:cNvSpPr>
          <p:nvPr>
            <p:ph type="hdr" sz="quarter"/>
          </p:nvPr>
        </p:nvSpPr>
        <p:spPr>
          <a:xfrm>
            <a:off x="0" y="0"/>
            <a:ext cx="2971800" cy="458788"/>
          </a:xfrm>
        </p:spPr>
        <p:txBody>
          <a:bodyPr spcFirstLastPara="1" wrap="square" lIns="91425" tIns="45700" rIns="91425" bIns="45700" anchor="t" anchorCtr="0">
            <a:noAutofit/>
          </a:bodyPr>
          <a:lstStyle/>
          <a:p>
            <a:pPr>
              <a:defRPr/>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1D0361-837A-416D-8A0E-52C60F361854}" type="datetime1">
              <a:rPr lang="en-US" smtClean="0"/>
              <a:t>9/21/2024</a:t>
            </a:fld>
            <a:endParaRPr lang="en-US"/>
          </a:p>
        </p:txBody>
      </p:sp>
      <p:sp>
        <p:nvSpPr>
          <p:cNvPr id="5" name="Footer Placeholder 4"/>
          <p:cNvSpPr>
            <a:spLocks noGrp="1"/>
          </p:cNvSpPr>
          <p:nvPr>
            <p:ph type="ftr" sz="quarter" idx="11"/>
          </p:nvPr>
        </p:nvSpPr>
        <p:spPr/>
        <p:txBody>
          <a:bodyPr/>
          <a:lstStyle/>
          <a:p>
            <a:r>
              <a:rPr lang="en-US"/>
              <a:t>Morphological Image Processing</a:t>
            </a:r>
          </a:p>
        </p:txBody>
      </p:sp>
      <p:sp>
        <p:nvSpPr>
          <p:cNvPr id="6" name="Slide Number Placeholder 5"/>
          <p:cNvSpPr>
            <a:spLocks noGrp="1"/>
          </p:cNvSpPr>
          <p:nvPr>
            <p:ph type="sldNum" sz="quarter" idx="12"/>
          </p:nvPr>
        </p:nvSpPr>
        <p:spPr/>
        <p:txBody>
          <a:bodyPr/>
          <a:lstStyle/>
          <a:p>
            <a:fld id="{714CA8A7-C2BF-450A-85D4-073AF6C65B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4446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368C57-417D-4B2D-9417-B894ECB8DC65}" type="datetime1">
              <a:rPr lang="en-US" smtClean="0"/>
              <a:t>9/21/2024</a:t>
            </a:fld>
            <a:endParaRPr lang="en-US"/>
          </a:p>
        </p:txBody>
      </p:sp>
      <p:sp>
        <p:nvSpPr>
          <p:cNvPr id="5" name="Footer Placeholder 4"/>
          <p:cNvSpPr>
            <a:spLocks noGrp="1"/>
          </p:cNvSpPr>
          <p:nvPr>
            <p:ph type="ftr" sz="quarter" idx="11"/>
          </p:nvPr>
        </p:nvSpPr>
        <p:spPr/>
        <p:txBody>
          <a:bodyPr/>
          <a:lstStyle/>
          <a:p>
            <a:r>
              <a:rPr lang="en-US"/>
              <a:t>Morphological Image Processing</a:t>
            </a:r>
          </a:p>
        </p:txBody>
      </p:sp>
      <p:sp>
        <p:nvSpPr>
          <p:cNvPr id="6" name="Slide Number Placeholder 5"/>
          <p:cNvSpPr>
            <a:spLocks noGrp="1"/>
          </p:cNvSpPr>
          <p:nvPr>
            <p:ph type="sldNum" sz="quarter" idx="12"/>
          </p:nvPr>
        </p:nvSpPr>
        <p:spPr/>
        <p:txBody>
          <a:bodyPr/>
          <a:lstStyle/>
          <a:p>
            <a:fld id="{714CA8A7-C2BF-450A-85D4-073AF6C65BC5}" type="slidenum">
              <a:rPr lang="en-US" smtClean="0"/>
              <a:t>‹#›</a:t>
            </a:fld>
            <a:endParaRPr lang="en-US"/>
          </a:p>
        </p:txBody>
      </p:sp>
    </p:spTree>
    <p:extLst>
      <p:ext uri="{BB962C8B-B14F-4D97-AF65-F5344CB8AC3E}">
        <p14:creationId xmlns:p14="http://schemas.microsoft.com/office/powerpoint/2010/main" val="2501658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B4CEFF-EE07-49A4-AA0E-5C7741FE2952}" type="datetime1">
              <a:rPr lang="en-US" smtClean="0"/>
              <a:t>9/21/2024</a:t>
            </a:fld>
            <a:endParaRPr lang="en-US"/>
          </a:p>
        </p:txBody>
      </p:sp>
      <p:sp>
        <p:nvSpPr>
          <p:cNvPr id="5" name="Footer Placeholder 4"/>
          <p:cNvSpPr>
            <a:spLocks noGrp="1"/>
          </p:cNvSpPr>
          <p:nvPr>
            <p:ph type="ftr" sz="quarter" idx="11"/>
          </p:nvPr>
        </p:nvSpPr>
        <p:spPr/>
        <p:txBody>
          <a:bodyPr/>
          <a:lstStyle/>
          <a:p>
            <a:r>
              <a:rPr lang="en-US"/>
              <a:t>Morphological Image Processing</a:t>
            </a:r>
          </a:p>
        </p:txBody>
      </p:sp>
      <p:sp>
        <p:nvSpPr>
          <p:cNvPr id="6" name="Slide Number Placeholder 5"/>
          <p:cNvSpPr>
            <a:spLocks noGrp="1"/>
          </p:cNvSpPr>
          <p:nvPr>
            <p:ph type="sldNum" sz="quarter" idx="12"/>
          </p:nvPr>
        </p:nvSpPr>
        <p:spPr/>
        <p:txBody>
          <a:bodyPr/>
          <a:lstStyle/>
          <a:p>
            <a:fld id="{714CA8A7-C2BF-450A-85D4-073AF6C65BC5}" type="slidenum">
              <a:rPr lang="en-US" smtClean="0"/>
              <a:t>‹#›</a:t>
            </a:fld>
            <a:endParaRPr lang="en-US"/>
          </a:p>
        </p:txBody>
      </p:sp>
    </p:spTree>
    <p:extLst>
      <p:ext uri="{BB962C8B-B14F-4D97-AF65-F5344CB8AC3E}">
        <p14:creationId xmlns:p14="http://schemas.microsoft.com/office/powerpoint/2010/main" val="2987287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94634F-169C-4B7C-906A-20B8CF69ADA3}" type="datetime1">
              <a:rPr lang="en-US" smtClean="0"/>
              <a:t>9/21/2024</a:t>
            </a:fld>
            <a:endParaRPr lang="en-US"/>
          </a:p>
        </p:txBody>
      </p:sp>
      <p:sp>
        <p:nvSpPr>
          <p:cNvPr id="5" name="Footer Placeholder 4"/>
          <p:cNvSpPr>
            <a:spLocks noGrp="1"/>
          </p:cNvSpPr>
          <p:nvPr>
            <p:ph type="ftr" sz="quarter" idx="11"/>
          </p:nvPr>
        </p:nvSpPr>
        <p:spPr/>
        <p:txBody>
          <a:bodyPr/>
          <a:lstStyle/>
          <a:p>
            <a:r>
              <a:rPr lang="en-US"/>
              <a:t>Morphological Image Processing</a:t>
            </a:r>
          </a:p>
        </p:txBody>
      </p:sp>
      <p:sp>
        <p:nvSpPr>
          <p:cNvPr id="6" name="Slide Number Placeholder 5"/>
          <p:cNvSpPr>
            <a:spLocks noGrp="1"/>
          </p:cNvSpPr>
          <p:nvPr>
            <p:ph type="sldNum" sz="quarter" idx="12"/>
          </p:nvPr>
        </p:nvSpPr>
        <p:spPr/>
        <p:txBody>
          <a:bodyPr/>
          <a:lstStyle/>
          <a:p>
            <a:fld id="{714CA8A7-C2BF-450A-85D4-073AF6C65BC5}" type="slidenum">
              <a:rPr lang="en-US" smtClean="0"/>
              <a:t>‹#›</a:t>
            </a:fld>
            <a:endParaRPr lang="en-US"/>
          </a:p>
        </p:txBody>
      </p:sp>
    </p:spTree>
    <p:extLst>
      <p:ext uri="{BB962C8B-B14F-4D97-AF65-F5344CB8AC3E}">
        <p14:creationId xmlns:p14="http://schemas.microsoft.com/office/powerpoint/2010/main" val="315226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F9BF687-5D07-4710-9947-F54BD3390889}" type="datetime1">
              <a:rPr lang="en-US" smtClean="0"/>
              <a:t>9/21/2024</a:t>
            </a:fld>
            <a:endParaRPr lang="en-US"/>
          </a:p>
        </p:txBody>
      </p:sp>
      <p:sp>
        <p:nvSpPr>
          <p:cNvPr id="5" name="Footer Placeholder 4"/>
          <p:cNvSpPr>
            <a:spLocks noGrp="1"/>
          </p:cNvSpPr>
          <p:nvPr>
            <p:ph type="ftr" sz="quarter" idx="11"/>
          </p:nvPr>
        </p:nvSpPr>
        <p:spPr/>
        <p:txBody>
          <a:bodyPr/>
          <a:lstStyle/>
          <a:p>
            <a:r>
              <a:rPr lang="en-US"/>
              <a:t>Morphological Image Processing</a:t>
            </a:r>
          </a:p>
        </p:txBody>
      </p:sp>
      <p:sp>
        <p:nvSpPr>
          <p:cNvPr id="6" name="Slide Number Placeholder 5"/>
          <p:cNvSpPr>
            <a:spLocks noGrp="1"/>
          </p:cNvSpPr>
          <p:nvPr>
            <p:ph type="sldNum" sz="quarter" idx="12"/>
          </p:nvPr>
        </p:nvSpPr>
        <p:spPr/>
        <p:txBody>
          <a:bodyPr/>
          <a:lstStyle/>
          <a:p>
            <a:fld id="{714CA8A7-C2BF-450A-85D4-073AF6C65BC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5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944A1E-6456-46CC-B4FB-0A12B825CF66}" type="datetime1">
              <a:rPr lang="en-US" smtClean="0"/>
              <a:t>9/21/2024</a:t>
            </a:fld>
            <a:endParaRPr lang="en-US"/>
          </a:p>
        </p:txBody>
      </p:sp>
      <p:sp>
        <p:nvSpPr>
          <p:cNvPr id="6" name="Footer Placeholder 5"/>
          <p:cNvSpPr>
            <a:spLocks noGrp="1"/>
          </p:cNvSpPr>
          <p:nvPr>
            <p:ph type="ftr" sz="quarter" idx="11"/>
          </p:nvPr>
        </p:nvSpPr>
        <p:spPr/>
        <p:txBody>
          <a:bodyPr/>
          <a:lstStyle/>
          <a:p>
            <a:r>
              <a:rPr lang="en-US"/>
              <a:t>Morphological Image Processing</a:t>
            </a:r>
          </a:p>
        </p:txBody>
      </p:sp>
      <p:sp>
        <p:nvSpPr>
          <p:cNvPr id="7" name="Slide Number Placeholder 6"/>
          <p:cNvSpPr>
            <a:spLocks noGrp="1"/>
          </p:cNvSpPr>
          <p:nvPr>
            <p:ph type="sldNum" sz="quarter" idx="12"/>
          </p:nvPr>
        </p:nvSpPr>
        <p:spPr/>
        <p:txBody>
          <a:bodyPr/>
          <a:lstStyle/>
          <a:p>
            <a:fld id="{714CA8A7-C2BF-450A-85D4-073AF6C65BC5}" type="slidenum">
              <a:rPr lang="en-US" smtClean="0"/>
              <a:t>‹#›</a:t>
            </a:fld>
            <a:endParaRPr lang="en-US"/>
          </a:p>
        </p:txBody>
      </p:sp>
    </p:spTree>
    <p:extLst>
      <p:ext uri="{BB962C8B-B14F-4D97-AF65-F5344CB8AC3E}">
        <p14:creationId xmlns:p14="http://schemas.microsoft.com/office/powerpoint/2010/main" val="2246731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792A1F-742D-4CA8-9E00-47EB15C883AC}" type="datetime1">
              <a:rPr lang="en-US" smtClean="0"/>
              <a:t>9/21/2024</a:t>
            </a:fld>
            <a:endParaRPr lang="en-US"/>
          </a:p>
        </p:txBody>
      </p:sp>
      <p:sp>
        <p:nvSpPr>
          <p:cNvPr id="8" name="Footer Placeholder 7"/>
          <p:cNvSpPr>
            <a:spLocks noGrp="1"/>
          </p:cNvSpPr>
          <p:nvPr>
            <p:ph type="ftr" sz="quarter" idx="11"/>
          </p:nvPr>
        </p:nvSpPr>
        <p:spPr/>
        <p:txBody>
          <a:bodyPr/>
          <a:lstStyle/>
          <a:p>
            <a:r>
              <a:rPr lang="en-US"/>
              <a:t>Morphological Image Processing</a:t>
            </a:r>
          </a:p>
        </p:txBody>
      </p:sp>
      <p:sp>
        <p:nvSpPr>
          <p:cNvPr id="9" name="Slide Number Placeholder 8"/>
          <p:cNvSpPr>
            <a:spLocks noGrp="1"/>
          </p:cNvSpPr>
          <p:nvPr>
            <p:ph type="sldNum" sz="quarter" idx="12"/>
          </p:nvPr>
        </p:nvSpPr>
        <p:spPr/>
        <p:txBody>
          <a:bodyPr/>
          <a:lstStyle/>
          <a:p>
            <a:fld id="{714CA8A7-C2BF-450A-85D4-073AF6C65BC5}" type="slidenum">
              <a:rPr lang="en-US" smtClean="0"/>
              <a:t>‹#›</a:t>
            </a:fld>
            <a:endParaRPr lang="en-US"/>
          </a:p>
        </p:txBody>
      </p:sp>
    </p:spTree>
    <p:extLst>
      <p:ext uri="{BB962C8B-B14F-4D97-AF65-F5344CB8AC3E}">
        <p14:creationId xmlns:p14="http://schemas.microsoft.com/office/powerpoint/2010/main" val="231334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C83510-BF37-4D3E-B0DA-2780022C7E87}" type="datetime1">
              <a:rPr lang="en-US" smtClean="0"/>
              <a:t>9/21/2024</a:t>
            </a:fld>
            <a:endParaRPr lang="en-US"/>
          </a:p>
        </p:txBody>
      </p:sp>
      <p:sp>
        <p:nvSpPr>
          <p:cNvPr id="4" name="Footer Placeholder 3"/>
          <p:cNvSpPr>
            <a:spLocks noGrp="1"/>
          </p:cNvSpPr>
          <p:nvPr>
            <p:ph type="ftr" sz="quarter" idx="11"/>
          </p:nvPr>
        </p:nvSpPr>
        <p:spPr/>
        <p:txBody>
          <a:bodyPr/>
          <a:lstStyle/>
          <a:p>
            <a:r>
              <a:rPr lang="en-US"/>
              <a:t>Morphological Image Processing</a:t>
            </a:r>
          </a:p>
        </p:txBody>
      </p:sp>
      <p:sp>
        <p:nvSpPr>
          <p:cNvPr id="5" name="Slide Number Placeholder 4"/>
          <p:cNvSpPr>
            <a:spLocks noGrp="1"/>
          </p:cNvSpPr>
          <p:nvPr>
            <p:ph type="sldNum" sz="quarter" idx="12"/>
          </p:nvPr>
        </p:nvSpPr>
        <p:spPr/>
        <p:txBody>
          <a:bodyPr/>
          <a:lstStyle/>
          <a:p>
            <a:fld id="{714CA8A7-C2BF-450A-85D4-073AF6C65BC5}" type="slidenum">
              <a:rPr lang="en-US" smtClean="0"/>
              <a:t>‹#›</a:t>
            </a:fld>
            <a:endParaRPr lang="en-US"/>
          </a:p>
        </p:txBody>
      </p:sp>
    </p:spTree>
    <p:extLst>
      <p:ext uri="{BB962C8B-B14F-4D97-AF65-F5344CB8AC3E}">
        <p14:creationId xmlns:p14="http://schemas.microsoft.com/office/powerpoint/2010/main" val="38252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3B619C4-239E-4F4C-9C0F-B24E3D4A4C4F}" type="datetime1">
              <a:rPr lang="en-US" smtClean="0"/>
              <a:t>9/21/2024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Morphological Image Processing</a:t>
            </a:r>
          </a:p>
        </p:txBody>
      </p:sp>
      <p:sp>
        <p:nvSpPr>
          <p:cNvPr id="9" name="Slide Number Placeholder 8"/>
          <p:cNvSpPr>
            <a:spLocks noGrp="1"/>
          </p:cNvSpPr>
          <p:nvPr>
            <p:ph type="sldNum" sz="quarter" idx="12"/>
          </p:nvPr>
        </p:nvSpPr>
        <p:spPr/>
        <p:txBody>
          <a:bodyPr/>
          <a:lstStyle/>
          <a:p>
            <a:fld id="{714CA8A7-C2BF-450A-85D4-073AF6C65BC5}" type="slidenum">
              <a:rPr lang="en-US" smtClean="0"/>
              <a:t>‹#›</a:t>
            </a:fld>
            <a:endParaRPr lang="en-US"/>
          </a:p>
        </p:txBody>
      </p:sp>
    </p:spTree>
    <p:extLst>
      <p:ext uri="{BB962C8B-B14F-4D97-AF65-F5344CB8AC3E}">
        <p14:creationId xmlns:p14="http://schemas.microsoft.com/office/powerpoint/2010/main" val="4032922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DEA7E52-66BB-4A5C-9284-E7520DAA3A21}" type="datetime1">
              <a:rPr lang="en-US" smtClean="0"/>
              <a:t>9/21/2024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Morphological Image Processing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14CA8A7-C2BF-450A-85D4-073AF6C65BC5}" type="slidenum">
              <a:rPr lang="en-US" smtClean="0"/>
              <a:t>‹#›</a:t>
            </a:fld>
            <a:endParaRPr lang="en-US"/>
          </a:p>
        </p:txBody>
      </p:sp>
    </p:spTree>
    <p:extLst>
      <p:ext uri="{BB962C8B-B14F-4D97-AF65-F5344CB8AC3E}">
        <p14:creationId xmlns:p14="http://schemas.microsoft.com/office/powerpoint/2010/main" val="150639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78D4B1B-3BC7-480F-ACFD-27202EBC4948}" type="datetime1">
              <a:rPr lang="en-US" smtClean="0"/>
              <a:t>9/21/2024</a:t>
            </a:fld>
            <a:endParaRPr lang="en-US"/>
          </a:p>
        </p:txBody>
      </p:sp>
      <p:sp>
        <p:nvSpPr>
          <p:cNvPr id="6" name="Footer Placeholder 5"/>
          <p:cNvSpPr>
            <a:spLocks noGrp="1"/>
          </p:cNvSpPr>
          <p:nvPr>
            <p:ph type="ftr" sz="quarter" idx="11"/>
          </p:nvPr>
        </p:nvSpPr>
        <p:spPr/>
        <p:txBody>
          <a:bodyPr/>
          <a:lstStyle/>
          <a:p>
            <a:r>
              <a:rPr lang="en-US"/>
              <a:t>Morphological Image Processing</a:t>
            </a:r>
          </a:p>
        </p:txBody>
      </p:sp>
      <p:sp>
        <p:nvSpPr>
          <p:cNvPr id="7" name="Slide Number Placeholder 6"/>
          <p:cNvSpPr>
            <a:spLocks noGrp="1"/>
          </p:cNvSpPr>
          <p:nvPr>
            <p:ph type="sldNum" sz="quarter" idx="12"/>
          </p:nvPr>
        </p:nvSpPr>
        <p:spPr/>
        <p:txBody>
          <a:bodyPr/>
          <a:lstStyle/>
          <a:p>
            <a:fld id="{714CA8A7-C2BF-450A-85D4-073AF6C65BC5}" type="slidenum">
              <a:rPr lang="en-US" smtClean="0"/>
              <a:t>‹#›</a:t>
            </a:fld>
            <a:endParaRPr lang="en-US"/>
          </a:p>
        </p:txBody>
      </p:sp>
    </p:spTree>
    <p:extLst>
      <p:ext uri="{BB962C8B-B14F-4D97-AF65-F5344CB8AC3E}">
        <p14:creationId xmlns:p14="http://schemas.microsoft.com/office/powerpoint/2010/main" val="428271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CA98C5-50E6-46FE-9551-3EB48397E9F7}" type="datetime1">
              <a:rPr lang="en-US" smtClean="0"/>
              <a:t>9/21/2024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Morphological Image Processing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14CA8A7-C2BF-450A-85D4-073AF6C65BC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6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109;p13">
            <a:extLst>
              <a:ext uri="{FF2B5EF4-FFF2-40B4-BE49-F238E27FC236}">
                <a16:creationId xmlns:a16="http://schemas.microsoft.com/office/drawing/2014/main" id="{D0B6E642-0AEC-E2E1-8E6B-224D956101DE}"/>
              </a:ext>
            </a:extLst>
          </p:cNvPr>
          <p:cNvSpPr txBox="1">
            <a:spLocks noGrp="1"/>
          </p:cNvSpPr>
          <p:nvPr>
            <p:ph type="ctrTitle"/>
          </p:nvPr>
        </p:nvSpPr>
        <p:spPr>
          <a:xfrm>
            <a:off x="1252538" y="2768600"/>
            <a:ext cx="9839325" cy="1590675"/>
          </a:xfrm>
        </p:spPr>
        <p:txBody>
          <a:bodyPr spcFirstLastPara="1" wrap="square" lIns="91425" tIns="45700" rIns="91425" bIns="45700" anchorCtr="0">
            <a:noAutofit/>
          </a:bodyPr>
          <a:lstStyle/>
          <a:p>
            <a:pPr algn="ctr">
              <a:spcBef>
                <a:spcPts val="0"/>
              </a:spcBef>
              <a:spcAft>
                <a:spcPts val="0"/>
              </a:spcAft>
              <a:buClr>
                <a:srgbClr val="262626"/>
              </a:buClr>
              <a:buSzPts val="4800"/>
              <a:buFont typeface="Times New Roman"/>
              <a:buNone/>
              <a:defRPr/>
            </a:pPr>
            <a:r>
              <a:rPr lang="en-US" sz="4400" i="1" dirty="0">
                <a:solidFill>
                  <a:schemeClr val="tx1"/>
                </a:solidFill>
                <a:latin typeface="Times New Roman"/>
                <a:ea typeface="Times New Roman"/>
                <a:cs typeface="Times New Roman"/>
                <a:sym typeface="Times New Roman"/>
              </a:rPr>
              <a:t>Chapter 9 ~ Morphological Image Processing</a:t>
            </a:r>
            <a:endParaRPr sz="4400" i="1" dirty="0">
              <a:solidFill>
                <a:schemeClr val="tx1"/>
              </a:solidFill>
              <a:latin typeface="Times New Roman"/>
              <a:ea typeface="Times New Roman"/>
              <a:cs typeface="Times New Roman"/>
              <a:sym typeface="Times New Roman"/>
            </a:endParaRPr>
          </a:p>
        </p:txBody>
      </p:sp>
      <p:sp>
        <p:nvSpPr>
          <p:cNvPr id="27651" name="Google Shape;110;p13">
            <a:extLst>
              <a:ext uri="{FF2B5EF4-FFF2-40B4-BE49-F238E27FC236}">
                <a16:creationId xmlns:a16="http://schemas.microsoft.com/office/drawing/2014/main" id="{0D3523BE-D679-6F5E-A491-8E476C03F7EA}"/>
              </a:ext>
            </a:extLst>
          </p:cNvPr>
          <p:cNvSpPr txBox="1">
            <a:spLocks noChangeArrowheads="1"/>
          </p:cNvSpPr>
          <p:nvPr/>
        </p:nvSpPr>
        <p:spPr bwMode="auto">
          <a:xfrm>
            <a:off x="3346450" y="4552950"/>
            <a:ext cx="5894388"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algn="ctr">
              <a:lnSpc>
                <a:spcPct val="150000"/>
              </a:lnSpc>
            </a:pPr>
            <a:r>
              <a:rPr lang="en-US" altLang="en-US" sz="2000" b="1"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S. M. Mahedy Hasan</a:t>
            </a:r>
            <a:endParaRPr lang="en-US" altLang="en-US"/>
          </a:p>
          <a:p>
            <a:pPr algn="ctr">
              <a:lnSpc>
                <a:spcPct val="150000"/>
              </a:lnSpc>
            </a:pPr>
            <a:r>
              <a:rPr lang="en-US"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Assistant Professor, Dept. of CSE</a:t>
            </a:r>
            <a:endParaRPr lang="en-US" altLang="en-US"/>
          </a:p>
          <a:p>
            <a:pPr algn="ctr">
              <a:lnSpc>
                <a:spcPct val="150000"/>
              </a:lnSpc>
            </a:pPr>
            <a:r>
              <a:rPr lang="en-US" altLang="en-US" sz="2000"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RUET, Rajshahi-6204, Bangladesh.</a:t>
            </a:r>
            <a:endParaRPr lang="en-US" altLang="en-US"/>
          </a:p>
        </p:txBody>
      </p:sp>
      <p:pic>
        <p:nvPicPr>
          <p:cNvPr id="27652" name="Google Shape;111;p13">
            <a:extLst>
              <a:ext uri="{FF2B5EF4-FFF2-40B4-BE49-F238E27FC236}">
                <a16:creationId xmlns:a16="http://schemas.microsoft.com/office/drawing/2014/main" id="{49C2078E-AB43-3A2F-1CEE-DC7851F3792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963" y="669925"/>
            <a:ext cx="1108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Google Shape;112;p13">
            <a:extLst>
              <a:ext uri="{FF2B5EF4-FFF2-40B4-BE49-F238E27FC236}">
                <a16:creationId xmlns:a16="http://schemas.microsoft.com/office/drawing/2014/main" id="{BDEB3B97-60E0-F025-7E98-C44972BFD5A5}"/>
              </a:ext>
            </a:extLst>
          </p:cNvPr>
          <p:cNvSpPr txBox="1">
            <a:spLocks noChangeArrowheads="1"/>
          </p:cNvSpPr>
          <p:nvPr/>
        </p:nvSpPr>
        <p:spPr bwMode="auto">
          <a:xfrm>
            <a:off x="4568825" y="114300"/>
            <a:ext cx="30543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algn="ctr"/>
            <a:r>
              <a:rPr lang="en-US" altLang="en-US" i="1">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Heaven’s Light is Our Guide</a:t>
            </a:r>
            <a:endParaRPr lang="en-US" altLang="en-US"/>
          </a:p>
        </p:txBody>
      </p:sp>
      <p:sp>
        <p:nvSpPr>
          <p:cNvPr id="27654" name="Google Shape;113;p13">
            <a:extLst>
              <a:ext uri="{FF2B5EF4-FFF2-40B4-BE49-F238E27FC236}">
                <a16:creationId xmlns:a16="http://schemas.microsoft.com/office/drawing/2014/main" id="{07C81C72-056A-B02C-FD2A-508CCFD418C8}"/>
              </a:ext>
            </a:extLst>
          </p:cNvPr>
          <p:cNvSpPr txBox="1">
            <a:spLocks noChangeArrowheads="1"/>
          </p:cNvSpPr>
          <p:nvPr/>
        </p:nvSpPr>
        <p:spPr bwMode="auto">
          <a:xfrm>
            <a:off x="1449388" y="1928813"/>
            <a:ext cx="89741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eaLnBrk="0" fontAlgn="base" hangingPunct="0">
              <a:spcBef>
                <a:spcPct val="0"/>
              </a:spcBef>
              <a:spcAft>
                <a:spcPct val="0"/>
              </a:spcAft>
              <a:defRPr>
                <a:solidFill>
                  <a:schemeClr val="tx1"/>
                </a:solidFill>
                <a:latin typeface="Gill Sans MT" panose="020B0502020104020203" pitchFamily="34" charset="0"/>
              </a:defRPr>
            </a:lvl6pPr>
            <a:lvl7pPr marL="2971800" indent="-228600" eaLnBrk="0" fontAlgn="base" hangingPunct="0">
              <a:spcBef>
                <a:spcPct val="0"/>
              </a:spcBef>
              <a:spcAft>
                <a:spcPct val="0"/>
              </a:spcAft>
              <a:defRPr>
                <a:solidFill>
                  <a:schemeClr val="tx1"/>
                </a:solidFill>
                <a:latin typeface="Gill Sans MT" panose="020B0502020104020203" pitchFamily="34" charset="0"/>
              </a:defRPr>
            </a:lvl7pPr>
            <a:lvl8pPr marL="3429000" indent="-228600" eaLnBrk="0" fontAlgn="base" hangingPunct="0">
              <a:spcBef>
                <a:spcPct val="0"/>
              </a:spcBef>
              <a:spcAft>
                <a:spcPct val="0"/>
              </a:spcAft>
              <a:defRPr>
                <a:solidFill>
                  <a:schemeClr val="tx1"/>
                </a:solidFill>
                <a:latin typeface="Gill Sans MT" panose="020B0502020104020203" pitchFamily="34" charset="0"/>
              </a:defRPr>
            </a:lvl8pPr>
            <a:lvl9pPr marL="3886200" indent="-228600" eaLnBrk="0" fontAlgn="base" hangingPunct="0">
              <a:spcBef>
                <a:spcPct val="0"/>
              </a:spcBef>
              <a:spcAft>
                <a:spcPct val="0"/>
              </a:spcAft>
              <a:defRPr>
                <a:solidFill>
                  <a:schemeClr val="tx1"/>
                </a:solidFill>
                <a:latin typeface="Gill Sans MT" panose="020B0502020104020203" pitchFamily="34" charset="0"/>
              </a:defRPr>
            </a:lvl9pPr>
          </a:lstStyle>
          <a:p>
            <a:pPr algn="ctr"/>
            <a:r>
              <a:rPr lang="en-US" altLang="en-US" sz="2000" b="1"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Department of Computer Science &amp; Engineering</a:t>
            </a:r>
            <a:endParaRPr lang="en-US" altLang="en-US" dirty="0"/>
          </a:p>
          <a:p>
            <a:pPr algn="ctr"/>
            <a:r>
              <a:rPr lang="en-US" altLang="en-US" sz="2000" dirty="0">
                <a:solidFill>
                  <a:srgbClr val="000000"/>
                </a:solidFill>
                <a:latin typeface="Times New Roman" panose="02020603050405020304" pitchFamily="18" charset="0"/>
                <a:cs typeface="Times New Roman" panose="02020603050405020304" pitchFamily="18" charset="0"/>
                <a:sym typeface="Times New Roman" panose="02020603050405020304" pitchFamily="18" charset="0"/>
              </a:rPr>
              <a:t>Rajshahi University of Engineering &amp; Technology, Rajshahi-6204, Bangladesh.</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7F07-A5CF-4222-B704-47977D835A01}"/>
              </a:ext>
            </a:extLst>
          </p:cNvPr>
          <p:cNvSpPr>
            <a:spLocks noGrp="1"/>
          </p:cNvSpPr>
          <p:nvPr>
            <p:ph type="title"/>
          </p:nvPr>
        </p:nvSpPr>
        <p:spPr/>
        <p:txBody>
          <a:bodyPr/>
          <a:lstStyle/>
          <a:p>
            <a:r>
              <a:rPr lang="en-US" dirty="0"/>
              <a:t>Basic Morphological Operations</a:t>
            </a:r>
          </a:p>
        </p:txBody>
      </p:sp>
      <p:sp>
        <p:nvSpPr>
          <p:cNvPr id="3" name="Content Placeholder 2">
            <a:extLst>
              <a:ext uri="{FF2B5EF4-FFF2-40B4-BE49-F238E27FC236}">
                <a16:creationId xmlns:a16="http://schemas.microsoft.com/office/drawing/2014/main" id="{72B973E1-BE08-44EF-A9EB-53DABE5E9C16}"/>
              </a:ext>
            </a:extLst>
          </p:cNvPr>
          <p:cNvSpPr>
            <a:spLocks noGrp="1"/>
          </p:cNvSpPr>
          <p:nvPr>
            <p:ph idx="1"/>
          </p:nvPr>
        </p:nvSpPr>
        <p:spPr/>
        <p:txBody>
          <a:bodyPr/>
          <a:lstStyle/>
          <a:p>
            <a:pPr marL="457200" indent="-457200" algn="just">
              <a:buFont typeface="+mj-lt"/>
              <a:buAutoNum type="arabicPeriod"/>
            </a:pPr>
            <a:r>
              <a:rPr lang="en-US" dirty="0">
                <a:solidFill>
                  <a:schemeClr val="tx1"/>
                </a:solidFill>
              </a:rPr>
              <a:t>Erosion</a:t>
            </a:r>
          </a:p>
          <a:p>
            <a:pPr marL="457200" indent="-457200" algn="just">
              <a:buFont typeface="+mj-lt"/>
              <a:buAutoNum type="arabicPeriod"/>
            </a:pPr>
            <a:r>
              <a:rPr lang="en-US" dirty="0">
                <a:solidFill>
                  <a:schemeClr val="tx1"/>
                </a:solidFill>
              </a:rPr>
              <a:t>Dilation</a:t>
            </a:r>
          </a:p>
          <a:p>
            <a:pPr marL="457200" indent="-457200" algn="just">
              <a:buFont typeface="+mj-lt"/>
              <a:buAutoNum type="arabicPeriod"/>
            </a:pPr>
            <a:r>
              <a:rPr lang="en-US" dirty="0">
                <a:solidFill>
                  <a:schemeClr val="tx1"/>
                </a:solidFill>
              </a:rPr>
              <a:t>Opening</a:t>
            </a:r>
          </a:p>
          <a:p>
            <a:pPr marL="457200" indent="-457200" algn="just">
              <a:buFont typeface="+mj-lt"/>
              <a:buAutoNum type="arabicPeriod"/>
            </a:pPr>
            <a:r>
              <a:rPr lang="en-US" dirty="0">
                <a:solidFill>
                  <a:schemeClr val="tx1"/>
                </a:solidFill>
              </a:rPr>
              <a:t>Closing</a:t>
            </a:r>
          </a:p>
          <a:p>
            <a:pPr marL="457200" indent="-457200" algn="just">
              <a:buFont typeface="+mj-lt"/>
              <a:buAutoNum type="arabicPeriod"/>
            </a:pPr>
            <a:r>
              <a:rPr lang="en-US" dirty="0">
                <a:solidFill>
                  <a:schemeClr val="tx1"/>
                </a:solidFill>
              </a:rPr>
              <a:t>Boundary Extraction</a:t>
            </a:r>
          </a:p>
          <a:p>
            <a:pPr marL="457200" indent="-457200" algn="just">
              <a:buFont typeface="+mj-lt"/>
              <a:buAutoNum type="arabicPeriod"/>
            </a:pPr>
            <a:r>
              <a:rPr lang="en-US" dirty="0">
                <a:solidFill>
                  <a:schemeClr val="tx1"/>
                </a:solidFill>
              </a:rPr>
              <a:t>Hit or Miss Transformation</a:t>
            </a:r>
          </a:p>
        </p:txBody>
      </p:sp>
      <p:sp>
        <p:nvSpPr>
          <p:cNvPr id="4" name="Date Placeholder 3">
            <a:extLst>
              <a:ext uri="{FF2B5EF4-FFF2-40B4-BE49-F238E27FC236}">
                <a16:creationId xmlns:a16="http://schemas.microsoft.com/office/drawing/2014/main" id="{8A53EC13-DA19-8FFB-383B-474D9CCB0A7F}"/>
              </a:ext>
            </a:extLst>
          </p:cNvPr>
          <p:cNvSpPr>
            <a:spLocks noGrp="1"/>
          </p:cNvSpPr>
          <p:nvPr>
            <p:ph type="dt" sz="half" idx="10"/>
          </p:nvPr>
        </p:nvSpPr>
        <p:spPr/>
        <p:txBody>
          <a:bodyPr/>
          <a:lstStyle/>
          <a:p>
            <a:fld id="{4A489523-6B56-45AB-B8F6-881D9DF772B1}" type="datetime1">
              <a:rPr lang="en-US" smtClean="0"/>
              <a:t>9/21/2024</a:t>
            </a:fld>
            <a:endParaRPr lang="en-US"/>
          </a:p>
        </p:txBody>
      </p:sp>
      <p:sp>
        <p:nvSpPr>
          <p:cNvPr id="5" name="Footer Placeholder 4">
            <a:extLst>
              <a:ext uri="{FF2B5EF4-FFF2-40B4-BE49-F238E27FC236}">
                <a16:creationId xmlns:a16="http://schemas.microsoft.com/office/drawing/2014/main" id="{DBE247A8-0DAB-0306-7604-8B243802B8B8}"/>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B897FEEB-AE5D-232F-3252-C710C9BE8106}"/>
              </a:ext>
            </a:extLst>
          </p:cNvPr>
          <p:cNvSpPr>
            <a:spLocks noGrp="1"/>
          </p:cNvSpPr>
          <p:nvPr>
            <p:ph type="sldNum" sz="quarter" idx="12"/>
          </p:nvPr>
        </p:nvSpPr>
        <p:spPr/>
        <p:txBody>
          <a:bodyPr/>
          <a:lstStyle/>
          <a:p>
            <a:fld id="{714CA8A7-C2BF-450A-85D4-073AF6C65BC5}" type="slidenum">
              <a:rPr lang="en-US" smtClean="0"/>
              <a:t>10</a:t>
            </a:fld>
            <a:endParaRPr lang="en-US"/>
          </a:p>
        </p:txBody>
      </p:sp>
    </p:spTree>
    <p:extLst>
      <p:ext uri="{BB962C8B-B14F-4D97-AF65-F5344CB8AC3E}">
        <p14:creationId xmlns:p14="http://schemas.microsoft.com/office/powerpoint/2010/main" val="246965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BDD5-0684-9D18-4319-9F2A364C5FB0}"/>
              </a:ext>
            </a:extLst>
          </p:cNvPr>
          <p:cNvSpPr>
            <a:spLocks noGrp="1"/>
          </p:cNvSpPr>
          <p:nvPr>
            <p:ph type="title"/>
          </p:nvPr>
        </p:nvSpPr>
        <p:spPr/>
        <p:txBody>
          <a:bodyPr/>
          <a:lstStyle/>
          <a:p>
            <a:r>
              <a:rPr lang="en-US" dirty="0"/>
              <a:t>Erosion</a:t>
            </a:r>
          </a:p>
        </p:txBody>
      </p:sp>
      <p:sp>
        <p:nvSpPr>
          <p:cNvPr id="3" name="Content Placeholder 2">
            <a:extLst>
              <a:ext uri="{FF2B5EF4-FFF2-40B4-BE49-F238E27FC236}">
                <a16:creationId xmlns:a16="http://schemas.microsoft.com/office/drawing/2014/main" id="{9F00BCF5-4855-CFA7-D988-1D6F8B548BD6}"/>
              </a:ext>
            </a:extLst>
          </p:cNvPr>
          <p:cNvSpPr>
            <a:spLocks noGrp="1"/>
          </p:cNvSpPr>
          <p:nvPr>
            <p:ph idx="1"/>
          </p:nvPr>
        </p:nvSpPr>
        <p:spPr/>
        <p:txBody>
          <a:bodyPr/>
          <a:lstStyle/>
          <a:p>
            <a:pPr>
              <a:lnSpc>
                <a:spcPct val="150000"/>
              </a:lnSpc>
              <a:buFont typeface="Wingdings" panose="05000000000000000000" pitchFamily="2" charset="2"/>
              <a:buChar char="v"/>
            </a:pPr>
            <a:r>
              <a:rPr lang="en-US" b="1" dirty="0"/>
              <a:t>Erosion</a:t>
            </a:r>
            <a:r>
              <a:rPr lang="en-US" dirty="0"/>
              <a:t> in image processing is a fundamental operation in </a:t>
            </a:r>
            <a:r>
              <a:rPr lang="en-US" b="1" dirty="0"/>
              <a:t>morphological image processing</a:t>
            </a:r>
            <a:r>
              <a:rPr lang="en-US" dirty="0"/>
              <a:t>, used primarily to shrink or reduce the size of the objects (foreground) in an image.</a:t>
            </a:r>
          </a:p>
          <a:p>
            <a:pPr>
              <a:lnSpc>
                <a:spcPct val="150000"/>
              </a:lnSpc>
              <a:buFont typeface="Wingdings" panose="05000000000000000000" pitchFamily="2" charset="2"/>
              <a:buChar char="v"/>
            </a:pPr>
            <a:r>
              <a:rPr lang="en-US" dirty="0"/>
              <a:t> It works by removing pixels from the boundaries of objects, effectively "eroding" away the outer layers.</a:t>
            </a:r>
          </a:p>
        </p:txBody>
      </p:sp>
      <p:sp>
        <p:nvSpPr>
          <p:cNvPr id="4" name="Date Placeholder 3">
            <a:extLst>
              <a:ext uri="{FF2B5EF4-FFF2-40B4-BE49-F238E27FC236}">
                <a16:creationId xmlns:a16="http://schemas.microsoft.com/office/drawing/2014/main" id="{620BAAFE-ABA9-4534-30D6-2A408939E0ED}"/>
              </a:ext>
            </a:extLst>
          </p:cNvPr>
          <p:cNvSpPr>
            <a:spLocks noGrp="1"/>
          </p:cNvSpPr>
          <p:nvPr>
            <p:ph type="dt" sz="half" idx="10"/>
          </p:nvPr>
        </p:nvSpPr>
        <p:spPr/>
        <p:txBody>
          <a:bodyPr/>
          <a:lstStyle/>
          <a:p>
            <a:fld id="{5B94634F-169C-4B7C-906A-20B8CF69ADA3}" type="datetime1">
              <a:rPr lang="en-US" smtClean="0"/>
              <a:t>9/21/2024</a:t>
            </a:fld>
            <a:endParaRPr lang="en-US"/>
          </a:p>
        </p:txBody>
      </p:sp>
      <p:sp>
        <p:nvSpPr>
          <p:cNvPr id="5" name="Footer Placeholder 4">
            <a:extLst>
              <a:ext uri="{FF2B5EF4-FFF2-40B4-BE49-F238E27FC236}">
                <a16:creationId xmlns:a16="http://schemas.microsoft.com/office/drawing/2014/main" id="{53C7337B-D414-91AB-B90E-244610910369}"/>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38D60F72-BE8F-66EF-17B7-186637E5563C}"/>
              </a:ext>
            </a:extLst>
          </p:cNvPr>
          <p:cNvSpPr>
            <a:spLocks noGrp="1"/>
          </p:cNvSpPr>
          <p:nvPr>
            <p:ph type="sldNum" sz="quarter" idx="12"/>
          </p:nvPr>
        </p:nvSpPr>
        <p:spPr/>
        <p:txBody>
          <a:bodyPr/>
          <a:lstStyle/>
          <a:p>
            <a:fld id="{714CA8A7-C2BF-450A-85D4-073AF6C65BC5}" type="slidenum">
              <a:rPr lang="en-US" smtClean="0"/>
              <a:t>11</a:t>
            </a:fld>
            <a:endParaRPr lang="en-US"/>
          </a:p>
        </p:txBody>
      </p:sp>
    </p:spTree>
    <p:extLst>
      <p:ext uri="{BB962C8B-B14F-4D97-AF65-F5344CB8AC3E}">
        <p14:creationId xmlns:p14="http://schemas.microsoft.com/office/powerpoint/2010/main" val="294522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66B-6817-4983-B5B9-B1370E36AEB7}"/>
              </a:ext>
            </a:extLst>
          </p:cNvPr>
          <p:cNvSpPr>
            <a:spLocks noGrp="1"/>
          </p:cNvSpPr>
          <p:nvPr>
            <p:ph type="title"/>
          </p:nvPr>
        </p:nvSpPr>
        <p:spPr/>
        <p:txBody>
          <a:bodyPr/>
          <a:lstStyle/>
          <a:p>
            <a:r>
              <a:rPr lang="en-US" dirty="0"/>
              <a:t>Erosion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C53F43-E9C1-4BF6-946E-3A1B15A46983}"/>
                  </a:ext>
                </a:extLst>
              </p:cNvPr>
              <p:cNvSpPr>
                <a:spLocks noGrp="1"/>
              </p:cNvSpPr>
              <p:nvPr>
                <p:ph idx="1"/>
              </p:nvPr>
            </p:nvSpPr>
            <p:spPr>
              <a:xfrm>
                <a:off x="1097280" y="1845733"/>
                <a:ext cx="10058400" cy="4426479"/>
              </a:xfrm>
            </p:spPr>
            <p:txBody>
              <a:bodyPr>
                <a:noAutofit/>
              </a:bodyPr>
              <a:lstStyle/>
              <a:p>
                <a:pPr lvl="0" algn="just">
                  <a:lnSpc>
                    <a:spcPct val="150000"/>
                  </a:lnSpc>
                  <a:buFont typeface="Wingdings" panose="05000000000000000000" pitchFamily="2" charset="2"/>
                  <a:buChar char="v"/>
                </a:pPr>
                <a:r>
                  <a:rPr lang="en-US" sz="1800" dirty="0">
                    <a:solidFill>
                      <a:schemeClr val="tx1"/>
                    </a:solidFill>
                  </a:rPr>
                  <a:t>With </a:t>
                </a:r>
                <a14:m>
                  <m:oMath xmlns:m="http://schemas.openxmlformats.org/officeDocument/2006/math">
                    <m:r>
                      <a:rPr lang="en-US" sz="1800" i="1">
                        <a:solidFill>
                          <a:schemeClr val="tx1"/>
                        </a:solidFill>
                        <a:latin typeface="Cambria Math" panose="02040503050406030204" pitchFamily="18" charset="0"/>
                      </a:rPr>
                      <m:t>𝐴</m:t>
                    </m:r>
                  </m:oMath>
                </a14:m>
                <a:r>
                  <a:rPr lang="en-US" sz="1800" dirty="0">
                    <a:solidFill>
                      <a:schemeClr val="tx1"/>
                    </a:solidFill>
                  </a:rPr>
                  <a:t> and </a:t>
                </a:r>
                <a14:m>
                  <m:oMath xmlns:m="http://schemas.openxmlformats.org/officeDocument/2006/math">
                    <m:r>
                      <a:rPr lang="en-US" sz="1800" i="1">
                        <a:solidFill>
                          <a:schemeClr val="tx1"/>
                        </a:solidFill>
                        <a:latin typeface="Cambria Math" panose="02040503050406030204" pitchFamily="18" charset="0"/>
                      </a:rPr>
                      <m:t>𝐵</m:t>
                    </m:r>
                  </m:oMath>
                </a14:m>
                <a:r>
                  <a:rPr lang="en-US" sz="1800" dirty="0">
                    <a:solidFill>
                      <a:schemeClr val="tx1"/>
                    </a:solidFill>
                  </a:rPr>
                  <a:t> as sets in </a:t>
                </a:r>
                <a14:m>
                  <m:oMath xmlns:m="http://schemas.openxmlformats.org/officeDocument/2006/math">
                    <m:sSup>
                      <m:sSupPr>
                        <m:ctrlPr>
                          <a:rPr lang="en-US" sz="1800" i="1">
                            <a:solidFill>
                              <a:schemeClr val="tx1"/>
                            </a:solidFill>
                            <a:latin typeface="Cambria Math" panose="02040503050406030204" pitchFamily="18" charset="0"/>
                          </a:rPr>
                        </m:ctrlPr>
                      </m:sSupPr>
                      <m:e>
                        <m:r>
                          <a:rPr lang="en-US" sz="1800" i="1">
                            <a:solidFill>
                              <a:schemeClr val="tx1"/>
                            </a:solidFill>
                            <a:latin typeface="Cambria Math" panose="02040503050406030204" pitchFamily="18" charset="0"/>
                          </a:rPr>
                          <m:t>𝑍</m:t>
                        </m:r>
                      </m:e>
                      <m:sup>
                        <m:r>
                          <a:rPr lang="en-US" sz="1800">
                            <a:solidFill>
                              <a:schemeClr val="tx1"/>
                            </a:solidFill>
                            <a:latin typeface="Cambria Math" panose="02040503050406030204" pitchFamily="18" charset="0"/>
                          </a:rPr>
                          <m:t>2</m:t>
                        </m:r>
                      </m:sup>
                    </m:sSup>
                  </m:oMath>
                </a14:m>
                <a:r>
                  <a:rPr lang="en-US" sz="1800" dirty="0">
                    <a:solidFill>
                      <a:schemeClr val="tx1"/>
                    </a:solidFill>
                  </a:rPr>
                  <a:t>, the erosion of </a:t>
                </a:r>
                <a14:m>
                  <m:oMath xmlns:m="http://schemas.openxmlformats.org/officeDocument/2006/math">
                    <m:r>
                      <a:rPr lang="en-US" sz="1800" i="1">
                        <a:solidFill>
                          <a:schemeClr val="tx1"/>
                        </a:solidFill>
                        <a:latin typeface="Cambria Math" panose="02040503050406030204" pitchFamily="18" charset="0"/>
                      </a:rPr>
                      <m:t>𝐴</m:t>
                    </m:r>
                  </m:oMath>
                </a14:m>
                <a:r>
                  <a:rPr lang="en-US" sz="1800" dirty="0">
                    <a:solidFill>
                      <a:schemeClr val="tx1"/>
                    </a:solidFill>
                  </a:rPr>
                  <a:t> by </a:t>
                </a:r>
                <a14:m>
                  <m:oMath xmlns:m="http://schemas.openxmlformats.org/officeDocument/2006/math">
                    <m:r>
                      <a:rPr lang="en-US" sz="1800" i="1">
                        <a:solidFill>
                          <a:schemeClr val="tx1"/>
                        </a:solidFill>
                        <a:latin typeface="Cambria Math" panose="02040503050406030204" pitchFamily="18" charset="0"/>
                      </a:rPr>
                      <m:t>𝐵</m:t>
                    </m:r>
                  </m:oMath>
                </a14:m>
                <a:r>
                  <a:rPr lang="en-US" sz="1800" dirty="0">
                    <a:solidFill>
                      <a:schemeClr val="tx1"/>
                    </a:solidFill>
                  </a:rPr>
                  <a:t> denoted by </a:t>
                </a:r>
                <a14:m>
                  <m:oMath xmlns:m="http://schemas.openxmlformats.org/officeDocument/2006/math">
                    <m:r>
                      <a:rPr lang="en-US" sz="1800" i="1">
                        <a:solidFill>
                          <a:schemeClr val="tx1"/>
                        </a:solidFill>
                        <a:latin typeface="Cambria Math" panose="02040503050406030204" pitchFamily="18" charset="0"/>
                      </a:rPr>
                      <m:t>𝐴</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𝐵</m:t>
                    </m:r>
                  </m:oMath>
                </a14:m>
                <a:r>
                  <a:rPr lang="en-US" sz="1800" dirty="0">
                    <a:solidFill>
                      <a:schemeClr val="tx1"/>
                    </a:solidFill>
                  </a:rPr>
                  <a:t> is defined as</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sz="1800" i="1">
                          <a:solidFill>
                            <a:schemeClr val="tx1"/>
                          </a:solidFill>
                          <a:latin typeface="Cambria Math" panose="02040503050406030204" pitchFamily="18" charset="0"/>
                        </a:rPr>
                        <m:t>𝐴</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𝐵</m:t>
                      </m:r>
                      <m:r>
                        <a:rPr lang="en-US" sz="1800">
                          <a:solidFill>
                            <a:schemeClr val="tx1"/>
                          </a:solidFill>
                          <a:latin typeface="Cambria Math" panose="02040503050406030204" pitchFamily="18" charset="0"/>
                        </a:rPr>
                        <m:t>=</m:t>
                      </m:r>
                      <m:d>
                        <m:dPr>
                          <m:begChr m:val="{"/>
                          <m:endChr m:val="}"/>
                          <m:ctrlPr>
                            <a:rPr lang="en-US" sz="1800" i="1">
                              <a:solidFill>
                                <a:schemeClr val="tx1"/>
                              </a:solidFill>
                              <a:latin typeface="Cambria Math" panose="02040503050406030204" pitchFamily="18" charset="0"/>
                            </a:rPr>
                          </m:ctrlPr>
                        </m:dPr>
                        <m:e>
                          <m:r>
                            <a:rPr lang="en-US" sz="1800" i="1">
                              <a:solidFill>
                                <a:schemeClr val="tx1"/>
                              </a:solidFill>
                              <a:latin typeface="Cambria Math" panose="02040503050406030204" pitchFamily="18" charset="0"/>
                            </a:rPr>
                            <m:t>𝑧</m:t>
                          </m:r>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𝐵</m:t>
                          </m:r>
                          <m:sSub>
                            <m:sSubPr>
                              <m:ctrlPr>
                                <a:rPr lang="en-US" sz="1800" i="1">
                                  <a:solidFill>
                                    <a:schemeClr val="tx1"/>
                                  </a:solidFill>
                                  <a:latin typeface="Cambria Math" panose="02040503050406030204" pitchFamily="18" charset="0"/>
                                </a:rPr>
                              </m:ctrlPr>
                            </m:sSubPr>
                            <m:e>
                              <m:r>
                                <a:rPr lang="en-US" sz="1800">
                                  <a:solidFill>
                                    <a:schemeClr val="tx1"/>
                                  </a:solidFill>
                                  <a:latin typeface="Cambria Math" panose="02040503050406030204" pitchFamily="18" charset="0"/>
                                </a:rPr>
                                <m:t>)</m:t>
                              </m:r>
                            </m:e>
                            <m:sub>
                              <m:r>
                                <a:rPr lang="en-US" sz="1800" i="1">
                                  <a:solidFill>
                                    <a:schemeClr val="tx1"/>
                                  </a:solidFill>
                                  <a:latin typeface="Cambria Math" panose="02040503050406030204" pitchFamily="18" charset="0"/>
                                </a:rPr>
                                <m:t>𝑧</m:t>
                              </m:r>
                            </m:sub>
                          </m:sSub>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𝐴</m:t>
                          </m:r>
                        </m:e>
                      </m:d>
                    </m:oMath>
                  </m:oMathPara>
                </a14:m>
                <a:endParaRPr lang="en-US" sz="1800" dirty="0">
                  <a:solidFill>
                    <a:schemeClr val="tx1"/>
                  </a:solidFill>
                </a:endParaRPr>
              </a:p>
              <a:p>
                <a:pPr lvl="0" algn="just">
                  <a:lnSpc>
                    <a:spcPct val="150000"/>
                  </a:lnSpc>
                  <a:buFont typeface="Wingdings" panose="05000000000000000000" pitchFamily="2" charset="2"/>
                  <a:buChar char="v"/>
                </a:pPr>
                <a14:m>
                  <m:oMath xmlns:m="http://schemas.openxmlformats.org/officeDocument/2006/math">
                    <m:d>
                      <m:dPr>
                        <m:begChr m:val="{"/>
                        <m:endChr m:val="}"/>
                        <m:ctrlPr>
                          <a:rPr lang="en-US" sz="1800" i="1" smtClean="0">
                            <a:solidFill>
                              <a:schemeClr val="tx1"/>
                            </a:solidFill>
                            <a:latin typeface="Cambria Math" panose="02040503050406030204" pitchFamily="18" charset="0"/>
                          </a:rPr>
                        </m:ctrlPr>
                      </m:dPr>
                      <m:e>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𝐵</m:t>
                        </m:r>
                        <m:sSub>
                          <m:sSubPr>
                            <m:ctrlPr>
                              <a:rPr lang="en-US" sz="1800" i="1">
                                <a:solidFill>
                                  <a:schemeClr val="tx1"/>
                                </a:solidFill>
                                <a:latin typeface="Cambria Math" panose="02040503050406030204" pitchFamily="18" charset="0"/>
                              </a:rPr>
                            </m:ctrlPr>
                          </m:sSubPr>
                          <m:e>
                            <m:r>
                              <a:rPr lang="en-US" sz="1800">
                                <a:solidFill>
                                  <a:schemeClr val="tx1"/>
                                </a:solidFill>
                                <a:latin typeface="Cambria Math" panose="02040503050406030204" pitchFamily="18" charset="0"/>
                              </a:rPr>
                              <m:t>)</m:t>
                            </m:r>
                          </m:e>
                          <m:sub>
                            <m:r>
                              <a:rPr lang="en-US" sz="1800" i="1">
                                <a:solidFill>
                                  <a:schemeClr val="tx1"/>
                                </a:solidFill>
                                <a:latin typeface="Cambria Math" panose="02040503050406030204" pitchFamily="18" charset="0"/>
                              </a:rPr>
                              <m:t>𝑧</m:t>
                            </m:r>
                          </m:sub>
                        </m:sSub>
                        <m:r>
                          <a:rPr lang="en-US" sz="1800">
                            <a:solidFill>
                              <a:schemeClr val="tx1"/>
                            </a:solidFill>
                            <a:latin typeface="Cambria Math" panose="02040503050406030204" pitchFamily="18" charset="0"/>
                          </a:rPr>
                          <m:t>⊆</m:t>
                        </m:r>
                        <m:r>
                          <a:rPr lang="en-US" sz="1800" i="1">
                            <a:solidFill>
                              <a:schemeClr val="tx1"/>
                            </a:solidFill>
                            <a:latin typeface="Cambria Math" panose="02040503050406030204" pitchFamily="18" charset="0"/>
                          </a:rPr>
                          <m:t>𝐴</m:t>
                        </m:r>
                      </m:e>
                    </m:d>
                    <m:r>
                      <a:rPr lang="en-US" sz="1800" i="1">
                        <a:solidFill>
                          <a:schemeClr val="tx1"/>
                        </a:solidFill>
                        <a:latin typeface="Cambria Math" panose="02040503050406030204" pitchFamily="18" charset="0"/>
                      </a:rPr>
                      <m:t> </m:t>
                    </m:r>
                  </m:oMath>
                </a14:m>
                <a:r>
                  <a:rPr lang="en-US" sz="1800" dirty="0">
                    <a:solidFill>
                      <a:schemeClr val="tx1"/>
                    </a:solidFill>
                  </a:rPr>
                  <a:t>means when the structuring element B is centered at position z, all the pixels covered by B must be within the set A (i.e., every part of the structuring element must fit completely inside the </a:t>
                </a:r>
                <a:r>
                  <a:rPr lang="en-US" sz="1800" b="1" dirty="0">
                    <a:solidFill>
                      <a:schemeClr val="tx1"/>
                    </a:solidFill>
                  </a:rPr>
                  <a:t>foreground</a:t>
                </a:r>
                <a:r>
                  <a:rPr lang="en-US" sz="1800" dirty="0">
                    <a:solidFill>
                      <a:schemeClr val="tx1"/>
                    </a:solidFill>
                  </a:rPr>
                  <a:t> pixels of the image).</a:t>
                </a:r>
              </a:p>
              <a:p>
                <a:pPr lvl="0" algn="just">
                  <a:lnSpc>
                    <a:spcPct val="150000"/>
                  </a:lnSpc>
                  <a:buFont typeface="Wingdings" panose="05000000000000000000" pitchFamily="2" charset="2"/>
                  <a:buChar char="v"/>
                </a:pPr>
                <a:r>
                  <a:rPr lang="en-US" sz="1800" b="1" dirty="0">
                    <a:solidFill>
                      <a:schemeClr val="tx1"/>
                    </a:solidFill>
                  </a:rPr>
                  <a:t>Erosion</a:t>
                </a:r>
                <a:r>
                  <a:rPr lang="en-US" sz="1800" dirty="0">
                    <a:solidFill>
                      <a:schemeClr val="tx1"/>
                    </a:solidFill>
                  </a:rPr>
                  <a:t> reduces the size of the foreground region because it only keeps the points where the structuring element B can fit completely within A.</a:t>
                </a:r>
              </a:p>
              <a:p>
                <a:pPr lvl="0" algn="just">
                  <a:lnSpc>
                    <a:spcPct val="150000"/>
                  </a:lnSpc>
                  <a:buFont typeface="Wingdings" panose="05000000000000000000" pitchFamily="2" charset="2"/>
                  <a:buChar char="v"/>
                </a:pPr>
                <a:r>
                  <a:rPr lang="en-US" sz="1800" dirty="0">
                    <a:solidFill>
                      <a:schemeClr val="tx1"/>
                    </a:solidFill>
                  </a:rPr>
                  <a:t>For each pixel z, erosion checks whether the structuring element B, when placed at 𝑧, is entirely contained in the foreground region 𝐴. If it is, 𝑧z remains in the result; otherwise, z is removed (set to background).</a:t>
                </a:r>
              </a:p>
            </p:txBody>
          </p:sp>
        </mc:Choice>
        <mc:Fallback xmlns="">
          <p:sp>
            <p:nvSpPr>
              <p:cNvPr id="3" name="Content Placeholder 2">
                <a:extLst>
                  <a:ext uri="{FF2B5EF4-FFF2-40B4-BE49-F238E27FC236}">
                    <a16:creationId xmlns:a16="http://schemas.microsoft.com/office/drawing/2014/main" id="{00C53F43-E9C1-4BF6-946E-3A1B15A46983}"/>
                  </a:ext>
                </a:extLst>
              </p:cNvPr>
              <p:cNvSpPr>
                <a:spLocks noGrp="1" noRot="1" noChangeAspect="1" noMove="1" noResize="1" noEditPoints="1" noAdjustHandles="1" noChangeArrowheads="1" noChangeShapeType="1" noTextEdit="1"/>
              </p:cNvSpPr>
              <p:nvPr>
                <p:ph idx="1"/>
              </p:nvPr>
            </p:nvSpPr>
            <p:spPr>
              <a:xfrm>
                <a:off x="1097280" y="1845733"/>
                <a:ext cx="10058400" cy="4426479"/>
              </a:xfrm>
              <a:blipFill>
                <a:blip r:embed="rId2"/>
                <a:stretch>
                  <a:fillRect l="-1273" r="-139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A1166C-4EA1-26BF-055A-187A07A9446D}"/>
              </a:ext>
            </a:extLst>
          </p:cNvPr>
          <p:cNvSpPr>
            <a:spLocks noGrp="1"/>
          </p:cNvSpPr>
          <p:nvPr>
            <p:ph type="dt" sz="half" idx="10"/>
          </p:nvPr>
        </p:nvSpPr>
        <p:spPr/>
        <p:txBody>
          <a:bodyPr/>
          <a:lstStyle/>
          <a:p>
            <a:fld id="{133F2855-3A8A-4B38-B263-0E8131845689}" type="datetime1">
              <a:rPr lang="en-US" smtClean="0"/>
              <a:t>9/21/2024</a:t>
            </a:fld>
            <a:endParaRPr lang="en-US"/>
          </a:p>
        </p:txBody>
      </p:sp>
      <p:sp>
        <p:nvSpPr>
          <p:cNvPr id="5" name="Footer Placeholder 4">
            <a:extLst>
              <a:ext uri="{FF2B5EF4-FFF2-40B4-BE49-F238E27FC236}">
                <a16:creationId xmlns:a16="http://schemas.microsoft.com/office/drawing/2014/main" id="{3A182EFF-96F0-B206-8AE7-FC7FE939EBF2}"/>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D49D3B03-5997-024E-B822-D4615000E8FD}"/>
              </a:ext>
            </a:extLst>
          </p:cNvPr>
          <p:cNvSpPr>
            <a:spLocks noGrp="1"/>
          </p:cNvSpPr>
          <p:nvPr>
            <p:ph type="sldNum" sz="quarter" idx="12"/>
          </p:nvPr>
        </p:nvSpPr>
        <p:spPr/>
        <p:txBody>
          <a:bodyPr/>
          <a:lstStyle/>
          <a:p>
            <a:fld id="{714CA8A7-C2BF-450A-85D4-073AF6C65BC5}" type="slidenum">
              <a:rPr lang="en-US" smtClean="0"/>
              <a:t>12</a:t>
            </a:fld>
            <a:endParaRPr lang="en-US"/>
          </a:p>
        </p:txBody>
      </p:sp>
    </p:spTree>
    <p:extLst>
      <p:ext uri="{BB962C8B-B14F-4D97-AF65-F5344CB8AC3E}">
        <p14:creationId xmlns:p14="http://schemas.microsoft.com/office/powerpoint/2010/main" val="348807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766B-6817-4983-B5B9-B1370E36AEB7}"/>
              </a:ext>
            </a:extLst>
          </p:cNvPr>
          <p:cNvSpPr>
            <a:spLocks noGrp="1"/>
          </p:cNvSpPr>
          <p:nvPr>
            <p:ph type="title"/>
          </p:nvPr>
        </p:nvSpPr>
        <p:spPr/>
        <p:txBody>
          <a:bodyPr/>
          <a:lstStyle/>
          <a:p>
            <a:r>
              <a:rPr lang="en-US" dirty="0"/>
              <a:t>Erosion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C53F43-E9C1-4BF6-946E-3A1B15A46983}"/>
                  </a:ext>
                </a:extLst>
              </p:cNvPr>
              <p:cNvSpPr>
                <a:spLocks noGrp="1"/>
              </p:cNvSpPr>
              <p:nvPr>
                <p:ph idx="1"/>
              </p:nvPr>
            </p:nvSpPr>
            <p:spPr>
              <a:xfrm>
                <a:off x="1097280" y="1845733"/>
                <a:ext cx="10058400" cy="4426479"/>
              </a:xfrm>
            </p:spPr>
            <p:txBody>
              <a:bodyPr>
                <a:noAutofit/>
              </a:bodyPr>
              <a:lstStyle/>
              <a:p>
                <a:pPr lvl="0" algn="just">
                  <a:lnSpc>
                    <a:spcPct val="150000"/>
                  </a:lnSpc>
                  <a:buFont typeface="Wingdings" panose="05000000000000000000" pitchFamily="2" charset="2"/>
                  <a:buChar char="v"/>
                </a:pPr>
                <a:r>
                  <a:rPr lang="en-US" dirty="0">
                    <a:solidFill>
                      <a:schemeClr val="tx1"/>
                    </a:solidFill>
                  </a:rPr>
                  <a:t>For each pixel 𝑧, erosion checks whether the structuring element B, when placed at z, is entirely contained in the foreground region 𝐴. If it is, z remains in the result; otherwise, z is removed (set to background).</a:t>
                </a:r>
              </a:p>
              <a:p>
                <a:pPr lvl="0" algn="just">
                  <a:lnSpc>
                    <a:spcPct val="150000"/>
                  </a:lnSpc>
                  <a:buFont typeface="Wingdings" panose="05000000000000000000" pitchFamily="2" charset="2"/>
                  <a:buChar char="v"/>
                </a:pPr>
                <a:r>
                  <a:rPr lang="en-US" dirty="0">
                    <a:solidFill>
                      <a:schemeClr val="tx1"/>
                    </a:solidFill>
                  </a:rPr>
                  <a:t>The set B will be the structuring element.</a:t>
                </a:r>
              </a:p>
              <a:p>
                <a:pPr lvl="0" algn="just">
                  <a:lnSpc>
                    <a:spcPct val="150000"/>
                  </a:lnSpc>
                  <a:buFont typeface="Wingdings" panose="05000000000000000000" pitchFamily="2" charset="2"/>
                  <a:buChar char="v"/>
                </a:pPr>
                <a:r>
                  <a:rPr lang="en-US" dirty="0">
                    <a:solidFill>
                      <a:schemeClr val="tx1"/>
                    </a:solidFill>
                  </a:rPr>
                  <a:t>The statement that has to be contained in is equivalent to not sharing any common elements with the background, we can express erosion in the following equivalent form.</a:t>
                </a:r>
              </a:p>
              <a:p>
                <a:pPr marL="0" lvl="0" indent="0" algn="just">
                  <a:lnSpc>
                    <a:spcPct val="15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d>
                        <m:dPr>
                          <m:begChr m:val="{"/>
                          <m:endChr m:val="}"/>
                          <m:ctrlPr>
                            <a:rPr lang="en-US" i="1" smtClean="0">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𝑧</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b>
                            <m:sSubPr>
                              <m:ctrlPr>
                                <a:rPr lang="en-US" i="1">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𝑧</m:t>
                              </m:r>
                            </m:sub>
                          </m:sSub>
                          <m:r>
                            <a:rPr lang="en-US">
                              <a:solidFill>
                                <a:schemeClr val="tx1"/>
                              </a:solidFill>
                              <a:latin typeface="Cambria Math" panose="02040503050406030204" pitchFamily="18" charset="0"/>
                            </a:rPr>
                            <m:t>∩</m:t>
                          </m:r>
                          <m:sSup>
                            <m:sSupPr>
                              <m:ctrlPr>
                                <a:rPr lang="en-US"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𝐴</m:t>
                              </m:r>
                            </m:e>
                            <m:sup>
                              <m:r>
                                <a:rPr lang="en-US" b="0" i="1" smtClean="0">
                                  <a:solidFill>
                                    <a:schemeClr val="tx1"/>
                                  </a:solidFill>
                                  <a:latin typeface="Cambria Math" panose="02040503050406030204" pitchFamily="18" charset="0"/>
                                </a:rPr>
                                <m:t>𝑐</m:t>
                              </m:r>
                            </m:sup>
                          </m:sSup>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m:t>
                          </m:r>
                        </m:e>
                      </m:d>
                    </m:oMath>
                  </m:oMathPara>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00C53F43-E9C1-4BF6-946E-3A1B15A46983}"/>
                  </a:ext>
                </a:extLst>
              </p:cNvPr>
              <p:cNvSpPr>
                <a:spLocks noGrp="1" noRot="1" noChangeAspect="1" noMove="1" noResize="1" noEditPoints="1" noAdjustHandles="1" noChangeArrowheads="1" noChangeShapeType="1" noTextEdit="1"/>
              </p:cNvSpPr>
              <p:nvPr>
                <p:ph idx="1"/>
              </p:nvPr>
            </p:nvSpPr>
            <p:spPr>
              <a:xfrm>
                <a:off x="1097280" y="1845733"/>
                <a:ext cx="10058400" cy="4426479"/>
              </a:xfrm>
              <a:blipFill>
                <a:blip r:embed="rId2"/>
                <a:stretch>
                  <a:fillRect l="-1455" r="-1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8A1166C-4EA1-26BF-055A-187A07A9446D}"/>
              </a:ext>
            </a:extLst>
          </p:cNvPr>
          <p:cNvSpPr>
            <a:spLocks noGrp="1"/>
          </p:cNvSpPr>
          <p:nvPr>
            <p:ph type="dt" sz="half" idx="10"/>
          </p:nvPr>
        </p:nvSpPr>
        <p:spPr/>
        <p:txBody>
          <a:bodyPr/>
          <a:lstStyle/>
          <a:p>
            <a:fld id="{133F2855-3A8A-4B38-B263-0E8131845689}" type="datetime1">
              <a:rPr lang="en-US" smtClean="0"/>
              <a:t>9/21/2024</a:t>
            </a:fld>
            <a:endParaRPr lang="en-US"/>
          </a:p>
        </p:txBody>
      </p:sp>
      <p:sp>
        <p:nvSpPr>
          <p:cNvPr id="5" name="Footer Placeholder 4">
            <a:extLst>
              <a:ext uri="{FF2B5EF4-FFF2-40B4-BE49-F238E27FC236}">
                <a16:creationId xmlns:a16="http://schemas.microsoft.com/office/drawing/2014/main" id="{3A182EFF-96F0-B206-8AE7-FC7FE939EBF2}"/>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D49D3B03-5997-024E-B822-D4615000E8FD}"/>
              </a:ext>
            </a:extLst>
          </p:cNvPr>
          <p:cNvSpPr>
            <a:spLocks noGrp="1"/>
          </p:cNvSpPr>
          <p:nvPr>
            <p:ph type="sldNum" sz="quarter" idx="12"/>
          </p:nvPr>
        </p:nvSpPr>
        <p:spPr/>
        <p:txBody>
          <a:bodyPr/>
          <a:lstStyle/>
          <a:p>
            <a:fld id="{714CA8A7-C2BF-450A-85D4-073AF6C65BC5}" type="slidenum">
              <a:rPr lang="en-US" smtClean="0"/>
              <a:t>13</a:t>
            </a:fld>
            <a:endParaRPr lang="en-US"/>
          </a:p>
        </p:txBody>
      </p:sp>
    </p:spTree>
    <p:extLst>
      <p:ext uri="{BB962C8B-B14F-4D97-AF65-F5344CB8AC3E}">
        <p14:creationId xmlns:p14="http://schemas.microsoft.com/office/powerpoint/2010/main" val="2722021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0A63-CA04-419A-9DCB-F3814C6F9FA1}"/>
              </a:ext>
            </a:extLst>
          </p:cNvPr>
          <p:cNvSpPr>
            <a:spLocks noGrp="1"/>
          </p:cNvSpPr>
          <p:nvPr>
            <p:ph type="title"/>
          </p:nvPr>
        </p:nvSpPr>
        <p:spPr/>
        <p:txBody>
          <a:bodyPr/>
          <a:lstStyle/>
          <a:p>
            <a:r>
              <a:rPr lang="en-US" dirty="0"/>
              <a:t>Erosion</a:t>
            </a:r>
          </a:p>
        </p:txBody>
      </p:sp>
      <p:sp>
        <p:nvSpPr>
          <p:cNvPr id="3" name="Content Placeholder 2">
            <a:extLst>
              <a:ext uri="{FF2B5EF4-FFF2-40B4-BE49-F238E27FC236}">
                <a16:creationId xmlns:a16="http://schemas.microsoft.com/office/drawing/2014/main" id="{084655E6-ECB8-48D4-B33B-2203A67ACF46}"/>
              </a:ext>
            </a:extLst>
          </p:cNvPr>
          <p:cNvSpPr>
            <a:spLocks noGrp="1"/>
          </p:cNvSpPr>
          <p:nvPr>
            <p:ph idx="1"/>
          </p:nvPr>
        </p:nvSpPr>
        <p:spPr/>
        <p:txBody>
          <a:bodyPr/>
          <a:lstStyle/>
          <a:p>
            <a:pPr marL="0" indent="0" algn="just">
              <a:lnSpc>
                <a:spcPct val="150000"/>
              </a:lnSpc>
              <a:buNone/>
            </a:pPr>
            <a:r>
              <a:rPr lang="en-US" b="1" dirty="0">
                <a:solidFill>
                  <a:schemeClr val="tx1"/>
                </a:solidFill>
              </a:rPr>
              <a:t>Application:</a:t>
            </a:r>
          </a:p>
          <a:p>
            <a:pPr lvl="1" algn="just">
              <a:lnSpc>
                <a:spcPct val="150000"/>
              </a:lnSpc>
              <a:buFont typeface="Wingdings" panose="05000000000000000000" pitchFamily="2" charset="2"/>
              <a:buChar char="v"/>
            </a:pPr>
            <a:r>
              <a:rPr lang="en-US" dirty="0">
                <a:solidFill>
                  <a:schemeClr val="tx1"/>
                </a:solidFill>
              </a:rPr>
              <a:t>Erosion shrinks or thins objects in a binary image.</a:t>
            </a:r>
          </a:p>
          <a:p>
            <a:pPr lvl="1" algn="just">
              <a:lnSpc>
                <a:spcPct val="150000"/>
              </a:lnSpc>
              <a:buFont typeface="Wingdings" panose="05000000000000000000" pitchFamily="2" charset="2"/>
              <a:buChar char="v"/>
            </a:pPr>
            <a:r>
              <a:rPr lang="en-US" dirty="0">
                <a:solidFill>
                  <a:schemeClr val="tx1"/>
                </a:solidFill>
              </a:rPr>
              <a:t>Erosion removes pixels on the boundaries of objects, effectively shrinking the foreground objects.</a:t>
            </a:r>
          </a:p>
          <a:p>
            <a:pPr lvl="1" algn="just">
              <a:lnSpc>
                <a:spcPct val="150000"/>
              </a:lnSpc>
              <a:buFont typeface="Wingdings" panose="05000000000000000000" pitchFamily="2" charset="2"/>
              <a:buChar char="v"/>
            </a:pPr>
            <a:r>
              <a:rPr lang="en-US" dirty="0">
                <a:solidFill>
                  <a:schemeClr val="tx1"/>
                </a:solidFill>
              </a:rPr>
              <a:t>It is most commonly used to eliminate small details or "noise" in binary images.</a:t>
            </a:r>
          </a:p>
          <a:p>
            <a:pPr lvl="1" algn="just">
              <a:lnSpc>
                <a:spcPct val="150000"/>
              </a:lnSpc>
              <a:buFont typeface="Wingdings" panose="05000000000000000000" pitchFamily="2" charset="2"/>
              <a:buChar char="v"/>
            </a:pPr>
            <a:endParaRPr lang="en-US" dirty="0">
              <a:solidFill>
                <a:schemeClr val="tx1"/>
              </a:solidFill>
            </a:endParaRPr>
          </a:p>
          <a:p>
            <a:pPr marL="0" indent="0" algn="just">
              <a:lnSpc>
                <a:spcPct val="150000"/>
              </a:lnSpc>
              <a:buNone/>
            </a:pPr>
            <a:br>
              <a:rPr lang="en-US" dirty="0">
                <a:solidFill>
                  <a:schemeClr val="tx1"/>
                </a:solidFill>
              </a:rPr>
            </a:br>
            <a:endParaRPr lang="en-US" dirty="0">
              <a:solidFill>
                <a:schemeClr val="tx1"/>
              </a:solidFill>
            </a:endParaRPr>
          </a:p>
        </p:txBody>
      </p:sp>
      <p:sp>
        <p:nvSpPr>
          <p:cNvPr id="4" name="Date Placeholder 3">
            <a:extLst>
              <a:ext uri="{FF2B5EF4-FFF2-40B4-BE49-F238E27FC236}">
                <a16:creationId xmlns:a16="http://schemas.microsoft.com/office/drawing/2014/main" id="{411B131C-16DD-F830-BE15-71150F3850A2}"/>
              </a:ext>
            </a:extLst>
          </p:cNvPr>
          <p:cNvSpPr>
            <a:spLocks noGrp="1"/>
          </p:cNvSpPr>
          <p:nvPr>
            <p:ph type="dt" sz="half" idx="10"/>
          </p:nvPr>
        </p:nvSpPr>
        <p:spPr/>
        <p:txBody>
          <a:bodyPr/>
          <a:lstStyle/>
          <a:p>
            <a:fld id="{D18142CC-BA15-4EC3-BCD4-51F4D872789A}" type="datetime1">
              <a:rPr lang="en-US" smtClean="0"/>
              <a:t>9/21/2024</a:t>
            </a:fld>
            <a:endParaRPr lang="en-US"/>
          </a:p>
        </p:txBody>
      </p:sp>
      <p:sp>
        <p:nvSpPr>
          <p:cNvPr id="5" name="Footer Placeholder 4">
            <a:extLst>
              <a:ext uri="{FF2B5EF4-FFF2-40B4-BE49-F238E27FC236}">
                <a16:creationId xmlns:a16="http://schemas.microsoft.com/office/drawing/2014/main" id="{30EE7E57-BEAA-4CAA-43D4-9C9FB425B8B3}"/>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DB11C22D-FD52-0567-AE7C-0B5FDF6CAA09}"/>
              </a:ext>
            </a:extLst>
          </p:cNvPr>
          <p:cNvSpPr>
            <a:spLocks noGrp="1"/>
          </p:cNvSpPr>
          <p:nvPr>
            <p:ph type="sldNum" sz="quarter" idx="12"/>
          </p:nvPr>
        </p:nvSpPr>
        <p:spPr/>
        <p:txBody>
          <a:bodyPr/>
          <a:lstStyle/>
          <a:p>
            <a:fld id="{714CA8A7-C2BF-450A-85D4-073AF6C65BC5}" type="slidenum">
              <a:rPr lang="en-US" smtClean="0"/>
              <a:t>14</a:t>
            </a:fld>
            <a:endParaRPr lang="en-US"/>
          </a:p>
        </p:txBody>
      </p:sp>
    </p:spTree>
    <p:extLst>
      <p:ext uri="{BB962C8B-B14F-4D97-AF65-F5344CB8AC3E}">
        <p14:creationId xmlns:p14="http://schemas.microsoft.com/office/powerpoint/2010/main" val="5775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70954-3359-45EF-AC0C-04EA7BC2AE92}"/>
              </a:ext>
            </a:extLst>
          </p:cNvPr>
          <p:cNvSpPr>
            <a:spLocks noGrp="1"/>
          </p:cNvSpPr>
          <p:nvPr>
            <p:ph type="title"/>
          </p:nvPr>
        </p:nvSpPr>
        <p:spPr/>
        <p:txBody>
          <a:bodyPr/>
          <a:lstStyle/>
          <a:p>
            <a:r>
              <a:rPr lang="en-US" dirty="0"/>
              <a:t>Erosion</a:t>
            </a:r>
          </a:p>
        </p:txBody>
      </p:sp>
      <p:pic>
        <p:nvPicPr>
          <p:cNvPr id="4" name="Content Placeholder 3">
            <a:extLst>
              <a:ext uri="{FF2B5EF4-FFF2-40B4-BE49-F238E27FC236}">
                <a16:creationId xmlns:a16="http://schemas.microsoft.com/office/drawing/2014/main" id="{4C82B401-50E7-4014-B776-6802C1E26ECD}"/>
              </a:ext>
            </a:extLst>
          </p:cNvPr>
          <p:cNvPicPr>
            <a:picLocks noGrp="1" noChangeAspect="1"/>
          </p:cNvPicPr>
          <p:nvPr>
            <p:ph idx="1"/>
          </p:nvPr>
        </p:nvPicPr>
        <p:blipFill>
          <a:blip r:embed="rId2"/>
          <a:stretch>
            <a:fillRect/>
          </a:stretch>
        </p:blipFill>
        <p:spPr>
          <a:xfrm>
            <a:off x="1518872" y="2462432"/>
            <a:ext cx="4391025" cy="2762250"/>
          </a:xfrm>
          <a:prstGeom prst="rect">
            <a:avLst/>
          </a:prstGeom>
        </p:spPr>
      </p:pic>
      <p:pic>
        <p:nvPicPr>
          <p:cNvPr id="5" name="Picture 4">
            <a:extLst>
              <a:ext uri="{FF2B5EF4-FFF2-40B4-BE49-F238E27FC236}">
                <a16:creationId xmlns:a16="http://schemas.microsoft.com/office/drawing/2014/main" id="{1DE46E13-4FA9-469A-ADCB-730B2EF8825C}"/>
              </a:ext>
            </a:extLst>
          </p:cNvPr>
          <p:cNvPicPr>
            <a:picLocks noChangeAspect="1"/>
          </p:cNvPicPr>
          <p:nvPr/>
        </p:nvPicPr>
        <p:blipFill>
          <a:blip r:embed="rId3"/>
          <a:stretch>
            <a:fillRect/>
          </a:stretch>
        </p:blipFill>
        <p:spPr>
          <a:xfrm>
            <a:off x="7858638" y="2462432"/>
            <a:ext cx="3114675" cy="2524125"/>
          </a:xfrm>
          <a:prstGeom prst="rect">
            <a:avLst/>
          </a:prstGeom>
        </p:spPr>
      </p:pic>
      <p:sp>
        <p:nvSpPr>
          <p:cNvPr id="3" name="Date Placeholder 2">
            <a:extLst>
              <a:ext uri="{FF2B5EF4-FFF2-40B4-BE49-F238E27FC236}">
                <a16:creationId xmlns:a16="http://schemas.microsoft.com/office/drawing/2014/main" id="{99299B49-D434-9F7C-7F16-E092183C3A70}"/>
              </a:ext>
            </a:extLst>
          </p:cNvPr>
          <p:cNvSpPr>
            <a:spLocks noGrp="1"/>
          </p:cNvSpPr>
          <p:nvPr>
            <p:ph type="dt" sz="half" idx="10"/>
          </p:nvPr>
        </p:nvSpPr>
        <p:spPr/>
        <p:txBody>
          <a:bodyPr/>
          <a:lstStyle/>
          <a:p>
            <a:fld id="{9B264D8F-4EDB-40C3-A6D2-37FB6AA28DA6}" type="datetime1">
              <a:rPr lang="en-US" smtClean="0"/>
              <a:t>9/21/2024</a:t>
            </a:fld>
            <a:endParaRPr lang="en-US"/>
          </a:p>
        </p:txBody>
      </p:sp>
      <p:sp>
        <p:nvSpPr>
          <p:cNvPr id="6" name="Footer Placeholder 5">
            <a:extLst>
              <a:ext uri="{FF2B5EF4-FFF2-40B4-BE49-F238E27FC236}">
                <a16:creationId xmlns:a16="http://schemas.microsoft.com/office/drawing/2014/main" id="{75AFBA0D-1050-BC82-E48E-5EFEDE34045C}"/>
              </a:ext>
            </a:extLst>
          </p:cNvPr>
          <p:cNvSpPr>
            <a:spLocks noGrp="1"/>
          </p:cNvSpPr>
          <p:nvPr>
            <p:ph type="ftr" sz="quarter" idx="11"/>
          </p:nvPr>
        </p:nvSpPr>
        <p:spPr/>
        <p:txBody>
          <a:bodyPr/>
          <a:lstStyle/>
          <a:p>
            <a:r>
              <a:rPr lang="en-US"/>
              <a:t>Morphological Image Processing</a:t>
            </a:r>
          </a:p>
        </p:txBody>
      </p:sp>
      <p:sp>
        <p:nvSpPr>
          <p:cNvPr id="7" name="Slide Number Placeholder 6">
            <a:extLst>
              <a:ext uri="{FF2B5EF4-FFF2-40B4-BE49-F238E27FC236}">
                <a16:creationId xmlns:a16="http://schemas.microsoft.com/office/drawing/2014/main" id="{AA6F7ED1-8207-ECF8-9B90-F2CE2A094DD5}"/>
              </a:ext>
            </a:extLst>
          </p:cNvPr>
          <p:cNvSpPr>
            <a:spLocks noGrp="1"/>
          </p:cNvSpPr>
          <p:nvPr>
            <p:ph type="sldNum" sz="quarter" idx="12"/>
          </p:nvPr>
        </p:nvSpPr>
        <p:spPr/>
        <p:txBody>
          <a:bodyPr/>
          <a:lstStyle/>
          <a:p>
            <a:fld id="{714CA8A7-C2BF-450A-85D4-073AF6C65BC5}" type="slidenum">
              <a:rPr lang="en-US" smtClean="0"/>
              <a:t>15</a:t>
            </a:fld>
            <a:endParaRPr lang="en-US"/>
          </a:p>
        </p:txBody>
      </p:sp>
    </p:spTree>
    <p:extLst>
      <p:ext uri="{BB962C8B-B14F-4D97-AF65-F5344CB8AC3E}">
        <p14:creationId xmlns:p14="http://schemas.microsoft.com/office/powerpoint/2010/main" val="1515891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790B7-250C-4456-9555-507A02B27DF7}"/>
              </a:ext>
            </a:extLst>
          </p:cNvPr>
          <p:cNvSpPr>
            <a:spLocks noGrp="1"/>
          </p:cNvSpPr>
          <p:nvPr>
            <p:ph type="title"/>
          </p:nvPr>
        </p:nvSpPr>
        <p:spPr/>
        <p:txBody>
          <a:bodyPr/>
          <a:lstStyle/>
          <a:p>
            <a:r>
              <a:rPr lang="en-US" dirty="0"/>
              <a:t>Erosion</a:t>
            </a:r>
          </a:p>
        </p:txBody>
      </p:sp>
      <p:pic>
        <p:nvPicPr>
          <p:cNvPr id="4" name="Content Placeholder 3">
            <a:extLst>
              <a:ext uri="{FF2B5EF4-FFF2-40B4-BE49-F238E27FC236}">
                <a16:creationId xmlns:a16="http://schemas.microsoft.com/office/drawing/2014/main" id="{BD1AAA1D-A961-4FD2-923D-2CA5F28C4DC5}"/>
              </a:ext>
            </a:extLst>
          </p:cNvPr>
          <p:cNvPicPr>
            <a:picLocks noGrp="1" noChangeAspect="1"/>
          </p:cNvPicPr>
          <p:nvPr>
            <p:ph idx="1"/>
          </p:nvPr>
        </p:nvPicPr>
        <p:blipFill>
          <a:blip r:embed="rId2"/>
          <a:stretch>
            <a:fillRect/>
          </a:stretch>
        </p:blipFill>
        <p:spPr>
          <a:xfrm>
            <a:off x="2111375" y="2795588"/>
            <a:ext cx="8029575" cy="2124075"/>
          </a:xfrm>
          <a:prstGeom prst="rect">
            <a:avLst/>
          </a:prstGeom>
        </p:spPr>
      </p:pic>
      <p:sp>
        <p:nvSpPr>
          <p:cNvPr id="3" name="Date Placeholder 2">
            <a:extLst>
              <a:ext uri="{FF2B5EF4-FFF2-40B4-BE49-F238E27FC236}">
                <a16:creationId xmlns:a16="http://schemas.microsoft.com/office/drawing/2014/main" id="{5DA5FE2B-D604-5307-4D2E-171BD0BFFC1D}"/>
              </a:ext>
            </a:extLst>
          </p:cNvPr>
          <p:cNvSpPr>
            <a:spLocks noGrp="1"/>
          </p:cNvSpPr>
          <p:nvPr>
            <p:ph type="dt" sz="half" idx="10"/>
          </p:nvPr>
        </p:nvSpPr>
        <p:spPr/>
        <p:txBody>
          <a:bodyPr/>
          <a:lstStyle/>
          <a:p>
            <a:fld id="{BC4313EF-89B8-4362-AB0C-B91E0169F1DD}" type="datetime1">
              <a:rPr lang="en-US" smtClean="0"/>
              <a:t>9/21/2024</a:t>
            </a:fld>
            <a:endParaRPr lang="en-US"/>
          </a:p>
        </p:txBody>
      </p:sp>
      <p:sp>
        <p:nvSpPr>
          <p:cNvPr id="5" name="Footer Placeholder 4">
            <a:extLst>
              <a:ext uri="{FF2B5EF4-FFF2-40B4-BE49-F238E27FC236}">
                <a16:creationId xmlns:a16="http://schemas.microsoft.com/office/drawing/2014/main" id="{6C9A4853-6454-5721-5105-C44FB2619225}"/>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C3A0BD19-1180-0874-C429-B0B747225492}"/>
              </a:ext>
            </a:extLst>
          </p:cNvPr>
          <p:cNvSpPr>
            <a:spLocks noGrp="1"/>
          </p:cNvSpPr>
          <p:nvPr>
            <p:ph type="sldNum" sz="quarter" idx="12"/>
          </p:nvPr>
        </p:nvSpPr>
        <p:spPr/>
        <p:txBody>
          <a:bodyPr/>
          <a:lstStyle/>
          <a:p>
            <a:fld id="{714CA8A7-C2BF-450A-85D4-073AF6C65BC5}" type="slidenum">
              <a:rPr lang="en-US" smtClean="0"/>
              <a:t>16</a:t>
            </a:fld>
            <a:endParaRPr lang="en-US"/>
          </a:p>
        </p:txBody>
      </p:sp>
    </p:spTree>
    <p:extLst>
      <p:ext uri="{BB962C8B-B14F-4D97-AF65-F5344CB8AC3E}">
        <p14:creationId xmlns:p14="http://schemas.microsoft.com/office/powerpoint/2010/main" val="3425342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9DAF74-55FB-4749-B1D8-01F84EA39A6E}"/>
              </a:ext>
            </a:extLst>
          </p:cNvPr>
          <p:cNvSpPr>
            <a:spLocks noGrp="1"/>
          </p:cNvSpPr>
          <p:nvPr>
            <p:ph type="title"/>
          </p:nvPr>
        </p:nvSpPr>
        <p:spPr/>
        <p:txBody>
          <a:bodyPr/>
          <a:lstStyle/>
          <a:p>
            <a:r>
              <a:rPr lang="en-US" dirty="0"/>
              <a:t>Erosion</a:t>
            </a:r>
          </a:p>
        </p:txBody>
      </p:sp>
      <p:pic>
        <p:nvPicPr>
          <p:cNvPr id="4" name="Content Placeholder 3">
            <a:extLst>
              <a:ext uri="{FF2B5EF4-FFF2-40B4-BE49-F238E27FC236}">
                <a16:creationId xmlns:a16="http://schemas.microsoft.com/office/drawing/2014/main" id="{7537BDEF-8137-4A28-A457-3EC072AEB1A7}"/>
              </a:ext>
            </a:extLst>
          </p:cNvPr>
          <p:cNvPicPr>
            <a:picLocks noGrp="1" noChangeAspect="1"/>
          </p:cNvPicPr>
          <p:nvPr>
            <p:ph sz="half" idx="1"/>
          </p:nvPr>
        </p:nvPicPr>
        <p:blipFill>
          <a:blip r:embed="rId2"/>
          <a:stretch>
            <a:fillRect/>
          </a:stretch>
        </p:blipFill>
        <p:spPr>
          <a:xfrm>
            <a:off x="1096963" y="1864061"/>
            <a:ext cx="4938712" cy="3987129"/>
          </a:xfrm>
          <a:prstGeom prst="rect">
            <a:avLst/>
          </a:prstGeom>
        </p:spPr>
      </p:pic>
      <p:sp>
        <p:nvSpPr>
          <p:cNvPr id="6" name="Content Placeholder 5">
            <a:extLst>
              <a:ext uri="{FF2B5EF4-FFF2-40B4-BE49-F238E27FC236}">
                <a16:creationId xmlns:a16="http://schemas.microsoft.com/office/drawing/2014/main" id="{C8A7098C-EF3E-4032-8BFC-22D6D102DEC8}"/>
              </a:ext>
            </a:extLst>
          </p:cNvPr>
          <p:cNvSpPr>
            <a:spLocks noGrp="1"/>
          </p:cNvSpPr>
          <p:nvPr>
            <p:ph sz="half" idx="2"/>
          </p:nvPr>
        </p:nvSpPr>
        <p:spPr/>
        <p:txBody>
          <a:bodyPr/>
          <a:lstStyle/>
          <a:p>
            <a:pPr algn="just">
              <a:lnSpc>
                <a:spcPct val="150000"/>
              </a:lnSpc>
            </a:pPr>
            <a:r>
              <a:rPr lang="en-US" b="1" dirty="0">
                <a:solidFill>
                  <a:schemeClr val="tx1"/>
                </a:solidFill>
              </a:rPr>
              <a:t>Figure 6: </a:t>
            </a:r>
            <a:r>
              <a:rPr lang="en-US" dirty="0">
                <a:solidFill>
                  <a:schemeClr val="tx1"/>
                </a:solidFill>
              </a:rPr>
              <a:t>(a) Set A (b) Square structuring element B, (c) Erosion of A by B shown shaded. (d) Elongated structuring element. (e) Erosion of A by B using this element. The dotted border in (c) and (e) is the boundary of set shown only for reference.</a:t>
            </a:r>
          </a:p>
          <a:p>
            <a:pPr algn="just">
              <a:lnSpc>
                <a:spcPct val="150000"/>
              </a:lnSpc>
            </a:pPr>
            <a:br>
              <a:rPr lang="en-US" dirty="0"/>
            </a:br>
            <a:endParaRPr lang="en-US" dirty="0"/>
          </a:p>
        </p:txBody>
      </p:sp>
      <p:pic>
        <p:nvPicPr>
          <p:cNvPr id="7" name="Picture 6">
            <a:extLst>
              <a:ext uri="{FF2B5EF4-FFF2-40B4-BE49-F238E27FC236}">
                <a16:creationId xmlns:a16="http://schemas.microsoft.com/office/drawing/2014/main" id="{F49653B7-F4CA-4CC5-94CC-F7F0F3321433}"/>
              </a:ext>
            </a:extLst>
          </p:cNvPr>
          <p:cNvPicPr>
            <a:picLocks noChangeAspect="1"/>
          </p:cNvPicPr>
          <p:nvPr/>
        </p:nvPicPr>
        <p:blipFill>
          <a:blip r:embed="rId3"/>
          <a:stretch>
            <a:fillRect/>
          </a:stretch>
        </p:blipFill>
        <p:spPr>
          <a:xfrm>
            <a:off x="1036320" y="5706428"/>
            <a:ext cx="838200" cy="542925"/>
          </a:xfrm>
          <a:prstGeom prst="rect">
            <a:avLst/>
          </a:prstGeom>
        </p:spPr>
      </p:pic>
      <p:sp>
        <p:nvSpPr>
          <p:cNvPr id="2" name="Date Placeholder 1">
            <a:extLst>
              <a:ext uri="{FF2B5EF4-FFF2-40B4-BE49-F238E27FC236}">
                <a16:creationId xmlns:a16="http://schemas.microsoft.com/office/drawing/2014/main" id="{A2CEE213-E77F-3D65-225E-4C9D92952DC6}"/>
              </a:ext>
            </a:extLst>
          </p:cNvPr>
          <p:cNvSpPr>
            <a:spLocks noGrp="1"/>
          </p:cNvSpPr>
          <p:nvPr>
            <p:ph type="dt" sz="half" idx="10"/>
          </p:nvPr>
        </p:nvSpPr>
        <p:spPr/>
        <p:txBody>
          <a:bodyPr/>
          <a:lstStyle/>
          <a:p>
            <a:fld id="{2D5F136A-2844-4775-BBD4-2F61E274EEEE}" type="datetime1">
              <a:rPr lang="en-US" smtClean="0"/>
              <a:t>9/21/2024</a:t>
            </a:fld>
            <a:endParaRPr lang="en-US"/>
          </a:p>
        </p:txBody>
      </p:sp>
      <p:sp>
        <p:nvSpPr>
          <p:cNvPr id="3" name="Footer Placeholder 2">
            <a:extLst>
              <a:ext uri="{FF2B5EF4-FFF2-40B4-BE49-F238E27FC236}">
                <a16:creationId xmlns:a16="http://schemas.microsoft.com/office/drawing/2014/main" id="{7C1042B5-CD00-7280-F489-2F0DD31FE0FE}"/>
              </a:ext>
            </a:extLst>
          </p:cNvPr>
          <p:cNvSpPr>
            <a:spLocks noGrp="1"/>
          </p:cNvSpPr>
          <p:nvPr>
            <p:ph type="ftr" sz="quarter" idx="11"/>
          </p:nvPr>
        </p:nvSpPr>
        <p:spPr/>
        <p:txBody>
          <a:bodyPr/>
          <a:lstStyle/>
          <a:p>
            <a:r>
              <a:rPr lang="en-US"/>
              <a:t>Morphological Image Processing</a:t>
            </a:r>
          </a:p>
        </p:txBody>
      </p:sp>
      <p:sp>
        <p:nvSpPr>
          <p:cNvPr id="8" name="Slide Number Placeholder 7">
            <a:extLst>
              <a:ext uri="{FF2B5EF4-FFF2-40B4-BE49-F238E27FC236}">
                <a16:creationId xmlns:a16="http://schemas.microsoft.com/office/drawing/2014/main" id="{FE5F1BB2-9B85-557E-396B-6776FB398E3C}"/>
              </a:ext>
            </a:extLst>
          </p:cNvPr>
          <p:cNvSpPr>
            <a:spLocks noGrp="1"/>
          </p:cNvSpPr>
          <p:nvPr>
            <p:ph type="sldNum" sz="quarter" idx="12"/>
          </p:nvPr>
        </p:nvSpPr>
        <p:spPr/>
        <p:txBody>
          <a:bodyPr/>
          <a:lstStyle/>
          <a:p>
            <a:fld id="{714CA8A7-C2BF-450A-85D4-073AF6C65BC5}" type="slidenum">
              <a:rPr lang="en-US" smtClean="0"/>
              <a:t>17</a:t>
            </a:fld>
            <a:endParaRPr lang="en-US"/>
          </a:p>
        </p:txBody>
      </p:sp>
    </p:spTree>
    <p:extLst>
      <p:ext uri="{BB962C8B-B14F-4D97-AF65-F5344CB8AC3E}">
        <p14:creationId xmlns:p14="http://schemas.microsoft.com/office/powerpoint/2010/main" val="2965263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9D7015-A54E-4874-A30F-F9DE1A49838B}"/>
              </a:ext>
            </a:extLst>
          </p:cNvPr>
          <p:cNvSpPr>
            <a:spLocks noGrp="1"/>
          </p:cNvSpPr>
          <p:nvPr>
            <p:ph type="title"/>
          </p:nvPr>
        </p:nvSpPr>
        <p:spPr/>
        <p:txBody>
          <a:bodyPr/>
          <a:lstStyle/>
          <a:p>
            <a:r>
              <a:rPr lang="en-US" dirty="0"/>
              <a:t>Erosion</a:t>
            </a:r>
          </a:p>
        </p:txBody>
      </p:sp>
      <p:pic>
        <p:nvPicPr>
          <p:cNvPr id="7" name="Content Placeholder 6">
            <a:extLst>
              <a:ext uri="{FF2B5EF4-FFF2-40B4-BE49-F238E27FC236}">
                <a16:creationId xmlns:a16="http://schemas.microsoft.com/office/drawing/2014/main" id="{40AA6281-27E3-4472-8A5B-12220855239C}"/>
              </a:ext>
            </a:extLst>
          </p:cNvPr>
          <p:cNvPicPr>
            <a:picLocks noGrp="1" noChangeAspect="1"/>
          </p:cNvPicPr>
          <p:nvPr>
            <p:ph sz="half" idx="1"/>
          </p:nvPr>
        </p:nvPicPr>
        <p:blipFill>
          <a:blip r:embed="rId2"/>
          <a:stretch>
            <a:fillRect/>
          </a:stretch>
        </p:blipFill>
        <p:spPr>
          <a:xfrm>
            <a:off x="1559367" y="1846263"/>
            <a:ext cx="4013903" cy="4022725"/>
          </a:xfrm>
          <a:prstGeom prst="rect">
            <a:avLst/>
          </a:prstGeom>
        </p:spPr>
      </p:pic>
      <p:sp>
        <p:nvSpPr>
          <p:cNvPr id="8" name="Content Placeholder 7">
            <a:extLst>
              <a:ext uri="{FF2B5EF4-FFF2-40B4-BE49-F238E27FC236}">
                <a16:creationId xmlns:a16="http://schemas.microsoft.com/office/drawing/2014/main" id="{BE71F7CC-5E59-4AA4-BC12-4D810A5597D5}"/>
              </a:ext>
            </a:extLst>
          </p:cNvPr>
          <p:cNvSpPr>
            <a:spLocks noGrp="1"/>
          </p:cNvSpPr>
          <p:nvPr>
            <p:ph sz="half" idx="2"/>
          </p:nvPr>
        </p:nvSpPr>
        <p:spPr/>
        <p:txBody>
          <a:bodyPr>
            <a:normAutofit fontScale="85000" lnSpcReduction="10000"/>
          </a:bodyPr>
          <a:lstStyle/>
          <a:p>
            <a:pPr algn="just">
              <a:lnSpc>
                <a:spcPct val="150000"/>
              </a:lnSpc>
              <a:buFont typeface="Wingdings" panose="05000000000000000000" pitchFamily="2" charset="2"/>
              <a:buChar char="v"/>
            </a:pPr>
            <a:r>
              <a:rPr lang="en-US" dirty="0">
                <a:solidFill>
                  <a:schemeClr val="tx1"/>
                </a:solidFill>
              </a:rPr>
              <a:t>Suppose that we wish to remove the lines connecting the center region to the border pads in Fig. 7(a). </a:t>
            </a:r>
            <a:endParaRPr lang="en-US" b="1" dirty="0">
              <a:solidFill>
                <a:schemeClr val="tx1"/>
              </a:solidFill>
            </a:endParaRPr>
          </a:p>
          <a:p>
            <a:pPr algn="just">
              <a:lnSpc>
                <a:spcPct val="150000"/>
              </a:lnSpc>
            </a:pPr>
            <a:r>
              <a:rPr lang="en-US" b="1" dirty="0">
                <a:solidFill>
                  <a:schemeClr val="tx1"/>
                </a:solidFill>
              </a:rPr>
              <a:t>Figure 7:</a:t>
            </a:r>
            <a:r>
              <a:rPr lang="en-US" dirty="0">
                <a:solidFill>
                  <a:schemeClr val="tx1"/>
                </a:solidFill>
              </a:rPr>
              <a:t> Using erosion to remove image components. (a) A </a:t>
            </a:r>
            <a:r>
              <a:rPr lang="en-US" b="1" dirty="0">
                <a:solidFill>
                  <a:schemeClr val="tx1"/>
                </a:solidFill>
              </a:rPr>
              <a:t>486 x 486 </a:t>
            </a:r>
            <a:r>
              <a:rPr lang="en-US" dirty="0">
                <a:solidFill>
                  <a:schemeClr val="tx1"/>
                </a:solidFill>
              </a:rPr>
              <a:t>binary image of a wire bond mask. (b)–(d) Image eroded using square structuring elements of sizes 11 x 11, 15 x 15 and 45 x 45, respectively. The elements of the SEs were all 1’s.</a:t>
            </a:r>
          </a:p>
          <a:p>
            <a:pPr algn="just">
              <a:lnSpc>
                <a:spcPct val="150000"/>
              </a:lnSpc>
            </a:pPr>
            <a:br>
              <a:rPr lang="en-US" dirty="0"/>
            </a:br>
            <a:endParaRPr lang="en-US" dirty="0"/>
          </a:p>
        </p:txBody>
      </p:sp>
      <p:sp>
        <p:nvSpPr>
          <p:cNvPr id="2" name="Date Placeholder 1">
            <a:extLst>
              <a:ext uri="{FF2B5EF4-FFF2-40B4-BE49-F238E27FC236}">
                <a16:creationId xmlns:a16="http://schemas.microsoft.com/office/drawing/2014/main" id="{690FCAF3-A92F-605C-609F-6CEB2416B4D9}"/>
              </a:ext>
            </a:extLst>
          </p:cNvPr>
          <p:cNvSpPr>
            <a:spLocks noGrp="1"/>
          </p:cNvSpPr>
          <p:nvPr>
            <p:ph type="dt" sz="half" idx="10"/>
          </p:nvPr>
        </p:nvSpPr>
        <p:spPr/>
        <p:txBody>
          <a:bodyPr/>
          <a:lstStyle/>
          <a:p>
            <a:fld id="{20CD1429-D1E1-4328-A7A9-CA316517974B}" type="datetime1">
              <a:rPr lang="en-US" smtClean="0"/>
              <a:t>9/21/2024</a:t>
            </a:fld>
            <a:endParaRPr lang="en-US"/>
          </a:p>
        </p:txBody>
      </p:sp>
      <p:sp>
        <p:nvSpPr>
          <p:cNvPr id="3" name="Footer Placeholder 2">
            <a:extLst>
              <a:ext uri="{FF2B5EF4-FFF2-40B4-BE49-F238E27FC236}">
                <a16:creationId xmlns:a16="http://schemas.microsoft.com/office/drawing/2014/main" id="{787C8B04-ED7F-80C2-69F2-DDC4E82B91DC}"/>
              </a:ext>
            </a:extLst>
          </p:cNvPr>
          <p:cNvSpPr>
            <a:spLocks noGrp="1"/>
          </p:cNvSpPr>
          <p:nvPr>
            <p:ph type="ftr" sz="quarter" idx="11"/>
          </p:nvPr>
        </p:nvSpPr>
        <p:spPr/>
        <p:txBody>
          <a:bodyPr/>
          <a:lstStyle/>
          <a:p>
            <a:r>
              <a:rPr lang="en-US"/>
              <a:t>Morphological Image Processing</a:t>
            </a:r>
          </a:p>
        </p:txBody>
      </p:sp>
      <p:sp>
        <p:nvSpPr>
          <p:cNvPr id="4" name="Slide Number Placeholder 3">
            <a:extLst>
              <a:ext uri="{FF2B5EF4-FFF2-40B4-BE49-F238E27FC236}">
                <a16:creationId xmlns:a16="http://schemas.microsoft.com/office/drawing/2014/main" id="{A553E43B-C360-2491-8253-80A6B4C9E91A}"/>
              </a:ext>
            </a:extLst>
          </p:cNvPr>
          <p:cNvSpPr>
            <a:spLocks noGrp="1"/>
          </p:cNvSpPr>
          <p:nvPr>
            <p:ph type="sldNum" sz="quarter" idx="12"/>
          </p:nvPr>
        </p:nvSpPr>
        <p:spPr/>
        <p:txBody>
          <a:bodyPr/>
          <a:lstStyle/>
          <a:p>
            <a:fld id="{714CA8A7-C2BF-450A-85D4-073AF6C65BC5}" type="slidenum">
              <a:rPr lang="en-US" smtClean="0"/>
              <a:t>18</a:t>
            </a:fld>
            <a:endParaRPr lang="en-US"/>
          </a:p>
        </p:txBody>
      </p:sp>
    </p:spTree>
    <p:extLst>
      <p:ext uri="{BB962C8B-B14F-4D97-AF65-F5344CB8AC3E}">
        <p14:creationId xmlns:p14="http://schemas.microsoft.com/office/powerpoint/2010/main" val="2404319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C7CF1-3B5D-ADD4-9708-D43427F6ACF2}"/>
              </a:ext>
            </a:extLst>
          </p:cNvPr>
          <p:cNvSpPr>
            <a:spLocks noGrp="1"/>
          </p:cNvSpPr>
          <p:nvPr>
            <p:ph type="title"/>
          </p:nvPr>
        </p:nvSpPr>
        <p:spPr/>
        <p:txBody>
          <a:bodyPr/>
          <a:lstStyle/>
          <a:p>
            <a:r>
              <a:rPr lang="en-US" dirty="0"/>
              <a:t>Dilation</a:t>
            </a:r>
          </a:p>
        </p:txBody>
      </p:sp>
      <p:sp>
        <p:nvSpPr>
          <p:cNvPr id="3" name="Content Placeholder 2">
            <a:extLst>
              <a:ext uri="{FF2B5EF4-FFF2-40B4-BE49-F238E27FC236}">
                <a16:creationId xmlns:a16="http://schemas.microsoft.com/office/drawing/2014/main" id="{E463DD6B-8284-C45C-59C5-B56C055EC7D4}"/>
              </a:ext>
            </a:extLst>
          </p:cNvPr>
          <p:cNvSpPr>
            <a:spLocks noGrp="1"/>
          </p:cNvSpPr>
          <p:nvPr>
            <p:ph idx="1"/>
          </p:nvPr>
        </p:nvSpPr>
        <p:spPr/>
        <p:txBody>
          <a:bodyPr/>
          <a:lstStyle/>
          <a:p>
            <a:pPr>
              <a:lnSpc>
                <a:spcPct val="150000"/>
              </a:lnSpc>
              <a:buFont typeface="Wingdings" panose="05000000000000000000" pitchFamily="2" charset="2"/>
              <a:buChar char="v"/>
            </a:pPr>
            <a:r>
              <a:rPr lang="en-US" dirty="0">
                <a:solidFill>
                  <a:schemeClr val="tx1"/>
                </a:solidFill>
              </a:rPr>
              <a:t>In image processing, dilation is a fundamental morphological operation used to grow or expand the objects in an image. </a:t>
            </a:r>
          </a:p>
          <a:p>
            <a:pPr>
              <a:lnSpc>
                <a:spcPct val="150000"/>
              </a:lnSpc>
              <a:buFont typeface="Wingdings" panose="05000000000000000000" pitchFamily="2" charset="2"/>
              <a:buChar char="v"/>
            </a:pPr>
            <a:r>
              <a:rPr lang="en-US" dirty="0">
                <a:solidFill>
                  <a:schemeClr val="tx1"/>
                </a:solidFill>
              </a:rPr>
              <a:t>It essentially increases the size of the foreground (the "1" pixels in a binary image or the brighter regions in a grayscale image) by adding pixels to the boundaries of the objects.</a:t>
            </a:r>
          </a:p>
        </p:txBody>
      </p:sp>
      <p:sp>
        <p:nvSpPr>
          <p:cNvPr id="4" name="Date Placeholder 3">
            <a:extLst>
              <a:ext uri="{FF2B5EF4-FFF2-40B4-BE49-F238E27FC236}">
                <a16:creationId xmlns:a16="http://schemas.microsoft.com/office/drawing/2014/main" id="{6D4B3BB2-A404-BC60-84AF-46D2E435E71F}"/>
              </a:ext>
            </a:extLst>
          </p:cNvPr>
          <p:cNvSpPr>
            <a:spLocks noGrp="1"/>
          </p:cNvSpPr>
          <p:nvPr>
            <p:ph type="dt" sz="half" idx="10"/>
          </p:nvPr>
        </p:nvSpPr>
        <p:spPr/>
        <p:txBody>
          <a:bodyPr/>
          <a:lstStyle/>
          <a:p>
            <a:fld id="{5B94634F-169C-4B7C-906A-20B8CF69ADA3}" type="datetime1">
              <a:rPr lang="en-US" smtClean="0"/>
              <a:t>9/21/2024</a:t>
            </a:fld>
            <a:endParaRPr lang="en-US"/>
          </a:p>
        </p:txBody>
      </p:sp>
      <p:sp>
        <p:nvSpPr>
          <p:cNvPr id="5" name="Footer Placeholder 4">
            <a:extLst>
              <a:ext uri="{FF2B5EF4-FFF2-40B4-BE49-F238E27FC236}">
                <a16:creationId xmlns:a16="http://schemas.microsoft.com/office/drawing/2014/main" id="{F1E5A603-ED1C-D73C-6A7C-BB5284F4E32F}"/>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4CA96AD5-71BF-48FB-B2AC-D5C3BC9619D4}"/>
              </a:ext>
            </a:extLst>
          </p:cNvPr>
          <p:cNvSpPr>
            <a:spLocks noGrp="1"/>
          </p:cNvSpPr>
          <p:nvPr>
            <p:ph type="sldNum" sz="quarter" idx="12"/>
          </p:nvPr>
        </p:nvSpPr>
        <p:spPr/>
        <p:txBody>
          <a:bodyPr/>
          <a:lstStyle/>
          <a:p>
            <a:fld id="{714CA8A7-C2BF-450A-85D4-073AF6C65BC5}" type="slidenum">
              <a:rPr lang="en-US" smtClean="0"/>
              <a:t>19</a:t>
            </a:fld>
            <a:endParaRPr lang="en-US"/>
          </a:p>
        </p:txBody>
      </p:sp>
    </p:spTree>
    <p:extLst>
      <p:ext uri="{BB962C8B-B14F-4D97-AF65-F5344CB8AC3E}">
        <p14:creationId xmlns:p14="http://schemas.microsoft.com/office/powerpoint/2010/main" val="108058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7BAC-BE80-48FD-8CFF-1B10A1D9A1B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8C3F164-6B15-4023-8944-B17A3BE0F5AE}"/>
              </a:ext>
            </a:extLst>
          </p:cNvPr>
          <p:cNvSpPr>
            <a:spLocks noGrp="1"/>
          </p:cNvSpPr>
          <p:nvPr>
            <p:ph idx="1"/>
          </p:nvPr>
        </p:nvSpPr>
        <p:spPr/>
        <p:txBody>
          <a:bodyPr/>
          <a:lstStyle/>
          <a:p>
            <a:pPr algn="just">
              <a:lnSpc>
                <a:spcPct val="150000"/>
              </a:lnSpc>
              <a:buFont typeface="Wingdings" panose="05000000000000000000" pitchFamily="2" charset="2"/>
              <a:buChar char="v"/>
            </a:pPr>
            <a:r>
              <a:rPr lang="en-US" altLang="en-US" b="1" dirty="0">
                <a:solidFill>
                  <a:schemeClr val="tx1"/>
                </a:solidFill>
              </a:rPr>
              <a:t>Morphology</a:t>
            </a:r>
            <a:r>
              <a:rPr lang="en-US" altLang="en-US" dirty="0">
                <a:solidFill>
                  <a:schemeClr val="tx1"/>
                </a:solidFill>
              </a:rPr>
              <a:t>: A branch of biology that deals with the form and structure of animals and plants.</a:t>
            </a:r>
          </a:p>
          <a:p>
            <a:pPr algn="just">
              <a:lnSpc>
                <a:spcPct val="150000"/>
              </a:lnSpc>
              <a:buFont typeface="Wingdings" panose="05000000000000000000" pitchFamily="2" charset="2"/>
              <a:buChar char="v"/>
            </a:pPr>
            <a:r>
              <a:rPr lang="en-US" altLang="en-US" dirty="0">
                <a:solidFill>
                  <a:schemeClr val="tx1"/>
                </a:solidFill>
              </a:rPr>
              <a:t>Morphological image processing is used to extract image components for representation and description of region shape, such as boundaries, skeletons, and the convex hull etc.</a:t>
            </a:r>
          </a:p>
          <a:p>
            <a:pPr algn="just">
              <a:lnSpc>
                <a:spcPct val="150000"/>
              </a:lnSpc>
              <a:buFont typeface="Wingdings" panose="05000000000000000000" pitchFamily="2" charset="2"/>
              <a:buChar char="v"/>
            </a:pPr>
            <a:r>
              <a:rPr lang="en-US" altLang="en-US" dirty="0">
                <a:solidFill>
                  <a:schemeClr val="tx1"/>
                </a:solidFill>
              </a:rPr>
              <a:t>We can also use morphological techniques for pre and postprocessing techniques.</a:t>
            </a:r>
          </a:p>
          <a:p>
            <a:pPr algn="just">
              <a:lnSpc>
                <a:spcPct val="150000"/>
              </a:lnSpc>
              <a:buFont typeface="Wingdings" panose="05000000000000000000" pitchFamily="2" charset="2"/>
              <a:buChar char="v"/>
            </a:pPr>
            <a:r>
              <a:rPr lang="en-US" altLang="en-US" dirty="0">
                <a:solidFill>
                  <a:schemeClr val="tx1"/>
                </a:solidFill>
              </a:rPr>
              <a:t>It has huge applications in the area of image segmentation.</a:t>
            </a:r>
          </a:p>
          <a:p>
            <a:pPr algn="just">
              <a:lnSpc>
                <a:spcPct val="150000"/>
              </a:lnSpc>
              <a:buFont typeface="Wingdings" panose="05000000000000000000" pitchFamily="2" charset="2"/>
              <a:buChar char="v"/>
            </a:pPr>
            <a:endParaRPr lang="en-US" altLang="en-US" dirty="0"/>
          </a:p>
          <a:p>
            <a:endParaRPr lang="en-US" dirty="0"/>
          </a:p>
        </p:txBody>
      </p:sp>
      <p:sp>
        <p:nvSpPr>
          <p:cNvPr id="4" name="Date Placeholder 3">
            <a:extLst>
              <a:ext uri="{FF2B5EF4-FFF2-40B4-BE49-F238E27FC236}">
                <a16:creationId xmlns:a16="http://schemas.microsoft.com/office/drawing/2014/main" id="{39FF38C2-D3AE-58FE-BF1C-3ECF774E6375}"/>
              </a:ext>
            </a:extLst>
          </p:cNvPr>
          <p:cNvSpPr>
            <a:spLocks noGrp="1"/>
          </p:cNvSpPr>
          <p:nvPr>
            <p:ph type="dt" sz="half" idx="10"/>
          </p:nvPr>
        </p:nvSpPr>
        <p:spPr/>
        <p:txBody>
          <a:bodyPr/>
          <a:lstStyle/>
          <a:p>
            <a:fld id="{A540A653-CBB4-4BB9-8145-40CCB2C3F68C}" type="datetime1">
              <a:rPr lang="en-US" smtClean="0"/>
              <a:t>9/21/2024</a:t>
            </a:fld>
            <a:endParaRPr lang="en-US"/>
          </a:p>
        </p:txBody>
      </p:sp>
      <p:sp>
        <p:nvSpPr>
          <p:cNvPr id="5" name="Footer Placeholder 4">
            <a:extLst>
              <a:ext uri="{FF2B5EF4-FFF2-40B4-BE49-F238E27FC236}">
                <a16:creationId xmlns:a16="http://schemas.microsoft.com/office/drawing/2014/main" id="{C0380880-6EDE-C62B-9714-64AD8C6DCB26}"/>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8EE96D04-2EA2-181F-C4D1-D84A237B4813}"/>
              </a:ext>
            </a:extLst>
          </p:cNvPr>
          <p:cNvSpPr>
            <a:spLocks noGrp="1"/>
          </p:cNvSpPr>
          <p:nvPr>
            <p:ph type="sldNum" sz="quarter" idx="12"/>
          </p:nvPr>
        </p:nvSpPr>
        <p:spPr/>
        <p:txBody>
          <a:bodyPr/>
          <a:lstStyle/>
          <a:p>
            <a:fld id="{714CA8A7-C2BF-450A-85D4-073AF6C65BC5}" type="slidenum">
              <a:rPr lang="en-US" smtClean="0"/>
              <a:t>2</a:t>
            </a:fld>
            <a:endParaRPr lang="en-US"/>
          </a:p>
        </p:txBody>
      </p:sp>
    </p:spTree>
    <p:extLst>
      <p:ext uri="{BB962C8B-B14F-4D97-AF65-F5344CB8AC3E}">
        <p14:creationId xmlns:p14="http://schemas.microsoft.com/office/powerpoint/2010/main" val="33288619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95EBD8-E9AF-44E3-BA44-BEA204B231BA}"/>
              </a:ext>
            </a:extLst>
          </p:cNvPr>
          <p:cNvSpPr>
            <a:spLocks noGrp="1"/>
          </p:cNvSpPr>
          <p:nvPr>
            <p:ph type="title"/>
          </p:nvPr>
        </p:nvSpPr>
        <p:spPr/>
        <p:txBody>
          <a:bodyPr/>
          <a:lstStyle/>
          <a:p>
            <a:r>
              <a:rPr lang="en-US" dirty="0"/>
              <a:t>Dilation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DCDF93C1-5A1F-43A2-9BE7-009EC044F7ED}"/>
                  </a:ext>
                </a:extLst>
              </p:cNvPr>
              <p:cNvSpPr>
                <a:spLocks noGrp="1"/>
              </p:cNvSpPr>
              <p:nvPr>
                <p:ph idx="1"/>
              </p:nvPr>
            </p:nvSpPr>
            <p:spPr/>
            <p:txBody>
              <a:bodyPr>
                <a:normAutofit fontScale="92500" lnSpcReduction="20000"/>
              </a:bodyPr>
              <a:lstStyle/>
              <a:p>
                <a:pPr lvl="0">
                  <a:lnSpc>
                    <a:spcPct val="150000"/>
                  </a:lnSpc>
                  <a:buFont typeface="Wingdings" panose="05000000000000000000" pitchFamily="2" charset="2"/>
                  <a:buChar char="v"/>
                </a:pPr>
                <a:r>
                  <a:rPr lang="en-US" dirty="0">
                    <a:solidFill>
                      <a:schemeClr val="tx1"/>
                    </a:solidFill>
                  </a:rPr>
                  <a:t>With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and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 as sets in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𝑍</m:t>
                        </m:r>
                      </m:e>
                      <m:sup>
                        <m:r>
                          <a:rPr lang="en-US">
                            <a:solidFill>
                              <a:schemeClr val="tx1"/>
                            </a:solidFill>
                            <a:latin typeface="Cambria Math" panose="02040503050406030204" pitchFamily="18" charset="0"/>
                          </a:rPr>
                          <m:t>2</m:t>
                        </m:r>
                      </m:sup>
                    </m:sSup>
                  </m:oMath>
                </a14:m>
                <a:r>
                  <a:rPr lang="en-US" dirty="0">
                    <a:solidFill>
                      <a:schemeClr val="tx1"/>
                    </a:solidFill>
                  </a:rPr>
                  <a:t>, the dilation of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by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 denoted by </a:t>
                </a:r>
                <a14:m>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 is defined as</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𝑧</m:t>
                          </m:r>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B</m:t>
                              </m:r>
                              <m: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𝑧</m:t>
                              </m:r>
                            </m:sub>
                          </m:sSub>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e>
                      </m:d>
                    </m:oMath>
                  </m:oMathPara>
                </a14:m>
                <a:endParaRPr lang="en-US" dirty="0">
                  <a:solidFill>
                    <a:schemeClr val="tx1"/>
                  </a:solidFill>
                </a:endParaRPr>
              </a:p>
              <a:p>
                <a:pPr lvl="0">
                  <a:lnSpc>
                    <a:spcPct val="150000"/>
                  </a:lnSpc>
                  <a:buFont typeface="Wingdings" panose="05000000000000000000" pitchFamily="2" charset="2"/>
                  <a:buChar char="v"/>
                </a:pPr>
                <a:r>
                  <a:rPr lang="en-US" b="1" dirty="0"/>
                  <a:t>z</a:t>
                </a:r>
                <a:r>
                  <a:rPr lang="en-US" dirty="0"/>
                  <a:t> is a point (pixel location) in the image.</a:t>
                </a:r>
                <a:endParaRPr lang="en-US" dirty="0">
                  <a:solidFill>
                    <a:schemeClr val="tx1"/>
                  </a:solidFill>
                  <a:latin typeface="Cambria Math" panose="02040503050406030204" pitchFamily="18" charset="0"/>
                </a:endParaRPr>
              </a:p>
              <a:p>
                <a:pPr lvl="0">
                  <a:lnSpc>
                    <a:spcPct val="150000"/>
                  </a:lnSpc>
                  <a:buFont typeface="Wingdings" panose="05000000000000000000" pitchFamily="2" charset="2"/>
                  <a:buChar char="v"/>
                </a:pPr>
                <a14:m>
                  <m:oMath xmlns:m="http://schemas.openxmlformats.org/officeDocument/2006/math">
                    <m:r>
                      <a:rPr lang="en-US"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B</m:t>
                        </m:r>
                        <m: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𝑧</m:t>
                        </m:r>
                      </m:sub>
                    </m:sSub>
                  </m:oMath>
                </a14:m>
                <a:r>
                  <a:rPr lang="en-US" dirty="0">
                    <a:solidFill>
                      <a:schemeClr val="tx1"/>
                    </a:solidFill>
                  </a:rPr>
                  <a:t> </a:t>
                </a:r>
                <a:r>
                  <a:rPr lang="en-US" dirty="0"/>
                  <a:t>is the structuring element B translated by z.</a:t>
                </a:r>
              </a:p>
              <a:p>
                <a:pPr lvl="0">
                  <a:lnSpc>
                    <a:spcPct val="150000"/>
                  </a:lnSpc>
                  <a:buFont typeface="Wingdings" panose="05000000000000000000" pitchFamily="2" charset="2"/>
                  <a:buChar char="v"/>
                </a:pPr>
                <a14:m>
                  <m:oMath xmlns:m="http://schemas.openxmlformats.org/officeDocument/2006/math">
                    <m:r>
                      <a:rPr lang="en-US"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b="0" i="0" smtClean="0">
                            <a:solidFill>
                              <a:schemeClr val="tx1"/>
                            </a:solidFill>
                            <a:latin typeface="Cambria Math" panose="02040503050406030204" pitchFamily="18" charset="0"/>
                          </a:rPr>
                          <m:t>B</m:t>
                        </m:r>
                        <m: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𝑧</m:t>
                        </m:r>
                      </m:sub>
                    </m:sSub>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 </m:t>
                    </m:r>
                  </m:oMath>
                </a14:m>
                <a:r>
                  <a:rPr lang="en-US" dirty="0"/>
                  <a:t> means that the structuring element B, when centered at z, has </a:t>
                </a:r>
                <a:r>
                  <a:rPr lang="en-US" b="1" dirty="0"/>
                  <a:t>at least one</a:t>
                </a:r>
                <a:r>
                  <a:rPr lang="en-US" dirty="0"/>
                  <a:t> overlap with the set A (i.e., it intersects with at least one foreground pixel).</a:t>
                </a:r>
                <a:endParaRPr lang="en-US" dirty="0">
                  <a:solidFill>
                    <a:schemeClr val="tx1"/>
                  </a:solidFill>
                </a:endParaRPr>
              </a:p>
              <a:p>
                <a:pPr lvl="0">
                  <a:lnSpc>
                    <a:spcPct val="150000"/>
                  </a:lnSpc>
                  <a:buFont typeface="Wingdings" panose="05000000000000000000" pitchFamily="2" charset="2"/>
                  <a:buChar char="v"/>
                </a:pPr>
                <a:r>
                  <a:rPr lang="en-US" dirty="0">
                    <a:solidFill>
                      <a:schemeClr val="tx1"/>
                    </a:solidFill>
                  </a:rPr>
                  <a:t>An equivalent formulation is,</a:t>
                </a:r>
              </a:p>
              <a:p>
                <a:pPr marL="0" indent="0">
                  <a:lnSpc>
                    <a:spcPct val="15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𝑧</m:t>
                          </m:r>
                          <m:r>
                            <a:rPr lang="en-US">
                              <a:solidFill>
                                <a:schemeClr val="tx1"/>
                              </a:solidFill>
                              <a:latin typeface="Cambria Math" panose="02040503050406030204" pitchFamily="18" charset="0"/>
                            </a:rPr>
                            <m:t>∣</m:t>
                          </m:r>
                          <m:r>
                            <a:rPr lang="en-US" b="0" i="0"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sSub>
                            <m:sSubPr>
                              <m:ctrlPr>
                                <a:rPr lang="en-US" i="1">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𝑧</m:t>
                              </m:r>
                            </m:sub>
                          </m:sSub>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𝐴</m:t>
                          </m:r>
                        </m:e>
                      </m:d>
                    </m:oMath>
                  </m:oMathPara>
                </a14:m>
                <a:endParaRPr lang="en-US" dirty="0">
                  <a:solidFill>
                    <a:schemeClr val="tx1"/>
                  </a:solidFill>
                </a:endParaRPr>
              </a:p>
              <a:p>
                <a:pPr lvl="0">
                  <a:lnSpc>
                    <a:spcPct val="150000"/>
                  </a:lnSpc>
                  <a:buFont typeface="Wingdings" panose="05000000000000000000" pitchFamily="2" charset="2"/>
                  <a:buChar char="v"/>
                </a:pPr>
                <a:endParaRPr lang="en-US" dirty="0">
                  <a:solidFill>
                    <a:schemeClr val="tx1"/>
                  </a:solidFill>
                </a:endParaRPr>
              </a:p>
              <a:p>
                <a:pPr lvl="0">
                  <a:lnSpc>
                    <a:spcPct val="150000"/>
                  </a:lnSpc>
                  <a:buFont typeface="Wingdings" panose="05000000000000000000" pitchFamily="2" charset="2"/>
                  <a:buChar char="v"/>
                </a:pPr>
                <a:endParaRPr lang="en-US" dirty="0">
                  <a:solidFill>
                    <a:schemeClr val="tx1"/>
                  </a:solidFill>
                </a:endParaRPr>
              </a:p>
              <a:p>
                <a:pPr lvl="0">
                  <a:lnSpc>
                    <a:spcPct val="150000"/>
                  </a:lnSpc>
                  <a:buFont typeface="Wingdings" panose="05000000000000000000" pitchFamily="2" charset="2"/>
                  <a:buChar char="v"/>
                </a:pPr>
                <a:endParaRPr lang="en-US" dirty="0">
                  <a:solidFill>
                    <a:schemeClr val="tx1"/>
                  </a:solidFill>
                </a:endParaRPr>
              </a:p>
              <a:p>
                <a:endParaRPr lang="en-US" dirty="0">
                  <a:solidFill>
                    <a:schemeClr val="tx1"/>
                  </a:solidFill>
                </a:endParaRPr>
              </a:p>
            </p:txBody>
          </p:sp>
        </mc:Choice>
        <mc:Fallback xmlns="">
          <p:sp>
            <p:nvSpPr>
              <p:cNvPr id="6" name="Content Placeholder 5">
                <a:extLst>
                  <a:ext uri="{FF2B5EF4-FFF2-40B4-BE49-F238E27FC236}">
                    <a16:creationId xmlns:a16="http://schemas.microsoft.com/office/drawing/2014/main" id="{DCDF93C1-5A1F-43A2-9BE7-009EC044F7ED}"/>
                  </a:ext>
                </a:extLst>
              </p:cNvPr>
              <p:cNvSpPr>
                <a:spLocks noGrp="1" noRot="1" noChangeAspect="1" noMove="1" noResize="1" noEditPoints="1" noAdjustHandles="1" noChangeArrowheads="1" noChangeShapeType="1" noTextEdit="1"/>
              </p:cNvSpPr>
              <p:nvPr>
                <p:ph idx="1"/>
              </p:nvPr>
            </p:nvSpPr>
            <p:spPr>
              <a:blipFill>
                <a:blip r:embed="rId2"/>
                <a:stretch>
                  <a:fillRect l="-1333" r="-2000"/>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9BFEB3A3-7EBF-43C0-0C30-A4B620EA0F4C}"/>
              </a:ext>
            </a:extLst>
          </p:cNvPr>
          <p:cNvSpPr>
            <a:spLocks noGrp="1"/>
          </p:cNvSpPr>
          <p:nvPr>
            <p:ph type="dt" sz="half" idx="10"/>
          </p:nvPr>
        </p:nvSpPr>
        <p:spPr/>
        <p:txBody>
          <a:bodyPr/>
          <a:lstStyle/>
          <a:p>
            <a:fld id="{4802A33F-B012-4C62-8437-261C9CF2F547}" type="datetime1">
              <a:rPr lang="en-US" smtClean="0"/>
              <a:t>9/21/2024</a:t>
            </a:fld>
            <a:endParaRPr lang="en-US"/>
          </a:p>
        </p:txBody>
      </p:sp>
      <p:sp>
        <p:nvSpPr>
          <p:cNvPr id="3" name="Footer Placeholder 2">
            <a:extLst>
              <a:ext uri="{FF2B5EF4-FFF2-40B4-BE49-F238E27FC236}">
                <a16:creationId xmlns:a16="http://schemas.microsoft.com/office/drawing/2014/main" id="{029C69AF-D2D2-E33E-8206-FFC5EE72DB7A}"/>
              </a:ext>
            </a:extLst>
          </p:cNvPr>
          <p:cNvSpPr>
            <a:spLocks noGrp="1"/>
          </p:cNvSpPr>
          <p:nvPr>
            <p:ph type="ftr" sz="quarter" idx="11"/>
          </p:nvPr>
        </p:nvSpPr>
        <p:spPr/>
        <p:txBody>
          <a:bodyPr/>
          <a:lstStyle/>
          <a:p>
            <a:r>
              <a:rPr lang="en-US"/>
              <a:t>Morphological Image Processing</a:t>
            </a:r>
          </a:p>
        </p:txBody>
      </p:sp>
      <p:sp>
        <p:nvSpPr>
          <p:cNvPr id="4" name="Slide Number Placeholder 3">
            <a:extLst>
              <a:ext uri="{FF2B5EF4-FFF2-40B4-BE49-F238E27FC236}">
                <a16:creationId xmlns:a16="http://schemas.microsoft.com/office/drawing/2014/main" id="{33EA0A5D-D6AC-B763-2A3C-3CC8651D51DE}"/>
              </a:ext>
            </a:extLst>
          </p:cNvPr>
          <p:cNvSpPr>
            <a:spLocks noGrp="1"/>
          </p:cNvSpPr>
          <p:nvPr>
            <p:ph type="sldNum" sz="quarter" idx="12"/>
          </p:nvPr>
        </p:nvSpPr>
        <p:spPr/>
        <p:txBody>
          <a:bodyPr/>
          <a:lstStyle/>
          <a:p>
            <a:fld id="{714CA8A7-C2BF-450A-85D4-073AF6C65BC5}" type="slidenum">
              <a:rPr lang="en-US" smtClean="0"/>
              <a:t>20</a:t>
            </a:fld>
            <a:endParaRPr lang="en-US"/>
          </a:p>
        </p:txBody>
      </p:sp>
    </p:spTree>
    <p:extLst>
      <p:ext uri="{BB962C8B-B14F-4D97-AF65-F5344CB8AC3E}">
        <p14:creationId xmlns:p14="http://schemas.microsoft.com/office/powerpoint/2010/main" val="2606544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89C1B-BB6C-D032-D06B-5368CF05D352}"/>
              </a:ext>
            </a:extLst>
          </p:cNvPr>
          <p:cNvSpPr>
            <a:spLocks noGrp="1"/>
          </p:cNvSpPr>
          <p:nvPr>
            <p:ph type="title"/>
          </p:nvPr>
        </p:nvSpPr>
        <p:spPr/>
        <p:txBody>
          <a:bodyPr/>
          <a:lstStyle/>
          <a:p>
            <a:r>
              <a:rPr lang="en-US" dirty="0"/>
              <a:t>Dilation</a:t>
            </a:r>
          </a:p>
        </p:txBody>
      </p:sp>
      <p:sp>
        <p:nvSpPr>
          <p:cNvPr id="3" name="Content Placeholder 2">
            <a:extLst>
              <a:ext uri="{FF2B5EF4-FFF2-40B4-BE49-F238E27FC236}">
                <a16:creationId xmlns:a16="http://schemas.microsoft.com/office/drawing/2014/main" id="{829905FC-DCF6-6D35-5188-1483127B1D1C}"/>
              </a:ext>
            </a:extLst>
          </p:cNvPr>
          <p:cNvSpPr>
            <a:spLocks noGrp="1"/>
          </p:cNvSpPr>
          <p:nvPr>
            <p:ph idx="1"/>
          </p:nvPr>
        </p:nvSpPr>
        <p:spPr/>
        <p:txBody>
          <a:bodyPr/>
          <a:lstStyle/>
          <a:p>
            <a:pPr>
              <a:lnSpc>
                <a:spcPct val="150000"/>
              </a:lnSpc>
              <a:buFont typeface="Wingdings" panose="05000000000000000000" pitchFamily="2" charset="2"/>
              <a:buChar char="v"/>
            </a:pPr>
            <a:r>
              <a:rPr lang="en-US" dirty="0"/>
              <a:t>Dilation expands the object by adding pixels to its boundary.</a:t>
            </a:r>
          </a:p>
          <a:p>
            <a:pPr>
              <a:lnSpc>
                <a:spcPct val="150000"/>
              </a:lnSpc>
              <a:buFont typeface="Wingdings" panose="05000000000000000000" pitchFamily="2" charset="2"/>
              <a:buChar char="v"/>
            </a:pPr>
            <a:r>
              <a:rPr lang="en-US" dirty="0"/>
              <a:t>For each pixel z, dilation checks if any part of the structuring element B, when placed at 𝑧, overlaps with the foreground region 𝐴. </a:t>
            </a:r>
          </a:p>
          <a:p>
            <a:pPr>
              <a:lnSpc>
                <a:spcPct val="150000"/>
              </a:lnSpc>
              <a:buFont typeface="Wingdings" panose="05000000000000000000" pitchFamily="2" charset="2"/>
              <a:buChar char="v"/>
            </a:pPr>
            <a:r>
              <a:rPr lang="en-US" dirty="0"/>
              <a:t>If there is an overlap (even partial), the pixel 𝑧 is added to the result of the dilation.</a:t>
            </a:r>
          </a:p>
          <a:p>
            <a:pPr>
              <a:lnSpc>
                <a:spcPct val="150000"/>
              </a:lnSpc>
              <a:buFont typeface="Wingdings" panose="05000000000000000000" pitchFamily="2" charset="2"/>
              <a:buChar char="v"/>
            </a:pPr>
            <a:r>
              <a:rPr lang="en-US" dirty="0"/>
              <a:t>This process is done for all pixels in the image.</a:t>
            </a:r>
          </a:p>
        </p:txBody>
      </p:sp>
      <p:sp>
        <p:nvSpPr>
          <p:cNvPr id="4" name="Date Placeholder 3">
            <a:extLst>
              <a:ext uri="{FF2B5EF4-FFF2-40B4-BE49-F238E27FC236}">
                <a16:creationId xmlns:a16="http://schemas.microsoft.com/office/drawing/2014/main" id="{EBE45F52-5412-3910-B855-47ABC4E5E5B2}"/>
              </a:ext>
            </a:extLst>
          </p:cNvPr>
          <p:cNvSpPr>
            <a:spLocks noGrp="1"/>
          </p:cNvSpPr>
          <p:nvPr>
            <p:ph type="dt" sz="half" idx="10"/>
          </p:nvPr>
        </p:nvSpPr>
        <p:spPr/>
        <p:txBody>
          <a:bodyPr/>
          <a:lstStyle/>
          <a:p>
            <a:fld id="{5B94634F-169C-4B7C-906A-20B8CF69ADA3}" type="datetime1">
              <a:rPr lang="en-US" smtClean="0"/>
              <a:t>9/21/2024</a:t>
            </a:fld>
            <a:endParaRPr lang="en-US"/>
          </a:p>
        </p:txBody>
      </p:sp>
      <p:sp>
        <p:nvSpPr>
          <p:cNvPr id="5" name="Footer Placeholder 4">
            <a:extLst>
              <a:ext uri="{FF2B5EF4-FFF2-40B4-BE49-F238E27FC236}">
                <a16:creationId xmlns:a16="http://schemas.microsoft.com/office/drawing/2014/main" id="{0D1EF69F-5C43-36AF-2D19-ED20D3CE5723}"/>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D5D63F29-E944-51FE-6B93-D0E3EC2F6640}"/>
              </a:ext>
            </a:extLst>
          </p:cNvPr>
          <p:cNvSpPr>
            <a:spLocks noGrp="1"/>
          </p:cNvSpPr>
          <p:nvPr>
            <p:ph type="sldNum" sz="quarter" idx="12"/>
          </p:nvPr>
        </p:nvSpPr>
        <p:spPr/>
        <p:txBody>
          <a:bodyPr/>
          <a:lstStyle/>
          <a:p>
            <a:fld id="{714CA8A7-C2BF-450A-85D4-073AF6C65BC5}" type="slidenum">
              <a:rPr lang="en-US" smtClean="0"/>
              <a:t>21</a:t>
            </a:fld>
            <a:endParaRPr lang="en-US"/>
          </a:p>
        </p:txBody>
      </p:sp>
    </p:spTree>
    <p:extLst>
      <p:ext uri="{BB962C8B-B14F-4D97-AF65-F5344CB8AC3E}">
        <p14:creationId xmlns:p14="http://schemas.microsoft.com/office/powerpoint/2010/main" val="1779280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3183-2412-A650-89DF-4CC4C47B5D02}"/>
              </a:ext>
            </a:extLst>
          </p:cNvPr>
          <p:cNvSpPr>
            <a:spLocks noGrp="1"/>
          </p:cNvSpPr>
          <p:nvPr>
            <p:ph type="title"/>
          </p:nvPr>
        </p:nvSpPr>
        <p:spPr/>
        <p:txBody>
          <a:bodyPr/>
          <a:lstStyle/>
          <a:p>
            <a:r>
              <a:rPr lang="en-US" dirty="0"/>
              <a:t>Dilation</a:t>
            </a:r>
          </a:p>
        </p:txBody>
      </p:sp>
      <p:sp>
        <p:nvSpPr>
          <p:cNvPr id="3" name="Content Placeholder 2">
            <a:extLst>
              <a:ext uri="{FF2B5EF4-FFF2-40B4-BE49-F238E27FC236}">
                <a16:creationId xmlns:a16="http://schemas.microsoft.com/office/drawing/2014/main" id="{C6D718D8-8B28-2530-B167-DE27822F8A6E}"/>
              </a:ext>
            </a:extLst>
          </p:cNvPr>
          <p:cNvSpPr>
            <a:spLocks noGrp="1"/>
          </p:cNvSpPr>
          <p:nvPr>
            <p:ph idx="1"/>
          </p:nvPr>
        </p:nvSpPr>
        <p:spPr/>
        <p:txBody>
          <a:bodyPr/>
          <a:lstStyle/>
          <a:p>
            <a:pPr algn="just">
              <a:lnSpc>
                <a:spcPct val="150000"/>
              </a:lnSpc>
              <a:buFont typeface="Wingdings" panose="05000000000000000000" pitchFamily="2" charset="2"/>
              <a:buChar char="v"/>
            </a:pPr>
            <a:r>
              <a:rPr lang="en-US" dirty="0"/>
              <a:t>Dilation grows objects: Wherever the structuring element touches or overlaps with the foreground pixels, the corresponding output pixel is marked as foreground.</a:t>
            </a:r>
          </a:p>
          <a:p>
            <a:pPr algn="just">
              <a:lnSpc>
                <a:spcPct val="150000"/>
              </a:lnSpc>
              <a:buFont typeface="Wingdings" panose="05000000000000000000" pitchFamily="2" charset="2"/>
              <a:buChar char="v"/>
            </a:pPr>
            <a:r>
              <a:rPr lang="en-US" dirty="0"/>
              <a:t>The size and shape of the structuring element 𝐵 determine how much the object will be expanded. A larger structuring element will result in greater expansion, while the shape (square, cross, circle, etc.) controls the manner in which the expansion occurs.</a:t>
            </a:r>
          </a:p>
        </p:txBody>
      </p:sp>
      <p:sp>
        <p:nvSpPr>
          <p:cNvPr id="4" name="Date Placeholder 3">
            <a:extLst>
              <a:ext uri="{FF2B5EF4-FFF2-40B4-BE49-F238E27FC236}">
                <a16:creationId xmlns:a16="http://schemas.microsoft.com/office/drawing/2014/main" id="{828A01B1-130E-F2C7-2EC4-4EB988BC9582}"/>
              </a:ext>
            </a:extLst>
          </p:cNvPr>
          <p:cNvSpPr>
            <a:spLocks noGrp="1"/>
          </p:cNvSpPr>
          <p:nvPr>
            <p:ph type="dt" sz="half" idx="10"/>
          </p:nvPr>
        </p:nvSpPr>
        <p:spPr/>
        <p:txBody>
          <a:bodyPr/>
          <a:lstStyle/>
          <a:p>
            <a:fld id="{5B94634F-169C-4B7C-906A-20B8CF69ADA3}" type="datetime1">
              <a:rPr lang="en-US" smtClean="0"/>
              <a:t>9/21/2024</a:t>
            </a:fld>
            <a:endParaRPr lang="en-US"/>
          </a:p>
        </p:txBody>
      </p:sp>
      <p:sp>
        <p:nvSpPr>
          <p:cNvPr id="5" name="Footer Placeholder 4">
            <a:extLst>
              <a:ext uri="{FF2B5EF4-FFF2-40B4-BE49-F238E27FC236}">
                <a16:creationId xmlns:a16="http://schemas.microsoft.com/office/drawing/2014/main" id="{50E4D2A2-7B9E-2CFC-1D9C-C8A66C922BF6}"/>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475173C3-16D2-90D4-509A-A838723BCAAE}"/>
              </a:ext>
            </a:extLst>
          </p:cNvPr>
          <p:cNvSpPr>
            <a:spLocks noGrp="1"/>
          </p:cNvSpPr>
          <p:nvPr>
            <p:ph type="sldNum" sz="quarter" idx="12"/>
          </p:nvPr>
        </p:nvSpPr>
        <p:spPr/>
        <p:txBody>
          <a:bodyPr/>
          <a:lstStyle/>
          <a:p>
            <a:fld id="{714CA8A7-C2BF-450A-85D4-073AF6C65BC5}" type="slidenum">
              <a:rPr lang="en-US" smtClean="0"/>
              <a:t>22</a:t>
            </a:fld>
            <a:endParaRPr lang="en-US"/>
          </a:p>
        </p:txBody>
      </p:sp>
    </p:spTree>
    <p:extLst>
      <p:ext uri="{BB962C8B-B14F-4D97-AF65-F5344CB8AC3E}">
        <p14:creationId xmlns:p14="http://schemas.microsoft.com/office/powerpoint/2010/main" val="1789065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F9E52-AE26-4CC6-8805-0E28D8F0E4A8}"/>
              </a:ext>
            </a:extLst>
          </p:cNvPr>
          <p:cNvSpPr>
            <a:spLocks noGrp="1"/>
          </p:cNvSpPr>
          <p:nvPr>
            <p:ph type="title"/>
          </p:nvPr>
        </p:nvSpPr>
        <p:spPr/>
        <p:txBody>
          <a:bodyPr/>
          <a:lstStyle/>
          <a:p>
            <a:r>
              <a:rPr lang="en-US" dirty="0"/>
              <a:t>Dilation</a:t>
            </a:r>
          </a:p>
        </p:txBody>
      </p:sp>
      <p:sp>
        <p:nvSpPr>
          <p:cNvPr id="3" name="Content Placeholder 2">
            <a:extLst>
              <a:ext uri="{FF2B5EF4-FFF2-40B4-BE49-F238E27FC236}">
                <a16:creationId xmlns:a16="http://schemas.microsoft.com/office/drawing/2014/main" id="{0EA12A9F-257D-493F-B530-970A132D7BBA}"/>
              </a:ext>
            </a:extLst>
          </p:cNvPr>
          <p:cNvSpPr>
            <a:spLocks noGrp="1"/>
          </p:cNvSpPr>
          <p:nvPr>
            <p:ph idx="1"/>
          </p:nvPr>
        </p:nvSpPr>
        <p:spPr>
          <a:xfrm>
            <a:off x="1097280" y="1845734"/>
            <a:ext cx="10058400" cy="4023360"/>
          </a:xfrm>
        </p:spPr>
        <p:txBody>
          <a:bodyPr/>
          <a:lstStyle/>
          <a:p>
            <a:pPr marL="0" indent="0" algn="just">
              <a:lnSpc>
                <a:spcPct val="150000"/>
              </a:lnSpc>
              <a:buNone/>
            </a:pPr>
            <a:r>
              <a:rPr lang="en-US" b="1" dirty="0">
                <a:solidFill>
                  <a:schemeClr val="tx1"/>
                </a:solidFill>
              </a:rPr>
              <a:t>Application:</a:t>
            </a:r>
          </a:p>
          <a:p>
            <a:pPr algn="just">
              <a:lnSpc>
                <a:spcPct val="150000"/>
              </a:lnSpc>
              <a:buFont typeface="Wingdings" panose="05000000000000000000" pitchFamily="2" charset="2"/>
              <a:buChar char="v"/>
            </a:pPr>
            <a:r>
              <a:rPr lang="en-US" dirty="0">
                <a:solidFill>
                  <a:schemeClr val="tx1"/>
                </a:solidFill>
              </a:rPr>
              <a:t>Grows or thickens objects in a binary image.</a:t>
            </a:r>
          </a:p>
          <a:p>
            <a:pPr algn="just">
              <a:lnSpc>
                <a:spcPct val="150000"/>
              </a:lnSpc>
              <a:buFont typeface="Wingdings" panose="05000000000000000000" pitchFamily="2" charset="2"/>
              <a:buChar char="v"/>
            </a:pPr>
            <a:r>
              <a:rPr lang="en-US" dirty="0">
                <a:solidFill>
                  <a:schemeClr val="tx1"/>
                </a:solidFill>
              </a:rPr>
              <a:t>Bridging gaps in broken characters.</a:t>
            </a:r>
          </a:p>
          <a:p>
            <a:pPr marL="0" indent="0" algn="just">
              <a:lnSpc>
                <a:spcPct val="150000"/>
              </a:lnSpc>
              <a:buNone/>
            </a:pPr>
            <a:br>
              <a:rPr lang="en-US" dirty="0">
                <a:solidFill>
                  <a:schemeClr val="tx1"/>
                </a:solidFill>
              </a:rPr>
            </a:br>
            <a:endParaRPr lang="en-US" dirty="0">
              <a:solidFill>
                <a:schemeClr val="tx1"/>
              </a:solidFill>
            </a:endParaRPr>
          </a:p>
        </p:txBody>
      </p:sp>
      <p:sp>
        <p:nvSpPr>
          <p:cNvPr id="4" name="Date Placeholder 3">
            <a:extLst>
              <a:ext uri="{FF2B5EF4-FFF2-40B4-BE49-F238E27FC236}">
                <a16:creationId xmlns:a16="http://schemas.microsoft.com/office/drawing/2014/main" id="{527A7852-FDC8-2177-5809-FA7E95C37826}"/>
              </a:ext>
            </a:extLst>
          </p:cNvPr>
          <p:cNvSpPr>
            <a:spLocks noGrp="1"/>
          </p:cNvSpPr>
          <p:nvPr>
            <p:ph type="dt" sz="half" idx="10"/>
          </p:nvPr>
        </p:nvSpPr>
        <p:spPr/>
        <p:txBody>
          <a:bodyPr/>
          <a:lstStyle/>
          <a:p>
            <a:fld id="{92A1076A-66C2-4370-A34A-9AE3F06376BE}" type="datetime1">
              <a:rPr lang="en-US" smtClean="0"/>
              <a:t>9/21/2024</a:t>
            </a:fld>
            <a:endParaRPr lang="en-US"/>
          </a:p>
        </p:txBody>
      </p:sp>
      <p:sp>
        <p:nvSpPr>
          <p:cNvPr id="5" name="Footer Placeholder 4">
            <a:extLst>
              <a:ext uri="{FF2B5EF4-FFF2-40B4-BE49-F238E27FC236}">
                <a16:creationId xmlns:a16="http://schemas.microsoft.com/office/drawing/2014/main" id="{0280E408-46D6-4DC2-6848-CD35523AE682}"/>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F1AEEDC3-B551-F1E1-0104-DE0934723933}"/>
              </a:ext>
            </a:extLst>
          </p:cNvPr>
          <p:cNvSpPr>
            <a:spLocks noGrp="1"/>
          </p:cNvSpPr>
          <p:nvPr>
            <p:ph type="sldNum" sz="quarter" idx="12"/>
          </p:nvPr>
        </p:nvSpPr>
        <p:spPr/>
        <p:txBody>
          <a:bodyPr/>
          <a:lstStyle/>
          <a:p>
            <a:fld id="{714CA8A7-C2BF-450A-85D4-073AF6C65BC5}" type="slidenum">
              <a:rPr lang="en-US" smtClean="0"/>
              <a:t>23</a:t>
            </a:fld>
            <a:endParaRPr lang="en-US"/>
          </a:p>
        </p:txBody>
      </p:sp>
    </p:spTree>
    <p:extLst>
      <p:ext uri="{BB962C8B-B14F-4D97-AF65-F5344CB8AC3E}">
        <p14:creationId xmlns:p14="http://schemas.microsoft.com/office/powerpoint/2010/main" val="4101062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F521-7869-46CC-9865-0CB31F1AF30B}"/>
              </a:ext>
            </a:extLst>
          </p:cNvPr>
          <p:cNvSpPr>
            <a:spLocks noGrp="1"/>
          </p:cNvSpPr>
          <p:nvPr>
            <p:ph type="title"/>
          </p:nvPr>
        </p:nvSpPr>
        <p:spPr/>
        <p:txBody>
          <a:bodyPr/>
          <a:lstStyle/>
          <a:p>
            <a:r>
              <a:rPr lang="en-US" dirty="0"/>
              <a:t>Dilation</a:t>
            </a:r>
          </a:p>
        </p:txBody>
      </p:sp>
      <p:pic>
        <p:nvPicPr>
          <p:cNvPr id="4" name="Content Placeholder 3">
            <a:extLst>
              <a:ext uri="{FF2B5EF4-FFF2-40B4-BE49-F238E27FC236}">
                <a16:creationId xmlns:a16="http://schemas.microsoft.com/office/drawing/2014/main" id="{AE9EAC79-E220-481C-91A8-03FA8BF0316F}"/>
              </a:ext>
            </a:extLst>
          </p:cNvPr>
          <p:cNvPicPr>
            <a:picLocks noGrp="1" noChangeAspect="1"/>
          </p:cNvPicPr>
          <p:nvPr>
            <p:ph idx="1"/>
          </p:nvPr>
        </p:nvPicPr>
        <p:blipFill>
          <a:blip r:embed="rId2"/>
          <a:stretch>
            <a:fillRect/>
          </a:stretch>
        </p:blipFill>
        <p:spPr>
          <a:xfrm>
            <a:off x="1299992" y="2547059"/>
            <a:ext cx="4391025" cy="2733675"/>
          </a:xfrm>
          <a:prstGeom prst="rect">
            <a:avLst/>
          </a:prstGeom>
        </p:spPr>
      </p:pic>
      <p:pic>
        <p:nvPicPr>
          <p:cNvPr id="5" name="Picture 4">
            <a:extLst>
              <a:ext uri="{FF2B5EF4-FFF2-40B4-BE49-F238E27FC236}">
                <a16:creationId xmlns:a16="http://schemas.microsoft.com/office/drawing/2014/main" id="{FB00B433-FE43-4D57-830F-9E684A8B1C38}"/>
              </a:ext>
            </a:extLst>
          </p:cNvPr>
          <p:cNvPicPr>
            <a:picLocks noChangeAspect="1"/>
          </p:cNvPicPr>
          <p:nvPr/>
        </p:nvPicPr>
        <p:blipFill>
          <a:blip r:embed="rId3"/>
          <a:stretch>
            <a:fillRect/>
          </a:stretch>
        </p:blipFill>
        <p:spPr>
          <a:xfrm>
            <a:off x="7018239" y="2372530"/>
            <a:ext cx="3248025" cy="2619375"/>
          </a:xfrm>
          <a:prstGeom prst="rect">
            <a:avLst/>
          </a:prstGeom>
        </p:spPr>
      </p:pic>
      <p:sp>
        <p:nvSpPr>
          <p:cNvPr id="3" name="Date Placeholder 2">
            <a:extLst>
              <a:ext uri="{FF2B5EF4-FFF2-40B4-BE49-F238E27FC236}">
                <a16:creationId xmlns:a16="http://schemas.microsoft.com/office/drawing/2014/main" id="{3A8288B3-2B87-0487-F72D-6BDAE5B4A300}"/>
              </a:ext>
            </a:extLst>
          </p:cNvPr>
          <p:cNvSpPr>
            <a:spLocks noGrp="1"/>
          </p:cNvSpPr>
          <p:nvPr>
            <p:ph type="dt" sz="half" idx="10"/>
          </p:nvPr>
        </p:nvSpPr>
        <p:spPr/>
        <p:txBody>
          <a:bodyPr/>
          <a:lstStyle/>
          <a:p>
            <a:fld id="{49CDE3CD-368D-42C6-A542-7D6479EC9A10}" type="datetime1">
              <a:rPr lang="en-US" smtClean="0"/>
              <a:t>9/21/2024</a:t>
            </a:fld>
            <a:endParaRPr lang="en-US"/>
          </a:p>
        </p:txBody>
      </p:sp>
      <p:sp>
        <p:nvSpPr>
          <p:cNvPr id="6" name="Footer Placeholder 5">
            <a:extLst>
              <a:ext uri="{FF2B5EF4-FFF2-40B4-BE49-F238E27FC236}">
                <a16:creationId xmlns:a16="http://schemas.microsoft.com/office/drawing/2014/main" id="{079AC653-712B-80EA-2721-6A7492D78081}"/>
              </a:ext>
            </a:extLst>
          </p:cNvPr>
          <p:cNvSpPr>
            <a:spLocks noGrp="1"/>
          </p:cNvSpPr>
          <p:nvPr>
            <p:ph type="ftr" sz="quarter" idx="11"/>
          </p:nvPr>
        </p:nvSpPr>
        <p:spPr/>
        <p:txBody>
          <a:bodyPr/>
          <a:lstStyle/>
          <a:p>
            <a:r>
              <a:rPr lang="en-US"/>
              <a:t>Morphological Image Processing</a:t>
            </a:r>
          </a:p>
        </p:txBody>
      </p:sp>
      <p:sp>
        <p:nvSpPr>
          <p:cNvPr id="7" name="Slide Number Placeholder 6">
            <a:extLst>
              <a:ext uri="{FF2B5EF4-FFF2-40B4-BE49-F238E27FC236}">
                <a16:creationId xmlns:a16="http://schemas.microsoft.com/office/drawing/2014/main" id="{C53BCC36-44D3-78A7-166A-0BC2A98DAD5B}"/>
              </a:ext>
            </a:extLst>
          </p:cNvPr>
          <p:cNvSpPr>
            <a:spLocks noGrp="1"/>
          </p:cNvSpPr>
          <p:nvPr>
            <p:ph type="sldNum" sz="quarter" idx="12"/>
          </p:nvPr>
        </p:nvSpPr>
        <p:spPr/>
        <p:txBody>
          <a:bodyPr/>
          <a:lstStyle/>
          <a:p>
            <a:fld id="{714CA8A7-C2BF-450A-85D4-073AF6C65BC5}" type="slidenum">
              <a:rPr lang="en-US" smtClean="0"/>
              <a:t>24</a:t>
            </a:fld>
            <a:endParaRPr lang="en-US"/>
          </a:p>
        </p:txBody>
      </p:sp>
    </p:spTree>
    <p:extLst>
      <p:ext uri="{BB962C8B-B14F-4D97-AF65-F5344CB8AC3E}">
        <p14:creationId xmlns:p14="http://schemas.microsoft.com/office/powerpoint/2010/main" val="105525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D7AD-D38B-4D9B-896B-6525D004074E}"/>
              </a:ext>
            </a:extLst>
          </p:cNvPr>
          <p:cNvSpPr>
            <a:spLocks noGrp="1"/>
          </p:cNvSpPr>
          <p:nvPr>
            <p:ph type="title"/>
          </p:nvPr>
        </p:nvSpPr>
        <p:spPr/>
        <p:txBody>
          <a:bodyPr/>
          <a:lstStyle/>
          <a:p>
            <a:r>
              <a:rPr lang="en-US" dirty="0"/>
              <a:t>Dilation</a:t>
            </a:r>
          </a:p>
        </p:txBody>
      </p:sp>
      <p:pic>
        <p:nvPicPr>
          <p:cNvPr id="4" name="Content Placeholder 3">
            <a:extLst>
              <a:ext uri="{FF2B5EF4-FFF2-40B4-BE49-F238E27FC236}">
                <a16:creationId xmlns:a16="http://schemas.microsoft.com/office/drawing/2014/main" id="{BB757380-145C-470C-B346-E6859FB03880}"/>
              </a:ext>
            </a:extLst>
          </p:cNvPr>
          <p:cNvPicPr>
            <a:picLocks noGrp="1" noChangeAspect="1"/>
          </p:cNvPicPr>
          <p:nvPr>
            <p:ph idx="1"/>
          </p:nvPr>
        </p:nvPicPr>
        <p:blipFill>
          <a:blip r:embed="rId2"/>
          <a:stretch>
            <a:fillRect/>
          </a:stretch>
        </p:blipFill>
        <p:spPr>
          <a:xfrm>
            <a:off x="2130425" y="2809875"/>
            <a:ext cx="7991475" cy="2095500"/>
          </a:xfrm>
          <a:prstGeom prst="rect">
            <a:avLst/>
          </a:prstGeom>
        </p:spPr>
      </p:pic>
      <p:sp>
        <p:nvSpPr>
          <p:cNvPr id="3" name="Date Placeholder 2">
            <a:extLst>
              <a:ext uri="{FF2B5EF4-FFF2-40B4-BE49-F238E27FC236}">
                <a16:creationId xmlns:a16="http://schemas.microsoft.com/office/drawing/2014/main" id="{994E34D2-A550-3E29-E68E-015B8831946A}"/>
              </a:ext>
            </a:extLst>
          </p:cNvPr>
          <p:cNvSpPr>
            <a:spLocks noGrp="1"/>
          </p:cNvSpPr>
          <p:nvPr>
            <p:ph type="dt" sz="half" idx="10"/>
          </p:nvPr>
        </p:nvSpPr>
        <p:spPr/>
        <p:txBody>
          <a:bodyPr/>
          <a:lstStyle/>
          <a:p>
            <a:fld id="{61950703-AF14-466A-9249-A896AC0BD6DA}" type="datetime1">
              <a:rPr lang="en-US" smtClean="0"/>
              <a:t>9/21/2024</a:t>
            </a:fld>
            <a:endParaRPr lang="en-US"/>
          </a:p>
        </p:txBody>
      </p:sp>
      <p:sp>
        <p:nvSpPr>
          <p:cNvPr id="5" name="Footer Placeholder 4">
            <a:extLst>
              <a:ext uri="{FF2B5EF4-FFF2-40B4-BE49-F238E27FC236}">
                <a16:creationId xmlns:a16="http://schemas.microsoft.com/office/drawing/2014/main" id="{E81DF7D1-AC3D-9706-FC9E-FD35962B464B}"/>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27441063-7918-1895-65AB-95827B658EEB}"/>
              </a:ext>
            </a:extLst>
          </p:cNvPr>
          <p:cNvSpPr>
            <a:spLocks noGrp="1"/>
          </p:cNvSpPr>
          <p:nvPr>
            <p:ph type="sldNum" sz="quarter" idx="12"/>
          </p:nvPr>
        </p:nvSpPr>
        <p:spPr/>
        <p:txBody>
          <a:bodyPr/>
          <a:lstStyle/>
          <a:p>
            <a:fld id="{714CA8A7-C2BF-450A-85D4-073AF6C65BC5}" type="slidenum">
              <a:rPr lang="en-US" smtClean="0"/>
              <a:t>25</a:t>
            </a:fld>
            <a:endParaRPr lang="en-US"/>
          </a:p>
        </p:txBody>
      </p:sp>
    </p:spTree>
    <p:extLst>
      <p:ext uri="{BB962C8B-B14F-4D97-AF65-F5344CB8AC3E}">
        <p14:creationId xmlns:p14="http://schemas.microsoft.com/office/powerpoint/2010/main" val="3146720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E53CB-9202-40F6-A2D4-95B28B80C588}"/>
              </a:ext>
            </a:extLst>
          </p:cNvPr>
          <p:cNvSpPr>
            <a:spLocks noGrp="1"/>
          </p:cNvSpPr>
          <p:nvPr>
            <p:ph type="title"/>
          </p:nvPr>
        </p:nvSpPr>
        <p:spPr/>
        <p:txBody>
          <a:bodyPr/>
          <a:lstStyle/>
          <a:p>
            <a:r>
              <a:rPr lang="en-US" dirty="0"/>
              <a:t>Dilation</a:t>
            </a:r>
          </a:p>
        </p:txBody>
      </p:sp>
      <p:pic>
        <p:nvPicPr>
          <p:cNvPr id="6" name="Content Placeholder 5">
            <a:extLst>
              <a:ext uri="{FF2B5EF4-FFF2-40B4-BE49-F238E27FC236}">
                <a16:creationId xmlns:a16="http://schemas.microsoft.com/office/drawing/2014/main" id="{2A9F0E2A-0445-46DE-A77C-2EF750358E6A}"/>
              </a:ext>
            </a:extLst>
          </p:cNvPr>
          <p:cNvPicPr>
            <a:picLocks noGrp="1" noChangeAspect="1"/>
          </p:cNvPicPr>
          <p:nvPr>
            <p:ph sz="half" idx="1"/>
          </p:nvPr>
        </p:nvPicPr>
        <p:blipFill>
          <a:blip r:embed="rId2"/>
          <a:stretch>
            <a:fillRect/>
          </a:stretch>
        </p:blipFill>
        <p:spPr>
          <a:xfrm>
            <a:off x="1688122" y="1857375"/>
            <a:ext cx="4285959" cy="4000500"/>
          </a:xfrm>
          <a:prstGeom prst="rect">
            <a:avLst/>
          </a:prstGeom>
        </p:spPr>
      </p:pic>
      <p:sp>
        <p:nvSpPr>
          <p:cNvPr id="5" name="Content Placeholder 4">
            <a:extLst>
              <a:ext uri="{FF2B5EF4-FFF2-40B4-BE49-F238E27FC236}">
                <a16:creationId xmlns:a16="http://schemas.microsoft.com/office/drawing/2014/main" id="{75F18199-B8D4-42AB-8F50-D95487F916FD}"/>
              </a:ext>
            </a:extLst>
          </p:cNvPr>
          <p:cNvSpPr>
            <a:spLocks noGrp="1"/>
          </p:cNvSpPr>
          <p:nvPr>
            <p:ph sz="half" idx="2"/>
          </p:nvPr>
        </p:nvSpPr>
        <p:spPr/>
        <p:txBody>
          <a:bodyPr/>
          <a:lstStyle/>
          <a:p>
            <a:pPr marL="0" indent="0" algn="just">
              <a:lnSpc>
                <a:spcPct val="150000"/>
              </a:lnSpc>
              <a:buNone/>
            </a:pPr>
            <a:r>
              <a:rPr lang="en-US" b="1" dirty="0">
                <a:solidFill>
                  <a:schemeClr val="tx1"/>
                </a:solidFill>
              </a:rPr>
              <a:t>Figure 8:</a:t>
            </a:r>
            <a:r>
              <a:rPr lang="en-US" dirty="0">
                <a:solidFill>
                  <a:schemeClr val="tx1"/>
                </a:solidFill>
              </a:rPr>
              <a:t> (a) Set A (b) Square structuring element B (the dot denotes the origin). (c) Dilation of A by B shown shaded. (d) Elongated structuring element. (e) Dilation of A using this element. The dotted border in (c) and (e) is the boundary of set A shown only for reference.</a:t>
            </a:r>
          </a:p>
        </p:txBody>
      </p:sp>
      <p:pic>
        <p:nvPicPr>
          <p:cNvPr id="7" name="Picture 6">
            <a:extLst>
              <a:ext uri="{FF2B5EF4-FFF2-40B4-BE49-F238E27FC236}">
                <a16:creationId xmlns:a16="http://schemas.microsoft.com/office/drawing/2014/main" id="{AF632003-D0E6-4C52-904D-AD1CD14FE0B1}"/>
              </a:ext>
            </a:extLst>
          </p:cNvPr>
          <p:cNvPicPr>
            <a:picLocks noChangeAspect="1"/>
          </p:cNvPicPr>
          <p:nvPr/>
        </p:nvPicPr>
        <p:blipFill>
          <a:blip r:embed="rId3"/>
          <a:stretch>
            <a:fillRect/>
          </a:stretch>
        </p:blipFill>
        <p:spPr>
          <a:xfrm>
            <a:off x="1444283" y="5857875"/>
            <a:ext cx="590550" cy="400050"/>
          </a:xfrm>
          <a:prstGeom prst="rect">
            <a:avLst/>
          </a:prstGeom>
        </p:spPr>
      </p:pic>
      <p:sp>
        <p:nvSpPr>
          <p:cNvPr id="3" name="Date Placeholder 2">
            <a:extLst>
              <a:ext uri="{FF2B5EF4-FFF2-40B4-BE49-F238E27FC236}">
                <a16:creationId xmlns:a16="http://schemas.microsoft.com/office/drawing/2014/main" id="{60A47E65-F7CD-2370-EB05-CB3D80C673D3}"/>
              </a:ext>
            </a:extLst>
          </p:cNvPr>
          <p:cNvSpPr>
            <a:spLocks noGrp="1"/>
          </p:cNvSpPr>
          <p:nvPr>
            <p:ph type="dt" sz="half" idx="10"/>
          </p:nvPr>
        </p:nvSpPr>
        <p:spPr/>
        <p:txBody>
          <a:bodyPr/>
          <a:lstStyle/>
          <a:p>
            <a:fld id="{4966AD72-1125-4C3E-B0B5-EAF37089D15B}" type="datetime1">
              <a:rPr lang="en-US" smtClean="0"/>
              <a:t>9/21/2024</a:t>
            </a:fld>
            <a:endParaRPr lang="en-US"/>
          </a:p>
        </p:txBody>
      </p:sp>
      <p:sp>
        <p:nvSpPr>
          <p:cNvPr id="4" name="Footer Placeholder 3">
            <a:extLst>
              <a:ext uri="{FF2B5EF4-FFF2-40B4-BE49-F238E27FC236}">
                <a16:creationId xmlns:a16="http://schemas.microsoft.com/office/drawing/2014/main" id="{C6A58F17-3A4A-1A3F-5897-B782146721CE}"/>
              </a:ext>
            </a:extLst>
          </p:cNvPr>
          <p:cNvSpPr>
            <a:spLocks noGrp="1"/>
          </p:cNvSpPr>
          <p:nvPr>
            <p:ph type="ftr" sz="quarter" idx="11"/>
          </p:nvPr>
        </p:nvSpPr>
        <p:spPr/>
        <p:txBody>
          <a:bodyPr/>
          <a:lstStyle/>
          <a:p>
            <a:r>
              <a:rPr lang="en-US"/>
              <a:t>Morphological Image Processing</a:t>
            </a:r>
          </a:p>
        </p:txBody>
      </p:sp>
      <p:sp>
        <p:nvSpPr>
          <p:cNvPr id="8" name="Slide Number Placeholder 7">
            <a:extLst>
              <a:ext uri="{FF2B5EF4-FFF2-40B4-BE49-F238E27FC236}">
                <a16:creationId xmlns:a16="http://schemas.microsoft.com/office/drawing/2014/main" id="{780BFDBE-90B0-5E53-C5F9-32068BF1D383}"/>
              </a:ext>
            </a:extLst>
          </p:cNvPr>
          <p:cNvSpPr>
            <a:spLocks noGrp="1"/>
          </p:cNvSpPr>
          <p:nvPr>
            <p:ph type="sldNum" sz="quarter" idx="12"/>
          </p:nvPr>
        </p:nvSpPr>
        <p:spPr/>
        <p:txBody>
          <a:bodyPr/>
          <a:lstStyle/>
          <a:p>
            <a:fld id="{714CA8A7-C2BF-450A-85D4-073AF6C65BC5}" type="slidenum">
              <a:rPr lang="en-US" smtClean="0"/>
              <a:t>26</a:t>
            </a:fld>
            <a:endParaRPr lang="en-US"/>
          </a:p>
        </p:txBody>
      </p:sp>
    </p:spTree>
    <p:extLst>
      <p:ext uri="{BB962C8B-B14F-4D97-AF65-F5344CB8AC3E}">
        <p14:creationId xmlns:p14="http://schemas.microsoft.com/office/powerpoint/2010/main" val="3171237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8543-2FEB-43BF-A4A5-84B78D647DDB}"/>
              </a:ext>
            </a:extLst>
          </p:cNvPr>
          <p:cNvSpPr>
            <a:spLocks noGrp="1"/>
          </p:cNvSpPr>
          <p:nvPr>
            <p:ph type="title"/>
          </p:nvPr>
        </p:nvSpPr>
        <p:spPr/>
        <p:txBody>
          <a:bodyPr/>
          <a:lstStyle/>
          <a:p>
            <a:r>
              <a:rPr lang="en-US" dirty="0"/>
              <a:t>Dilation</a:t>
            </a:r>
          </a:p>
        </p:txBody>
      </p:sp>
      <p:pic>
        <p:nvPicPr>
          <p:cNvPr id="6" name="Content Placeholder 5">
            <a:extLst>
              <a:ext uri="{FF2B5EF4-FFF2-40B4-BE49-F238E27FC236}">
                <a16:creationId xmlns:a16="http://schemas.microsoft.com/office/drawing/2014/main" id="{9DA1F115-32D6-42E0-80C5-D5B437547A05}"/>
              </a:ext>
            </a:extLst>
          </p:cNvPr>
          <p:cNvPicPr>
            <a:picLocks noGrp="1" noChangeAspect="1"/>
          </p:cNvPicPr>
          <p:nvPr>
            <p:ph sz="half" idx="1"/>
          </p:nvPr>
        </p:nvPicPr>
        <p:blipFill>
          <a:blip r:embed="rId2"/>
          <a:stretch>
            <a:fillRect/>
          </a:stretch>
        </p:blipFill>
        <p:spPr>
          <a:xfrm>
            <a:off x="1299369" y="1955409"/>
            <a:ext cx="4533900" cy="3378591"/>
          </a:xfrm>
          <a:prstGeom prst="rect">
            <a:avLst/>
          </a:prstGeom>
        </p:spPr>
      </p:pic>
      <p:sp>
        <p:nvSpPr>
          <p:cNvPr id="5" name="Content Placeholder 4">
            <a:extLst>
              <a:ext uri="{FF2B5EF4-FFF2-40B4-BE49-F238E27FC236}">
                <a16:creationId xmlns:a16="http://schemas.microsoft.com/office/drawing/2014/main" id="{0846F8B2-4365-43C2-A96B-DAFCA3D206F3}"/>
              </a:ext>
            </a:extLst>
          </p:cNvPr>
          <p:cNvSpPr>
            <a:spLocks noGrp="1"/>
          </p:cNvSpPr>
          <p:nvPr>
            <p:ph sz="half" idx="2"/>
          </p:nvPr>
        </p:nvSpPr>
        <p:spPr/>
        <p:txBody>
          <a:bodyPr>
            <a:normAutofit/>
          </a:bodyPr>
          <a:lstStyle/>
          <a:p>
            <a:pPr algn="just">
              <a:lnSpc>
                <a:spcPct val="150000"/>
              </a:lnSpc>
              <a:buFont typeface="Wingdings" panose="05000000000000000000" pitchFamily="2" charset="2"/>
              <a:buChar char="v"/>
            </a:pPr>
            <a:r>
              <a:rPr lang="en-US" dirty="0">
                <a:solidFill>
                  <a:schemeClr val="tx1"/>
                </a:solidFill>
              </a:rPr>
              <a:t>One of the simplest applications of dilation is for bridging gaps.</a:t>
            </a:r>
            <a:endParaRPr lang="en-US" b="1" dirty="0">
              <a:solidFill>
                <a:schemeClr val="tx1"/>
              </a:solidFill>
            </a:endParaRPr>
          </a:p>
          <a:p>
            <a:pPr algn="just">
              <a:lnSpc>
                <a:spcPct val="150000"/>
              </a:lnSpc>
            </a:pPr>
            <a:r>
              <a:rPr lang="en-US" b="1" dirty="0">
                <a:solidFill>
                  <a:schemeClr val="tx1"/>
                </a:solidFill>
              </a:rPr>
              <a:t>Figure 9:</a:t>
            </a:r>
            <a:r>
              <a:rPr lang="en-US" dirty="0">
                <a:solidFill>
                  <a:schemeClr val="tx1"/>
                </a:solidFill>
              </a:rPr>
              <a:t> (a) Sample text of poor resolution with broken characters (see magnified view). (b)Structuring element. (c) Dilation of (a) by (b). Broken segments were joined.</a:t>
            </a:r>
          </a:p>
        </p:txBody>
      </p:sp>
      <p:pic>
        <p:nvPicPr>
          <p:cNvPr id="7" name="Picture 6">
            <a:extLst>
              <a:ext uri="{FF2B5EF4-FFF2-40B4-BE49-F238E27FC236}">
                <a16:creationId xmlns:a16="http://schemas.microsoft.com/office/drawing/2014/main" id="{A36C0564-7BF0-40C6-A9C8-8AA1AB12CFC1}"/>
              </a:ext>
            </a:extLst>
          </p:cNvPr>
          <p:cNvPicPr>
            <a:picLocks noChangeAspect="1"/>
          </p:cNvPicPr>
          <p:nvPr/>
        </p:nvPicPr>
        <p:blipFill>
          <a:blip r:embed="rId3"/>
          <a:stretch>
            <a:fillRect/>
          </a:stretch>
        </p:blipFill>
        <p:spPr>
          <a:xfrm>
            <a:off x="3204369" y="5621445"/>
            <a:ext cx="723900" cy="495300"/>
          </a:xfrm>
          <a:prstGeom prst="rect">
            <a:avLst/>
          </a:prstGeom>
        </p:spPr>
      </p:pic>
      <p:sp>
        <p:nvSpPr>
          <p:cNvPr id="3" name="Date Placeholder 2">
            <a:extLst>
              <a:ext uri="{FF2B5EF4-FFF2-40B4-BE49-F238E27FC236}">
                <a16:creationId xmlns:a16="http://schemas.microsoft.com/office/drawing/2014/main" id="{0F5727B2-35A9-93D3-A7B1-788B83C84406}"/>
              </a:ext>
            </a:extLst>
          </p:cNvPr>
          <p:cNvSpPr>
            <a:spLocks noGrp="1"/>
          </p:cNvSpPr>
          <p:nvPr>
            <p:ph type="dt" sz="half" idx="10"/>
          </p:nvPr>
        </p:nvSpPr>
        <p:spPr/>
        <p:txBody>
          <a:bodyPr/>
          <a:lstStyle/>
          <a:p>
            <a:fld id="{9B3F9283-8044-4BF2-847C-753584071E90}" type="datetime1">
              <a:rPr lang="en-US" smtClean="0"/>
              <a:t>9/21/2024</a:t>
            </a:fld>
            <a:endParaRPr lang="en-US"/>
          </a:p>
        </p:txBody>
      </p:sp>
      <p:sp>
        <p:nvSpPr>
          <p:cNvPr id="4" name="Footer Placeholder 3">
            <a:extLst>
              <a:ext uri="{FF2B5EF4-FFF2-40B4-BE49-F238E27FC236}">
                <a16:creationId xmlns:a16="http://schemas.microsoft.com/office/drawing/2014/main" id="{0221D7CF-5BBF-31E8-B820-9E4FBA5FEFCE}"/>
              </a:ext>
            </a:extLst>
          </p:cNvPr>
          <p:cNvSpPr>
            <a:spLocks noGrp="1"/>
          </p:cNvSpPr>
          <p:nvPr>
            <p:ph type="ftr" sz="quarter" idx="11"/>
          </p:nvPr>
        </p:nvSpPr>
        <p:spPr/>
        <p:txBody>
          <a:bodyPr/>
          <a:lstStyle/>
          <a:p>
            <a:r>
              <a:rPr lang="en-US"/>
              <a:t>Morphological Image Processing</a:t>
            </a:r>
          </a:p>
        </p:txBody>
      </p:sp>
      <p:sp>
        <p:nvSpPr>
          <p:cNvPr id="8" name="Slide Number Placeholder 7">
            <a:extLst>
              <a:ext uri="{FF2B5EF4-FFF2-40B4-BE49-F238E27FC236}">
                <a16:creationId xmlns:a16="http://schemas.microsoft.com/office/drawing/2014/main" id="{E61A3ADA-D155-BCED-D627-F6E2F0040F3B}"/>
              </a:ext>
            </a:extLst>
          </p:cNvPr>
          <p:cNvSpPr>
            <a:spLocks noGrp="1"/>
          </p:cNvSpPr>
          <p:nvPr>
            <p:ph type="sldNum" sz="quarter" idx="12"/>
          </p:nvPr>
        </p:nvSpPr>
        <p:spPr/>
        <p:txBody>
          <a:bodyPr/>
          <a:lstStyle/>
          <a:p>
            <a:fld id="{714CA8A7-C2BF-450A-85D4-073AF6C65BC5}" type="slidenum">
              <a:rPr lang="en-US" smtClean="0"/>
              <a:t>27</a:t>
            </a:fld>
            <a:endParaRPr lang="en-US"/>
          </a:p>
        </p:txBody>
      </p:sp>
    </p:spTree>
    <p:extLst>
      <p:ext uri="{BB962C8B-B14F-4D97-AF65-F5344CB8AC3E}">
        <p14:creationId xmlns:p14="http://schemas.microsoft.com/office/powerpoint/2010/main" val="3906373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BED906-BC33-40F9-989F-219B17F597C7}"/>
              </a:ext>
            </a:extLst>
          </p:cNvPr>
          <p:cNvSpPr>
            <a:spLocks noGrp="1"/>
          </p:cNvSpPr>
          <p:nvPr>
            <p:ph type="title"/>
          </p:nvPr>
        </p:nvSpPr>
        <p:spPr/>
        <p:txBody>
          <a:bodyPr/>
          <a:lstStyle/>
          <a:p>
            <a:r>
              <a:rPr lang="en-US" dirty="0"/>
              <a:t>Duality of Dilation and Erosion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EC98EC5-2DEB-4795-9D6C-7F2A914D2AD7}"/>
                  </a:ext>
                </a:extLst>
              </p:cNvPr>
              <p:cNvSpPr>
                <a:spLocks noGrp="1"/>
              </p:cNvSpPr>
              <p:nvPr>
                <p:ph idx="1"/>
              </p:nvPr>
            </p:nvSpPr>
            <p:spPr/>
            <p:txBody>
              <a:bodyPr>
                <a:normAutofit fontScale="47500" lnSpcReduction="20000"/>
              </a:bodyPr>
              <a:lstStyle/>
              <a:p>
                <a:pPr lvl="0">
                  <a:lnSpc>
                    <a:spcPct val="150000"/>
                  </a:lnSpc>
                  <a:buFont typeface="Wingdings" panose="05000000000000000000" pitchFamily="2" charset="2"/>
                  <a:buChar char="v"/>
                </a:pPr>
                <a:r>
                  <a:rPr lang="en-US" sz="2900" dirty="0">
                    <a:solidFill>
                      <a:schemeClr val="tx1"/>
                    </a:solidFill>
                  </a:rPr>
                  <a:t>The dilation of a set A by a structuring element B is defined as:</a:t>
                </a:r>
              </a:p>
              <a:p>
                <a:pPr marL="0">
                  <a:lnSpc>
                    <a:spcPct val="150000"/>
                  </a:lnSpc>
                  <a:buNone/>
                </a:pPr>
                <a14:m>
                  <m:oMathPara xmlns:m="http://schemas.openxmlformats.org/officeDocument/2006/math">
                    <m:oMathParaPr>
                      <m:jc m:val="centerGroup"/>
                    </m:oMathParaPr>
                    <m:oMath xmlns:m="http://schemas.openxmlformats.org/officeDocument/2006/math">
                      <m:r>
                        <a:rPr lang="en-US" sz="2900" i="1" smtClean="0">
                          <a:solidFill>
                            <a:schemeClr val="tx1"/>
                          </a:solidFill>
                          <a:latin typeface="Cambria Math" panose="02040503050406030204" pitchFamily="18" charset="0"/>
                        </a:rPr>
                        <m:t>𝐴</m:t>
                      </m:r>
                      <m:r>
                        <a:rPr lang="en-US" sz="2900">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𝐵</m:t>
                      </m:r>
                      <m:r>
                        <a:rPr lang="en-US" sz="2900">
                          <a:solidFill>
                            <a:schemeClr val="tx1"/>
                          </a:solidFill>
                          <a:latin typeface="Cambria Math" panose="02040503050406030204" pitchFamily="18" charset="0"/>
                        </a:rPr>
                        <m:t>=</m:t>
                      </m:r>
                      <m:d>
                        <m:dPr>
                          <m:begChr m:val="{"/>
                          <m:endChr m:val="}"/>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𝑧</m:t>
                          </m:r>
                          <m:r>
                            <a:rPr lang="en-US" sz="2900">
                              <a:solidFill>
                                <a:schemeClr val="tx1"/>
                              </a:solidFill>
                              <a:latin typeface="Cambria Math" panose="02040503050406030204" pitchFamily="18" charset="0"/>
                            </a:rPr>
                            <m:t>∣(</m:t>
                          </m:r>
                          <m:sSub>
                            <m:sSubPr>
                              <m:ctrlPr>
                                <a:rPr lang="en-US" sz="2900" i="1">
                                  <a:solidFill>
                                    <a:schemeClr val="tx1"/>
                                  </a:solidFill>
                                  <a:latin typeface="Cambria Math" panose="02040503050406030204" pitchFamily="18" charset="0"/>
                                </a:rPr>
                              </m:ctrlPr>
                            </m:sSubPr>
                            <m:e>
                              <m:r>
                                <m:rPr>
                                  <m:sty m:val="p"/>
                                </m:rPr>
                                <a:rPr lang="en-US" sz="2900" b="0" i="0" smtClean="0">
                                  <a:solidFill>
                                    <a:schemeClr val="tx1"/>
                                  </a:solidFill>
                                  <a:latin typeface="Cambria Math" panose="02040503050406030204" pitchFamily="18" charset="0"/>
                                </a:rPr>
                                <m:t>B</m:t>
                              </m:r>
                              <m:r>
                                <a:rPr lang="en-US" sz="2900">
                                  <a:solidFill>
                                    <a:schemeClr val="tx1"/>
                                  </a:solidFill>
                                  <a:latin typeface="Cambria Math" panose="02040503050406030204" pitchFamily="18" charset="0"/>
                                </a:rPr>
                                <m:t>)</m:t>
                              </m:r>
                            </m:e>
                            <m:sub>
                              <m:r>
                                <a:rPr lang="en-US" sz="2900" i="1">
                                  <a:solidFill>
                                    <a:schemeClr val="tx1"/>
                                  </a:solidFill>
                                  <a:latin typeface="Cambria Math" panose="02040503050406030204" pitchFamily="18" charset="0"/>
                                </a:rPr>
                                <m:t>𝑧</m:t>
                              </m:r>
                            </m:sub>
                          </m:sSub>
                          <m:r>
                            <a:rPr lang="en-US" sz="2900">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𝐴</m:t>
                          </m:r>
                          <m:r>
                            <a:rPr lang="en-US" sz="2900">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m:t>
                          </m:r>
                        </m:e>
                      </m:d>
                    </m:oMath>
                  </m:oMathPara>
                </a14:m>
                <a:endParaRPr lang="en-US" sz="2900" dirty="0">
                  <a:solidFill>
                    <a:schemeClr val="tx1"/>
                  </a:solidFill>
                </a:endParaRPr>
              </a:p>
              <a:p>
                <a:pPr marL="201168" lvl="1" indent="0">
                  <a:lnSpc>
                    <a:spcPct val="150000"/>
                  </a:lnSpc>
                  <a:buNone/>
                </a:pPr>
                <a:r>
                  <a:rPr lang="en-US" sz="2900" dirty="0">
                    <a:solidFill>
                      <a:schemeClr val="tx1"/>
                    </a:solidFill>
                  </a:rPr>
                  <a:t>This means that a point z is in the dilated set A⊕B if, when the structuring element B is translated to z, there is at least one point in A that overlaps with B.</a:t>
                </a:r>
              </a:p>
              <a:p>
                <a:pPr marL="251460" indent="-342900">
                  <a:lnSpc>
                    <a:spcPct val="150000"/>
                  </a:lnSpc>
                  <a:buFont typeface="Wingdings" panose="05000000000000000000" pitchFamily="2" charset="2"/>
                  <a:buChar char="v"/>
                </a:pPr>
                <a:r>
                  <a:rPr lang="en-US" sz="2900" dirty="0">
                    <a:solidFill>
                      <a:schemeClr val="tx1"/>
                    </a:solidFill>
                  </a:rPr>
                  <a:t>The erosion of a set AAA by a structuring element BBB is defined as:</a:t>
                </a:r>
              </a:p>
              <a:p>
                <a:pPr marL="0" indent="0">
                  <a:lnSpc>
                    <a:spcPct val="150000"/>
                  </a:lnSpc>
                  <a:buNone/>
                </a:pPr>
                <a14:m>
                  <m:oMathPara xmlns:m="http://schemas.openxmlformats.org/officeDocument/2006/math">
                    <m:oMathParaPr>
                      <m:jc m:val="centerGroup"/>
                    </m:oMathParaPr>
                    <m:oMath xmlns:m="http://schemas.openxmlformats.org/officeDocument/2006/math">
                      <m:r>
                        <a:rPr lang="en-US" sz="2900" i="1" smtClean="0">
                          <a:solidFill>
                            <a:schemeClr val="tx1"/>
                          </a:solidFill>
                          <a:latin typeface="Cambria Math" panose="02040503050406030204" pitchFamily="18" charset="0"/>
                        </a:rPr>
                        <m:t>𝐴</m:t>
                      </m:r>
                      <m:r>
                        <a:rPr lang="en-US" sz="2900">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𝐵</m:t>
                      </m:r>
                      <m:r>
                        <a:rPr lang="en-US" sz="2900">
                          <a:solidFill>
                            <a:schemeClr val="tx1"/>
                          </a:solidFill>
                          <a:latin typeface="Cambria Math" panose="02040503050406030204" pitchFamily="18" charset="0"/>
                        </a:rPr>
                        <m:t>=</m:t>
                      </m:r>
                      <m:d>
                        <m:dPr>
                          <m:begChr m:val="{"/>
                          <m:endChr m:val="}"/>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𝑧</m:t>
                          </m:r>
                          <m:r>
                            <a:rPr lang="en-US" sz="2900">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𝐵</m:t>
                          </m:r>
                          <m:sSub>
                            <m:sSubPr>
                              <m:ctrlPr>
                                <a:rPr lang="en-US" sz="2900" i="1">
                                  <a:solidFill>
                                    <a:schemeClr val="tx1"/>
                                  </a:solidFill>
                                  <a:latin typeface="Cambria Math" panose="02040503050406030204" pitchFamily="18" charset="0"/>
                                </a:rPr>
                              </m:ctrlPr>
                            </m:sSubPr>
                            <m:e>
                              <m:r>
                                <a:rPr lang="en-US" sz="2900">
                                  <a:solidFill>
                                    <a:schemeClr val="tx1"/>
                                  </a:solidFill>
                                  <a:latin typeface="Cambria Math" panose="02040503050406030204" pitchFamily="18" charset="0"/>
                                </a:rPr>
                                <m:t>)</m:t>
                              </m:r>
                            </m:e>
                            <m:sub>
                              <m:r>
                                <a:rPr lang="en-US" sz="2900" i="1">
                                  <a:solidFill>
                                    <a:schemeClr val="tx1"/>
                                  </a:solidFill>
                                  <a:latin typeface="Cambria Math" panose="02040503050406030204" pitchFamily="18" charset="0"/>
                                </a:rPr>
                                <m:t>𝑧</m:t>
                              </m:r>
                            </m:sub>
                          </m:sSub>
                          <m:r>
                            <a:rPr lang="en-US" sz="2900">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𝐴</m:t>
                          </m:r>
                        </m:e>
                      </m:d>
                    </m:oMath>
                  </m:oMathPara>
                </a14:m>
                <a:endParaRPr lang="en-US" sz="2900" dirty="0">
                  <a:solidFill>
                    <a:schemeClr val="tx1"/>
                  </a:solidFill>
                </a:endParaRPr>
              </a:p>
              <a:p>
                <a:pPr marL="292608" lvl="1" indent="0">
                  <a:lnSpc>
                    <a:spcPct val="150000"/>
                  </a:lnSpc>
                  <a:buNone/>
                </a:pPr>
                <a:r>
                  <a:rPr lang="en-US" sz="2900" dirty="0">
                    <a:solidFill>
                      <a:schemeClr val="tx1"/>
                    </a:solidFill>
                  </a:rPr>
                  <a:t>This means that a point z is in the eroded set A⊖B if, when the structuring element B is translated to z, the structuring element is entirely contained within A.</a:t>
                </a:r>
              </a:p>
              <a:p>
                <a:pPr>
                  <a:lnSpc>
                    <a:spcPct val="150000"/>
                  </a:lnSpc>
                  <a:buFont typeface="Wingdings" panose="05000000000000000000" pitchFamily="2" charset="2"/>
                  <a:buChar char="v"/>
                </a:pPr>
                <a:r>
                  <a:rPr lang="en-US" sz="2900" dirty="0">
                    <a:solidFill>
                      <a:schemeClr val="tx1"/>
                    </a:solidFill>
                  </a:rPr>
                  <a:t>For any set A, its complement </a:t>
                </a:r>
                <a14:m>
                  <m:oMath xmlns:m="http://schemas.openxmlformats.org/officeDocument/2006/math">
                    <m:sSup>
                      <m:sSupPr>
                        <m:ctrlPr>
                          <a:rPr lang="en-US" sz="2900" i="1" smtClean="0">
                            <a:solidFill>
                              <a:schemeClr val="tx1"/>
                            </a:solidFill>
                            <a:latin typeface="Cambria Math" panose="02040503050406030204" pitchFamily="18" charset="0"/>
                          </a:rPr>
                        </m:ctrlPr>
                      </m:sSupPr>
                      <m:e>
                        <m:r>
                          <a:rPr lang="en-US" sz="2900" b="0" i="1" smtClean="0">
                            <a:solidFill>
                              <a:schemeClr val="tx1"/>
                            </a:solidFill>
                            <a:latin typeface="Cambria Math" panose="02040503050406030204" pitchFamily="18" charset="0"/>
                          </a:rPr>
                          <m:t>𝐴</m:t>
                        </m:r>
                      </m:e>
                      <m:sup>
                        <m:r>
                          <a:rPr lang="en-US" sz="2900" b="0" i="1" smtClean="0">
                            <a:solidFill>
                              <a:schemeClr val="tx1"/>
                            </a:solidFill>
                            <a:latin typeface="Cambria Math" panose="02040503050406030204" pitchFamily="18" charset="0"/>
                          </a:rPr>
                          <m:t>𝑐</m:t>
                        </m:r>
                      </m:sup>
                    </m:sSup>
                  </m:oMath>
                </a14:m>
                <a:r>
                  <a:rPr lang="en-US" sz="2900" dirty="0">
                    <a:solidFill>
                      <a:schemeClr val="tx1"/>
                    </a:solidFill>
                  </a:rPr>
                  <a:t> is defined as:</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2900" i="1" smtClean="0">
                              <a:solidFill>
                                <a:schemeClr val="tx1"/>
                              </a:solidFill>
                              <a:latin typeface="Cambria Math" panose="02040503050406030204" pitchFamily="18" charset="0"/>
                            </a:rPr>
                          </m:ctrlPr>
                        </m:sSupPr>
                        <m:e>
                          <m:r>
                            <a:rPr lang="en-US" sz="2900" b="0" i="1" smtClean="0">
                              <a:solidFill>
                                <a:schemeClr val="tx1"/>
                              </a:solidFill>
                              <a:latin typeface="Cambria Math" panose="02040503050406030204" pitchFamily="18" charset="0"/>
                            </a:rPr>
                            <m:t>𝐴</m:t>
                          </m:r>
                        </m:e>
                        <m:sup>
                          <m:r>
                            <a:rPr lang="en-US" sz="2900" b="0" i="1" smtClean="0">
                              <a:solidFill>
                                <a:schemeClr val="tx1"/>
                              </a:solidFill>
                              <a:latin typeface="Cambria Math" panose="02040503050406030204" pitchFamily="18" charset="0"/>
                            </a:rPr>
                            <m:t>𝑐</m:t>
                          </m:r>
                        </m:sup>
                      </m:sSup>
                      <m:r>
                        <a:rPr lang="en-US" sz="2900" b="0" i="1" smtClean="0">
                          <a:solidFill>
                            <a:schemeClr val="tx1"/>
                          </a:solidFill>
                          <a:latin typeface="Cambria Math" panose="02040503050406030204" pitchFamily="18" charset="0"/>
                        </a:rPr>
                        <m:t>={</m:t>
                      </m:r>
                      <m:r>
                        <a:rPr lang="en-US" sz="2900" b="0" i="1" smtClean="0">
                          <a:solidFill>
                            <a:schemeClr val="tx1"/>
                          </a:solidFill>
                          <a:latin typeface="Cambria Math" panose="02040503050406030204" pitchFamily="18" charset="0"/>
                        </a:rPr>
                        <m:t>𝑧</m:t>
                      </m:r>
                      <m:r>
                        <a:rPr lang="en-US" sz="2900" b="0" i="1" smtClean="0">
                          <a:solidFill>
                            <a:schemeClr val="tx1"/>
                          </a:solidFill>
                          <a:latin typeface="Cambria Math" panose="02040503050406030204" pitchFamily="18" charset="0"/>
                        </a:rPr>
                        <m:t>|</m:t>
                      </m:r>
                      <m:r>
                        <a:rPr lang="en-US" sz="2900" b="0" i="1" smtClean="0">
                          <a:solidFill>
                            <a:schemeClr val="tx1"/>
                          </a:solidFill>
                          <a:latin typeface="Cambria Math" panose="02040503050406030204" pitchFamily="18" charset="0"/>
                        </a:rPr>
                        <m:t>𝑧</m:t>
                      </m:r>
                      <m:r>
                        <a:rPr lang="en-US" sz="2900" b="0" i="1" smtClean="0">
                          <a:solidFill>
                            <a:schemeClr val="tx1"/>
                          </a:solidFill>
                          <a:latin typeface="Cambria Math" panose="02040503050406030204" pitchFamily="18" charset="0"/>
                        </a:rPr>
                        <m:t> ∄ </m:t>
                      </m:r>
                      <m:r>
                        <a:rPr lang="en-US" sz="2900" b="0" i="1" smtClean="0">
                          <a:solidFill>
                            <a:schemeClr val="tx1"/>
                          </a:solidFill>
                          <a:latin typeface="Cambria Math" panose="02040503050406030204" pitchFamily="18" charset="0"/>
                          <a:ea typeface="Cambria Math" panose="02040503050406030204" pitchFamily="18" charset="0"/>
                        </a:rPr>
                        <m:t>𝐴</m:t>
                      </m:r>
                      <m:r>
                        <a:rPr lang="en-US" sz="2900" b="0" i="1" smtClean="0">
                          <a:solidFill>
                            <a:schemeClr val="tx1"/>
                          </a:solidFill>
                          <a:latin typeface="Cambria Math" panose="02040503050406030204" pitchFamily="18" charset="0"/>
                        </a:rPr>
                        <m:t>}</m:t>
                      </m:r>
                    </m:oMath>
                  </m:oMathPara>
                </a14:m>
                <a:endParaRPr lang="en-US" sz="2900" dirty="0">
                  <a:solidFill>
                    <a:schemeClr val="tx1"/>
                  </a:solidFill>
                </a:endParaRPr>
              </a:p>
              <a:p>
                <a:pPr marL="292608" lvl="1" indent="0">
                  <a:lnSpc>
                    <a:spcPct val="150000"/>
                  </a:lnSpc>
                  <a:buNone/>
                </a:pPr>
                <a14:m>
                  <m:oMath xmlns:m="http://schemas.openxmlformats.org/officeDocument/2006/math">
                    <m:sSup>
                      <m:sSupPr>
                        <m:ctrlPr>
                          <a:rPr lang="en-US" sz="2900" i="1" smtClean="0">
                            <a:solidFill>
                              <a:schemeClr val="tx1"/>
                            </a:solidFill>
                            <a:latin typeface="Cambria Math" panose="02040503050406030204" pitchFamily="18" charset="0"/>
                          </a:rPr>
                        </m:ctrlPr>
                      </m:sSupPr>
                      <m:e>
                        <m:r>
                          <a:rPr lang="en-US" sz="2900" b="0" i="1" smtClean="0">
                            <a:solidFill>
                              <a:schemeClr val="tx1"/>
                            </a:solidFill>
                            <a:latin typeface="Cambria Math" panose="02040503050406030204" pitchFamily="18" charset="0"/>
                          </a:rPr>
                          <m:t>𝐴</m:t>
                        </m:r>
                      </m:e>
                      <m:sup>
                        <m:r>
                          <a:rPr lang="en-US" sz="2900" b="0" i="1" smtClean="0">
                            <a:solidFill>
                              <a:schemeClr val="tx1"/>
                            </a:solidFill>
                            <a:latin typeface="Cambria Math" panose="02040503050406030204" pitchFamily="18" charset="0"/>
                          </a:rPr>
                          <m:t>𝑐</m:t>
                        </m:r>
                      </m:sup>
                    </m:sSup>
                  </m:oMath>
                </a14:m>
                <a:r>
                  <a:rPr lang="en-US" sz="2900" dirty="0">
                    <a:solidFill>
                      <a:schemeClr val="tx1"/>
                    </a:solidFill>
                  </a:rPr>
                  <a:t> represents the background or non-foreground pixels.</a:t>
                </a:r>
              </a:p>
              <a:p>
                <a:pPr marL="0" indent="0">
                  <a:lnSpc>
                    <a:spcPct val="110000"/>
                  </a:lnSpc>
                  <a:buNone/>
                </a:pPr>
                <a:endParaRPr lang="en-US" sz="2900" dirty="0"/>
              </a:p>
              <a:p>
                <a:pPr marL="0" indent="0">
                  <a:lnSpc>
                    <a:spcPct val="110000"/>
                  </a:lnSpc>
                  <a:buNone/>
                </a:pPr>
                <a:endParaRPr lang="en-US" dirty="0"/>
              </a:p>
              <a:p>
                <a:pPr marL="0" indent="0">
                  <a:lnSpc>
                    <a:spcPct val="110000"/>
                  </a:lnSpc>
                  <a:buNone/>
                </a:pPr>
                <a:endParaRPr lang="en-US" dirty="0"/>
              </a:p>
              <a:p>
                <a:pPr marL="201168" lvl="1" indent="0">
                  <a:lnSpc>
                    <a:spcPct val="110000"/>
                  </a:lnSpc>
                  <a:buNone/>
                </a:pPr>
                <a:endParaRPr lang="en-US" dirty="0"/>
              </a:p>
              <a:p>
                <a:pPr marL="0" lvl="0" indent="0">
                  <a:lnSpc>
                    <a:spcPct val="110000"/>
                  </a:lnSpc>
                  <a:buNone/>
                </a:pPr>
                <a:endParaRPr lang="en-US" dirty="0">
                  <a:solidFill>
                    <a:schemeClr val="tx1"/>
                  </a:solidFill>
                </a:endParaRPr>
              </a:p>
            </p:txBody>
          </p:sp>
        </mc:Choice>
        <mc:Fallback xmlns="">
          <p:sp>
            <p:nvSpPr>
              <p:cNvPr id="6" name="Content Placeholder 5">
                <a:extLst>
                  <a:ext uri="{FF2B5EF4-FFF2-40B4-BE49-F238E27FC236}">
                    <a16:creationId xmlns:a16="http://schemas.microsoft.com/office/drawing/2014/main" id="{2EC98EC5-2DEB-4795-9D6C-7F2A914D2AD7}"/>
                  </a:ext>
                </a:extLst>
              </p:cNvPr>
              <p:cNvSpPr>
                <a:spLocks noGrp="1" noRot="1" noChangeAspect="1" noMove="1" noResize="1" noEditPoints="1" noAdjustHandles="1" noChangeArrowheads="1" noChangeShapeType="1" noTextEdit="1"/>
              </p:cNvSpPr>
              <p:nvPr>
                <p:ph idx="1"/>
              </p:nvPr>
            </p:nvSpPr>
            <p:spPr>
              <a:blipFill>
                <a:blip r:embed="rId2"/>
                <a:stretch>
                  <a:fillRect l="-970" r="-1091"/>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7E979252-AAF0-46ED-6CB6-B1E5655D2CD0}"/>
              </a:ext>
            </a:extLst>
          </p:cNvPr>
          <p:cNvSpPr>
            <a:spLocks noGrp="1"/>
          </p:cNvSpPr>
          <p:nvPr>
            <p:ph type="dt" sz="half" idx="10"/>
          </p:nvPr>
        </p:nvSpPr>
        <p:spPr/>
        <p:txBody>
          <a:bodyPr/>
          <a:lstStyle/>
          <a:p>
            <a:fld id="{BCC6D906-1A9E-4B9D-A0BC-1AEE812E2AED}" type="datetime1">
              <a:rPr lang="en-US" smtClean="0"/>
              <a:t>9/21/2024</a:t>
            </a:fld>
            <a:endParaRPr lang="en-US"/>
          </a:p>
        </p:txBody>
      </p:sp>
      <p:sp>
        <p:nvSpPr>
          <p:cNvPr id="3" name="Footer Placeholder 2">
            <a:extLst>
              <a:ext uri="{FF2B5EF4-FFF2-40B4-BE49-F238E27FC236}">
                <a16:creationId xmlns:a16="http://schemas.microsoft.com/office/drawing/2014/main" id="{A7C08BED-B399-67D9-E0C0-5235311AD58A}"/>
              </a:ext>
            </a:extLst>
          </p:cNvPr>
          <p:cNvSpPr>
            <a:spLocks noGrp="1"/>
          </p:cNvSpPr>
          <p:nvPr>
            <p:ph type="ftr" sz="quarter" idx="11"/>
          </p:nvPr>
        </p:nvSpPr>
        <p:spPr/>
        <p:txBody>
          <a:bodyPr/>
          <a:lstStyle/>
          <a:p>
            <a:r>
              <a:rPr lang="en-US"/>
              <a:t>Morphological Image Processing</a:t>
            </a:r>
          </a:p>
        </p:txBody>
      </p:sp>
      <p:sp>
        <p:nvSpPr>
          <p:cNvPr id="4" name="Slide Number Placeholder 3">
            <a:extLst>
              <a:ext uri="{FF2B5EF4-FFF2-40B4-BE49-F238E27FC236}">
                <a16:creationId xmlns:a16="http://schemas.microsoft.com/office/drawing/2014/main" id="{9467B32F-9993-0545-4DBE-59C1B6DE5D4E}"/>
              </a:ext>
            </a:extLst>
          </p:cNvPr>
          <p:cNvSpPr>
            <a:spLocks noGrp="1"/>
          </p:cNvSpPr>
          <p:nvPr>
            <p:ph type="sldNum" sz="quarter" idx="12"/>
          </p:nvPr>
        </p:nvSpPr>
        <p:spPr/>
        <p:txBody>
          <a:bodyPr/>
          <a:lstStyle/>
          <a:p>
            <a:fld id="{714CA8A7-C2BF-450A-85D4-073AF6C65BC5}" type="slidenum">
              <a:rPr lang="en-US" smtClean="0"/>
              <a:t>28</a:t>
            </a:fld>
            <a:endParaRPr lang="en-US"/>
          </a:p>
        </p:txBody>
      </p:sp>
    </p:spTree>
    <p:extLst>
      <p:ext uri="{BB962C8B-B14F-4D97-AF65-F5344CB8AC3E}">
        <p14:creationId xmlns:p14="http://schemas.microsoft.com/office/powerpoint/2010/main" val="103847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B316-D0AA-4451-985E-7F2B469852AB}"/>
              </a:ext>
            </a:extLst>
          </p:cNvPr>
          <p:cNvSpPr>
            <a:spLocks noGrp="1"/>
          </p:cNvSpPr>
          <p:nvPr>
            <p:ph type="title"/>
          </p:nvPr>
        </p:nvSpPr>
        <p:spPr/>
        <p:txBody>
          <a:bodyPr/>
          <a:lstStyle/>
          <a:p>
            <a:r>
              <a:rPr lang="en-US" dirty="0"/>
              <a:t>Duality of Dilation and Erosion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73C689-A1B5-4BA2-8AB2-2CF210EF2884}"/>
                  </a:ext>
                </a:extLst>
              </p:cNvPr>
              <p:cNvSpPr>
                <a:spLocks noGrp="1"/>
              </p:cNvSpPr>
              <p:nvPr>
                <p:ph idx="1"/>
              </p:nvPr>
            </p:nvSpPr>
            <p:spPr/>
            <p:txBody>
              <a:bodyPr>
                <a:normAutofit/>
              </a:bodyPr>
              <a:lstStyle/>
              <a:p>
                <a:pPr marL="0" lvl="0" indent="0">
                  <a:lnSpc>
                    <a:spcPct val="110000"/>
                  </a:lnSpc>
                  <a:buNone/>
                </a:pPr>
                <a:r>
                  <a:rPr lang="en-US" dirty="0">
                    <a:solidFill>
                      <a:schemeClr val="tx1"/>
                    </a:solidFill>
                  </a:rPr>
                  <a:t>The duality between dilation and erosion states that:</a:t>
                </a:r>
              </a:p>
              <a:p>
                <a:pPr marL="0" lvl="0" indent="0">
                  <a:lnSpc>
                    <a:spcPct val="110000"/>
                  </a:lnSpc>
                  <a:buNone/>
                </a:pP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𝐴</m:t>
                      </m:r>
                      <m:r>
                        <a:rPr lang="en-US" sz="2000" smtClean="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𝐵</m:t>
                      </m:r>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𝐴</m:t>
                              </m:r>
                            </m:e>
                            <m:sup>
                              <m:r>
                                <a:rPr lang="en-US" sz="2000" b="0" i="1" smtClean="0">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
                              <m:ctrlPr>
                                <a:rPr lang="en-US" sz="2000" b="0" i="1" smtClean="0">
                                  <a:solidFill>
                                    <a:schemeClr val="tx1"/>
                                  </a:solidFill>
                                  <a:latin typeface="Cambria Math" panose="02040503050406030204" pitchFamily="18" charset="0"/>
                                </a:rPr>
                              </m:ctrlPr>
                            </m:accPr>
                            <m:e>
                              <m:r>
                                <a:rPr lang="en-US" sz="2000" b="0" i="1" smtClean="0">
                                  <a:solidFill>
                                    <a:schemeClr val="tx1"/>
                                  </a:solidFill>
                                  <a:latin typeface="Cambria Math" panose="02040503050406030204" pitchFamily="18" charset="0"/>
                                </a:rPr>
                                <m:t>𝐵</m:t>
                              </m:r>
                            </m:e>
                          </m:acc>
                          <m:r>
                            <a:rPr lang="en-US" sz="2000" b="0" i="1" smtClean="0">
                              <a:solidFill>
                                <a:schemeClr val="tx1"/>
                              </a:solidFill>
                              <a:latin typeface="Cambria Math" panose="02040503050406030204" pitchFamily="18" charset="0"/>
                            </a:rPr>
                            <m:t>)</m:t>
                          </m:r>
                        </m:e>
                        <m:sup>
                          <m:r>
                            <a:rPr lang="en-US" sz="2000" b="0" i="1" smtClean="0">
                              <a:solidFill>
                                <a:schemeClr val="tx1"/>
                              </a:solidFill>
                              <a:latin typeface="Cambria Math" panose="02040503050406030204" pitchFamily="18" charset="0"/>
                            </a:rPr>
                            <m:t>𝑐</m:t>
                          </m:r>
                        </m:sup>
                      </m:sSup>
                    </m:oMath>
                  </m:oMathPara>
                </a14:m>
                <a:endParaRPr lang="en-US" dirty="0"/>
              </a:p>
              <a:p>
                <a:pPr marL="0" lvl="0" indent="0" algn="ctr">
                  <a:lnSpc>
                    <a:spcPct val="110000"/>
                  </a:lnSpc>
                  <a:buNone/>
                </a:pPr>
                <a14:m>
                  <m:oMath xmlns:m="http://schemas.openxmlformats.org/officeDocument/2006/math">
                    <m:r>
                      <a:rPr lang="en-US" sz="2000" i="1" smtClean="0">
                        <a:solidFill>
                          <a:schemeClr val="tx1"/>
                        </a:solidFill>
                        <a:latin typeface="Cambria Math" panose="02040503050406030204" pitchFamily="18" charset="0"/>
                      </a:rPr>
                      <m:t>𝐴</m:t>
                    </m:r>
                    <m:r>
                      <a:rPr lang="en-US" sz="2000">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𝐵</m:t>
                    </m:r>
                    <m:r>
                      <a:rPr lang="en-US" sz="2000" b="0" i="1" smtClean="0">
                        <a:solidFill>
                          <a:schemeClr val="tx1"/>
                        </a:solidFill>
                        <a:latin typeface="Cambria Math" panose="02040503050406030204" pitchFamily="18" charset="0"/>
                      </a:rPr>
                      <m:t>=</m:t>
                    </m:r>
                  </m:oMath>
                </a14:m>
                <a:r>
                  <a:rPr lang="en-US" dirty="0">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r>
                          <a:rPr lang="en-US" i="1">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oMath>
                </a14:m>
                <a:endParaRPr lang="en-US" dirty="0">
                  <a:solidFill>
                    <a:schemeClr val="tx1"/>
                  </a:solidFill>
                </a:endParaRPr>
              </a:p>
              <a:p>
                <a:pPr>
                  <a:lnSpc>
                    <a:spcPct val="110000"/>
                  </a:lnSpc>
                  <a:buFont typeface="Arial" panose="020B0604020202020204" pitchFamily="34" charset="0"/>
                  <a:buChar char="•"/>
                </a:pPr>
                <a:r>
                  <a:rPr lang="en-US" dirty="0">
                    <a:solidFill>
                      <a:schemeClr val="tx1"/>
                    </a:solidFill>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i="1">
                        <a:solidFill>
                          <a:schemeClr val="tx1"/>
                        </a:solidFill>
                        <a:latin typeface="Cambria Math" panose="02040503050406030204" pitchFamily="18" charset="0"/>
                      </a:rPr>
                      <m:t> </m:t>
                    </m:r>
                  </m:oMath>
                </a14:m>
                <a:r>
                  <a:rPr lang="en-US" dirty="0">
                    <a:solidFill>
                      <a:schemeClr val="tx1"/>
                    </a:solidFill>
                  </a:rPr>
                  <a:t>is the </a:t>
                </a:r>
                <a:r>
                  <a:rPr lang="en-US" b="1" dirty="0">
                    <a:solidFill>
                      <a:schemeClr val="tx1"/>
                    </a:solidFill>
                  </a:rPr>
                  <a:t>complement</a:t>
                </a:r>
                <a:r>
                  <a:rPr lang="en-US" dirty="0">
                    <a:solidFill>
                      <a:schemeClr val="tx1"/>
                    </a:solidFill>
                  </a:rPr>
                  <a:t> of the set A.</a:t>
                </a:r>
              </a:p>
              <a:p>
                <a:pPr>
                  <a:lnSpc>
                    <a:spcPct val="110000"/>
                  </a:lnSpc>
                  <a:buFont typeface="Arial" panose="020B0604020202020204" pitchFamily="34" charset="0"/>
                  <a:buChar char="•"/>
                </a:pPr>
                <a:r>
                  <a:rPr lang="en-US" b="0" dirty="0">
                    <a:solidFill>
                      <a:schemeClr val="tx1"/>
                    </a:solidFill>
                  </a:rPr>
                  <a:t> </a:t>
                </a: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𝐵</m:t>
                        </m:r>
                      </m:e>
                    </m:acc>
                    <m:r>
                      <a:rPr lang="en-US" b="0" i="1" smtClean="0">
                        <a:solidFill>
                          <a:schemeClr val="tx1"/>
                        </a:solidFill>
                        <a:latin typeface="Cambria Math" panose="02040503050406030204" pitchFamily="18" charset="0"/>
                      </a:rPr>
                      <m:t> </m:t>
                    </m:r>
                  </m:oMath>
                </a14:m>
                <a:r>
                  <a:rPr lang="en-US" dirty="0">
                    <a:solidFill>
                      <a:schemeClr val="tx1"/>
                    </a:solidFill>
                  </a:rPr>
                  <a:t>is the </a:t>
                </a:r>
                <a:r>
                  <a:rPr lang="en-US" b="1" dirty="0">
                    <a:solidFill>
                      <a:schemeClr val="tx1"/>
                    </a:solidFill>
                  </a:rPr>
                  <a:t>reflection</a:t>
                </a:r>
                <a:r>
                  <a:rPr lang="en-US" dirty="0">
                    <a:solidFill>
                      <a:schemeClr val="tx1"/>
                    </a:solidFill>
                  </a:rPr>
                  <a:t> of the structuring element B, meaning </a:t>
                </a:r>
                <a14:m>
                  <m:oMath xmlns:m="http://schemas.openxmlformats.org/officeDocument/2006/math">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𝐵</m:t>
                    </m:r>
                    <m:r>
                      <a:rPr lang="en-US" b="0" i="1" smtClean="0">
                        <a:solidFill>
                          <a:schemeClr val="tx1"/>
                        </a:solidFill>
                        <a:latin typeface="Cambria Math" panose="02040503050406030204" pitchFamily="18" charset="0"/>
                      </a:rPr>
                      <m:t>}</m:t>
                    </m:r>
                  </m:oMath>
                </a14:m>
                <a:endParaRPr lang="en-US" dirty="0">
                  <a:solidFill>
                    <a:schemeClr val="tx1"/>
                  </a:solidFill>
                </a:endParaRP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7A73C689-A1B5-4BA2-8AB2-2CF210EF2884}"/>
                  </a:ext>
                </a:extLst>
              </p:cNvPr>
              <p:cNvSpPr>
                <a:spLocks noGrp="1" noRot="1" noChangeAspect="1" noMove="1" noResize="1" noEditPoints="1" noAdjustHandles="1" noChangeArrowheads="1" noChangeShapeType="1" noTextEdit="1"/>
              </p:cNvSpPr>
              <p:nvPr>
                <p:ph idx="1"/>
              </p:nvPr>
            </p:nvSpPr>
            <p:spPr>
              <a:blipFill>
                <a:blip r:embed="rId2"/>
                <a:stretch>
                  <a:fillRect l="-1515" t="-75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B8F6D38-1BF2-7062-CF42-8273860FE079}"/>
              </a:ext>
            </a:extLst>
          </p:cNvPr>
          <p:cNvSpPr>
            <a:spLocks noGrp="1"/>
          </p:cNvSpPr>
          <p:nvPr>
            <p:ph type="dt" sz="half" idx="10"/>
          </p:nvPr>
        </p:nvSpPr>
        <p:spPr/>
        <p:txBody>
          <a:bodyPr/>
          <a:lstStyle/>
          <a:p>
            <a:fld id="{C18CCDEE-DB2B-43B8-AA4C-322E18AFBDA9}" type="datetime1">
              <a:rPr lang="en-US" smtClean="0"/>
              <a:t>9/21/2024</a:t>
            </a:fld>
            <a:endParaRPr lang="en-US"/>
          </a:p>
        </p:txBody>
      </p:sp>
      <p:sp>
        <p:nvSpPr>
          <p:cNvPr id="5" name="Footer Placeholder 4">
            <a:extLst>
              <a:ext uri="{FF2B5EF4-FFF2-40B4-BE49-F238E27FC236}">
                <a16:creationId xmlns:a16="http://schemas.microsoft.com/office/drawing/2014/main" id="{A9ED16F5-3669-8A10-9C57-CA64AA087461}"/>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E47DFA0B-BFD1-7A80-894B-B734F8E2E930}"/>
              </a:ext>
            </a:extLst>
          </p:cNvPr>
          <p:cNvSpPr>
            <a:spLocks noGrp="1"/>
          </p:cNvSpPr>
          <p:nvPr>
            <p:ph type="sldNum" sz="quarter" idx="12"/>
          </p:nvPr>
        </p:nvSpPr>
        <p:spPr/>
        <p:txBody>
          <a:bodyPr/>
          <a:lstStyle/>
          <a:p>
            <a:fld id="{714CA8A7-C2BF-450A-85D4-073AF6C65BC5}" type="slidenum">
              <a:rPr lang="en-US" smtClean="0"/>
              <a:t>29</a:t>
            </a:fld>
            <a:endParaRPr lang="en-US"/>
          </a:p>
        </p:txBody>
      </p:sp>
    </p:spTree>
    <p:extLst>
      <p:ext uri="{BB962C8B-B14F-4D97-AF65-F5344CB8AC3E}">
        <p14:creationId xmlns:p14="http://schemas.microsoft.com/office/powerpoint/2010/main" val="215571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95664-06B5-44E9-87FB-0A8E41A7265C}"/>
              </a:ext>
            </a:extLst>
          </p:cNvPr>
          <p:cNvSpPr>
            <a:spLocks noGrp="1"/>
          </p:cNvSpPr>
          <p:nvPr>
            <p:ph type="title"/>
          </p:nvPr>
        </p:nvSpPr>
        <p:spPr/>
        <p:txBody>
          <a:bodyPr/>
          <a:lstStyle/>
          <a:p>
            <a:r>
              <a:rPr lang="en-US" dirty="0"/>
              <a:t>Preliminaries</a:t>
            </a:r>
          </a:p>
        </p:txBody>
      </p:sp>
      <p:sp>
        <p:nvSpPr>
          <p:cNvPr id="3" name="Content Placeholder 2">
            <a:extLst>
              <a:ext uri="{FF2B5EF4-FFF2-40B4-BE49-F238E27FC236}">
                <a16:creationId xmlns:a16="http://schemas.microsoft.com/office/drawing/2014/main" id="{E9E928AF-F53E-4A16-BFEC-40A466E29676}"/>
              </a:ext>
            </a:extLst>
          </p:cNvPr>
          <p:cNvSpPr>
            <a:spLocks noGrp="1"/>
          </p:cNvSpPr>
          <p:nvPr>
            <p:ph sz="half" idx="1"/>
          </p:nvPr>
        </p:nvSpPr>
        <p:spPr/>
        <p:txBody>
          <a:bodyPr/>
          <a:lstStyle/>
          <a:p>
            <a:pPr algn="just">
              <a:lnSpc>
                <a:spcPct val="150000"/>
              </a:lnSpc>
              <a:buFont typeface="Wingdings" panose="05000000000000000000" pitchFamily="2" charset="2"/>
              <a:buChar char="v"/>
            </a:pPr>
            <a:r>
              <a:rPr lang="en-US" dirty="0">
                <a:solidFill>
                  <a:schemeClr val="tx1"/>
                </a:solidFill>
              </a:rPr>
              <a:t>We will use set theories to formalize the operations in morphological image processing.</a:t>
            </a:r>
          </a:p>
          <a:p>
            <a:pPr lvl="0" algn="just">
              <a:lnSpc>
                <a:spcPct val="150000"/>
              </a:lnSpc>
              <a:buFont typeface="Wingdings" panose="05000000000000000000" pitchFamily="2" charset="2"/>
              <a:buChar char="v"/>
            </a:pPr>
            <a:r>
              <a:rPr lang="en-US" dirty="0">
                <a:solidFill>
                  <a:schemeClr val="tx1"/>
                </a:solidFill>
              </a:rPr>
              <a:t>Sets in mathematical morphology represent objects in an image.</a:t>
            </a:r>
          </a:p>
          <a:p>
            <a:pPr lvl="0" algn="just">
              <a:lnSpc>
                <a:spcPct val="150000"/>
              </a:lnSpc>
              <a:buFont typeface="Wingdings" panose="05000000000000000000" pitchFamily="2" charset="2"/>
              <a:buChar char="v"/>
            </a:pPr>
            <a:r>
              <a:rPr lang="en-US" dirty="0">
                <a:solidFill>
                  <a:schemeClr val="tx1"/>
                </a:solidFill>
              </a:rPr>
              <a:t>The set of all white pixels in a binary image is a complete morphological description of the object in the image.</a:t>
            </a:r>
          </a:p>
          <a:p>
            <a:pPr>
              <a:buFont typeface="Wingdings" panose="05000000000000000000" pitchFamily="2" charset="2"/>
              <a:buChar char="v"/>
            </a:pPr>
            <a:endParaRPr lang="en-US" dirty="0"/>
          </a:p>
        </p:txBody>
      </p:sp>
      <p:pic>
        <p:nvPicPr>
          <p:cNvPr id="4" name="Picture 3">
            <a:extLst>
              <a:ext uri="{FF2B5EF4-FFF2-40B4-BE49-F238E27FC236}">
                <a16:creationId xmlns:a16="http://schemas.microsoft.com/office/drawing/2014/main" id="{966CD465-28F2-46E2-BD48-939DE843E1A3}"/>
              </a:ext>
            </a:extLst>
          </p:cNvPr>
          <p:cNvPicPr>
            <a:picLocks noChangeAspect="1"/>
          </p:cNvPicPr>
          <p:nvPr/>
        </p:nvPicPr>
        <p:blipFill>
          <a:blip r:embed="rId2"/>
          <a:stretch>
            <a:fillRect/>
          </a:stretch>
        </p:blipFill>
        <p:spPr>
          <a:xfrm>
            <a:off x="6586537" y="1947651"/>
            <a:ext cx="4200525" cy="3819525"/>
          </a:xfrm>
          <a:prstGeom prst="rect">
            <a:avLst/>
          </a:prstGeom>
        </p:spPr>
      </p:pic>
      <p:sp>
        <p:nvSpPr>
          <p:cNvPr id="5" name="Date Placeholder 4">
            <a:extLst>
              <a:ext uri="{FF2B5EF4-FFF2-40B4-BE49-F238E27FC236}">
                <a16:creationId xmlns:a16="http://schemas.microsoft.com/office/drawing/2014/main" id="{05311AB4-CB6A-025E-EAFF-6875F63D5FF2}"/>
              </a:ext>
            </a:extLst>
          </p:cNvPr>
          <p:cNvSpPr>
            <a:spLocks noGrp="1"/>
          </p:cNvSpPr>
          <p:nvPr>
            <p:ph type="dt" sz="half" idx="10"/>
          </p:nvPr>
        </p:nvSpPr>
        <p:spPr/>
        <p:txBody>
          <a:bodyPr/>
          <a:lstStyle/>
          <a:p>
            <a:fld id="{64F3A4A9-97F3-438D-8C39-65B654898AC3}" type="datetime1">
              <a:rPr lang="en-US" smtClean="0"/>
              <a:t>9/21/2024</a:t>
            </a:fld>
            <a:endParaRPr lang="en-US"/>
          </a:p>
        </p:txBody>
      </p:sp>
      <p:sp>
        <p:nvSpPr>
          <p:cNvPr id="6" name="Footer Placeholder 5">
            <a:extLst>
              <a:ext uri="{FF2B5EF4-FFF2-40B4-BE49-F238E27FC236}">
                <a16:creationId xmlns:a16="http://schemas.microsoft.com/office/drawing/2014/main" id="{33DA93B5-C0FA-FC59-52BB-02845D1626C9}"/>
              </a:ext>
            </a:extLst>
          </p:cNvPr>
          <p:cNvSpPr>
            <a:spLocks noGrp="1"/>
          </p:cNvSpPr>
          <p:nvPr>
            <p:ph type="ftr" sz="quarter" idx="11"/>
          </p:nvPr>
        </p:nvSpPr>
        <p:spPr/>
        <p:txBody>
          <a:bodyPr/>
          <a:lstStyle/>
          <a:p>
            <a:r>
              <a:rPr lang="en-US"/>
              <a:t>Morphological Image Processing</a:t>
            </a:r>
          </a:p>
        </p:txBody>
      </p:sp>
      <p:sp>
        <p:nvSpPr>
          <p:cNvPr id="7" name="Slide Number Placeholder 6">
            <a:extLst>
              <a:ext uri="{FF2B5EF4-FFF2-40B4-BE49-F238E27FC236}">
                <a16:creationId xmlns:a16="http://schemas.microsoft.com/office/drawing/2014/main" id="{6A39888C-0F8A-2563-0FEB-548E9206E73C}"/>
              </a:ext>
            </a:extLst>
          </p:cNvPr>
          <p:cNvSpPr>
            <a:spLocks noGrp="1"/>
          </p:cNvSpPr>
          <p:nvPr>
            <p:ph type="sldNum" sz="quarter" idx="12"/>
          </p:nvPr>
        </p:nvSpPr>
        <p:spPr/>
        <p:txBody>
          <a:bodyPr/>
          <a:lstStyle/>
          <a:p>
            <a:fld id="{714CA8A7-C2BF-450A-85D4-073AF6C65BC5}" type="slidenum">
              <a:rPr lang="en-US" smtClean="0"/>
              <a:t>3</a:t>
            </a:fld>
            <a:endParaRPr lang="en-US"/>
          </a:p>
        </p:txBody>
      </p:sp>
    </p:spTree>
    <p:extLst>
      <p:ext uri="{BB962C8B-B14F-4D97-AF65-F5344CB8AC3E}">
        <p14:creationId xmlns:p14="http://schemas.microsoft.com/office/powerpoint/2010/main" val="309178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8219-FCDF-C065-FC3F-56B1F837EFD5}"/>
              </a:ext>
            </a:extLst>
          </p:cNvPr>
          <p:cNvSpPr>
            <a:spLocks noGrp="1"/>
          </p:cNvSpPr>
          <p:nvPr>
            <p:ph type="title"/>
          </p:nvPr>
        </p:nvSpPr>
        <p:spPr/>
        <p:txBody>
          <a:bodyPr/>
          <a:lstStyle/>
          <a:p>
            <a:r>
              <a:rPr lang="en-US" dirty="0"/>
              <a:t>Duality of Dilation and Erosion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3A99C7-8386-0C4E-1270-92C2D3A06A7D}"/>
                  </a:ext>
                </a:extLst>
              </p:cNvPr>
              <p:cNvSpPr>
                <a:spLocks noGrp="1"/>
              </p:cNvSpPr>
              <p:nvPr>
                <p:ph idx="1"/>
              </p:nvPr>
            </p:nvSpPr>
            <p:spPr>
              <a:xfrm>
                <a:off x="1097280" y="1845734"/>
                <a:ext cx="10058400" cy="4440766"/>
              </a:xfrm>
            </p:spPr>
            <p:txBody>
              <a:bodyPr>
                <a:normAutofit fontScale="70000" lnSpcReduction="20000"/>
              </a:bodyPr>
              <a:lstStyle/>
              <a:p>
                <a:pPr>
                  <a:lnSpc>
                    <a:spcPct val="120000"/>
                  </a:lnSpc>
                  <a:buFont typeface="Wingdings" panose="05000000000000000000" pitchFamily="2" charset="2"/>
                  <a:buChar char="v"/>
                </a:pPr>
                <a:r>
                  <a:rPr lang="en-US" sz="2200" b="1" dirty="0">
                    <a:solidFill>
                      <a:srgbClr val="0070C0"/>
                    </a:solidFill>
                  </a:rPr>
                  <a:t>Dilation is Dual of Erosion, and we need to prove that </a:t>
                </a:r>
                <a14:m>
                  <m:oMath xmlns:m="http://schemas.openxmlformats.org/officeDocument/2006/math">
                    <m:r>
                      <a:rPr lang="en-US" sz="2200" b="1" i="1" smtClean="0">
                        <a:solidFill>
                          <a:srgbClr val="0070C0"/>
                        </a:solidFill>
                        <a:latin typeface="Cambria Math" panose="02040503050406030204" pitchFamily="18" charset="0"/>
                      </a:rPr>
                      <m:t>𝑨</m:t>
                    </m:r>
                    <m:r>
                      <a:rPr lang="en-US" sz="2200" b="1" smtClean="0">
                        <a:solidFill>
                          <a:srgbClr val="0070C0"/>
                        </a:solidFill>
                        <a:latin typeface="Cambria Math" panose="02040503050406030204" pitchFamily="18" charset="0"/>
                      </a:rPr>
                      <m:t>⊕</m:t>
                    </m:r>
                    <m:r>
                      <a:rPr lang="en-US" sz="2200" b="1" i="1">
                        <a:solidFill>
                          <a:srgbClr val="0070C0"/>
                        </a:solidFill>
                        <a:latin typeface="Cambria Math" panose="02040503050406030204" pitchFamily="18" charset="0"/>
                      </a:rPr>
                      <m:t>𝑩</m:t>
                    </m:r>
                    <m:r>
                      <a:rPr lang="en-US" sz="2200" b="1" i="1" smtClean="0">
                        <a:solidFill>
                          <a:srgbClr val="0070C0"/>
                        </a:solidFill>
                        <a:latin typeface="Cambria Math" panose="02040503050406030204" pitchFamily="18" charset="0"/>
                      </a:rPr>
                      <m:t>=</m:t>
                    </m:r>
                    <m:sSup>
                      <m:sSupPr>
                        <m:ctrlPr>
                          <a:rPr lang="en-US" sz="2200" b="1" i="1" smtClean="0">
                            <a:solidFill>
                              <a:srgbClr val="0070C0"/>
                            </a:solidFill>
                            <a:latin typeface="Cambria Math" panose="02040503050406030204" pitchFamily="18" charset="0"/>
                          </a:rPr>
                        </m:ctrlPr>
                      </m:sSupPr>
                      <m:e>
                        <m:r>
                          <a:rPr lang="en-US" sz="2200" b="1" i="1" smtClean="0">
                            <a:solidFill>
                              <a:srgbClr val="0070C0"/>
                            </a:solidFill>
                            <a:latin typeface="Cambria Math" panose="02040503050406030204" pitchFamily="18" charset="0"/>
                          </a:rPr>
                          <m:t>(</m:t>
                        </m:r>
                        <m:sSup>
                          <m:sSupPr>
                            <m:ctrlPr>
                              <a:rPr lang="en-US" sz="2200" b="1" i="1" smtClean="0">
                                <a:solidFill>
                                  <a:srgbClr val="0070C0"/>
                                </a:solidFill>
                                <a:latin typeface="Cambria Math" panose="02040503050406030204" pitchFamily="18" charset="0"/>
                              </a:rPr>
                            </m:ctrlPr>
                          </m:sSupPr>
                          <m:e>
                            <m:r>
                              <a:rPr lang="en-US" sz="2200" b="1" i="1" smtClean="0">
                                <a:solidFill>
                                  <a:srgbClr val="0070C0"/>
                                </a:solidFill>
                                <a:latin typeface="Cambria Math" panose="02040503050406030204" pitchFamily="18" charset="0"/>
                              </a:rPr>
                              <m:t>𝑨</m:t>
                            </m:r>
                          </m:e>
                          <m:sup>
                            <m:r>
                              <a:rPr lang="en-US" sz="2200" b="1" i="1" smtClean="0">
                                <a:solidFill>
                                  <a:srgbClr val="0070C0"/>
                                </a:solidFill>
                                <a:latin typeface="Cambria Math" panose="02040503050406030204" pitchFamily="18" charset="0"/>
                              </a:rPr>
                              <m:t>𝒄</m:t>
                            </m:r>
                          </m:sup>
                        </m:sSup>
                        <m:r>
                          <a:rPr lang="en-US" sz="2200" b="1">
                            <a:solidFill>
                              <a:srgbClr val="0070C0"/>
                            </a:solidFill>
                            <a:latin typeface="Cambria Math" panose="02040503050406030204" pitchFamily="18" charset="0"/>
                          </a:rPr>
                          <m:t>⊖</m:t>
                        </m:r>
                        <m:acc>
                          <m:accPr>
                            <m:chr m:val="̂"/>
                            <m:ctrlPr>
                              <a:rPr lang="en-US" sz="2200" b="1" i="1">
                                <a:solidFill>
                                  <a:srgbClr val="0070C0"/>
                                </a:solidFill>
                                <a:latin typeface="Cambria Math" panose="02040503050406030204" pitchFamily="18" charset="0"/>
                              </a:rPr>
                            </m:ctrlPr>
                          </m:accPr>
                          <m:e>
                            <m:r>
                              <a:rPr lang="en-US" sz="2200" b="1" i="1">
                                <a:solidFill>
                                  <a:srgbClr val="0070C0"/>
                                </a:solidFill>
                                <a:latin typeface="Cambria Math" panose="02040503050406030204" pitchFamily="18" charset="0"/>
                              </a:rPr>
                              <m:t>𝑩</m:t>
                            </m:r>
                          </m:e>
                        </m:acc>
                        <m:r>
                          <a:rPr lang="en-US" sz="2200" b="1" i="1" smtClean="0">
                            <a:solidFill>
                              <a:srgbClr val="0070C0"/>
                            </a:solidFill>
                            <a:latin typeface="Cambria Math" panose="02040503050406030204" pitchFamily="18" charset="0"/>
                          </a:rPr>
                          <m:t>)</m:t>
                        </m:r>
                      </m:e>
                      <m:sup>
                        <m:r>
                          <a:rPr lang="en-US" sz="2200" b="1" i="1" smtClean="0">
                            <a:solidFill>
                              <a:srgbClr val="0070C0"/>
                            </a:solidFill>
                            <a:latin typeface="Cambria Math" panose="02040503050406030204" pitchFamily="18" charset="0"/>
                          </a:rPr>
                          <m:t>𝒄</m:t>
                        </m:r>
                      </m:sup>
                    </m:sSup>
                  </m:oMath>
                </a14:m>
                <a:endParaRPr lang="en-US" sz="2200" b="1" dirty="0">
                  <a:solidFill>
                    <a:schemeClr val="tx1"/>
                  </a:solidFill>
                </a:endParaRPr>
              </a:p>
              <a:p>
                <a:pPr>
                  <a:lnSpc>
                    <a:spcPct val="120000"/>
                  </a:lnSpc>
                  <a:buFont typeface="Arial" panose="020B0604020202020204" pitchFamily="34" charset="0"/>
                  <a:buChar char="•"/>
                </a:pPr>
                <a:r>
                  <a:rPr lang="en-US" sz="2200" dirty="0">
                    <a:solidFill>
                      <a:schemeClr val="tx1"/>
                    </a:solidFill>
                  </a:rPr>
                  <a:t>Start with the definition of dilation:</a:t>
                </a:r>
              </a:p>
              <a:p>
                <a:pPr marL="0" indent="0">
                  <a:lnSpc>
                    <a:spcPct val="120000"/>
                  </a:lnSpc>
                  <a:buNone/>
                </a:pPr>
                <a14:m>
                  <m:oMathPara xmlns:m="http://schemas.openxmlformats.org/officeDocument/2006/math">
                    <m:oMathParaPr>
                      <m:jc m:val="centerGroup"/>
                    </m:oMathParaPr>
                    <m:oMath xmlns:m="http://schemas.openxmlformats.org/officeDocument/2006/math">
                      <m:r>
                        <a:rPr lang="en-US" sz="2200" i="1" smtClean="0">
                          <a:solidFill>
                            <a:schemeClr val="tx1"/>
                          </a:solidFill>
                          <a:latin typeface="Cambria Math" panose="02040503050406030204" pitchFamily="18" charset="0"/>
                        </a:rPr>
                        <m:t>𝐴</m:t>
                      </m:r>
                      <m:r>
                        <a:rPr lang="en-US" sz="2200">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𝐵</m:t>
                      </m:r>
                      <m:r>
                        <a:rPr lang="en-US" sz="2200">
                          <a:solidFill>
                            <a:schemeClr val="tx1"/>
                          </a:solidFill>
                          <a:latin typeface="Cambria Math" panose="02040503050406030204" pitchFamily="18" charset="0"/>
                        </a:rPr>
                        <m:t>=</m:t>
                      </m:r>
                      <m:d>
                        <m:dPr>
                          <m:begChr m:val="{"/>
                          <m:endChr m:val="}"/>
                          <m:ctrlPr>
                            <a:rPr lang="en-US" sz="2200" i="1">
                              <a:solidFill>
                                <a:schemeClr val="tx1"/>
                              </a:solidFill>
                              <a:latin typeface="Cambria Math" panose="02040503050406030204" pitchFamily="18" charset="0"/>
                            </a:rPr>
                          </m:ctrlPr>
                        </m:dPr>
                        <m:e>
                          <m:r>
                            <a:rPr lang="en-US" sz="2200" i="1">
                              <a:solidFill>
                                <a:schemeClr val="tx1"/>
                              </a:solidFill>
                              <a:latin typeface="Cambria Math" panose="02040503050406030204" pitchFamily="18" charset="0"/>
                            </a:rPr>
                            <m:t>𝑧</m:t>
                          </m:r>
                          <m:r>
                            <a:rPr lang="en-US" sz="2200">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m:rPr>
                                  <m:sty m:val="p"/>
                                </m:rPr>
                                <a:rPr lang="en-US" sz="2200" b="0" i="0" smtClean="0">
                                  <a:solidFill>
                                    <a:schemeClr val="tx1"/>
                                  </a:solidFill>
                                  <a:latin typeface="Cambria Math" panose="02040503050406030204" pitchFamily="18" charset="0"/>
                                </a:rPr>
                                <m:t>B</m:t>
                              </m:r>
                              <m:r>
                                <a:rPr lang="en-US" sz="2200">
                                  <a:solidFill>
                                    <a:schemeClr val="tx1"/>
                                  </a:solidFill>
                                  <a:latin typeface="Cambria Math" panose="02040503050406030204" pitchFamily="18" charset="0"/>
                                </a:rPr>
                                <m:t>)</m:t>
                              </m:r>
                            </m:e>
                            <m:sub>
                              <m:r>
                                <a:rPr lang="en-US" sz="2200" i="1">
                                  <a:solidFill>
                                    <a:schemeClr val="tx1"/>
                                  </a:solidFill>
                                  <a:latin typeface="Cambria Math" panose="02040503050406030204" pitchFamily="18" charset="0"/>
                                </a:rPr>
                                <m:t>𝑧</m:t>
                              </m:r>
                            </m:sub>
                          </m:sSub>
                          <m:r>
                            <a:rPr lang="en-US" sz="2200">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𝐴</m:t>
                          </m:r>
                          <m:r>
                            <a:rPr lang="en-US" sz="2200">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m:t>
                          </m:r>
                        </m:e>
                      </m:d>
                    </m:oMath>
                  </m:oMathPara>
                </a14:m>
                <a:endParaRPr lang="en-US" sz="2200" dirty="0">
                  <a:solidFill>
                    <a:schemeClr val="tx1"/>
                  </a:solidFill>
                </a:endParaRPr>
              </a:p>
              <a:p>
                <a:pPr marL="292608" lvl="1" indent="0">
                  <a:lnSpc>
                    <a:spcPct val="120000"/>
                  </a:lnSpc>
                  <a:buNone/>
                </a:pPr>
                <a:r>
                  <a:rPr lang="en-US" sz="2200" dirty="0">
                    <a:solidFill>
                      <a:schemeClr val="tx1"/>
                    </a:solidFill>
                  </a:rPr>
                  <a:t>This means z ∈ A ⊕ B if there is at least one overlap between B translated to z and the set A.</a:t>
                </a:r>
              </a:p>
              <a:p>
                <a:pPr>
                  <a:lnSpc>
                    <a:spcPct val="120000"/>
                  </a:lnSpc>
                  <a:buFont typeface="Arial" panose="020B0604020202020204" pitchFamily="34" charset="0"/>
                  <a:buChar char="•"/>
                </a:pPr>
                <a:r>
                  <a:rPr lang="en-US" sz="2200" dirty="0">
                    <a:solidFill>
                      <a:schemeClr val="tx1"/>
                    </a:solidFill>
                  </a:rPr>
                  <a:t>Now, consider the erosion of the complement </a:t>
                </a:r>
                <a14:m>
                  <m:oMath xmlns:m="http://schemas.openxmlformats.org/officeDocument/2006/math">
                    <m:sSup>
                      <m:sSupPr>
                        <m:ctrlPr>
                          <a:rPr lang="en-US" sz="2200" b="1" i="1" smtClean="0">
                            <a:solidFill>
                              <a:schemeClr val="tx1"/>
                            </a:solidFill>
                            <a:latin typeface="Cambria Math" panose="02040503050406030204" pitchFamily="18" charset="0"/>
                          </a:rPr>
                        </m:ctrlPr>
                      </m:sSupPr>
                      <m:e>
                        <m:r>
                          <a:rPr lang="en-US" sz="2200" b="1" i="1" smtClean="0">
                            <a:solidFill>
                              <a:schemeClr val="tx1"/>
                            </a:solidFill>
                            <a:latin typeface="Cambria Math" panose="02040503050406030204" pitchFamily="18" charset="0"/>
                          </a:rPr>
                          <m:t>𝑨</m:t>
                        </m:r>
                      </m:e>
                      <m:sup>
                        <m:r>
                          <a:rPr lang="en-US" sz="2200" b="1" i="1" smtClean="0">
                            <a:solidFill>
                              <a:schemeClr val="tx1"/>
                            </a:solidFill>
                            <a:latin typeface="Cambria Math" panose="02040503050406030204" pitchFamily="18" charset="0"/>
                          </a:rPr>
                          <m:t>𝒄</m:t>
                        </m:r>
                      </m:sup>
                    </m:sSup>
                    <m:r>
                      <a:rPr lang="en-US" sz="2200" b="1" i="0" smtClean="0">
                        <a:solidFill>
                          <a:schemeClr val="tx1"/>
                        </a:solidFill>
                        <a:latin typeface="Cambria Math" panose="02040503050406030204" pitchFamily="18" charset="0"/>
                      </a:rPr>
                      <m:t> </m:t>
                    </m:r>
                    <m:r>
                      <a:rPr lang="en-US" sz="2200" b="1" i="0" smtClean="0">
                        <a:solidFill>
                          <a:schemeClr val="tx1"/>
                        </a:solidFill>
                        <a:latin typeface="Cambria Math" panose="02040503050406030204" pitchFamily="18" charset="0"/>
                      </a:rPr>
                      <m:t>𝐛𝐲</m:t>
                    </m:r>
                    <m:r>
                      <a:rPr lang="en-US" sz="2200" b="1" i="0" smtClean="0">
                        <a:solidFill>
                          <a:schemeClr val="tx1"/>
                        </a:solidFill>
                        <a:latin typeface="Cambria Math" panose="02040503050406030204" pitchFamily="18" charset="0"/>
                      </a:rPr>
                      <m:t> </m:t>
                    </m:r>
                    <m:acc>
                      <m:accPr>
                        <m:chr m:val="̂"/>
                        <m:ctrlPr>
                          <a:rPr lang="en-US" sz="2200" b="1" i="1" smtClean="0">
                            <a:solidFill>
                              <a:schemeClr val="tx1"/>
                            </a:solidFill>
                            <a:latin typeface="Cambria Math" panose="02040503050406030204" pitchFamily="18" charset="0"/>
                          </a:rPr>
                        </m:ctrlPr>
                      </m:accPr>
                      <m:e>
                        <m:r>
                          <a:rPr lang="en-US" sz="2200" b="1" i="1" smtClean="0">
                            <a:solidFill>
                              <a:schemeClr val="tx1"/>
                            </a:solidFill>
                            <a:latin typeface="Cambria Math" panose="02040503050406030204" pitchFamily="18" charset="0"/>
                          </a:rPr>
                          <m:t>𝑩</m:t>
                        </m:r>
                      </m:e>
                    </m:acc>
                  </m:oMath>
                </a14:m>
                <a:r>
                  <a:rPr lang="en-US" sz="2200" dirty="0">
                    <a:solidFill>
                      <a:schemeClr val="tx1"/>
                    </a:solidFill>
                  </a:rPr>
                  <a:t>:</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sz="220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𝐴</m:t>
                          </m:r>
                        </m:e>
                        <m:sup>
                          <m:r>
                            <a:rPr lang="en-US" sz="2200" b="0" i="1" smtClean="0">
                              <a:solidFill>
                                <a:schemeClr val="tx1"/>
                              </a:solidFill>
                              <a:latin typeface="Cambria Math" panose="02040503050406030204" pitchFamily="18" charset="0"/>
                            </a:rPr>
                            <m:t>𝑐</m:t>
                          </m:r>
                        </m:sup>
                      </m:sSup>
                      <m:r>
                        <a:rPr lang="en-US" sz="2200">
                          <a:solidFill>
                            <a:schemeClr val="tx1"/>
                          </a:solidFill>
                          <a:latin typeface="Cambria Math" panose="02040503050406030204" pitchFamily="18" charset="0"/>
                        </a:rPr>
                        <m:t>⊖</m:t>
                      </m:r>
                      <m:acc>
                        <m:accPr>
                          <m:chr m:val="̂"/>
                          <m:ctrlPr>
                            <a:rPr lang="en-US" sz="2200" b="1" i="1">
                              <a:solidFill>
                                <a:schemeClr val="tx1"/>
                              </a:solidFill>
                              <a:latin typeface="Cambria Math" panose="02040503050406030204" pitchFamily="18" charset="0"/>
                            </a:rPr>
                          </m:ctrlPr>
                        </m:accPr>
                        <m:e>
                          <m:r>
                            <a:rPr lang="en-US" sz="2200" b="1" i="1">
                              <a:solidFill>
                                <a:schemeClr val="tx1"/>
                              </a:solidFill>
                              <a:latin typeface="Cambria Math" panose="02040503050406030204" pitchFamily="18" charset="0"/>
                            </a:rPr>
                            <m:t>𝑩</m:t>
                          </m:r>
                        </m:e>
                      </m:acc>
                      <m:r>
                        <a:rPr lang="en-US" sz="2200">
                          <a:solidFill>
                            <a:schemeClr val="tx1"/>
                          </a:solidFill>
                          <a:latin typeface="Cambria Math" panose="02040503050406030204" pitchFamily="18" charset="0"/>
                        </a:rPr>
                        <m:t>=</m:t>
                      </m:r>
                      <m:d>
                        <m:dPr>
                          <m:begChr m:val="{"/>
                          <m:endChr m:val="}"/>
                          <m:ctrlPr>
                            <a:rPr lang="en-US" sz="2200" i="1">
                              <a:solidFill>
                                <a:schemeClr val="tx1"/>
                              </a:solidFill>
                              <a:latin typeface="Cambria Math" panose="02040503050406030204" pitchFamily="18" charset="0"/>
                            </a:rPr>
                          </m:ctrlPr>
                        </m:dPr>
                        <m:e>
                          <m:r>
                            <a:rPr lang="en-US" sz="2200" i="1">
                              <a:solidFill>
                                <a:schemeClr val="tx1"/>
                              </a:solidFill>
                              <a:latin typeface="Cambria Math" panose="02040503050406030204" pitchFamily="18" charset="0"/>
                            </a:rPr>
                            <m:t>𝑧</m:t>
                          </m:r>
                          <m:r>
                            <a:rPr lang="en-US" sz="2200">
                              <a:solidFill>
                                <a:schemeClr val="tx1"/>
                              </a:solidFill>
                              <a:latin typeface="Cambria Math" panose="02040503050406030204" pitchFamily="18" charset="0"/>
                            </a:rPr>
                            <m:t>∣(</m:t>
                          </m:r>
                          <m:acc>
                            <m:accPr>
                              <m:chr m:val="̂"/>
                              <m:ctrlPr>
                                <a:rPr lang="en-US" sz="2200" b="1" i="1">
                                  <a:solidFill>
                                    <a:schemeClr val="tx1"/>
                                  </a:solidFill>
                                  <a:latin typeface="Cambria Math" panose="02040503050406030204" pitchFamily="18" charset="0"/>
                                </a:rPr>
                              </m:ctrlPr>
                            </m:accPr>
                            <m:e>
                              <m:r>
                                <a:rPr lang="en-US" sz="2200" b="1" i="1">
                                  <a:solidFill>
                                    <a:schemeClr val="tx1"/>
                                  </a:solidFill>
                                  <a:latin typeface="Cambria Math" panose="02040503050406030204" pitchFamily="18" charset="0"/>
                                </a:rPr>
                                <m:t>𝑩</m:t>
                              </m:r>
                            </m:e>
                          </m:acc>
                          <m:sSub>
                            <m:sSubPr>
                              <m:ctrlPr>
                                <a:rPr lang="en-US" sz="2200" i="1">
                                  <a:solidFill>
                                    <a:schemeClr val="tx1"/>
                                  </a:solidFill>
                                  <a:latin typeface="Cambria Math" panose="02040503050406030204" pitchFamily="18" charset="0"/>
                                </a:rPr>
                              </m:ctrlPr>
                            </m:sSubPr>
                            <m:e>
                              <m:r>
                                <a:rPr lang="en-US" sz="2200">
                                  <a:solidFill>
                                    <a:schemeClr val="tx1"/>
                                  </a:solidFill>
                                  <a:latin typeface="Cambria Math" panose="02040503050406030204" pitchFamily="18" charset="0"/>
                                </a:rPr>
                                <m:t>)</m:t>
                              </m:r>
                            </m:e>
                            <m:sub>
                              <m:r>
                                <a:rPr lang="en-US" sz="2200" i="1">
                                  <a:solidFill>
                                    <a:schemeClr val="tx1"/>
                                  </a:solidFill>
                                  <a:latin typeface="Cambria Math" panose="02040503050406030204" pitchFamily="18" charset="0"/>
                                </a:rPr>
                                <m:t>𝑧</m:t>
                              </m:r>
                            </m:sub>
                          </m:sSub>
                          <m:r>
                            <a:rPr lang="en-US" sz="2200">
                              <a:solidFill>
                                <a:schemeClr val="tx1"/>
                              </a:solidFill>
                              <a:latin typeface="Cambria Math" panose="02040503050406030204" pitchFamily="18" charset="0"/>
                            </a:rPr>
                            <m:t>⊆</m:t>
                          </m:r>
                          <m:sSup>
                            <m:sSupPr>
                              <m:ctrlPr>
                                <a:rPr lang="en-US" sz="2200" i="1">
                                  <a:solidFill>
                                    <a:schemeClr val="tx1"/>
                                  </a:solidFill>
                                  <a:latin typeface="Cambria Math" panose="02040503050406030204" pitchFamily="18" charset="0"/>
                                </a:rPr>
                              </m:ctrlPr>
                            </m:sSupPr>
                            <m:e>
                              <m:r>
                                <a:rPr lang="en-US" sz="2200" i="1">
                                  <a:solidFill>
                                    <a:schemeClr val="tx1"/>
                                  </a:solidFill>
                                  <a:latin typeface="Cambria Math" panose="02040503050406030204" pitchFamily="18" charset="0"/>
                                </a:rPr>
                                <m:t>𝐴</m:t>
                              </m:r>
                            </m:e>
                            <m:sup>
                              <m:r>
                                <a:rPr lang="en-US" sz="2200" i="1">
                                  <a:solidFill>
                                    <a:schemeClr val="tx1"/>
                                  </a:solidFill>
                                  <a:latin typeface="Cambria Math" panose="02040503050406030204" pitchFamily="18" charset="0"/>
                                </a:rPr>
                                <m:t>𝑐</m:t>
                              </m:r>
                            </m:sup>
                          </m:sSup>
                        </m:e>
                      </m:d>
                    </m:oMath>
                  </m:oMathPara>
                </a14:m>
                <a:endParaRPr lang="en-US" sz="2200" dirty="0">
                  <a:solidFill>
                    <a:schemeClr val="tx1"/>
                  </a:solidFill>
                </a:endParaRPr>
              </a:p>
              <a:p>
                <a:pPr marL="292608" lvl="1" indent="0">
                  <a:lnSpc>
                    <a:spcPct val="120000"/>
                  </a:lnSpc>
                  <a:buNone/>
                </a:pPr>
                <a:r>
                  <a:rPr lang="en-US" sz="2200" dirty="0">
                    <a:solidFill>
                      <a:schemeClr val="tx1"/>
                    </a:solidFill>
                  </a:rPr>
                  <a:t>This means z ∈ </a:t>
                </a:r>
                <a14:m>
                  <m:oMath xmlns:m="http://schemas.openxmlformats.org/officeDocument/2006/math">
                    <m:sSup>
                      <m:sSupPr>
                        <m:ctrlPr>
                          <a:rPr lang="en-US" sz="220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𝐴</m:t>
                        </m:r>
                      </m:e>
                      <m:sup>
                        <m:r>
                          <a:rPr lang="en-US" sz="2200" b="0" i="1" smtClean="0">
                            <a:solidFill>
                              <a:schemeClr val="tx1"/>
                            </a:solidFill>
                            <a:latin typeface="Cambria Math" panose="02040503050406030204" pitchFamily="18" charset="0"/>
                          </a:rPr>
                          <m:t>𝑐</m:t>
                        </m:r>
                      </m:sup>
                    </m:sSup>
                    <m:r>
                      <a:rPr lang="en-US" sz="2200">
                        <a:solidFill>
                          <a:schemeClr val="tx1"/>
                        </a:solidFill>
                        <a:latin typeface="Cambria Math" panose="02040503050406030204" pitchFamily="18" charset="0"/>
                      </a:rPr>
                      <m:t>⊖</m:t>
                    </m:r>
                    <m:acc>
                      <m:accPr>
                        <m:chr m:val="̂"/>
                        <m:ctrlPr>
                          <a:rPr lang="en-US" sz="2200" b="1" i="1">
                            <a:solidFill>
                              <a:schemeClr val="tx1"/>
                            </a:solidFill>
                            <a:latin typeface="Cambria Math" panose="02040503050406030204" pitchFamily="18" charset="0"/>
                          </a:rPr>
                        </m:ctrlPr>
                      </m:accPr>
                      <m:e>
                        <m:r>
                          <a:rPr lang="en-US" sz="2200" b="1" i="1">
                            <a:solidFill>
                              <a:schemeClr val="tx1"/>
                            </a:solidFill>
                            <a:latin typeface="Cambria Math" panose="02040503050406030204" pitchFamily="18" charset="0"/>
                          </a:rPr>
                          <m:t>𝑩</m:t>
                        </m:r>
                      </m:e>
                    </m:acc>
                  </m:oMath>
                </a14:m>
                <a:r>
                  <a:rPr lang="en-US" sz="2200" dirty="0">
                    <a:solidFill>
                      <a:schemeClr val="tx1"/>
                    </a:solidFill>
                  </a:rPr>
                  <a:t> if the structuring element </a:t>
                </a:r>
                <a14:m>
                  <m:oMath xmlns:m="http://schemas.openxmlformats.org/officeDocument/2006/math">
                    <m:acc>
                      <m:accPr>
                        <m:chr m:val="̂"/>
                        <m:ctrlPr>
                          <a:rPr lang="en-US" sz="2200" b="1" i="1">
                            <a:solidFill>
                              <a:schemeClr val="tx1"/>
                            </a:solidFill>
                            <a:latin typeface="Cambria Math" panose="02040503050406030204" pitchFamily="18" charset="0"/>
                          </a:rPr>
                        </m:ctrlPr>
                      </m:accPr>
                      <m:e>
                        <m:r>
                          <a:rPr lang="en-US" sz="2200" b="1" i="1">
                            <a:solidFill>
                              <a:schemeClr val="tx1"/>
                            </a:solidFill>
                            <a:latin typeface="Cambria Math" panose="02040503050406030204" pitchFamily="18" charset="0"/>
                          </a:rPr>
                          <m:t>𝑩</m:t>
                        </m:r>
                      </m:e>
                    </m:acc>
                    <m:r>
                      <a:rPr lang="en-US" sz="2200" b="1" i="1">
                        <a:solidFill>
                          <a:schemeClr val="tx1"/>
                        </a:solidFill>
                        <a:latin typeface="Cambria Math" panose="02040503050406030204" pitchFamily="18" charset="0"/>
                      </a:rPr>
                      <m:t> </m:t>
                    </m:r>
                  </m:oMath>
                </a14:m>
                <a:r>
                  <a:rPr lang="en-US" sz="2200" dirty="0">
                    <a:solidFill>
                      <a:schemeClr val="tx1"/>
                    </a:solidFill>
                  </a:rPr>
                  <a:t>translated to z is </a:t>
                </a:r>
                <a:r>
                  <a:rPr lang="en-US" sz="2200" b="1" dirty="0">
                    <a:solidFill>
                      <a:schemeClr val="tx1"/>
                    </a:solidFill>
                  </a:rPr>
                  <a:t>completely contained</a:t>
                </a:r>
                <a:r>
                  <a:rPr lang="en-US" sz="2200" dirty="0">
                    <a:solidFill>
                      <a:schemeClr val="tx1"/>
                    </a:solidFill>
                  </a:rPr>
                  <a:t> in the complement of A (i.e., it does not overlap with any part of A).</a:t>
                </a:r>
              </a:p>
              <a:p>
                <a:pPr>
                  <a:lnSpc>
                    <a:spcPct val="120000"/>
                  </a:lnSpc>
                  <a:buFont typeface="Arial" panose="020B0604020202020204" pitchFamily="34" charset="0"/>
                  <a:buChar char="•"/>
                </a:pPr>
                <a:r>
                  <a:rPr lang="en-US" sz="2200" dirty="0">
                    <a:solidFill>
                      <a:schemeClr val="tx1"/>
                    </a:solidFill>
                  </a:rPr>
                  <a:t>Taking the complement of this result:</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sz="2200" b="1" i="1">
                              <a:solidFill>
                                <a:schemeClr val="tx1"/>
                              </a:solidFill>
                              <a:latin typeface="Cambria Math" panose="02040503050406030204" pitchFamily="18" charset="0"/>
                            </a:rPr>
                          </m:ctrlPr>
                        </m:sSupPr>
                        <m:e>
                          <m:r>
                            <a:rPr lang="en-US" sz="2200" b="1" i="1">
                              <a:solidFill>
                                <a:schemeClr val="tx1"/>
                              </a:solidFill>
                              <a:latin typeface="Cambria Math" panose="02040503050406030204" pitchFamily="18" charset="0"/>
                            </a:rPr>
                            <m:t>(</m:t>
                          </m:r>
                          <m:sSup>
                            <m:sSupPr>
                              <m:ctrlPr>
                                <a:rPr lang="en-US" sz="2200" b="1" i="1">
                                  <a:solidFill>
                                    <a:schemeClr val="tx1"/>
                                  </a:solidFill>
                                  <a:latin typeface="Cambria Math" panose="02040503050406030204" pitchFamily="18" charset="0"/>
                                </a:rPr>
                              </m:ctrlPr>
                            </m:sSupPr>
                            <m:e>
                              <m:r>
                                <a:rPr lang="en-US" sz="2200" b="1" i="1">
                                  <a:solidFill>
                                    <a:schemeClr val="tx1"/>
                                  </a:solidFill>
                                  <a:latin typeface="Cambria Math" panose="02040503050406030204" pitchFamily="18" charset="0"/>
                                </a:rPr>
                                <m:t>𝑨</m:t>
                              </m:r>
                            </m:e>
                            <m:sup>
                              <m:r>
                                <a:rPr lang="en-US" sz="2200" b="1" i="1">
                                  <a:solidFill>
                                    <a:schemeClr val="tx1"/>
                                  </a:solidFill>
                                  <a:latin typeface="Cambria Math" panose="02040503050406030204" pitchFamily="18" charset="0"/>
                                </a:rPr>
                                <m:t>𝒄</m:t>
                              </m:r>
                            </m:sup>
                          </m:sSup>
                          <m:r>
                            <a:rPr lang="en-US" sz="2200" b="1">
                              <a:solidFill>
                                <a:schemeClr val="tx1"/>
                              </a:solidFill>
                              <a:latin typeface="Cambria Math" panose="02040503050406030204" pitchFamily="18" charset="0"/>
                            </a:rPr>
                            <m:t>⊖</m:t>
                          </m:r>
                          <m:acc>
                            <m:accPr>
                              <m:chr m:val="̂"/>
                              <m:ctrlPr>
                                <a:rPr lang="en-US" sz="2200" b="1" i="1">
                                  <a:solidFill>
                                    <a:schemeClr val="tx1"/>
                                  </a:solidFill>
                                  <a:latin typeface="Cambria Math" panose="02040503050406030204" pitchFamily="18" charset="0"/>
                                </a:rPr>
                              </m:ctrlPr>
                            </m:accPr>
                            <m:e>
                              <m:r>
                                <a:rPr lang="en-US" sz="2200" b="1" i="1">
                                  <a:solidFill>
                                    <a:schemeClr val="tx1"/>
                                  </a:solidFill>
                                  <a:latin typeface="Cambria Math" panose="02040503050406030204" pitchFamily="18" charset="0"/>
                                </a:rPr>
                                <m:t>𝑩</m:t>
                              </m:r>
                            </m:e>
                          </m:acc>
                          <m:r>
                            <a:rPr lang="en-US" sz="2200" b="1" i="1">
                              <a:solidFill>
                                <a:schemeClr val="tx1"/>
                              </a:solidFill>
                              <a:latin typeface="Cambria Math" panose="02040503050406030204" pitchFamily="18" charset="0"/>
                            </a:rPr>
                            <m:t>)</m:t>
                          </m:r>
                        </m:e>
                        <m:sup>
                          <m:r>
                            <a:rPr lang="en-US" sz="2200" b="1" i="1">
                              <a:solidFill>
                                <a:schemeClr val="tx1"/>
                              </a:solidFill>
                              <a:latin typeface="Cambria Math" panose="02040503050406030204" pitchFamily="18" charset="0"/>
                            </a:rPr>
                            <m:t>𝒄</m:t>
                          </m:r>
                        </m:sup>
                      </m:sSup>
                      <m:r>
                        <a:rPr lang="en-US" sz="2200" b="0" i="1" smtClean="0">
                          <a:solidFill>
                            <a:schemeClr val="tx1"/>
                          </a:solidFill>
                          <a:latin typeface="Cambria Math" panose="02040503050406030204" pitchFamily="18" charset="0"/>
                        </a:rPr>
                        <m:t>= </m:t>
                      </m:r>
                      <m:d>
                        <m:dPr>
                          <m:begChr m:val="{"/>
                          <m:endChr m:val="}"/>
                          <m:ctrlPr>
                            <a:rPr lang="en-US" sz="2200" i="1" smtClean="0">
                              <a:solidFill>
                                <a:schemeClr val="tx1"/>
                              </a:solidFill>
                              <a:latin typeface="Cambria Math" panose="02040503050406030204" pitchFamily="18" charset="0"/>
                            </a:rPr>
                          </m:ctrlPr>
                        </m:dPr>
                        <m:e>
                          <m:r>
                            <a:rPr lang="en-US" sz="2200" i="1">
                              <a:solidFill>
                                <a:schemeClr val="tx1"/>
                              </a:solidFill>
                              <a:latin typeface="Cambria Math" panose="02040503050406030204" pitchFamily="18" charset="0"/>
                            </a:rPr>
                            <m:t>𝑧</m:t>
                          </m:r>
                          <m:r>
                            <a:rPr lang="en-US" sz="2200">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acc>
                                <m:accPr>
                                  <m:chr m:val="̂"/>
                                  <m:ctrlPr>
                                    <a:rPr lang="en-US" sz="2200" b="1" i="1">
                                      <a:solidFill>
                                        <a:schemeClr val="tx1"/>
                                      </a:solidFill>
                                      <a:latin typeface="Cambria Math" panose="02040503050406030204" pitchFamily="18" charset="0"/>
                                    </a:rPr>
                                  </m:ctrlPr>
                                </m:accPr>
                                <m:e>
                                  <m:r>
                                    <a:rPr lang="en-US" sz="2200" b="1" i="1">
                                      <a:solidFill>
                                        <a:schemeClr val="tx1"/>
                                      </a:solidFill>
                                      <a:latin typeface="Cambria Math" panose="02040503050406030204" pitchFamily="18" charset="0"/>
                                    </a:rPr>
                                    <m:t>𝑩</m:t>
                                  </m:r>
                                </m:e>
                              </m:acc>
                              <m:r>
                                <a:rPr lang="en-US" sz="2200">
                                  <a:solidFill>
                                    <a:schemeClr val="tx1"/>
                                  </a:solidFill>
                                  <a:latin typeface="Cambria Math" panose="02040503050406030204" pitchFamily="18" charset="0"/>
                                </a:rPr>
                                <m:t>)</m:t>
                              </m:r>
                            </m:e>
                            <m:sub>
                              <m:r>
                                <a:rPr lang="en-US" sz="2200" i="1">
                                  <a:solidFill>
                                    <a:schemeClr val="tx1"/>
                                  </a:solidFill>
                                  <a:latin typeface="Cambria Math" panose="02040503050406030204" pitchFamily="18" charset="0"/>
                                </a:rPr>
                                <m:t>𝑧</m:t>
                              </m:r>
                            </m:sub>
                          </m:sSub>
                          <m:r>
                            <a:rPr lang="en-US" sz="2200">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𝐴</m:t>
                          </m:r>
                          <m:r>
                            <a:rPr lang="en-US" sz="2200">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m:t>
                          </m:r>
                        </m:e>
                      </m:d>
                    </m:oMath>
                  </m:oMathPara>
                </a14:m>
                <a:endParaRPr lang="en-US" sz="2200" dirty="0"/>
              </a:p>
              <a:p>
                <a:pPr marL="292608" lvl="1" indent="0">
                  <a:lnSpc>
                    <a:spcPct val="120000"/>
                  </a:lnSpc>
                  <a:buNone/>
                </a:pPr>
                <a:r>
                  <a:rPr lang="en-US" sz="2200" dirty="0">
                    <a:solidFill>
                      <a:schemeClr val="tx1"/>
                    </a:solidFill>
                  </a:rPr>
                  <a:t>This means z ∈</a:t>
                </a:r>
                <a:r>
                  <a:rPr lang="en-US" sz="2200" b="1" dirty="0">
                    <a:solidFill>
                      <a:schemeClr val="tx1"/>
                    </a:solidFill>
                  </a:rPr>
                  <a:t> </a:t>
                </a:r>
                <a14:m>
                  <m:oMath xmlns:m="http://schemas.openxmlformats.org/officeDocument/2006/math">
                    <m:sSup>
                      <m:sSupPr>
                        <m:ctrlPr>
                          <a:rPr lang="en-US" sz="2200" b="1" i="1">
                            <a:solidFill>
                              <a:schemeClr val="tx1"/>
                            </a:solidFill>
                            <a:latin typeface="Cambria Math" panose="02040503050406030204" pitchFamily="18" charset="0"/>
                          </a:rPr>
                        </m:ctrlPr>
                      </m:sSupPr>
                      <m:e>
                        <m:r>
                          <a:rPr lang="en-US" sz="2200" b="1" i="1">
                            <a:solidFill>
                              <a:schemeClr val="tx1"/>
                            </a:solidFill>
                            <a:latin typeface="Cambria Math" panose="02040503050406030204" pitchFamily="18" charset="0"/>
                          </a:rPr>
                          <m:t>(</m:t>
                        </m:r>
                        <m:sSup>
                          <m:sSupPr>
                            <m:ctrlPr>
                              <a:rPr lang="en-US" sz="2200" b="1" i="1">
                                <a:solidFill>
                                  <a:schemeClr val="tx1"/>
                                </a:solidFill>
                                <a:latin typeface="Cambria Math" panose="02040503050406030204" pitchFamily="18" charset="0"/>
                              </a:rPr>
                            </m:ctrlPr>
                          </m:sSupPr>
                          <m:e>
                            <m:r>
                              <a:rPr lang="en-US" sz="2200" b="1" i="1">
                                <a:solidFill>
                                  <a:schemeClr val="tx1"/>
                                </a:solidFill>
                                <a:latin typeface="Cambria Math" panose="02040503050406030204" pitchFamily="18" charset="0"/>
                              </a:rPr>
                              <m:t>𝑨</m:t>
                            </m:r>
                          </m:e>
                          <m:sup>
                            <m:r>
                              <a:rPr lang="en-US" sz="2200" b="1" i="1">
                                <a:solidFill>
                                  <a:schemeClr val="tx1"/>
                                </a:solidFill>
                                <a:latin typeface="Cambria Math" panose="02040503050406030204" pitchFamily="18" charset="0"/>
                              </a:rPr>
                              <m:t>𝒄</m:t>
                            </m:r>
                          </m:sup>
                        </m:sSup>
                        <m:r>
                          <a:rPr lang="en-US" sz="2200" b="1">
                            <a:solidFill>
                              <a:schemeClr val="tx1"/>
                            </a:solidFill>
                            <a:latin typeface="Cambria Math" panose="02040503050406030204" pitchFamily="18" charset="0"/>
                          </a:rPr>
                          <m:t>⊖</m:t>
                        </m:r>
                        <m:acc>
                          <m:accPr>
                            <m:chr m:val="̂"/>
                            <m:ctrlPr>
                              <a:rPr lang="en-US" sz="2200" b="1" i="1">
                                <a:solidFill>
                                  <a:schemeClr val="tx1"/>
                                </a:solidFill>
                                <a:latin typeface="Cambria Math" panose="02040503050406030204" pitchFamily="18" charset="0"/>
                              </a:rPr>
                            </m:ctrlPr>
                          </m:accPr>
                          <m:e>
                            <m:r>
                              <a:rPr lang="en-US" sz="2200" b="1" i="1">
                                <a:solidFill>
                                  <a:schemeClr val="tx1"/>
                                </a:solidFill>
                                <a:latin typeface="Cambria Math" panose="02040503050406030204" pitchFamily="18" charset="0"/>
                              </a:rPr>
                              <m:t>𝑩</m:t>
                            </m:r>
                          </m:e>
                        </m:acc>
                        <m:r>
                          <a:rPr lang="en-US" sz="2200" b="1" i="1">
                            <a:solidFill>
                              <a:schemeClr val="tx1"/>
                            </a:solidFill>
                            <a:latin typeface="Cambria Math" panose="02040503050406030204" pitchFamily="18" charset="0"/>
                          </a:rPr>
                          <m:t>)</m:t>
                        </m:r>
                      </m:e>
                      <m:sup>
                        <m:r>
                          <a:rPr lang="en-US" sz="2200" b="1" i="1">
                            <a:solidFill>
                              <a:schemeClr val="tx1"/>
                            </a:solidFill>
                            <a:latin typeface="Cambria Math" panose="02040503050406030204" pitchFamily="18" charset="0"/>
                          </a:rPr>
                          <m:t>𝒄</m:t>
                        </m:r>
                      </m:sup>
                    </m:sSup>
                  </m:oMath>
                </a14:m>
                <a:r>
                  <a:rPr lang="en-US" sz="2200" dirty="0">
                    <a:solidFill>
                      <a:schemeClr val="tx1"/>
                    </a:solidFill>
                  </a:rPr>
                  <a:t> if the structuring element </a:t>
                </a:r>
                <a14:m>
                  <m:oMath xmlns:m="http://schemas.openxmlformats.org/officeDocument/2006/math">
                    <m:acc>
                      <m:accPr>
                        <m:chr m:val="̂"/>
                        <m:ctrlPr>
                          <a:rPr lang="en-US" sz="2200" b="1" i="1">
                            <a:solidFill>
                              <a:schemeClr val="tx1"/>
                            </a:solidFill>
                            <a:latin typeface="Cambria Math" panose="02040503050406030204" pitchFamily="18" charset="0"/>
                          </a:rPr>
                        </m:ctrlPr>
                      </m:accPr>
                      <m:e>
                        <m:r>
                          <a:rPr lang="en-US" sz="2200" b="1" i="1">
                            <a:solidFill>
                              <a:schemeClr val="tx1"/>
                            </a:solidFill>
                            <a:latin typeface="Cambria Math" panose="02040503050406030204" pitchFamily="18" charset="0"/>
                          </a:rPr>
                          <m:t>𝑩</m:t>
                        </m:r>
                      </m:e>
                    </m:acc>
                  </m:oMath>
                </a14:m>
                <a:r>
                  <a:rPr lang="en-US" sz="2200" dirty="0">
                    <a:solidFill>
                      <a:schemeClr val="tx1"/>
                    </a:solidFill>
                  </a:rPr>
                  <a:t> translated to z overlaps with A.</a:t>
                </a:r>
              </a:p>
              <a:p>
                <a:pPr>
                  <a:lnSpc>
                    <a:spcPct val="120000"/>
                  </a:lnSpc>
                  <a:buFont typeface="Arial" panose="020B0604020202020204" pitchFamily="34" charset="0"/>
                  <a:buChar char="•"/>
                </a:pPr>
                <a:r>
                  <a:rPr lang="en-US" sz="2400" dirty="0">
                    <a:solidFill>
                      <a:schemeClr val="tx1"/>
                    </a:solidFill>
                  </a:rPr>
                  <a:t>Since the reflection </a:t>
                </a:r>
                <a14:m>
                  <m:oMath xmlns:m="http://schemas.openxmlformats.org/officeDocument/2006/math">
                    <m:acc>
                      <m:accPr>
                        <m:chr m:val="̂"/>
                        <m:ctrlPr>
                          <a:rPr lang="en-US" sz="2400" b="1" i="1">
                            <a:solidFill>
                              <a:schemeClr val="tx1"/>
                            </a:solidFill>
                            <a:latin typeface="Cambria Math" panose="02040503050406030204" pitchFamily="18" charset="0"/>
                          </a:rPr>
                        </m:ctrlPr>
                      </m:accPr>
                      <m:e>
                        <m:r>
                          <a:rPr lang="en-US" sz="2400" b="1" i="1">
                            <a:solidFill>
                              <a:schemeClr val="tx1"/>
                            </a:solidFill>
                            <a:latin typeface="Cambria Math" panose="02040503050406030204" pitchFamily="18" charset="0"/>
                          </a:rPr>
                          <m:t>𝑩</m:t>
                        </m:r>
                      </m:e>
                    </m:acc>
                    <m:r>
                      <a:rPr lang="en-US" sz="2400" b="1" i="1">
                        <a:solidFill>
                          <a:schemeClr val="tx1"/>
                        </a:solidFill>
                        <a:latin typeface="Cambria Math" panose="02040503050406030204" pitchFamily="18" charset="0"/>
                      </a:rPr>
                      <m:t> </m:t>
                    </m:r>
                  </m:oMath>
                </a14:m>
                <a:r>
                  <a:rPr lang="en-US" sz="2400" dirty="0">
                    <a:solidFill>
                      <a:schemeClr val="tx1"/>
                    </a:solidFill>
                  </a:rPr>
                  <a:t> and B are symmetrical, therefore this is the exact condition for dilation, </a:t>
                </a:r>
                <a14:m>
                  <m:oMath xmlns:m="http://schemas.openxmlformats.org/officeDocument/2006/math">
                    <m:r>
                      <a:rPr lang="en-US" sz="2000" b="1" i="1" smtClean="0">
                        <a:solidFill>
                          <a:srgbClr val="00B0F0"/>
                        </a:solidFill>
                        <a:latin typeface="Cambria Math" panose="02040503050406030204" pitchFamily="18" charset="0"/>
                      </a:rPr>
                      <m:t>𝑨</m:t>
                    </m:r>
                    <m:r>
                      <a:rPr lang="en-US" sz="2000" b="1">
                        <a:solidFill>
                          <a:srgbClr val="00B0F0"/>
                        </a:solidFill>
                        <a:latin typeface="Cambria Math" panose="02040503050406030204" pitchFamily="18" charset="0"/>
                      </a:rPr>
                      <m:t>⊕</m:t>
                    </m:r>
                    <m:r>
                      <a:rPr lang="en-US" sz="2000" b="1" i="1">
                        <a:solidFill>
                          <a:srgbClr val="00B0F0"/>
                        </a:solidFill>
                        <a:latin typeface="Cambria Math" panose="02040503050406030204" pitchFamily="18" charset="0"/>
                      </a:rPr>
                      <m:t>𝑩</m:t>
                    </m:r>
                  </m:oMath>
                </a14:m>
                <a:r>
                  <a:rPr lang="en-US" sz="2000" b="1" dirty="0">
                    <a:solidFill>
                      <a:srgbClr val="00B0F0"/>
                    </a:solidFill>
                  </a:rPr>
                  <a:t> = </a:t>
                </a:r>
                <a14:m>
                  <m:oMath xmlns:m="http://schemas.openxmlformats.org/officeDocument/2006/math">
                    <m:sSup>
                      <m:sSupPr>
                        <m:ctrlPr>
                          <a:rPr lang="en-US" sz="2000" b="1" i="1">
                            <a:solidFill>
                              <a:srgbClr val="00B0F0"/>
                            </a:solidFill>
                            <a:latin typeface="Cambria Math" panose="02040503050406030204" pitchFamily="18" charset="0"/>
                          </a:rPr>
                        </m:ctrlPr>
                      </m:sSupPr>
                      <m:e>
                        <m:r>
                          <a:rPr lang="en-US" sz="2000" b="1" i="1">
                            <a:solidFill>
                              <a:srgbClr val="00B0F0"/>
                            </a:solidFill>
                            <a:latin typeface="Cambria Math" panose="02040503050406030204" pitchFamily="18" charset="0"/>
                          </a:rPr>
                          <m:t>(</m:t>
                        </m:r>
                        <m:sSup>
                          <m:sSupPr>
                            <m:ctrlPr>
                              <a:rPr lang="en-US" sz="2000" b="1" i="1">
                                <a:solidFill>
                                  <a:srgbClr val="00B0F0"/>
                                </a:solidFill>
                                <a:latin typeface="Cambria Math" panose="02040503050406030204" pitchFamily="18" charset="0"/>
                              </a:rPr>
                            </m:ctrlPr>
                          </m:sSupPr>
                          <m:e>
                            <m:r>
                              <a:rPr lang="en-US" sz="2000" b="1" i="1">
                                <a:solidFill>
                                  <a:srgbClr val="00B0F0"/>
                                </a:solidFill>
                                <a:latin typeface="Cambria Math" panose="02040503050406030204" pitchFamily="18" charset="0"/>
                              </a:rPr>
                              <m:t>𝑨</m:t>
                            </m:r>
                          </m:e>
                          <m:sup>
                            <m:r>
                              <a:rPr lang="en-US" sz="2000" b="1" i="1">
                                <a:solidFill>
                                  <a:srgbClr val="00B0F0"/>
                                </a:solidFill>
                                <a:latin typeface="Cambria Math" panose="02040503050406030204" pitchFamily="18" charset="0"/>
                              </a:rPr>
                              <m:t>𝒄</m:t>
                            </m:r>
                          </m:sup>
                        </m:sSup>
                        <m:r>
                          <a:rPr lang="en-US" sz="2000" b="1">
                            <a:solidFill>
                              <a:srgbClr val="00B0F0"/>
                            </a:solidFill>
                            <a:latin typeface="Cambria Math" panose="02040503050406030204" pitchFamily="18" charset="0"/>
                          </a:rPr>
                          <m:t>⊖</m:t>
                        </m:r>
                        <m:acc>
                          <m:accPr>
                            <m:chr m:val="̂"/>
                            <m:ctrlPr>
                              <a:rPr lang="en-US" sz="2000" b="1" i="1">
                                <a:solidFill>
                                  <a:srgbClr val="00B0F0"/>
                                </a:solidFill>
                                <a:latin typeface="Cambria Math" panose="02040503050406030204" pitchFamily="18" charset="0"/>
                              </a:rPr>
                            </m:ctrlPr>
                          </m:accPr>
                          <m:e>
                            <m:r>
                              <a:rPr lang="en-US" sz="2000" b="1" i="1">
                                <a:solidFill>
                                  <a:srgbClr val="00B0F0"/>
                                </a:solidFill>
                                <a:latin typeface="Cambria Math" panose="02040503050406030204" pitchFamily="18" charset="0"/>
                              </a:rPr>
                              <m:t>𝑩</m:t>
                            </m:r>
                          </m:e>
                        </m:acc>
                        <m:r>
                          <a:rPr lang="en-US" sz="2000" b="1" i="1">
                            <a:solidFill>
                              <a:srgbClr val="00B0F0"/>
                            </a:solidFill>
                            <a:latin typeface="Cambria Math" panose="02040503050406030204" pitchFamily="18" charset="0"/>
                          </a:rPr>
                          <m:t>)</m:t>
                        </m:r>
                      </m:e>
                      <m:sup>
                        <m:r>
                          <a:rPr lang="en-US" sz="2000" b="1" i="1">
                            <a:solidFill>
                              <a:srgbClr val="00B0F0"/>
                            </a:solidFill>
                            <a:latin typeface="Cambria Math" panose="02040503050406030204" pitchFamily="18" charset="0"/>
                          </a:rPr>
                          <m:t>𝒄</m:t>
                        </m:r>
                      </m:sup>
                    </m:sSup>
                  </m:oMath>
                </a14:m>
                <a:r>
                  <a:rPr lang="en-US" sz="2000" b="1" dirty="0">
                    <a:solidFill>
                      <a:srgbClr val="00B0F0"/>
                    </a:solidFill>
                  </a:rPr>
                  <a:t> (Proved)</a:t>
                </a:r>
                <a:r>
                  <a:rPr lang="en-US" sz="2400" dirty="0">
                    <a:solidFill>
                      <a:schemeClr val="tx1"/>
                    </a:solidFill>
                  </a:rPr>
                  <a:t> </a:t>
                </a:r>
                <a:endParaRPr lang="en-US" dirty="0"/>
              </a:p>
              <a:p>
                <a:pPr>
                  <a:buFont typeface="Arial" panose="020B0604020202020204" pitchFamily="34" charset="0"/>
                  <a:buChar char="•"/>
                </a:pPr>
                <a:endParaRPr lang="en-US" b="1" dirty="0">
                  <a:solidFill>
                    <a:schemeClr val="tx1"/>
                  </a:solidFill>
                </a:endParaRPr>
              </a:p>
              <a:p>
                <a:pPr>
                  <a:buFont typeface="Wingdings" panose="05000000000000000000" pitchFamily="2" charset="2"/>
                  <a:buChar char="v"/>
                </a:pPr>
                <a:endParaRPr lang="en-US" b="1" dirty="0">
                  <a:solidFill>
                    <a:schemeClr val="tx1"/>
                  </a:solidFill>
                </a:endParaRPr>
              </a:p>
              <a:p>
                <a:pPr marL="0" indent="0">
                  <a:buNone/>
                </a:pPr>
                <a:endParaRPr lang="en-US" dirty="0">
                  <a:solidFill>
                    <a:schemeClr val="tx1"/>
                  </a:solidFill>
                </a:endParaRPr>
              </a:p>
              <a:p>
                <a:pPr marL="0" indent="0">
                  <a:buNone/>
                </a:pPr>
                <a:endParaRPr lang="en-US" dirty="0"/>
              </a:p>
              <a:p>
                <a:pPr marL="0" indent="0">
                  <a:buNone/>
                </a:pPr>
                <a:endParaRPr lang="en-US" b="1" dirty="0"/>
              </a:p>
            </p:txBody>
          </p:sp>
        </mc:Choice>
        <mc:Fallback xmlns="">
          <p:sp>
            <p:nvSpPr>
              <p:cNvPr id="3" name="Content Placeholder 2">
                <a:extLst>
                  <a:ext uri="{FF2B5EF4-FFF2-40B4-BE49-F238E27FC236}">
                    <a16:creationId xmlns:a16="http://schemas.microsoft.com/office/drawing/2014/main" id="{A23A99C7-8386-0C4E-1270-92C2D3A06A7D}"/>
                  </a:ext>
                </a:extLst>
              </p:cNvPr>
              <p:cNvSpPr>
                <a:spLocks noGrp="1" noRot="1" noChangeAspect="1" noMove="1" noResize="1" noEditPoints="1" noAdjustHandles="1" noChangeArrowheads="1" noChangeShapeType="1" noTextEdit="1"/>
              </p:cNvSpPr>
              <p:nvPr>
                <p:ph idx="1"/>
              </p:nvPr>
            </p:nvSpPr>
            <p:spPr>
              <a:xfrm>
                <a:off x="1097280" y="1845734"/>
                <a:ext cx="10058400" cy="4440766"/>
              </a:xfrm>
              <a:blipFill>
                <a:blip r:embed="rId2"/>
                <a:stretch>
                  <a:fillRect l="-1212" t="-13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5D55F6A-8BF7-8E37-452F-DB156BA7FF95}"/>
              </a:ext>
            </a:extLst>
          </p:cNvPr>
          <p:cNvSpPr>
            <a:spLocks noGrp="1"/>
          </p:cNvSpPr>
          <p:nvPr>
            <p:ph type="dt" sz="half" idx="10"/>
          </p:nvPr>
        </p:nvSpPr>
        <p:spPr/>
        <p:txBody>
          <a:bodyPr/>
          <a:lstStyle/>
          <a:p>
            <a:fld id="{5B94634F-169C-4B7C-906A-20B8CF69ADA3}" type="datetime1">
              <a:rPr lang="en-US" smtClean="0"/>
              <a:t>9/21/2024</a:t>
            </a:fld>
            <a:endParaRPr lang="en-US"/>
          </a:p>
        </p:txBody>
      </p:sp>
      <p:sp>
        <p:nvSpPr>
          <p:cNvPr id="5" name="Footer Placeholder 4">
            <a:extLst>
              <a:ext uri="{FF2B5EF4-FFF2-40B4-BE49-F238E27FC236}">
                <a16:creationId xmlns:a16="http://schemas.microsoft.com/office/drawing/2014/main" id="{CF8139D7-3749-0E18-5C68-B40AB9F28A77}"/>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4B47973F-7DB3-8F6F-9C89-37384C873DA2}"/>
              </a:ext>
            </a:extLst>
          </p:cNvPr>
          <p:cNvSpPr>
            <a:spLocks noGrp="1"/>
          </p:cNvSpPr>
          <p:nvPr>
            <p:ph type="sldNum" sz="quarter" idx="12"/>
          </p:nvPr>
        </p:nvSpPr>
        <p:spPr/>
        <p:txBody>
          <a:bodyPr/>
          <a:lstStyle/>
          <a:p>
            <a:fld id="{714CA8A7-C2BF-450A-85D4-073AF6C65BC5}" type="slidenum">
              <a:rPr lang="en-US" smtClean="0"/>
              <a:t>30</a:t>
            </a:fld>
            <a:endParaRPr lang="en-US"/>
          </a:p>
        </p:txBody>
      </p:sp>
    </p:spTree>
    <p:extLst>
      <p:ext uri="{BB962C8B-B14F-4D97-AF65-F5344CB8AC3E}">
        <p14:creationId xmlns:p14="http://schemas.microsoft.com/office/powerpoint/2010/main" val="4235924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8C44-23E7-4BEE-A128-02599FE9045A}"/>
              </a:ext>
            </a:extLst>
          </p:cNvPr>
          <p:cNvSpPr>
            <a:spLocks noGrp="1"/>
          </p:cNvSpPr>
          <p:nvPr>
            <p:ph type="title"/>
          </p:nvPr>
        </p:nvSpPr>
        <p:spPr/>
        <p:txBody>
          <a:bodyPr/>
          <a:lstStyle/>
          <a:p>
            <a:r>
              <a:rPr lang="en-US" dirty="0"/>
              <a:t>Opening and Closing</a:t>
            </a:r>
          </a:p>
        </p:txBody>
      </p:sp>
      <p:sp>
        <p:nvSpPr>
          <p:cNvPr id="3" name="Content Placeholder 2">
            <a:extLst>
              <a:ext uri="{FF2B5EF4-FFF2-40B4-BE49-F238E27FC236}">
                <a16:creationId xmlns:a16="http://schemas.microsoft.com/office/drawing/2014/main" id="{D50C004B-1B76-4662-99CF-B4EDA88EFD09}"/>
              </a:ext>
            </a:extLst>
          </p:cNvPr>
          <p:cNvSpPr>
            <a:spLocks noGrp="1"/>
          </p:cNvSpPr>
          <p:nvPr>
            <p:ph idx="1"/>
          </p:nvPr>
        </p:nvSpPr>
        <p:spPr>
          <a:xfrm>
            <a:off x="1097280" y="1845734"/>
            <a:ext cx="10058400" cy="4455054"/>
          </a:xfrm>
        </p:spPr>
        <p:txBody>
          <a:bodyPr>
            <a:noAutofit/>
          </a:bodyPr>
          <a:lstStyle/>
          <a:p>
            <a:pPr>
              <a:lnSpc>
                <a:spcPct val="100000"/>
              </a:lnSpc>
              <a:buFont typeface="Wingdings" panose="05000000000000000000" pitchFamily="2" charset="2"/>
              <a:buChar char="v"/>
            </a:pPr>
            <a:r>
              <a:rPr lang="en-US" sz="1800" b="1" dirty="0">
                <a:solidFill>
                  <a:schemeClr val="tx1"/>
                </a:solidFill>
              </a:rPr>
              <a:t>Opening uses for,</a:t>
            </a:r>
          </a:p>
          <a:p>
            <a:pPr marL="457200" indent="-457200">
              <a:lnSpc>
                <a:spcPct val="150000"/>
              </a:lnSpc>
              <a:buFont typeface="+mj-lt"/>
              <a:buAutoNum type="arabicPeriod"/>
            </a:pPr>
            <a:r>
              <a:rPr lang="en-US" sz="1800" dirty="0">
                <a:solidFill>
                  <a:schemeClr val="tx1"/>
                </a:solidFill>
              </a:rPr>
              <a:t>Opening is generally used to restore or recover the original image to the maximum possible extent. </a:t>
            </a:r>
          </a:p>
          <a:p>
            <a:pPr marL="457200" indent="-457200">
              <a:lnSpc>
                <a:spcPct val="150000"/>
              </a:lnSpc>
              <a:buFont typeface="+mj-lt"/>
              <a:buAutoNum type="arabicPeriod"/>
            </a:pPr>
            <a:r>
              <a:rPr lang="en-US" sz="1800" dirty="0">
                <a:solidFill>
                  <a:schemeClr val="tx1"/>
                </a:solidFill>
              </a:rPr>
              <a:t>It is used for removing internal noise of the obtained image.</a:t>
            </a:r>
          </a:p>
          <a:p>
            <a:pPr marL="457200" indent="-457200">
              <a:lnSpc>
                <a:spcPct val="150000"/>
              </a:lnSpc>
              <a:buFont typeface="+mj-lt"/>
              <a:buAutoNum type="arabicPeriod"/>
            </a:pPr>
            <a:r>
              <a:rPr lang="en-US" sz="1800" dirty="0">
                <a:solidFill>
                  <a:schemeClr val="tx1"/>
                </a:solidFill>
              </a:rPr>
              <a:t>It is useful for removing small objects and thin lines from an image while preserving the shape and size of larger objects in the image.</a:t>
            </a:r>
          </a:p>
          <a:p>
            <a:pPr>
              <a:lnSpc>
                <a:spcPct val="100000"/>
              </a:lnSpc>
              <a:buFont typeface="Wingdings" panose="05000000000000000000" pitchFamily="2" charset="2"/>
              <a:buChar char="v"/>
            </a:pPr>
            <a:r>
              <a:rPr lang="en-US" sz="1800" b="1" dirty="0">
                <a:solidFill>
                  <a:schemeClr val="tx1"/>
                </a:solidFill>
              </a:rPr>
              <a:t>Closing uses for,</a:t>
            </a:r>
          </a:p>
          <a:p>
            <a:pPr marL="457200" indent="-457200" algn="just">
              <a:lnSpc>
                <a:spcPct val="150000"/>
              </a:lnSpc>
              <a:buFont typeface="+mj-lt"/>
              <a:buAutoNum type="arabicPeriod"/>
            </a:pPr>
            <a:r>
              <a:rPr lang="en-US" sz="1800" dirty="0">
                <a:solidFill>
                  <a:schemeClr val="tx1"/>
                </a:solidFill>
              </a:rPr>
              <a:t>Closing is generally used to smoother the contour of the distorted image and fuse back the narrow breaks and long thin gulfs.</a:t>
            </a:r>
          </a:p>
          <a:p>
            <a:pPr marL="457200" indent="-457200" algn="just">
              <a:lnSpc>
                <a:spcPct val="150000"/>
              </a:lnSpc>
              <a:buFont typeface="+mj-lt"/>
              <a:buAutoNum type="arabicPeriod"/>
            </a:pPr>
            <a:r>
              <a:rPr lang="en-US" sz="1800" dirty="0">
                <a:solidFill>
                  <a:schemeClr val="tx1"/>
                </a:solidFill>
              </a:rPr>
              <a:t>Closing is also used for getting rid of the small holes of the obtained image.</a:t>
            </a:r>
          </a:p>
        </p:txBody>
      </p:sp>
      <p:sp>
        <p:nvSpPr>
          <p:cNvPr id="4" name="Date Placeholder 3">
            <a:extLst>
              <a:ext uri="{FF2B5EF4-FFF2-40B4-BE49-F238E27FC236}">
                <a16:creationId xmlns:a16="http://schemas.microsoft.com/office/drawing/2014/main" id="{C03B944F-CCCF-5924-7C79-C830B6797981}"/>
              </a:ext>
            </a:extLst>
          </p:cNvPr>
          <p:cNvSpPr>
            <a:spLocks noGrp="1"/>
          </p:cNvSpPr>
          <p:nvPr>
            <p:ph type="dt" sz="half" idx="10"/>
          </p:nvPr>
        </p:nvSpPr>
        <p:spPr/>
        <p:txBody>
          <a:bodyPr/>
          <a:lstStyle/>
          <a:p>
            <a:fld id="{AC71A004-978F-471F-BEE5-315EEF350360}" type="datetime1">
              <a:rPr lang="en-US" smtClean="0"/>
              <a:t>9/21/2024</a:t>
            </a:fld>
            <a:endParaRPr lang="en-US"/>
          </a:p>
        </p:txBody>
      </p:sp>
      <p:sp>
        <p:nvSpPr>
          <p:cNvPr id="5" name="Footer Placeholder 4">
            <a:extLst>
              <a:ext uri="{FF2B5EF4-FFF2-40B4-BE49-F238E27FC236}">
                <a16:creationId xmlns:a16="http://schemas.microsoft.com/office/drawing/2014/main" id="{D49E6BD1-9F6C-A462-CF38-7632EF216782}"/>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B8693402-D87A-F360-4F57-FF73828C74E4}"/>
              </a:ext>
            </a:extLst>
          </p:cNvPr>
          <p:cNvSpPr>
            <a:spLocks noGrp="1"/>
          </p:cNvSpPr>
          <p:nvPr>
            <p:ph type="sldNum" sz="quarter" idx="12"/>
          </p:nvPr>
        </p:nvSpPr>
        <p:spPr/>
        <p:txBody>
          <a:bodyPr/>
          <a:lstStyle/>
          <a:p>
            <a:fld id="{714CA8A7-C2BF-450A-85D4-073AF6C65BC5}" type="slidenum">
              <a:rPr lang="en-US" smtClean="0"/>
              <a:t>31</a:t>
            </a:fld>
            <a:endParaRPr lang="en-US"/>
          </a:p>
        </p:txBody>
      </p:sp>
    </p:spTree>
    <p:extLst>
      <p:ext uri="{BB962C8B-B14F-4D97-AF65-F5344CB8AC3E}">
        <p14:creationId xmlns:p14="http://schemas.microsoft.com/office/powerpoint/2010/main" val="982465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6C4B7-F9F8-4971-9C66-1916C61292B2}"/>
              </a:ext>
            </a:extLst>
          </p:cNvPr>
          <p:cNvSpPr>
            <a:spLocks noGrp="1"/>
          </p:cNvSpPr>
          <p:nvPr>
            <p:ph type="title"/>
          </p:nvPr>
        </p:nvSpPr>
        <p:spPr/>
        <p:txBody>
          <a:bodyPr/>
          <a:lstStyle/>
          <a:p>
            <a:r>
              <a:rPr lang="en-US" dirty="0"/>
              <a:t>Opening and Closing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424C77-1C60-4B19-BF6B-14F5C276BD76}"/>
                  </a:ext>
                </a:extLst>
              </p:cNvPr>
              <p:cNvSpPr>
                <a:spLocks noGrp="1"/>
              </p:cNvSpPr>
              <p:nvPr>
                <p:ph idx="1"/>
              </p:nvPr>
            </p:nvSpPr>
            <p:spPr/>
            <p:txBody>
              <a:bodyPr>
                <a:normAutofit/>
              </a:bodyPr>
              <a:lstStyle/>
              <a:p>
                <a:pPr algn="just">
                  <a:lnSpc>
                    <a:spcPct val="150000"/>
                  </a:lnSpc>
                  <a:buFont typeface="Wingdings" panose="05000000000000000000" pitchFamily="2" charset="2"/>
                  <a:buChar char="v"/>
                </a:pPr>
                <a:r>
                  <a:rPr lang="en-US" dirty="0">
                    <a:solidFill>
                      <a:schemeClr val="tx1"/>
                    </a:solidFill>
                  </a:rPr>
                  <a:t>The opening of set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by structuring element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 denoted </a:t>
                </a:r>
                <a14:m>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 is defined as,</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m:oMathPara>
                </a14:m>
                <a:endParaRPr lang="en-US" dirty="0">
                  <a:solidFill>
                    <a:schemeClr val="tx1"/>
                  </a:solidFill>
                </a:endParaRPr>
              </a:p>
              <a:p>
                <a:pPr algn="just">
                  <a:lnSpc>
                    <a:spcPct val="150000"/>
                  </a:lnSpc>
                  <a:buFont typeface="Wingdings" panose="05000000000000000000" pitchFamily="2" charset="2"/>
                  <a:buChar char="v"/>
                </a:pPr>
                <a:r>
                  <a:rPr lang="en-US" dirty="0">
                    <a:solidFill>
                      <a:schemeClr val="tx1"/>
                    </a:solidFill>
                  </a:rPr>
                  <a:t>Thus, the opening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by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 is the erosion of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by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 followed by a dilation of the result by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a:t>
                </a:r>
              </a:p>
              <a:p>
                <a:pPr algn="just">
                  <a:lnSpc>
                    <a:spcPct val="150000"/>
                  </a:lnSpc>
                  <a:buFont typeface="Wingdings" panose="05000000000000000000" pitchFamily="2" charset="2"/>
                  <a:buChar char="v"/>
                </a:pPr>
                <a:r>
                  <a:rPr lang="en-US" dirty="0">
                    <a:solidFill>
                      <a:schemeClr val="tx1"/>
                    </a:solidFill>
                  </a:rPr>
                  <a:t>Similarly, the closing of set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by structuring element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 denoted </a:t>
                </a:r>
                <a14:m>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 is defined as</a:t>
                </a:r>
              </a:p>
              <a:p>
                <a:pPr marL="0" indent="0" algn="just">
                  <a:lnSpc>
                    <a:spcPct val="150000"/>
                  </a:lnSpc>
                  <a:buNone/>
                </a:pPr>
                <a14:m>
                  <m:oMathPara xmlns:m="http://schemas.openxmlformats.org/officeDocument/2006/math">
                    <m:oMathParaPr>
                      <m:jc m:val="centerGroup"/>
                    </m:oMathParaPr>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m:oMathPara>
                </a14:m>
                <a:endParaRPr lang="en-US" dirty="0">
                  <a:solidFill>
                    <a:schemeClr val="tx1"/>
                  </a:solidFill>
                </a:endParaRPr>
              </a:p>
              <a:p>
                <a:pPr algn="just">
                  <a:lnSpc>
                    <a:spcPct val="150000"/>
                  </a:lnSpc>
                  <a:buFont typeface="Wingdings" panose="05000000000000000000" pitchFamily="2" charset="2"/>
                  <a:buChar char="v"/>
                </a:pPr>
                <a:r>
                  <a:rPr lang="en-US" dirty="0">
                    <a:solidFill>
                      <a:schemeClr val="tx1"/>
                    </a:solidFill>
                  </a:rPr>
                  <a:t>It says that the closing of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by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 is simply the dilation of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by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 followed by the erosion of the result by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a:t>
                </a:r>
              </a:p>
            </p:txBody>
          </p:sp>
        </mc:Choice>
        <mc:Fallback xmlns="">
          <p:sp>
            <p:nvSpPr>
              <p:cNvPr id="3" name="Content Placeholder 2">
                <a:extLst>
                  <a:ext uri="{FF2B5EF4-FFF2-40B4-BE49-F238E27FC236}">
                    <a16:creationId xmlns:a16="http://schemas.microsoft.com/office/drawing/2014/main" id="{E5424C77-1C60-4B19-BF6B-14F5C276BD76}"/>
                  </a:ext>
                </a:extLst>
              </p:cNvPr>
              <p:cNvSpPr>
                <a:spLocks noGrp="1" noRot="1" noChangeAspect="1" noMove="1" noResize="1" noEditPoints="1" noAdjustHandles="1" noChangeArrowheads="1" noChangeShapeType="1" noTextEdit="1"/>
              </p:cNvSpPr>
              <p:nvPr>
                <p:ph idx="1"/>
              </p:nvPr>
            </p:nvSpPr>
            <p:spPr>
              <a:blipFill>
                <a:blip r:embed="rId2"/>
                <a:stretch>
                  <a:fillRect l="-1455" r="-1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B86AF30-1A85-6C21-05BB-EAB1505AE691}"/>
              </a:ext>
            </a:extLst>
          </p:cNvPr>
          <p:cNvSpPr>
            <a:spLocks noGrp="1"/>
          </p:cNvSpPr>
          <p:nvPr>
            <p:ph type="dt" sz="half" idx="10"/>
          </p:nvPr>
        </p:nvSpPr>
        <p:spPr/>
        <p:txBody>
          <a:bodyPr/>
          <a:lstStyle/>
          <a:p>
            <a:fld id="{204439FE-0322-4613-B12B-38B0D254BF00}" type="datetime1">
              <a:rPr lang="en-US" smtClean="0"/>
              <a:t>9/21/2024</a:t>
            </a:fld>
            <a:endParaRPr lang="en-US"/>
          </a:p>
        </p:txBody>
      </p:sp>
      <p:sp>
        <p:nvSpPr>
          <p:cNvPr id="5" name="Footer Placeholder 4">
            <a:extLst>
              <a:ext uri="{FF2B5EF4-FFF2-40B4-BE49-F238E27FC236}">
                <a16:creationId xmlns:a16="http://schemas.microsoft.com/office/drawing/2014/main" id="{D8DFF90E-370B-3F48-CAA8-49BD62B9AFA9}"/>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62A56AD3-34C1-F052-9861-A4865B51F1CF}"/>
              </a:ext>
            </a:extLst>
          </p:cNvPr>
          <p:cNvSpPr>
            <a:spLocks noGrp="1"/>
          </p:cNvSpPr>
          <p:nvPr>
            <p:ph type="sldNum" sz="quarter" idx="12"/>
          </p:nvPr>
        </p:nvSpPr>
        <p:spPr/>
        <p:txBody>
          <a:bodyPr/>
          <a:lstStyle/>
          <a:p>
            <a:fld id="{714CA8A7-C2BF-450A-85D4-073AF6C65BC5}" type="slidenum">
              <a:rPr lang="en-US" smtClean="0"/>
              <a:t>32</a:t>
            </a:fld>
            <a:endParaRPr lang="en-US"/>
          </a:p>
        </p:txBody>
      </p:sp>
    </p:spTree>
    <p:extLst>
      <p:ext uri="{BB962C8B-B14F-4D97-AF65-F5344CB8AC3E}">
        <p14:creationId xmlns:p14="http://schemas.microsoft.com/office/powerpoint/2010/main" val="1821635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0E9F-4334-4F0E-B498-733B5232C40E}"/>
              </a:ext>
            </a:extLst>
          </p:cNvPr>
          <p:cNvSpPr>
            <a:spLocks noGrp="1"/>
          </p:cNvSpPr>
          <p:nvPr>
            <p:ph type="title"/>
          </p:nvPr>
        </p:nvSpPr>
        <p:spPr/>
        <p:txBody>
          <a:bodyPr/>
          <a:lstStyle/>
          <a:p>
            <a:r>
              <a:rPr lang="en-US" dirty="0"/>
              <a:t>Opening and Closing</a:t>
            </a:r>
          </a:p>
        </p:txBody>
      </p:sp>
      <p:pic>
        <p:nvPicPr>
          <p:cNvPr id="4" name="Content Placeholder 3">
            <a:extLst>
              <a:ext uri="{FF2B5EF4-FFF2-40B4-BE49-F238E27FC236}">
                <a16:creationId xmlns:a16="http://schemas.microsoft.com/office/drawing/2014/main" id="{155CE0F3-A11A-4524-A440-252B1496D69A}"/>
              </a:ext>
            </a:extLst>
          </p:cNvPr>
          <p:cNvPicPr>
            <a:picLocks noGrp="1" noChangeAspect="1"/>
          </p:cNvPicPr>
          <p:nvPr>
            <p:ph sz="half" idx="1"/>
          </p:nvPr>
        </p:nvPicPr>
        <p:blipFill>
          <a:blip r:embed="rId2"/>
          <a:stretch>
            <a:fillRect/>
          </a:stretch>
        </p:blipFill>
        <p:spPr>
          <a:xfrm>
            <a:off x="1392702" y="1846263"/>
            <a:ext cx="3781041" cy="4427928"/>
          </a:xfrm>
          <a:prstGeom prst="rect">
            <a:avLst/>
          </a:prstGeom>
        </p:spPr>
      </p:pic>
      <p:sp>
        <p:nvSpPr>
          <p:cNvPr id="5" name="Content Placeholder 4">
            <a:extLst>
              <a:ext uri="{FF2B5EF4-FFF2-40B4-BE49-F238E27FC236}">
                <a16:creationId xmlns:a16="http://schemas.microsoft.com/office/drawing/2014/main" id="{79343FE3-0BB7-402A-A968-6F843FA21AFE}"/>
              </a:ext>
            </a:extLst>
          </p:cNvPr>
          <p:cNvSpPr>
            <a:spLocks noGrp="1"/>
          </p:cNvSpPr>
          <p:nvPr>
            <p:ph sz="half" idx="2"/>
          </p:nvPr>
        </p:nvSpPr>
        <p:spPr/>
        <p:txBody>
          <a:bodyPr>
            <a:normAutofit/>
          </a:bodyPr>
          <a:lstStyle/>
          <a:p>
            <a:pPr algn="just">
              <a:lnSpc>
                <a:spcPct val="150000"/>
              </a:lnSpc>
            </a:pPr>
            <a:r>
              <a:rPr lang="en-US" b="1" dirty="0">
                <a:solidFill>
                  <a:schemeClr val="tx1"/>
                </a:solidFill>
              </a:rPr>
              <a:t>Figure 9: </a:t>
            </a:r>
            <a:r>
              <a:rPr lang="en-US" dirty="0">
                <a:solidFill>
                  <a:schemeClr val="tx1"/>
                </a:solidFill>
              </a:rPr>
              <a:t>Morphological opening and closing. The structuring element is the small circle shown in various positions in (b). The SE was not shaded here for clarity. The dark dot is the center of the structuring element.</a:t>
            </a:r>
          </a:p>
          <a:p>
            <a:pPr algn="just">
              <a:lnSpc>
                <a:spcPct val="150000"/>
              </a:lnSpc>
            </a:pPr>
            <a:r>
              <a:rPr lang="en-US" dirty="0">
                <a:solidFill>
                  <a:schemeClr val="tx1"/>
                </a:solidFill>
              </a:rPr>
              <a:t> </a:t>
            </a:r>
            <a:br>
              <a:rPr lang="en-US" dirty="0">
                <a:solidFill>
                  <a:schemeClr val="tx1"/>
                </a:solidFill>
              </a:rPr>
            </a:br>
            <a:endParaRPr lang="en-US" dirty="0">
              <a:solidFill>
                <a:schemeClr val="tx1"/>
              </a:solidFill>
            </a:endParaRPr>
          </a:p>
        </p:txBody>
      </p:sp>
      <p:pic>
        <p:nvPicPr>
          <p:cNvPr id="6" name="Picture 5">
            <a:extLst>
              <a:ext uri="{FF2B5EF4-FFF2-40B4-BE49-F238E27FC236}">
                <a16:creationId xmlns:a16="http://schemas.microsoft.com/office/drawing/2014/main" id="{4C08D5DE-03FA-46E7-882F-AB88BBFEFB05}"/>
              </a:ext>
            </a:extLst>
          </p:cNvPr>
          <p:cNvPicPr>
            <a:picLocks noChangeAspect="1"/>
          </p:cNvPicPr>
          <p:nvPr/>
        </p:nvPicPr>
        <p:blipFill>
          <a:blip r:embed="rId3"/>
          <a:stretch>
            <a:fillRect/>
          </a:stretch>
        </p:blipFill>
        <p:spPr>
          <a:xfrm>
            <a:off x="5286256" y="1845735"/>
            <a:ext cx="409575" cy="819150"/>
          </a:xfrm>
          <a:prstGeom prst="rect">
            <a:avLst/>
          </a:prstGeom>
        </p:spPr>
      </p:pic>
      <p:sp>
        <p:nvSpPr>
          <p:cNvPr id="3" name="Date Placeholder 2">
            <a:extLst>
              <a:ext uri="{FF2B5EF4-FFF2-40B4-BE49-F238E27FC236}">
                <a16:creationId xmlns:a16="http://schemas.microsoft.com/office/drawing/2014/main" id="{60E6DA3D-310C-79BD-9707-E8315A76563C}"/>
              </a:ext>
            </a:extLst>
          </p:cNvPr>
          <p:cNvSpPr>
            <a:spLocks noGrp="1"/>
          </p:cNvSpPr>
          <p:nvPr>
            <p:ph type="dt" sz="half" idx="10"/>
          </p:nvPr>
        </p:nvSpPr>
        <p:spPr/>
        <p:txBody>
          <a:bodyPr/>
          <a:lstStyle/>
          <a:p>
            <a:fld id="{D753747C-CA3D-44FA-9067-7C987B2E4663}" type="datetime1">
              <a:rPr lang="en-US" smtClean="0"/>
              <a:t>9/21/2024</a:t>
            </a:fld>
            <a:endParaRPr lang="en-US"/>
          </a:p>
        </p:txBody>
      </p:sp>
      <p:sp>
        <p:nvSpPr>
          <p:cNvPr id="7" name="Footer Placeholder 6">
            <a:extLst>
              <a:ext uri="{FF2B5EF4-FFF2-40B4-BE49-F238E27FC236}">
                <a16:creationId xmlns:a16="http://schemas.microsoft.com/office/drawing/2014/main" id="{A8315A45-42D1-70C6-9BC7-DBD2A8DF783F}"/>
              </a:ext>
            </a:extLst>
          </p:cNvPr>
          <p:cNvSpPr>
            <a:spLocks noGrp="1"/>
          </p:cNvSpPr>
          <p:nvPr>
            <p:ph type="ftr" sz="quarter" idx="11"/>
          </p:nvPr>
        </p:nvSpPr>
        <p:spPr/>
        <p:txBody>
          <a:bodyPr/>
          <a:lstStyle/>
          <a:p>
            <a:r>
              <a:rPr lang="en-US"/>
              <a:t>Morphological Image Processing</a:t>
            </a:r>
          </a:p>
        </p:txBody>
      </p:sp>
      <p:sp>
        <p:nvSpPr>
          <p:cNvPr id="8" name="Slide Number Placeholder 7">
            <a:extLst>
              <a:ext uri="{FF2B5EF4-FFF2-40B4-BE49-F238E27FC236}">
                <a16:creationId xmlns:a16="http://schemas.microsoft.com/office/drawing/2014/main" id="{CBE0F352-0D85-32B3-E7EF-CF8DFC0E11EC}"/>
              </a:ext>
            </a:extLst>
          </p:cNvPr>
          <p:cNvSpPr>
            <a:spLocks noGrp="1"/>
          </p:cNvSpPr>
          <p:nvPr>
            <p:ph type="sldNum" sz="quarter" idx="12"/>
          </p:nvPr>
        </p:nvSpPr>
        <p:spPr/>
        <p:txBody>
          <a:bodyPr/>
          <a:lstStyle/>
          <a:p>
            <a:fld id="{714CA8A7-C2BF-450A-85D4-073AF6C65BC5}" type="slidenum">
              <a:rPr lang="en-US" smtClean="0"/>
              <a:t>33</a:t>
            </a:fld>
            <a:endParaRPr lang="en-US"/>
          </a:p>
        </p:txBody>
      </p:sp>
    </p:spTree>
    <p:extLst>
      <p:ext uri="{BB962C8B-B14F-4D97-AF65-F5344CB8AC3E}">
        <p14:creationId xmlns:p14="http://schemas.microsoft.com/office/powerpoint/2010/main" val="15360521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37A837-513D-484C-BCC4-4BECB5D6B3F1}"/>
              </a:ext>
            </a:extLst>
          </p:cNvPr>
          <p:cNvSpPr>
            <a:spLocks noGrp="1"/>
          </p:cNvSpPr>
          <p:nvPr>
            <p:ph type="title"/>
          </p:nvPr>
        </p:nvSpPr>
        <p:spPr/>
        <p:txBody>
          <a:bodyPr/>
          <a:lstStyle/>
          <a:p>
            <a:r>
              <a:rPr lang="en-US" dirty="0"/>
              <a:t>Opening and Closing</a:t>
            </a:r>
          </a:p>
        </p:txBody>
      </p:sp>
      <p:pic>
        <p:nvPicPr>
          <p:cNvPr id="4" name="Content Placeholder 3">
            <a:extLst>
              <a:ext uri="{FF2B5EF4-FFF2-40B4-BE49-F238E27FC236}">
                <a16:creationId xmlns:a16="http://schemas.microsoft.com/office/drawing/2014/main" id="{F95C2D62-F5EA-45A5-B38A-840A250B1899}"/>
              </a:ext>
            </a:extLst>
          </p:cNvPr>
          <p:cNvPicPr>
            <a:picLocks noGrp="1" noChangeAspect="1"/>
          </p:cNvPicPr>
          <p:nvPr>
            <p:ph sz="half" idx="1"/>
          </p:nvPr>
        </p:nvPicPr>
        <p:blipFill>
          <a:blip r:embed="rId2"/>
          <a:stretch>
            <a:fillRect/>
          </a:stretch>
        </p:blipFill>
        <p:spPr>
          <a:xfrm>
            <a:off x="1373639" y="1846263"/>
            <a:ext cx="4385360" cy="4441995"/>
          </a:xfrm>
          <a:prstGeom prst="rect">
            <a:avLst/>
          </a:prstGeom>
        </p:spPr>
      </p:pic>
      <p:sp>
        <p:nvSpPr>
          <p:cNvPr id="6" name="Content Placeholder 5">
            <a:extLst>
              <a:ext uri="{FF2B5EF4-FFF2-40B4-BE49-F238E27FC236}">
                <a16:creationId xmlns:a16="http://schemas.microsoft.com/office/drawing/2014/main" id="{BB806350-266C-4095-9E3E-5ECE02DF0151}"/>
              </a:ext>
            </a:extLst>
          </p:cNvPr>
          <p:cNvSpPr>
            <a:spLocks noGrp="1"/>
          </p:cNvSpPr>
          <p:nvPr>
            <p:ph sz="half" idx="2"/>
          </p:nvPr>
        </p:nvSpPr>
        <p:spPr/>
        <p:txBody>
          <a:bodyPr/>
          <a:lstStyle/>
          <a:p>
            <a:pPr algn="just">
              <a:lnSpc>
                <a:spcPct val="150000"/>
              </a:lnSpc>
            </a:pPr>
            <a:r>
              <a:rPr lang="en-US" b="1" dirty="0">
                <a:solidFill>
                  <a:schemeClr val="tx1"/>
                </a:solidFill>
              </a:rPr>
              <a:t>Figure 10:</a:t>
            </a:r>
            <a:r>
              <a:rPr lang="en-US" dirty="0">
                <a:solidFill>
                  <a:schemeClr val="tx1"/>
                </a:solidFill>
              </a:rPr>
              <a:t> (a) Noisy image. (b) Structuring element. (c) Eroded image. (d) Dilation of the erosion (Opening of A). (e) Dilation of the opening. (f) Closing of the opening.</a:t>
            </a:r>
          </a:p>
          <a:p>
            <a:pPr algn="just">
              <a:lnSpc>
                <a:spcPct val="150000"/>
              </a:lnSpc>
            </a:pPr>
            <a:r>
              <a:rPr lang="en-US" dirty="0">
                <a:solidFill>
                  <a:schemeClr val="tx1"/>
                </a:solidFill>
              </a:rPr>
              <a:t> </a:t>
            </a:r>
            <a:br>
              <a:rPr lang="en-US" dirty="0">
                <a:solidFill>
                  <a:schemeClr val="tx1"/>
                </a:solidFill>
              </a:rPr>
            </a:br>
            <a:endParaRPr lang="en-US" dirty="0">
              <a:solidFill>
                <a:schemeClr val="tx1"/>
              </a:solidFill>
            </a:endParaRPr>
          </a:p>
        </p:txBody>
      </p:sp>
      <p:pic>
        <p:nvPicPr>
          <p:cNvPr id="7" name="Picture 6">
            <a:extLst>
              <a:ext uri="{FF2B5EF4-FFF2-40B4-BE49-F238E27FC236}">
                <a16:creationId xmlns:a16="http://schemas.microsoft.com/office/drawing/2014/main" id="{C63C8A81-B194-4B81-9749-695DB0868E05}"/>
              </a:ext>
            </a:extLst>
          </p:cNvPr>
          <p:cNvPicPr>
            <a:picLocks noChangeAspect="1"/>
          </p:cNvPicPr>
          <p:nvPr/>
        </p:nvPicPr>
        <p:blipFill>
          <a:blip r:embed="rId3"/>
          <a:stretch>
            <a:fillRect/>
          </a:stretch>
        </p:blipFill>
        <p:spPr>
          <a:xfrm>
            <a:off x="5349424" y="1845735"/>
            <a:ext cx="409575" cy="552450"/>
          </a:xfrm>
          <a:prstGeom prst="rect">
            <a:avLst/>
          </a:prstGeom>
        </p:spPr>
      </p:pic>
      <p:sp>
        <p:nvSpPr>
          <p:cNvPr id="2" name="Date Placeholder 1">
            <a:extLst>
              <a:ext uri="{FF2B5EF4-FFF2-40B4-BE49-F238E27FC236}">
                <a16:creationId xmlns:a16="http://schemas.microsoft.com/office/drawing/2014/main" id="{F35BABC0-7F69-436F-8E30-CDA89571B52B}"/>
              </a:ext>
            </a:extLst>
          </p:cNvPr>
          <p:cNvSpPr>
            <a:spLocks noGrp="1"/>
          </p:cNvSpPr>
          <p:nvPr>
            <p:ph type="dt" sz="half" idx="10"/>
          </p:nvPr>
        </p:nvSpPr>
        <p:spPr/>
        <p:txBody>
          <a:bodyPr/>
          <a:lstStyle/>
          <a:p>
            <a:fld id="{64F3D938-7221-4D2D-878D-2525DB4F845A}" type="datetime1">
              <a:rPr lang="en-US" smtClean="0"/>
              <a:t>9/21/2024</a:t>
            </a:fld>
            <a:endParaRPr lang="en-US"/>
          </a:p>
        </p:txBody>
      </p:sp>
      <p:sp>
        <p:nvSpPr>
          <p:cNvPr id="3" name="Footer Placeholder 2">
            <a:extLst>
              <a:ext uri="{FF2B5EF4-FFF2-40B4-BE49-F238E27FC236}">
                <a16:creationId xmlns:a16="http://schemas.microsoft.com/office/drawing/2014/main" id="{2B80A6AC-EEFF-5118-A180-9FDF20AF5AF3}"/>
              </a:ext>
            </a:extLst>
          </p:cNvPr>
          <p:cNvSpPr>
            <a:spLocks noGrp="1"/>
          </p:cNvSpPr>
          <p:nvPr>
            <p:ph type="ftr" sz="quarter" idx="11"/>
          </p:nvPr>
        </p:nvSpPr>
        <p:spPr/>
        <p:txBody>
          <a:bodyPr/>
          <a:lstStyle/>
          <a:p>
            <a:r>
              <a:rPr lang="en-US"/>
              <a:t>Morphological Image Processing</a:t>
            </a:r>
          </a:p>
        </p:txBody>
      </p:sp>
      <p:sp>
        <p:nvSpPr>
          <p:cNvPr id="8" name="Slide Number Placeholder 7">
            <a:extLst>
              <a:ext uri="{FF2B5EF4-FFF2-40B4-BE49-F238E27FC236}">
                <a16:creationId xmlns:a16="http://schemas.microsoft.com/office/drawing/2014/main" id="{8558B324-BB96-B8E3-634A-82D7BE60A7C7}"/>
              </a:ext>
            </a:extLst>
          </p:cNvPr>
          <p:cNvSpPr>
            <a:spLocks noGrp="1"/>
          </p:cNvSpPr>
          <p:nvPr>
            <p:ph type="sldNum" sz="quarter" idx="12"/>
          </p:nvPr>
        </p:nvSpPr>
        <p:spPr/>
        <p:txBody>
          <a:bodyPr/>
          <a:lstStyle/>
          <a:p>
            <a:fld id="{714CA8A7-C2BF-450A-85D4-073AF6C65BC5}" type="slidenum">
              <a:rPr lang="en-US" smtClean="0"/>
              <a:t>34</a:t>
            </a:fld>
            <a:endParaRPr lang="en-US"/>
          </a:p>
        </p:txBody>
      </p:sp>
    </p:spTree>
    <p:extLst>
      <p:ext uri="{BB962C8B-B14F-4D97-AF65-F5344CB8AC3E}">
        <p14:creationId xmlns:p14="http://schemas.microsoft.com/office/powerpoint/2010/main" val="2061264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D846-FF3F-4346-B548-CF5F482933DB}"/>
              </a:ext>
            </a:extLst>
          </p:cNvPr>
          <p:cNvSpPr>
            <a:spLocks noGrp="1"/>
          </p:cNvSpPr>
          <p:nvPr>
            <p:ph type="title"/>
          </p:nvPr>
        </p:nvSpPr>
        <p:spPr/>
        <p:txBody>
          <a:bodyPr/>
          <a:lstStyle/>
          <a:p>
            <a:r>
              <a:rPr lang="en-US" dirty="0"/>
              <a:t>Duality of Opening and Closing</a:t>
            </a:r>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AFEC96E8-8DA2-4654-9BDA-A4F981094489}"/>
                  </a:ext>
                </a:extLst>
              </p:cNvPr>
              <p:cNvSpPr>
                <a:spLocks noGrp="1"/>
              </p:cNvSpPr>
              <p:nvPr>
                <p:ph sz="half" idx="1"/>
              </p:nvPr>
            </p:nvSpPr>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e>
                      </m:d>
                    </m:oMath>
                  </m:oMathPara>
                </a14:m>
                <a:endParaRPr lang="en-US" dirty="0">
                  <a:solidFill>
                    <a:schemeClr val="tx1"/>
                  </a:solidFill>
                </a:endParaRPr>
              </a:p>
              <a:p>
                <a:pPr marL="0" indent="0">
                  <a:lnSpc>
                    <a:spcPct val="150000"/>
                  </a:lnSpc>
                  <a:buNone/>
                </a:pPr>
                <a:r>
                  <a:rPr lang="en-US" b="1" dirty="0">
                    <a:solidFill>
                      <a:schemeClr val="tx1"/>
                    </a:solidFill>
                  </a:rPr>
                  <a:t>The opening operation satisfies the following properties:</a:t>
                </a:r>
                <a:br>
                  <a:rPr lang="en-US" dirty="0">
                    <a:solidFill>
                      <a:schemeClr val="tx1"/>
                    </a:solidFill>
                  </a:rPr>
                </a:br>
                <a:r>
                  <a:rPr lang="en-US" dirty="0">
                    <a:solidFill>
                      <a:schemeClr val="tx1"/>
                    </a:solidFill>
                  </a:rPr>
                  <a:t>(a) </a:t>
                </a:r>
                <a14:m>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 is a subset (sub-image) of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a:t>
                </a:r>
                <a:br>
                  <a:rPr lang="en-US" dirty="0">
                    <a:solidFill>
                      <a:schemeClr val="tx1"/>
                    </a:solidFill>
                  </a:rPr>
                </a:br>
                <a:r>
                  <a:rPr lang="en-US" dirty="0">
                    <a:solidFill>
                      <a:schemeClr val="tx1"/>
                    </a:solidFill>
                  </a:rPr>
                  <a:t>(b) If </a:t>
                </a:r>
                <a14:m>
                  <m:oMath xmlns:m="http://schemas.openxmlformats.org/officeDocument/2006/math">
                    <m:r>
                      <a:rPr lang="en-US" i="1">
                        <a:solidFill>
                          <a:schemeClr val="tx1"/>
                        </a:solidFill>
                        <a:latin typeface="Cambria Math" panose="02040503050406030204" pitchFamily="18" charset="0"/>
                      </a:rPr>
                      <m:t>𝐶</m:t>
                    </m:r>
                  </m:oMath>
                </a14:m>
                <a:r>
                  <a:rPr lang="en-US" dirty="0">
                    <a:solidFill>
                      <a:schemeClr val="tx1"/>
                    </a:solidFill>
                  </a:rPr>
                  <a:t> is a subset of </a:t>
                </a:r>
                <a14:m>
                  <m:oMath xmlns:m="http://schemas.openxmlformats.org/officeDocument/2006/math">
                    <m:r>
                      <a:rPr lang="en-US" i="1">
                        <a:solidFill>
                          <a:schemeClr val="tx1"/>
                        </a:solidFill>
                        <a:latin typeface="Cambria Math" panose="02040503050406030204" pitchFamily="18" charset="0"/>
                      </a:rPr>
                      <m:t>𝐷</m:t>
                    </m:r>
                  </m:oMath>
                </a14:m>
                <a:r>
                  <a:rPr lang="en-US" dirty="0">
                    <a:solidFill>
                      <a:schemeClr val="tx1"/>
                    </a:solidFill>
                  </a:rPr>
                  <a:t>, then </a:t>
                </a:r>
                <a14:m>
                  <m:oMath xmlns:m="http://schemas.openxmlformats.org/officeDocument/2006/math">
                    <m:r>
                      <a:rPr lang="en-US" i="1">
                        <a:solidFill>
                          <a:schemeClr val="tx1"/>
                        </a:solidFill>
                        <a:latin typeface="Cambria Math" panose="02040503050406030204" pitchFamily="18" charset="0"/>
                      </a:rPr>
                      <m:t>𝐶</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 is a subset of </a:t>
                </a:r>
                <a14:m>
                  <m:oMath xmlns:m="http://schemas.openxmlformats.org/officeDocument/2006/math">
                    <m:r>
                      <a:rPr lang="en-US" i="1">
                        <a:solidFill>
                          <a:schemeClr val="tx1"/>
                        </a:solidFill>
                        <a:latin typeface="Cambria Math" panose="02040503050406030204" pitchFamily="18" charset="0"/>
                      </a:rPr>
                      <m:t>𝐷</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a:t>
                </a:r>
                <a:br>
                  <a:rPr lang="en-US" dirty="0">
                    <a:solidFill>
                      <a:schemeClr val="tx1"/>
                    </a:solidFill>
                  </a:rPr>
                </a:br>
                <a:r>
                  <a:rPr lang="en-US" dirty="0">
                    <a:solidFill>
                      <a:schemeClr val="tx1"/>
                    </a:solidFill>
                  </a:rPr>
                  <a:t>(c)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a:t>
                </a:r>
              </a:p>
            </p:txBody>
          </p:sp>
        </mc:Choice>
        <mc:Fallback xmlns="">
          <p:sp>
            <p:nvSpPr>
              <p:cNvPr id="12" name="Content Placeholder 11">
                <a:extLst>
                  <a:ext uri="{FF2B5EF4-FFF2-40B4-BE49-F238E27FC236}">
                    <a16:creationId xmlns:a16="http://schemas.microsoft.com/office/drawing/2014/main" id="{AFEC96E8-8DA2-4654-9BDA-A4F981094489}"/>
                  </a:ext>
                </a:extLst>
              </p:cNvPr>
              <p:cNvSpPr>
                <a:spLocks noGrp="1" noRot="1" noChangeAspect="1" noMove="1" noResize="1" noEditPoints="1" noAdjustHandles="1" noChangeArrowheads="1" noChangeShapeType="1" noTextEdit="1"/>
              </p:cNvSpPr>
              <p:nvPr>
                <p:ph sz="half" idx="1"/>
              </p:nvPr>
            </p:nvSpPr>
            <p:spPr>
              <a:blipFill>
                <a:blip r:embed="rId2"/>
                <a:stretch>
                  <a:fillRect l="-3086" r="-2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45C0C23A-A40B-4296-AA57-D33D5E46AF64}"/>
                  </a:ext>
                </a:extLst>
              </p:cNvPr>
              <p:cNvSpPr>
                <a:spLocks noGrp="1"/>
              </p:cNvSpPr>
              <p:nvPr>
                <p:ph sz="half" idx="2"/>
              </p:nvPr>
            </p:nvSpPr>
            <p:spPr/>
            <p:txBody>
              <a:bodyPr>
                <a:normAutofit/>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e>
                      </m:d>
                    </m:oMath>
                  </m:oMathPara>
                </a14:m>
                <a:endParaRPr lang="en-US" dirty="0">
                  <a:solidFill>
                    <a:schemeClr val="tx1"/>
                  </a:solidFill>
                </a:endParaRPr>
              </a:p>
              <a:p>
                <a:pPr>
                  <a:lnSpc>
                    <a:spcPct val="150000"/>
                  </a:lnSpc>
                </a:pPr>
                <a:r>
                  <a:rPr lang="en-US" b="1" dirty="0">
                    <a:solidFill>
                      <a:schemeClr val="tx1"/>
                    </a:solidFill>
                  </a:rPr>
                  <a:t>The closing operation satisfies the following properties:</a:t>
                </a:r>
                <a:br>
                  <a:rPr lang="en-US" dirty="0">
                    <a:solidFill>
                      <a:schemeClr val="tx1"/>
                    </a:solidFill>
                  </a:rPr>
                </a:br>
                <a:r>
                  <a:rPr lang="en-US" dirty="0">
                    <a:solidFill>
                      <a:schemeClr val="tx1"/>
                    </a:solidFill>
                  </a:rPr>
                  <a:t>(a)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is a subset (sub-image) of </a:t>
                </a:r>
                <a14:m>
                  <m:oMath xmlns:m="http://schemas.openxmlformats.org/officeDocument/2006/math">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a:t>
                </a:r>
                <a:br>
                  <a:rPr lang="en-US" dirty="0">
                    <a:solidFill>
                      <a:schemeClr val="tx1"/>
                    </a:solidFill>
                  </a:rPr>
                </a:br>
                <a:r>
                  <a:rPr lang="en-US" dirty="0">
                    <a:solidFill>
                      <a:schemeClr val="tx1"/>
                    </a:solidFill>
                  </a:rPr>
                  <a:t>(b) If </a:t>
                </a:r>
                <a14:m>
                  <m:oMath xmlns:m="http://schemas.openxmlformats.org/officeDocument/2006/math">
                    <m:r>
                      <a:rPr lang="en-US" i="1">
                        <a:solidFill>
                          <a:schemeClr val="tx1"/>
                        </a:solidFill>
                        <a:latin typeface="Cambria Math" panose="02040503050406030204" pitchFamily="18" charset="0"/>
                      </a:rPr>
                      <m:t>𝐶</m:t>
                    </m:r>
                  </m:oMath>
                </a14:m>
                <a:r>
                  <a:rPr lang="en-US" dirty="0">
                    <a:solidFill>
                      <a:schemeClr val="tx1"/>
                    </a:solidFill>
                  </a:rPr>
                  <a:t> is a subset of </a:t>
                </a:r>
                <a14:m>
                  <m:oMath xmlns:m="http://schemas.openxmlformats.org/officeDocument/2006/math">
                    <m:r>
                      <a:rPr lang="en-US" i="1">
                        <a:solidFill>
                          <a:schemeClr val="tx1"/>
                        </a:solidFill>
                        <a:latin typeface="Cambria Math" panose="02040503050406030204" pitchFamily="18" charset="0"/>
                      </a:rPr>
                      <m:t>𝐷</m:t>
                    </m:r>
                  </m:oMath>
                </a14:m>
                <a:r>
                  <a:rPr lang="en-US" dirty="0">
                    <a:solidFill>
                      <a:schemeClr val="tx1"/>
                    </a:solidFill>
                  </a:rPr>
                  <a:t>, then </a:t>
                </a:r>
                <a14:m>
                  <m:oMath xmlns:m="http://schemas.openxmlformats.org/officeDocument/2006/math">
                    <m:r>
                      <a:rPr lang="en-US" i="1">
                        <a:solidFill>
                          <a:schemeClr val="tx1"/>
                        </a:solidFill>
                        <a:latin typeface="Cambria Math" panose="02040503050406030204" pitchFamily="18" charset="0"/>
                      </a:rPr>
                      <m:t>𝐶</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 is a subset of </a:t>
                </a:r>
                <a14:m>
                  <m:oMath xmlns:m="http://schemas.openxmlformats.org/officeDocument/2006/math">
                    <m:r>
                      <a:rPr lang="en-US" i="1">
                        <a:solidFill>
                          <a:schemeClr val="tx1"/>
                        </a:solidFill>
                        <a:latin typeface="Cambria Math" panose="02040503050406030204" pitchFamily="18" charset="0"/>
                      </a:rPr>
                      <m:t>𝐷</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a:t>
                </a:r>
                <a:br>
                  <a:rPr lang="en-US" dirty="0">
                    <a:solidFill>
                      <a:schemeClr val="tx1"/>
                    </a:solidFill>
                  </a:rPr>
                </a:br>
                <a:r>
                  <a:rPr lang="en-US" dirty="0">
                    <a:solidFill>
                      <a:schemeClr val="tx1"/>
                    </a:solidFill>
                  </a:rPr>
                  <a:t>(c)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oMath>
                </a14:m>
                <a:r>
                  <a:rPr lang="en-US" dirty="0">
                    <a:solidFill>
                      <a:schemeClr val="tx1"/>
                    </a:solidFill>
                  </a:rPr>
                  <a:t>.</a:t>
                </a:r>
                <a:br>
                  <a:rPr lang="en-US" dirty="0">
                    <a:solidFill>
                      <a:schemeClr val="tx1"/>
                    </a:solidFill>
                  </a:rPr>
                </a:br>
                <a:endParaRPr lang="en-US" dirty="0">
                  <a:solidFill>
                    <a:schemeClr val="tx1"/>
                  </a:solidFill>
                </a:endParaRPr>
              </a:p>
            </p:txBody>
          </p:sp>
        </mc:Choice>
        <mc:Fallback xmlns="">
          <p:sp>
            <p:nvSpPr>
              <p:cNvPr id="13" name="Content Placeholder 12">
                <a:extLst>
                  <a:ext uri="{FF2B5EF4-FFF2-40B4-BE49-F238E27FC236}">
                    <a16:creationId xmlns:a16="http://schemas.microsoft.com/office/drawing/2014/main" id="{45C0C23A-A40B-4296-AA57-D33D5E46AF64}"/>
                  </a:ext>
                </a:extLst>
              </p:cNvPr>
              <p:cNvSpPr>
                <a:spLocks noGrp="1" noRot="1" noChangeAspect="1" noMove="1" noResize="1" noEditPoints="1" noAdjustHandles="1" noChangeArrowheads="1" noChangeShapeType="1" noTextEdit="1"/>
              </p:cNvSpPr>
              <p:nvPr>
                <p:ph sz="half" idx="2"/>
              </p:nvPr>
            </p:nvSpPr>
            <p:spPr>
              <a:blipFill>
                <a:blip r:embed="rId3"/>
                <a:stretch>
                  <a:fillRect l="-1235" r="-1605"/>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475F36E4-27C2-4C40-A0F3-8F174FF0DC0F}"/>
              </a:ext>
            </a:extLst>
          </p:cNvPr>
          <p:cNvSpPr/>
          <p:nvPr/>
        </p:nvSpPr>
        <p:spPr>
          <a:xfrm>
            <a:off x="1036320" y="5371068"/>
            <a:ext cx="10119360" cy="1381404"/>
          </a:xfrm>
          <a:prstGeom prst="rect">
            <a:avLst/>
          </a:prstGeom>
        </p:spPr>
        <p:txBody>
          <a:bodyPr wrap="square">
            <a:spAutoFit/>
          </a:bodyPr>
          <a:lstStyle/>
          <a:p>
            <a:pPr algn="ctr">
              <a:lnSpc>
                <a:spcPct val="150000"/>
              </a:lnSpc>
            </a:pPr>
            <a:r>
              <a:rPr lang="en-US" sz="2000" dirty="0">
                <a:solidFill>
                  <a:srgbClr val="FF0000"/>
                </a:solidFill>
                <a:latin typeface="TimesTen-Roman"/>
              </a:rPr>
              <a:t>Note from condition (c) in both cases that multiple openings or closings of a set have no effect after the operator has been applied once.</a:t>
            </a:r>
            <a:br>
              <a:rPr lang="en-US" dirty="0"/>
            </a:br>
            <a:endParaRPr lang="en-US" dirty="0"/>
          </a:p>
        </p:txBody>
      </p:sp>
      <p:sp>
        <p:nvSpPr>
          <p:cNvPr id="3" name="Date Placeholder 2">
            <a:extLst>
              <a:ext uri="{FF2B5EF4-FFF2-40B4-BE49-F238E27FC236}">
                <a16:creationId xmlns:a16="http://schemas.microsoft.com/office/drawing/2014/main" id="{751A0B9B-C352-35BF-670B-D4B8AC57578E}"/>
              </a:ext>
            </a:extLst>
          </p:cNvPr>
          <p:cNvSpPr>
            <a:spLocks noGrp="1"/>
          </p:cNvSpPr>
          <p:nvPr>
            <p:ph type="dt" sz="half" idx="10"/>
          </p:nvPr>
        </p:nvSpPr>
        <p:spPr/>
        <p:txBody>
          <a:bodyPr/>
          <a:lstStyle/>
          <a:p>
            <a:fld id="{21152FC2-5F4C-473D-B603-24790C61EFB4}" type="datetime1">
              <a:rPr lang="en-US" smtClean="0"/>
              <a:t>9/21/2024</a:t>
            </a:fld>
            <a:endParaRPr lang="en-US"/>
          </a:p>
        </p:txBody>
      </p:sp>
      <p:sp>
        <p:nvSpPr>
          <p:cNvPr id="4" name="Footer Placeholder 3">
            <a:extLst>
              <a:ext uri="{FF2B5EF4-FFF2-40B4-BE49-F238E27FC236}">
                <a16:creationId xmlns:a16="http://schemas.microsoft.com/office/drawing/2014/main" id="{FC75DDFF-D90E-056F-4E50-EE5ABB24CC36}"/>
              </a:ext>
            </a:extLst>
          </p:cNvPr>
          <p:cNvSpPr>
            <a:spLocks noGrp="1"/>
          </p:cNvSpPr>
          <p:nvPr>
            <p:ph type="ftr" sz="quarter" idx="11"/>
          </p:nvPr>
        </p:nvSpPr>
        <p:spPr/>
        <p:txBody>
          <a:bodyPr/>
          <a:lstStyle/>
          <a:p>
            <a:r>
              <a:rPr lang="en-US"/>
              <a:t>Morphological Image Processing</a:t>
            </a:r>
          </a:p>
        </p:txBody>
      </p:sp>
      <p:sp>
        <p:nvSpPr>
          <p:cNvPr id="5" name="Slide Number Placeholder 4">
            <a:extLst>
              <a:ext uri="{FF2B5EF4-FFF2-40B4-BE49-F238E27FC236}">
                <a16:creationId xmlns:a16="http://schemas.microsoft.com/office/drawing/2014/main" id="{39842FC2-E82E-93A0-7012-321D4C4F32FD}"/>
              </a:ext>
            </a:extLst>
          </p:cNvPr>
          <p:cNvSpPr>
            <a:spLocks noGrp="1"/>
          </p:cNvSpPr>
          <p:nvPr>
            <p:ph type="sldNum" sz="quarter" idx="12"/>
          </p:nvPr>
        </p:nvSpPr>
        <p:spPr/>
        <p:txBody>
          <a:bodyPr/>
          <a:lstStyle/>
          <a:p>
            <a:fld id="{714CA8A7-C2BF-450A-85D4-073AF6C65BC5}" type="slidenum">
              <a:rPr lang="en-US" smtClean="0"/>
              <a:t>35</a:t>
            </a:fld>
            <a:endParaRPr lang="en-US"/>
          </a:p>
        </p:txBody>
      </p:sp>
    </p:spTree>
    <p:extLst>
      <p:ext uri="{BB962C8B-B14F-4D97-AF65-F5344CB8AC3E}">
        <p14:creationId xmlns:p14="http://schemas.microsoft.com/office/powerpoint/2010/main" val="706037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CDA8FED-314C-43D3-9F23-892EEA46A8C1}"/>
              </a:ext>
            </a:extLst>
          </p:cNvPr>
          <p:cNvSpPr>
            <a:spLocks noGrp="1"/>
          </p:cNvSpPr>
          <p:nvPr>
            <p:ph type="title"/>
          </p:nvPr>
        </p:nvSpPr>
        <p:spPr/>
        <p:txBody>
          <a:bodyPr/>
          <a:lstStyle/>
          <a:p>
            <a:r>
              <a:rPr lang="en-US" dirty="0"/>
              <a:t>Duality of Opening and Closing</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04DB9637-8143-4BF2-973B-9F295E1B286D}"/>
                  </a:ext>
                </a:extLst>
              </p:cNvPr>
              <p:cNvSpPr>
                <a:spLocks noGrp="1"/>
              </p:cNvSpPr>
              <p:nvPr>
                <p:ph sz="half" idx="1"/>
              </p:nvPr>
            </p:nvSpPr>
            <p:spPr/>
            <p:txBody>
              <a:bodyPr/>
              <a:lstStyle/>
              <a:p>
                <a:r>
                  <a:rPr lang="en-US" dirty="0">
                    <a:solidFill>
                      <a:schemeClr val="tx1"/>
                    </a:solidFill>
                  </a:rPr>
                  <a:t>We have to proof that,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e>
                    </m:d>
                  </m:oMath>
                </a14:m>
                <a:endParaRPr lang="en-US" dirty="0">
                  <a:solidFill>
                    <a:schemeClr val="tx1"/>
                  </a:solidFill>
                </a:endParaRPr>
              </a:p>
              <a:p>
                <a14:m>
                  <m:oMath xmlns:m="http://schemas.openxmlformats.org/officeDocument/2006/math">
                    <m: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oMath>
                </a14:m>
                <a:endParaRPr lang="en-US" i="1" dirty="0">
                  <a:solidFill>
                    <a:schemeClr val="tx1"/>
                  </a:solidFill>
                </a:endParaRPr>
              </a:p>
              <a:p>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oMath>
                </a14:m>
                <a:endParaRPr lang="en-US" dirty="0">
                  <a:solidFill>
                    <a:schemeClr val="tx1"/>
                  </a:solidFill>
                </a:endParaRPr>
              </a:p>
              <a:p>
                <a14:m>
                  <m:oMath xmlns:m="http://schemas.openxmlformats.org/officeDocument/2006/math">
                    <m: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e>
                    </m:d>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oMath>
                </a14:m>
                <a:endParaRPr lang="en-US" dirty="0">
                  <a:solidFill>
                    <a:schemeClr val="tx1"/>
                  </a:solidFill>
                </a:endParaRPr>
              </a:p>
              <a:p>
                <a14:m>
                  <m:oMath xmlns:m="http://schemas.openxmlformats.org/officeDocument/2006/math">
                    <m:r>
                      <a:rPr lang="en-US">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r>
                      <a:rPr lang="en-US">
                        <a:solidFill>
                          <a:schemeClr val="tx1"/>
                        </a:solidFill>
                        <a:latin typeface="Cambria Math" panose="02040503050406030204" pitchFamily="18" charset="0"/>
                      </a:rPr>
                      <m:t>.</m:t>
                    </m:r>
                  </m:oMath>
                </a14:m>
                <a:endParaRPr lang="en-US" dirty="0">
                  <a:solidFill>
                    <a:schemeClr val="tx1"/>
                  </a:solidFill>
                </a:endParaRPr>
              </a:p>
            </p:txBody>
          </p:sp>
        </mc:Choice>
        <mc:Fallback xmlns="">
          <p:sp>
            <p:nvSpPr>
              <p:cNvPr id="8" name="Content Placeholder 7">
                <a:extLst>
                  <a:ext uri="{FF2B5EF4-FFF2-40B4-BE49-F238E27FC236}">
                    <a16:creationId xmlns:a16="http://schemas.microsoft.com/office/drawing/2014/main" id="{04DB9637-8143-4BF2-973B-9F295E1B286D}"/>
                  </a:ext>
                </a:extLst>
              </p:cNvPr>
              <p:cNvSpPr>
                <a:spLocks noGrp="1" noRot="1" noChangeAspect="1" noMove="1" noResize="1" noEditPoints="1" noAdjustHandles="1" noChangeArrowheads="1" noChangeShapeType="1" noTextEdit="1"/>
              </p:cNvSpPr>
              <p:nvPr>
                <p:ph sz="half" idx="1"/>
              </p:nvPr>
            </p:nvSpPr>
            <p:spPr>
              <a:blipFill>
                <a:blip r:embed="rId2"/>
                <a:stretch>
                  <a:fillRect l="-3086" t="-1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400930A5-6C10-464A-8AFA-741155A8745B}"/>
                  </a:ext>
                </a:extLst>
              </p:cNvPr>
              <p:cNvSpPr>
                <a:spLocks noGrp="1"/>
              </p:cNvSpPr>
              <p:nvPr>
                <p:ph sz="half" idx="2"/>
              </p:nvPr>
            </p:nvSpPr>
            <p:spPr/>
            <p:txBody>
              <a:bodyPr/>
              <a:lstStyle/>
              <a:p>
                <a:r>
                  <a:rPr lang="en-US" dirty="0">
                    <a:solidFill>
                      <a:schemeClr val="tx1"/>
                    </a:solidFill>
                  </a:rPr>
                  <a:t>We have to proof that,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e>
                    </m:d>
                  </m:oMath>
                </a14:m>
                <a:endParaRPr lang="en-US" dirty="0">
                  <a:solidFill>
                    <a:schemeClr val="tx1"/>
                  </a:solidFill>
                </a:endParaRPr>
              </a:p>
              <a:p>
                <a:r>
                  <a:rPr lang="en-US" dirty="0">
                    <a:solidFill>
                      <a:schemeClr val="tx1"/>
                    </a:solidFill>
                  </a:rPr>
                  <a:t>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oMath>
                </a14:m>
                <a:r>
                  <a:rPr lang="en-US" dirty="0">
                    <a:solidFill>
                      <a:schemeClr val="tx1"/>
                    </a:solidFill>
                  </a:rPr>
                  <a:t>=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oMath>
                </a14:m>
                <a:endParaRPr lang="en-US" dirty="0">
                  <a:solidFill>
                    <a:schemeClr val="tx1"/>
                  </a:solidFill>
                </a:endParaRPr>
              </a:p>
              <a:p>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p>
                      <m:sSupPr>
                        <m:ctrlPr>
                          <a:rPr lang="en-US" i="1">
                            <a:solidFill>
                              <a:schemeClr val="tx1"/>
                            </a:solidFill>
                            <a:latin typeface="Cambria Math" panose="02040503050406030204" pitchFamily="18" charset="0"/>
                          </a:rPr>
                        </m:ctrlPr>
                      </m:sSupPr>
                      <m:e>
                        <m:r>
                          <a:rPr lang="en-US">
                            <a:solidFill>
                              <a:schemeClr val="tx1"/>
                            </a:solidFill>
                            <a:latin typeface="Cambria Math" panose="02040503050406030204" pitchFamily="18" charset="0"/>
                          </a:rPr>
                          <m:t>)</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oMath>
                </a14:m>
                <a:endParaRPr lang="en-US" dirty="0">
                  <a:solidFill>
                    <a:schemeClr val="tx1"/>
                  </a:solidFill>
                </a:endParaRPr>
              </a:p>
              <a:p>
                <a14:m>
                  <m:oMath xmlns:m="http://schemas.openxmlformats.org/officeDocument/2006/math">
                    <m:r>
                      <a:rPr lang="en-US" b="0" i="1" smtClean="0">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e>
                    </m:d>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oMath>
                </a14:m>
                <a:endParaRPr lang="en-US" dirty="0">
                  <a:solidFill>
                    <a:schemeClr val="tx1"/>
                  </a:solidFill>
                </a:endParaRPr>
              </a:p>
              <a:p>
                <a14:m>
                  <m:oMath xmlns:m="http://schemas.openxmlformats.org/officeDocument/2006/math">
                    <m: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𝐴</m:t>
                            </m:r>
                          </m:e>
                          <m:sup>
                            <m:r>
                              <a:rPr lang="en-US" i="1">
                                <a:solidFill>
                                  <a:schemeClr val="tx1"/>
                                </a:solidFill>
                                <a:latin typeface="Cambria Math" panose="02040503050406030204" pitchFamily="18" charset="0"/>
                              </a:rPr>
                              <m:t>𝑐</m:t>
                            </m:r>
                          </m:sup>
                        </m:sSup>
                        <m:r>
                          <a:rPr lang="en-US">
                            <a:solidFill>
                              <a:schemeClr val="tx1"/>
                            </a:solidFill>
                            <a:latin typeface="Cambria Math" panose="02040503050406030204" pitchFamily="18" charset="0"/>
                          </a:rPr>
                          <m:t>⋅</m:t>
                        </m:r>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e>
                    </m:d>
                  </m:oMath>
                </a14:m>
                <a:endParaRPr lang="en-US" dirty="0">
                  <a:solidFill>
                    <a:schemeClr val="tx1"/>
                  </a:solidFill>
                </a:endParaRPr>
              </a:p>
            </p:txBody>
          </p:sp>
        </mc:Choice>
        <mc:Fallback xmlns="">
          <p:sp>
            <p:nvSpPr>
              <p:cNvPr id="9" name="Content Placeholder 8">
                <a:extLst>
                  <a:ext uri="{FF2B5EF4-FFF2-40B4-BE49-F238E27FC236}">
                    <a16:creationId xmlns:a16="http://schemas.microsoft.com/office/drawing/2014/main" id="{400930A5-6C10-464A-8AFA-741155A8745B}"/>
                  </a:ext>
                </a:extLst>
              </p:cNvPr>
              <p:cNvSpPr>
                <a:spLocks noGrp="1" noRot="1" noChangeAspect="1" noMove="1" noResize="1" noEditPoints="1" noAdjustHandles="1" noChangeArrowheads="1" noChangeShapeType="1" noTextEdit="1"/>
              </p:cNvSpPr>
              <p:nvPr>
                <p:ph sz="half" idx="2"/>
              </p:nvPr>
            </p:nvSpPr>
            <p:spPr>
              <a:blipFill>
                <a:blip r:embed="rId3"/>
                <a:stretch>
                  <a:fillRect l="-3086" t="-1970"/>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66438BB-A352-31C5-0A7C-F00E8A5069FE}"/>
              </a:ext>
            </a:extLst>
          </p:cNvPr>
          <p:cNvSpPr>
            <a:spLocks noGrp="1"/>
          </p:cNvSpPr>
          <p:nvPr>
            <p:ph type="dt" sz="half" idx="10"/>
          </p:nvPr>
        </p:nvSpPr>
        <p:spPr/>
        <p:txBody>
          <a:bodyPr/>
          <a:lstStyle/>
          <a:p>
            <a:fld id="{DBD26A48-77B2-414E-B62E-24AD16CEAF79}" type="datetime1">
              <a:rPr lang="en-US" smtClean="0"/>
              <a:t>9/21/2024</a:t>
            </a:fld>
            <a:endParaRPr lang="en-US"/>
          </a:p>
        </p:txBody>
      </p:sp>
      <p:sp>
        <p:nvSpPr>
          <p:cNvPr id="3" name="Footer Placeholder 2">
            <a:extLst>
              <a:ext uri="{FF2B5EF4-FFF2-40B4-BE49-F238E27FC236}">
                <a16:creationId xmlns:a16="http://schemas.microsoft.com/office/drawing/2014/main" id="{23BE11C4-8770-A619-F242-EE6ADB7FF0DC}"/>
              </a:ext>
            </a:extLst>
          </p:cNvPr>
          <p:cNvSpPr>
            <a:spLocks noGrp="1"/>
          </p:cNvSpPr>
          <p:nvPr>
            <p:ph type="ftr" sz="quarter" idx="11"/>
          </p:nvPr>
        </p:nvSpPr>
        <p:spPr/>
        <p:txBody>
          <a:bodyPr/>
          <a:lstStyle/>
          <a:p>
            <a:r>
              <a:rPr lang="en-US"/>
              <a:t>Morphological Image Processing</a:t>
            </a:r>
          </a:p>
        </p:txBody>
      </p:sp>
      <p:sp>
        <p:nvSpPr>
          <p:cNvPr id="4" name="Slide Number Placeholder 3">
            <a:extLst>
              <a:ext uri="{FF2B5EF4-FFF2-40B4-BE49-F238E27FC236}">
                <a16:creationId xmlns:a16="http://schemas.microsoft.com/office/drawing/2014/main" id="{A1B28256-8F33-1D8A-37AE-D97454DF46E7}"/>
              </a:ext>
            </a:extLst>
          </p:cNvPr>
          <p:cNvSpPr>
            <a:spLocks noGrp="1"/>
          </p:cNvSpPr>
          <p:nvPr>
            <p:ph type="sldNum" sz="quarter" idx="12"/>
          </p:nvPr>
        </p:nvSpPr>
        <p:spPr/>
        <p:txBody>
          <a:bodyPr/>
          <a:lstStyle/>
          <a:p>
            <a:fld id="{714CA8A7-C2BF-450A-85D4-073AF6C65BC5}" type="slidenum">
              <a:rPr lang="en-US" smtClean="0"/>
              <a:t>36</a:t>
            </a:fld>
            <a:endParaRPr lang="en-US"/>
          </a:p>
        </p:txBody>
      </p:sp>
    </p:spTree>
    <p:extLst>
      <p:ext uri="{BB962C8B-B14F-4D97-AF65-F5344CB8AC3E}">
        <p14:creationId xmlns:p14="http://schemas.microsoft.com/office/powerpoint/2010/main" val="734441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A777-F77F-40EB-9ED8-87D96E0EFD50}"/>
              </a:ext>
            </a:extLst>
          </p:cNvPr>
          <p:cNvSpPr>
            <a:spLocks noGrp="1"/>
          </p:cNvSpPr>
          <p:nvPr>
            <p:ph type="title"/>
          </p:nvPr>
        </p:nvSpPr>
        <p:spPr/>
        <p:txBody>
          <a:bodyPr/>
          <a:lstStyle/>
          <a:p>
            <a:r>
              <a:rPr lang="en-US" dirty="0"/>
              <a:t>Hit or Miss Transformation</a:t>
            </a:r>
          </a:p>
        </p:txBody>
      </p:sp>
      <p:sp>
        <p:nvSpPr>
          <p:cNvPr id="3" name="Content Placeholder 2">
            <a:extLst>
              <a:ext uri="{FF2B5EF4-FFF2-40B4-BE49-F238E27FC236}">
                <a16:creationId xmlns:a16="http://schemas.microsoft.com/office/drawing/2014/main" id="{28C1C432-5E7A-4F60-B0FE-C7B7D09F8BD1}"/>
              </a:ext>
            </a:extLst>
          </p:cNvPr>
          <p:cNvSpPr>
            <a:spLocks noGrp="1"/>
          </p:cNvSpPr>
          <p:nvPr>
            <p:ph idx="1"/>
          </p:nvPr>
        </p:nvSpPr>
        <p:spPr/>
        <p:txBody>
          <a:bodyPr>
            <a:normAutofit/>
          </a:bodyPr>
          <a:lstStyle/>
          <a:p>
            <a:pPr algn="just">
              <a:lnSpc>
                <a:spcPct val="150000"/>
              </a:lnSpc>
              <a:buFont typeface="Wingdings" panose="05000000000000000000" pitchFamily="2" charset="2"/>
              <a:buChar char="v"/>
            </a:pPr>
            <a:r>
              <a:rPr lang="en-US" dirty="0">
                <a:solidFill>
                  <a:schemeClr val="tx1"/>
                </a:solidFill>
              </a:rPr>
              <a:t>The hit-and-miss transform is a general binary morphological operation that can be used </a:t>
            </a:r>
            <a:r>
              <a:rPr lang="en-US" b="1" dirty="0">
                <a:solidFill>
                  <a:schemeClr val="tx1"/>
                </a:solidFill>
              </a:rPr>
              <a:t>to look for particular patterns of foreground and background pixels in an image</a:t>
            </a:r>
            <a:r>
              <a:rPr lang="en-US" dirty="0">
                <a:solidFill>
                  <a:schemeClr val="tx1"/>
                </a:solidFill>
              </a:rPr>
              <a:t>. </a:t>
            </a:r>
          </a:p>
          <a:p>
            <a:pPr algn="just">
              <a:lnSpc>
                <a:spcPct val="150000"/>
              </a:lnSpc>
              <a:buFont typeface="Wingdings" panose="05000000000000000000" pitchFamily="2" charset="2"/>
              <a:buChar char="v"/>
            </a:pPr>
            <a:r>
              <a:rPr lang="en-US" dirty="0">
                <a:solidFill>
                  <a:schemeClr val="tx1"/>
                </a:solidFill>
              </a:rPr>
              <a:t>The morphological </a:t>
            </a:r>
            <a:r>
              <a:rPr lang="en-US" i="1" dirty="0">
                <a:solidFill>
                  <a:schemeClr val="tx1"/>
                </a:solidFill>
              </a:rPr>
              <a:t>hit-or-miss transform </a:t>
            </a:r>
            <a:r>
              <a:rPr lang="en-US" dirty="0">
                <a:solidFill>
                  <a:schemeClr val="tx1"/>
                </a:solidFill>
              </a:rPr>
              <a:t>(HMT) is a basic tool for shape detection. Let </a:t>
            </a:r>
            <a:r>
              <a:rPr lang="en-US" i="1" dirty="0">
                <a:solidFill>
                  <a:schemeClr val="tx1"/>
                </a:solidFill>
              </a:rPr>
              <a:t>I </a:t>
            </a:r>
            <a:r>
              <a:rPr lang="en-US" dirty="0">
                <a:solidFill>
                  <a:schemeClr val="tx1"/>
                </a:solidFill>
              </a:rPr>
              <a:t>be a binary image composed of foreground (</a:t>
            </a:r>
            <a:r>
              <a:rPr lang="en-US" i="1" dirty="0">
                <a:solidFill>
                  <a:schemeClr val="tx1"/>
                </a:solidFill>
              </a:rPr>
              <a:t>A</a:t>
            </a:r>
            <a:r>
              <a:rPr lang="en-US" dirty="0">
                <a:solidFill>
                  <a:schemeClr val="tx1"/>
                </a:solidFill>
              </a:rPr>
              <a:t>) and background pixels, respectively.</a:t>
            </a:r>
          </a:p>
          <a:p>
            <a:pPr algn="just">
              <a:lnSpc>
                <a:spcPct val="150000"/>
              </a:lnSpc>
              <a:buFont typeface="Wingdings" panose="05000000000000000000" pitchFamily="2" charset="2"/>
              <a:buChar char="v"/>
            </a:pPr>
            <a:r>
              <a:rPr lang="en-US" dirty="0">
                <a:solidFill>
                  <a:schemeClr val="tx1"/>
                </a:solidFill>
              </a:rPr>
              <a:t>HMT utilizes </a:t>
            </a:r>
            <a:r>
              <a:rPr lang="en-US" i="1" dirty="0">
                <a:solidFill>
                  <a:schemeClr val="tx1"/>
                </a:solidFill>
              </a:rPr>
              <a:t>two </a:t>
            </a:r>
            <a:r>
              <a:rPr lang="en-US" dirty="0">
                <a:solidFill>
                  <a:schemeClr val="tx1"/>
                </a:solidFill>
              </a:rPr>
              <a:t>structuring elements: B1 for detecting shapes in the foreground, and B2 for detecting shapes in the background.</a:t>
            </a:r>
          </a:p>
        </p:txBody>
      </p:sp>
      <p:sp>
        <p:nvSpPr>
          <p:cNvPr id="4" name="Date Placeholder 3">
            <a:extLst>
              <a:ext uri="{FF2B5EF4-FFF2-40B4-BE49-F238E27FC236}">
                <a16:creationId xmlns:a16="http://schemas.microsoft.com/office/drawing/2014/main" id="{A411C57E-04AD-E588-0B31-2D9CF6A2FDCA}"/>
              </a:ext>
            </a:extLst>
          </p:cNvPr>
          <p:cNvSpPr>
            <a:spLocks noGrp="1"/>
          </p:cNvSpPr>
          <p:nvPr>
            <p:ph type="dt" sz="half" idx="10"/>
          </p:nvPr>
        </p:nvSpPr>
        <p:spPr/>
        <p:txBody>
          <a:bodyPr/>
          <a:lstStyle/>
          <a:p>
            <a:fld id="{F5DABCF8-0029-4B4D-A6DD-6D34AD2D1ADA}" type="datetime1">
              <a:rPr lang="en-US" smtClean="0"/>
              <a:t>9/21/2024</a:t>
            </a:fld>
            <a:endParaRPr lang="en-US"/>
          </a:p>
        </p:txBody>
      </p:sp>
      <p:sp>
        <p:nvSpPr>
          <p:cNvPr id="5" name="Footer Placeholder 4">
            <a:extLst>
              <a:ext uri="{FF2B5EF4-FFF2-40B4-BE49-F238E27FC236}">
                <a16:creationId xmlns:a16="http://schemas.microsoft.com/office/drawing/2014/main" id="{C93F2A27-8AC6-1D64-77EF-B92BDE353403}"/>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41334D72-EFEA-D915-A862-CB1B7E09A5FE}"/>
              </a:ext>
            </a:extLst>
          </p:cNvPr>
          <p:cNvSpPr>
            <a:spLocks noGrp="1"/>
          </p:cNvSpPr>
          <p:nvPr>
            <p:ph type="sldNum" sz="quarter" idx="12"/>
          </p:nvPr>
        </p:nvSpPr>
        <p:spPr/>
        <p:txBody>
          <a:bodyPr/>
          <a:lstStyle/>
          <a:p>
            <a:fld id="{714CA8A7-C2BF-450A-85D4-073AF6C65BC5}" type="slidenum">
              <a:rPr lang="en-US" smtClean="0"/>
              <a:t>37</a:t>
            </a:fld>
            <a:endParaRPr lang="en-US"/>
          </a:p>
        </p:txBody>
      </p:sp>
    </p:spTree>
    <p:extLst>
      <p:ext uri="{BB962C8B-B14F-4D97-AF65-F5344CB8AC3E}">
        <p14:creationId xmlns:p14="http://schemas.microsoft.com/office/powerpoint/2010/main" val="28005345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361A3F2-6BD3-4B1B-8049-409D0F8C3078}"/>
              </a:ext>
            </a:extLst>
          </p:cNvPr>
          <p:cNvSpPr>
            <a:spLocks noGrp="1"/>
          </p:cNvSpPr>
          <p:nvPr>
            <p:ph type="title"/>
          </p:nvPr>
        </p:nvSpPr>
        <p:spPr/>
        <p:txBody>
          <a:bodyPr/>
          <a:lstStyle/>
          <a:p>
            <a:r>
              <a:rPr lang="en-US" dirty="0"/>
              <a:t>Hit or Miss Transformation</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32800B80-0C76-4C24-A369-E932FB3D31E9}"/>
                  </a:ext>
                </a:extLst>
              </p:cNvPr>
              <p:cNvSpPr>
                <a:spLocks noGrp="1"/>
              </p:cNvSpPr>
              <p:nvPr>
                <p:ph idx="1"/>
              </p:nvPr>
            </p:nvSpPr>
            <p:spPr/>
            <p:txBody>
              <a:bodyPr>
                <a:normAutofit fontScale="25000" lnSpcReduction="20000"/>
              </a:bodyPr>
              <a:lstStyle/>
              <a:p>
                <a:pPr>
                  <a:lnSpc>
                    <a:spcPct val="150000"/>
                  </a:lnSpc>
                  <a:buFont typeface="Wingdings" panose="05000000000000000000" pitchFamily="2" charset="2"/>
                  <a:buChar char="v"/>
                </a:pPr>
                <a:r>
                  <a:rPr lang="en-US" sz="6400" dirty="0">
                    <a:solidFill>
                      <a:schemeClr val="tx1"/>
                    </a:solidFill>
                  </a:rPr>
                  <a:t>The hit-or-miss transformation of an image </a:t>
                </a:r>
                <a14:m>
                  <m:oMath xmlns:m="http://schemas.openxmlformats.org/officeDocument/2006/math">
                    <m:r>
                      <a:rPr lang="en-US" sz="6400" i="1">
                        <a:solidFill>
                          <a:schemeClr val="tx1"/>
                        </a:solidFill>
                        <a:latin typeface="Cambria Math" panose="02040503050406030204" pitchFamily="18" charset="0"/>
                      </a:rPr>
                      <m:t>𝐴</m:t>
                    </m:r>
                  </m:oMath>
                </a14:m>
                <a:r>
                  <a:rPr lang="en-US" sz="6400" dirty="0">
                    <a:solidFill>
                      <a:schemeClr val="tx1"/>
                    </a:solidFill>
                  </a:rPr>
                  <a:t> by </a:t>
                </a:r>
                <a14:m>
                  <m:oMath xmlns:m="http://schemas.openxmlformats.org/officeDocument/2006/math">
                    <m:r>
                      <a:rPr lang="en-US" sz="6400" i="1">
                        <a:solidFill>
                          <a:schemeClr val="tx1"/>
                        </a:solidFill>
                        <a:latin typeface="Cambria Math" panose="02040503050406030204" pitchFamily="18" charset="0"/>
                      </a:rPr>
                      <m:t>𝐵</m:t>
                    </m:r>
                  </m:oMath>
                </a14:m>
                <a:r>
                  <a:rPr lang="en-US" sz="6400" dirty="0">
                    <a:solidFill>
                      <a:schemeClr val="tx1"/>
                    </a:solidFill>
                  </a:rPr>
                  <a:t> is denoted by </a:t>
                </a:r>
                <a14:m>
                  <m:oMath xmlns:m="http://schemas.openxmlformats.org/officeDocument/2006/math">
                    <m:r>
                      <a:rPr lang="en-US" sz="6400" i="1">
                        <a:solidFill>
                          <a:schemeClr val="tx1"/>
                        </a:solidFill>
                        <a:latin typeface="Cambria Math" panose="02040503050406030204" pitchFamily="18" charset="0"/>
                      </a:rPr>
                      <m:t>𝐴</m:t>
                    </m:r>
                    <m:r>
                      <a:rPr lang="en-US" sz="6400">
                        <a:solidFill>
                          <a:schemeClr val="tx1"/>
                        </a:solidFill>
                        <a:latin typeface="Cambria Math" panose="02040503050406030204" pitchFamily="18" charset="0"/>
                      </a:rPr>
                      <m:t>⊛</m:t>
                    </m:r>
                    <m:r>
                      <a:rPr lang="en-US" sz="6400" i="1">
                        <a:solidFill>
                          <a:schemeClr val="tx1"/>
                        </a:solidFill>
                        <a:latin typeface="Cambria Math" panose="02040503050406030204" pitchFamily="18" charset="0"/>
                      </a:rPr>
                      <m:t>𝐵</m:t>
                    </m:r>
                  </m:oMath>
                </a14:m>
                <a:r>
                  <a:rPr lang="en-US" sz="6400" dirty="0">
                    <a:solidFill>
                      <a:schemeClr val="tx1"/>
                    </a:solidFill>
                  </a:rPr>
                  <a:t>.</a:t>
                </a:r>
              </a:p>
              <a:p>
                <a:pPr>
                  <a:lnSpc>
                    <a:spcPct val="150000"/>
                  </a:lnSpc>
                  <a:buFont typeface="Wingdings" panose="05000000000000000000" pitchFamily="2" charset="2"/>
                  <a:buChar char="v"/>
                </a:pPr>
                <a14:m>
                  <m:oMath xmlns:m="http://schemas.openxmlformats.org/officeDocument/2006/math">
                    <m:r>
                      <a:rPr lang="en-US" sz="6400" i="1">
                        <a:solidFill>
                          <a:schemeClr val="tx1"/>
                        </a:solidFill>
                        <a:latin typeface="Cambria Math" panose="02040503050406030204" pitchFamily="18" charset="0"/>
                      </a:rPr>
                      <m:t>𝐵</m:t>
                    </m:r>
                  </m:oMath>
                </a14:m>
                <a:r>
                  <a:rPr lang="en-US" sz="6400" dirty="0">
                    <a:solidFill>
                      <a:schemeClr val="tx1"/>
                    </a:solidFill>
                  </a:rPr>
                  <a:t> is a pair of structuring elements </a:t>
                </a:r>
                <a14:m>
                  <m:oMath xmlns:m="http://schemas.openxmlformats.org/officeDocument/2006/math">
                    <m:r>
                      <a:rPr lang="en-US" sz="6400" i="1">
                        <a:solidFill>
                          <a:schemeClr val="tx1"/>
                        </a:solidFill>
                        <a:latin typeface="Cambria Math" panose="02040503050406030204" pitchFamily="18" charset="0"/>
                      </a:rPr>
                      <m:t>𝐵</m:t>
                    </m:r>
                    <m:r>
                      <a:rPr lang="en-US" sz="6400">
                        <a:solidFill>
                          <a:schemeClr val="tx1"/>
                        </a:solidFill>
                        <a:latin typeface="Cambria Math" panose="02040503050406030204" pitchFamily="18" charset="0"/>
                      </a:rPr>
                      <m:t>=</m:t>
                    </m:r>
                    <m:d>
                      <m:dPr>
                        <m:ctrlPr>
                          <a:rPr lang="en-US" sz="6400" i="1">
                            <a:solidFill>
                              <a:schemeClr val="tx1"/>
                            </a:solidFill>
                            <a:latin typeface="Cambria Math" panose="02040503050406030204" pitchFamily="18" charset="0"/>
                          </a:rPr>
                        </m:ctrlPr>
                      </m:dPr>
                      <m:e>
                        <m:sSub>
                          <m:sSubPr>
                            <m:ctrlPr>
                              <a:rPr lang="en-US" sz="6400" i="1">
                                <a:solidFill>
                                  <a:schemeClr val="tx1"/>
                                </a:solidFill>
                                <a:latin typeface="Cambria Math" panose="02040503050406030204" pitchFamily="18" charset="0"/>
                              </a:rPr>
                            </m:ctrlPr>
                          </m:sSubPr>
                          <m:e>
                            <m:r>
                              <a:rPr lang="en-US" sz="6400" i="1">
                                <a:solidFill>
                                  <a:schemeClr val="tx1"/>
                                </a:solidFill>
                                <a:latin typeface="Cambria Math" panose="02040503050406030204" pitchFamily="18" charset="0"/>
                              </a:rPr>
                              <m:t>𝐵</m:t>
                            </m:r>
                          </m:e>
                          <m:sub>
                            <m:r>
                              <a:rPr lang="en-US" sz="6400">
                                <a:solidFill>
                                  <a:schemeClr val="tx1"/>
                                </a:solidFill>
                                <a:latin typeface="Cambria Math" panose="02040503050406030204" pitchFamily="18" charset="0"/>
                              </a:rPr>
                              <m:t>1</m:t>
                            </m:r>
                          </m:sub>
                        </m:sSub>
                        <m:r>
                          <a:rPr lang="en-US" sz="6400">
                            <a:solidFill>
                              <a:schemeClr val="tx1"/>
                            </a:solidFill>
                            <a:latin typeface="Cambria Math" panose="02040503050406030204" pitchFamily="18" charset="0"/>
                          </a:rPr>
                          <m:t>,</m:t>
                        </m:r>
                        <m:sSub>
                          <m:sSubPr>
                            <m:ctrlPr>
                              <a:rPr lang="en-US" sz="6400" i="1">
                                <a:solidFill>
                                  <a:schemeClr val="tx1"/>
                                </a:solidFill>
                                <a:latin typeface="Cambria Math" panose="02040503050406030204" pitchFamily="18" charset="0"/>
                              </a:rPr>
                            </m:ctrlPr>
                          </m:sSubPr>
                          <m:e>
                            <m:r>
                              <a:rPr lang="en-US" sz="6400" i="1">
                                <a:solidFill>
                                  <a:schemeClr val="tx1"/>
                                </a:solidFill>
                                <a:latin typeface="Cambria Math" panose="02040503050406030204" pitchFamily="18" charset="0"/>
                              </a:rPr>
                              <m:t>𝐵</m:t>
                            </m:r>
                          </m:e>
                          <m:sub>
                            <m:r>
                              <a:rPr lang="en-US" sz="6400">
                                <a:solidFill>
                                  <a:schemeClr val="tx1"/>
                                </a:solidFill>
                                <a:latin typeface="Cambria Math" panose="02040503050406030204" pitchFamily="18" charset="0"/>
                              </a:rPr>
                              <m:t>2</m:t>
                            </m:r>
                          </m:sub>
                        </m:sSub>
                      </m:e>
                    </m:d>
                  </m:oMath>
                </a14:m>
                <a:r>
                  <a:rPr lang="en-US" sz="6400" dirty="0">
                    <a:solidFill>
                      <a:schemeClr val="tx1"/>
                    </a:solidFill>
                  </a:rPr>
                  <a:t> rather than a single element.</a:t>
                </a:r>
              </a:p>
              <a:p>
                <a:pPr>
                  <a:lnSpc>
                    <a:spcPct val="150000"/>
                  </a:lnSpc>
                  <a:buFont typeface="Wingdings" panose="05000000000000000000" pitchFamily="2" charset="2"/>
                  <a:buChar char="v"/>
                </a:pPr>
                <a14:m>
                  <m:oMath xmlns:m="http://schemas.openxmlformats.org/officeDocument/2006/math">
                    <m:r>
                      <a:rPr lang="en-US" sz="6400" b="1" i="1">
                        <a:solidFill>
                          <a:schemeClr val="tx1"/>
                        </a:solidFill>
                        <a:latin typeface="Cambria Math" panose="02040503050406030204" pitchFamily="18" charset="0"/>
                      </a:rPr>
                      <m:t>𝑩𝑰</m:t>
                    </m:r>
                  </m:oMath>
                </a14:m>
                <a:r>
                  <a:rPr lang="en-US" sz="6400" b="1" dirty="0">
                    <a:solidFill>
                      <a:schemeClr val="tx1"/>
                    </a:solidFill>
                  </a:rPr>
                  <a:t> : set of elements of </a:t>
                </a:r>
                <a14:m>
                  <m:oMath xmlns:m="http://schemas.openxmlformats.org/officeDocument/2006/math">
                    <m:r>
                      <a:rPr lang="en-US" sz="6400" b="1" i="1">
                        <a:solidFill>
                          <a:schemeClr val="tx1"/>
                        </a:solidFill>
                        <a:latin typeface="Cambria Math" panose="02040503050406030204" pitchFamily="18" charset="0"/>
                      </a:rPr>
                      <m:t>𝑩</m:t>
                    </m:r>
                  </m:oMath>
                </a14:m>
                <a:r>
                  <a:rPr lang="en-US" sz="6400" b="1" dirty="0">
                    <a:solidFill>
                      <a:schemeClr val="tx1"/>
                    </a:solidFill>
                  </a:rPr>
                  <a:t> associated with an object.</a:t>
                </a:r>
              </a:p>
              <a:p>
                <a:pPr>
                  <a:lnSpc>
                    <a:spcPct val="150000"/>
                  </a:lnSpc>
                  <a:buFont typeface="Wingdings" panose="05000000000000000000" pitchFamily="2" charset="2"/>
                  <a:buChar char="v"/>
                </a:pPr>
                <a14:m>
                  <m:oMath xmlns:m="http://schemas.openxmlformats.org/officeDocument/2006/math">
                    <m:r>
                      <a:rPr lang="en-US" sz="6400" b="1" i="1">
                        <a:solidFill>
                          <a:schemeClr val="tx1"/>
                        </a:solidFill>
                        <a:latin typeface="Cambria Math" panose="02040503050406030204" pitchFamily="18" charset="0"/>
                      </a:rPr>
                      <m:t>𝑩</m:t>
                    </m:r>
                    <m:r>
                      <a:rPr lang="en-US" sz="6400" b="1" i="1">
                        <a:solidFill>
                          <a:schemeClr val="tx1"/>
                        </a:solidFill>
                        <a:latin typeface="Cambria Math" panose="02040503050406030204" pitchFamily="18" charset="0"/>
                      </a:rPr>
                      <m:t>𝟐</m:t>
                    </m:r>
                  </m:oMath>
                </a14:m>
                <a:r>
                  <a:rPr lang="en-US" sz="6400" b="1" dirty="0">
                    <a:solidFill>
                      <a:schemeClr val="tx1"/>
                    </a:solidFill>
                  </a:rPr>
                  <a:t> : set of elements of </a:t>
                </a:r>
                <a14:m>
                  <m:oMath xmlns:m="http://schemas.openxmlformats.org/officeDocument/2006/math">
                    <m:r>
                      <a:rPr lang="en-US" sz="6400" b="1" i="1">
                        <a:solidFill>
                          <a:schemeClr val="tx1"/>
                        </a:solidFill>
                        <a:latin typeface="Cambria Math" panose="02040503050406030204" pitchFamily="18" charset="0"/>
                      </a:rPr>
                      <m:t>𝑩</m:t>
                    </m:r>
                  </m:oMath>
                </a14:m>
                <a:r>
                  <a:rPr lang="en-US" sz="6400" b="1" dirty="0">
                    <a:solidFill>
                      <a:schemeClr val="tx1"/>
                    </a:solidFill>
                  </a:rPr>
                  <a:t> associated with the background.</a:t>
                </a:r>
              </a:p>
              <a:p>
                <a:pPr>
                  <a:lnSpc>
                    <a:spcPct val="150000"/>
                  </a:lnSpc>
                  <a:buFont typeface="Wingdings" panose="05000000000000000000" pitchFamily="2" charset="2"/>
                  <a:buChar char="v"/>
                </a:pPr>
                <a:r>
                  <a:rPr lang="en-US" sz="6400" dirty="0">
                    <a:solidFill>
                      <a:schemeClr val="tx1"/>
                    </a:solidFill>
                  </a:rPr>
                  <a:t>The hit-or-miss transform is defined as follows:</a:t>
                </a:r>
              </a:p>
              <a:p>
                <a:pPr marL="0" indent="0">
                  <a:buNone/>
                </a:pPr>
                <a14:m>
                  <m:oMathPara xmlns:m="http://schemas.openxmlformats.org/officeDocument/2006/math">
                    <m:oMathParaPr>
                      <m:jc m:val="centerGroup"/>
                    </m:oMathParaPr>
                    <m:oMath xmlns:m="http://schemas.openxmlformats.org/officeDocument/2006/math">
                      <m:r>
                        <a:rPr lang="en-US" sz="6400" i="1">
                          <a:solidFill>
                            <a:schemeClr val="tx1"/>
                          </a:solidFill>
                          <a:latin typeface="Cambria Math" panose="02040503050406030204" pitchFamily="18" charset="0"/>
                        </a:rPr>
                        <m:t>𝐴</m:t>
                      </m:r>
                      <m:r>
                        <a:rPr lang="en-US" sz="6400">
                          <a:solidFill>
                            <a:schemeClr val="tx1"/>
                          </a:solidFill>
                          <a:latin typeface="Cambria Math" panose="02040503050406030204" pitchFamily="18" charset="0"/>
                        </a:rPr>
                        <m:t>⊛</m:t>
                      </m:r>
                      <m:r>
                        <a:rPr lang="en-US" sz="6400" i="1">
                          <a:solidFill>
                            <a:schemeClr val="tx1"/>
                          </a:solidFill>
                          <a:latin typeface="Cambria Math" panose="02040503050406030204" pitchFamily="18" charset="0"/>
                        </a:rPr>
                        <m:t>𝐵</m:t>
                      </m:r>
                      <m:r>
                        <a:rPr lang="en-US" sz="6400">
                          <a:solidFill>
                            <a:schemeClr val="tx1"/>
                          </a:solidFill>
                          <a:latin typeface="Cambria Math" panose="02040503050406030204" pitchFamily="18" charset="0"/>
                        </a:rPr>
                        <m:t>=</m:t>
                      </m:r>
                      <m:d>
                        <m:dPr>
                          <m:ctrlPr>
                            <a:rPr lang="en-US" sz="6400" i="1">
                              <a:solidFill>
                                <a:schemeClr val="tx1"/>
                              </a:solidFill>
                              <a:latin typeface="Cambria Math" panose="02040503050406030204" pitchFamily="18" charset="0"/>
                            </a:rPr>
                          </m:ctrlPr>
                        </m:dPr>
                        <m:e>
                          <m:r>
                            <a:rPr lang="en-US" sz="6400" i="1">
                              <a:solidFill>
                                <a:schemeClr val="tx1"/>
                              </a:solidFill>
                              <a:latin typeface="Cambria Math" panose="02040503050406030204" pitchFamily="18" charset="0"/>
                            </a:rPr>
                            <m:t>𝐴</m:t>
                          </m:r>
                          <m:r>
                            <a:rPr lang="en-US" sz="6400">
                              <a:solidFill>
                                <a:schemeClr val="tx1"/>
                              </a:solidFill>
                              <a:latin typeface="Cambria Math" panose="02040503050406030204" pitchFamily="18" charset="0"/>
                            </a:rPr>
                            <m:t>⊖</m:t>
                          </m:r>
                          <m:sSub>
                            <m:sSubPr>
                              <m:ctrlPr>
                                <a:rPr lang="en-US" sz="6400" i="1">
                                  <a:solidFill>
                                    <a:schemeClr val="tx1"/>
                                  </a:solidFill>
                                  <a:latin typeface="Cambria Math" panose="02040503050406030204" pitchFamily="18" charset="0"/>
                                </a:rPr>
                              </m:ctrlPr>
                            </m:sSubPr>
                            <m:e>
                              <m:r>
                                <a:rPr lang="en-US" sz="6400" i="1">
                                  <a:solidFill>
                                    <a:schemeClr val="tx1"/>
                                  </a:solidFill>
                                  <a:latin typeface="Cambria Math" panose="02040503050406030204" pitchFamily="18" charset="0"/>
                                </a:rPr>
                                <m:t>𝐵</m:t>
                              </m:r>
                            </m:e>
                            <m:sub>
                              <m:r>
                                <a:rPr lang="en-US" sz="6400">
                                  <a:solidFill>
                                    <a:schemeClr val="tx1"/>
                                  </a:solidFill>
                                  <a:latin typeface="Cambria Math" panose="02040503050406030204" pitchFamily="18" charset="0"/>
                                </a:rPr>
                                <m:t>1</m:t>
                              </m:r>
                            </m:sub>
                          </m:sSub>
                        </m:e>
                      </m:d>
                      <m:r>
                        <a:rPr lang="en-US" sz="6400">
                          <a:solidFill>
                            <a:schemeClr val="tx1"/>
                          </a:solidFill>
                          <a:latin typeface="Cambria Math" panose="02040503050406030204" pitchFamily="18" charset="0"/>
                        </a:rPr>
                        <m:t>∩</m:t>
                      </m:r>
                      <m:d>
                        <m:dPr>
                          <m:ctrlPr>
                            <a:rPr lang="en-US" sz="6400" i="1">
                              <a:solidFill>
                                <a:schemeClr val="tx1"/>
                              </a:solidFill>
                              <a:latin typeface="Cambria Math" panose="02040503050406030204" pitchFamily="18" charset="0"/>
                            </a:rPr>
                          </m:ctrlPr>
                        </m:dPr>
                        <m:e>
                          <m:sSup>
                            <m:sSupPr>
                              <m:ctrlPr>
                                <a:rPr lang="en-US" sz="6400" i="1">
                                  <a:solidFill>
                                    <a:schemeClr val="tx1"/>
                                  </a:solidFill>
                                  <a:latin typeface="Cambria Math" panose="02040503050406030204" pitchFamily="18" charset="0"/>
                                </a:rPr>
                              </m:ctrlPr>
                            </m:sSupPr>
                            <m:e>
                              <m:r>
                                <a:rPr lang="en-US" sz="6400" i="1">
                                  <a:solidFill>
                                    <a:schemeClr val="tx1"/>
                                  </a:solidFill>
                                  <a:latin typeface="Cambria Math" panose="02040503050406030204" pitchFamily="18" charset="0"/>
                                </a:rPr>
                                <m:t>𝐴</m:t>
                              </m:r>
                            </m:e>
                            <m:sup>
                              <m:r>
                                <a:rPr lang="en-US" sz="6400" i="1">
                                  <a:solidFill>
                                    <a:schemeClr val="tx1"/>
                                  </a:solidFill>
                                  <a:latin typeface="Cambria Math" panose="02040503050406030204" pitchFamily="18" charset="0"/>
                                </a:rPr>
                                <m:t>𝑐</m:t>
                              </m:r>
                            </m:sup>
                          </m:sSup>
                          <m:r>
                            <a:rPr lang="en-US" sz="6400">
                              <a:solidFill>
                                <a:schemeClr val="tx1"/>
                              </a:solidFill>
                              <a:latin typeface="Cambria Math" panose="02040503050406030204" pitchFamily="18" charset="0"/>
                            </a:rPr>
                            <m:t>⊖</m:t>
                          </m:r>
                          <m:sSub>
                            <m:sSubPr>
                              <m:ctrlPr>
                                <a:rPr lang="en-US" sz="6400" i="1">
                                  <a:solidFill>
                                    <a:schemeClr val="tx1"/>
                                  </a:solidFill>
                                  <a:latin typeface="Cambria Math" panose="02040503050406030204" pitchFamily="18" charset="0"/>
                                </a:rPr>
                              </m:ctrlPr>
                            </m:sSubPr>
                            <m:e>
                              <m:r>
                                <a:rPr lang="en-US" sz="6400" i="1">
                                  <a:solidFill>
                                    <a:schemeClr val="tx1"/>
                                  </a:solidFill>
                                  <a:latin typeface="Cambria Math" panose="02040503050406030204" pitchFamily="18" charset="0"/>
                                </a:rPr>
                                <m:t>𝐵</m:t>
                              </m:r>
                            </m:e>
                            <m:sub>
                              <m:r>
                                <a:rPr lang="en-US" sz="6400">
                                  <a:solidFill>
                                    <a:schemeClr val="tx1"/>
                                  </a:solidFill>
                                  <a:latin typeface="Cambria Math" panose="02040503050406030204" pitchFamily="18" charset="0"/>
                                </a:rPr>
                                <m:t>2</m:t>
                              </m:r>
                            </m:sub>
                          </m:sSub>
                        </m:e>
                      </m:d>
                    </m:oMath>
                  </m:oMathPara>
                </a14:m>
                <a:endParaRPr lang="en-US" sz="6400" dirty="0">
                  <a:solidFill>
                    <a:schemeClr val="tx1"/>
                  </a:solidFill>
                </a:endParaRPr>
              </a:p>
              <a:p>
                <a:pPr algn="just">
                  <a:lnSpc>
                    <a:spcPct val="150000"/>
                  </a:lnSpc>
                  <a:buFont typeface="Wingdings" panose="05000000000000000000" pitchFamily="2" charset="2"/>
                  <a:buChar char="v"/>
                </a:pPr>
                <a:r>
                  <a:rPr lang="en-US" sz="6400" dirty="0">
                    <a:solidFill>
                      <a:schemeClr val="tx1"/>
                    </a:solidFill>
                  </a:rPr>
                  <a:t>This transform is useful in locating all pixel configurations that match the </a:t>
                </a:r>
                <a14:m>
                  <m:oMath xmlns:m="http://schemas.openxmlformats.org/officeDocument/2006/math">
                    <m:sSub>
                      <m:sSubPr>
                        <m:ctrlPr>
                          <a:rPr lang="en-US" sz="6400" i="1">
                            <a:solidFill>
                              <a:schemeClr val="tx1"/>
                            </a:solidFill>
                            <a:latin typeface="Cambria Math" panose="02040503050406030204" pitchFamily="18" charset="0"/>
                          </a:rPr>
                        </m:ctrlPr>
                      </m:sSubPr>
                      <m:e>
                        <m:r>
                          <a:rPr lang="en-US" sz="6400" i="1">
                            <a:solidFill>
                              <a:schemeClr val="tx1"/>
                            </a:solidFill>
                            <a:latin typeface="Cambria Math" panose="02040503050406030204" pitchFamily="18" charset="0"/>
                          </a:rPr>
                          <m:t>𝐵</m:t>
                        </m:r>
                      </m:e>
                      <m:sub>
                        <m:r>
                          <a:rPr lang="en-US" sz="6400" i="1">
                            <a:solidFill>
                              <a:schemeClr val="tx1"/>
                            </a:solidFill>
                            <a:latin typeface="Cambria Math" panose="02040503050406030204" pitchFamily="18" charset="0"/>
                          </a:rPr>
                          <m:t>𝑙</m:t>
                        </m:r>
                      </m:sub>
                    </m:sSub>
                  </m:oMath>
                </a14:m>
                <a:r>
                  <a:rPr lang="en-US" sz="6400" dirty="0">
                    <a:solidFill>
                      <a:schemeClr val="tx1"/>
                    </a:solidFill>
                  </a:rPr>
                  <a:t> structure (</a:t>
                </a:r>
                <a:r>
                  <a:rPr lang="en-US" sz="6400" dirty="0" err="1">
                    <a:solidFill>
                      <a:schemeClr val="tx1"/>
                    </a:solidFill>
                  </a:rPr>
                  <a:t>i.e</a:t>
                </a:r>
                <a:r>
                  <a:rPr lang="en-US" sz="6400" dirty="0">
                    <a:solidFill>
                      <a:schemeClr val="tx1"/>
                    </a:solidFill>
                  </a:rPr>
                  <a:t> a hit) but do not match that of </a:t>
                </a:r>
                <a14:m>
                  <m:oMath xmlns:m="http://schemas.openxmlformats.org/officeDocument/2006/math">
                    <m:sSub>
                      <m:sSubPr>
                        <m:ctrlPr>
                          <a:rPr lang="en-US" sz="6400" i="1">
                            <a:solidFill>
                              <a:schemeClr val="tx1"/>
                            </a:solidFill>
                            <a:latin typeface="Cambria Math" panose="02040503050406030204" pitchFamily="18" charset="0"/>
                          </a:rPr>
                        </m:ctrlPr>
                      </m:sSubPr>
                      <m:e>
                        <m:r>
                          <a:rPr lang="en-US" sz="6400" i="1">
                            <a:solidFill>
                              <a:schemeClr val="tx1"/>
                            </a:solidFill>
                            <a:latin typeface="Cambria Math" panose="02040503050406030204" pitchFamily="18" charset="0"/>
                          </a:rPr>
                          <m:t>𝐵</m:t>
                        </m:r>
                      </m:e>
                      <m:sub>
                        <m:r>
                          <a:rPr lang="en-US" sz="6400">
                            <a:solidFill>
                              <a:schemeClr val="tx1"/>
                            </a:solidFill>
                            <a:latin typeface="Cambria Math" panose="02040503050406030204" pitchFamily="18" charset="0"/>
                          </a:rPr>
                          <m:t>2</m:t>
                        </m:r>
                      </m:sub>
                    </m:sSub>
                  </m:oMath>
                </a14:m>
                <a:r>
                  <a:rPr lang="en-US" sz="6400" dirty="0">
                    <a:solidFill>
                      <a:schemeClr val="tx1"/>
                    </a:solidFill>
                  </a:rPr>
                  <a:t> (i.e. a miss). Thus, the hit-or-miss transform is used for shape detection.</a:t>
                </a:r>
              </a:p>
              <a:p>
                <a:pPr algn="just">
                  <a:lnSpc>
                    <a:spcPct val="150000"/>
                  </a:lnSpc>
                  <a:buFont typeface="Wingdings" panose="05000000000000000000" pitchFamily="2" charset="2"/>
                  <a:buChar char="v"/>
                </a:pPr>
                <a:r>
                  <a:rPr lang="en-US" sz="6400" dirty="0">
                    <a:solidFill>
                      <a:schemeClr val="tx1"/>
                    </a:solidFill>
                  </a:rPr>
                  <a:t>This intersection mechanism avoids false positives, ensuring that a match is found only when both the shape (object) and its surroundings match the predefined templates.</a:t>
                </a:r>
              </a:p>
              <a:p>
                <a:pPr marL="0" indent="0">
                  <a:buNone/>
                </a:pPr>
                <a:endParaRPr lang="en-US" dirty="0">
                  <a:solidFill>
                    <a:schemeClr val="tx1"/>
                  </a:solidFill>
                </a:endParaRPr>
              </a:p>
            </p:txBody>
          </p:sp>
        </mc:Choice>
        <mc:Fallback>
          <p:sp>
            <p:nvSpPr>
              <p:cNvPr id="6" name="Content Placeholder 5">
                <a:extLst>
                  <a:ext uri="{FF2B5EF4-FFF2-40B4-BE49-F238E27FC236}">
                    <a16:creationId xmlns:a16="http://schemas.microsoft.com/office/drawing/2014/main" id="{32800B80-0C76-4C24-A369-E932FB3D31E9}"/>
                  </a:ext>
                </a:extLst>
              </p:cNvPr>
              <p:cNvSpPr>
                <a:spLocks noGrp="1" noRot="1" noChangeAspect="1" noMove="1" noResize="1" noEditPoints="1" noAdjustHandles="1" noChangeArrowheads="1" noChangeShapeType="1" noTextEdit="1"/>
              </p:cNvSpPr>
              <p:nvPr>
                <p:ph idx="1"/>
              </p:nvPr>
            </p:nvSpPr>
            <p:spPr>
              <a:blipFill>
                <a:blip r:embed="rId2"/>
                <a:stretch>
                  <a:fillRect l="-1152" r="-1212" b="-6970"/>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5CFAD591-F62A-D01D-DBF1-78E340AD6D62}"/>
              </a:ext>
            </a:extLst>
          </p:cNvPr>
          <p:cNvSpPr>
            <a:spLocks noGrp="1"/>
          </p:cNvSpPr>
          <p:nvPr>
            <p:ph type="dt" sz="half" idx="10"/>
          </p:nvPr>
        </p:nvSpPr>
        <p:spPr/>
        <p:txBody>
          <a:bodyPr/>
          <a:lstStyle/>
          <a:p>
            <a:fld id="{55A42033-0745-462F-97D5-81C40739D76A}" type="datetime1">
              <a:rPr lang="en-US" smtClean="0"/>
              <a:t>9/21/2024</a:t>
            </a:fld>
            <a:endParaRPr lang="en-US"/>
          </a:p>
        </p:txBody>
      </p:sp>
      <p:sp>
        <p:nvSpPr>
          <p:cNvPr id="3" name="Footer Placeholder 2">
            <a:extLst>
              <a:ext uri="{FF2B5EF4-FFF2-40B4-BE49-F238E27FC236}">
                <a16:creationId xmlns:a16="http://schemas.microsoft.com/office/drawing/2014/main" id="{22A26517-CC2F-A8EA-89D5-03CD465C8516}"/>
              </a:ext>
            </a:extLst>
          </p:cNvPr>
          <p:cNvSpPr>
            <a:spLocks noGrp="1"/>
          </p:cNvSpPr>
          <p:nvPr>
            <p:ph type="ftr" sz="quarter" idx="11"/>
          </p:nvPr>
        </p:nvSpPr>
        <p:spPr/>
        <p:txBody>
          <a:bodyPr/>
          <a:lstStyle/>
          <a:p>
            <a:r>
              <a:rPr lang="en-US"/>
              <a:t>Morphological Image Processing</a:t>
            </a:r>
          </a:p>
        </p:txBody>
      </p:sp>
      <p:sp>
        <p:nvSpPr>
          <p:cNvPr id="4" name="Slide Number Placeholder 3">
            <a:extLst>
              <a:ext uri="{FF2B5EF4-FFF2-40B4-BE49-F238E27FC236}">
                <a16:creationId xmlns:a16="http://schemas.microsoft.com/office/drawing/2014/main" id="{E15F80A7-0AFE-1389-C976-E2FD34FF4756}"/>
              </a:ext>
            </a:extLst>
          </p:cNvPr>
          <p:cNvSpPr>
            <a:spLocks noGrp="1"/>
          </p:cNvSpPr>
          <p:nvPr>
            <p:ph type="sldNum" sz="quarter" idx="12"/>
          </p:nvPr>
        </p:nvSpPr>
        <p:spPr/>
        <p:txBody>
          <a:bodyPr/>
          <a:lstStyle/>
          <a:p>
            <a:fld id="{714CA8A7-C2BF-450A-85D4-073AF6C65BC5}" type="slidenum">
              <a:rPr lang="en-US" smtClean="0"/>
              <a:t>38</a:t>
            </a:fld>
            <a:endParaRPr lang="en-US"/>
          </a:p>
        </p:txBody>
      </p:sp>
    </p:spTree>
    <p:extLst>
      <p:ext uri="{BB962C8B-B14F-4D97-AF65-F5344CB8AC3E}">
        <p14:creationId xmlns:p14="http://schemas.microsoft.com/office/powerpoint/2010/main" val="2112986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01B9-3197-4771-8DE0-88BF5F28265E}"/>
              </a:ext>
            </a:extLst>
          </p:cNvPr>
          <p:cNvSpPr>
            <a:spLocks noGrp="1"/>
          </p:cNvSpPr>
          <p:nvPr>
            <p:ph type="title"/>
          </p:nvPr>
        </p:nvSpPr>
        <p:spPr/>
        <p:txBody>
          <a:bodyPr/>
          <a:lstStyle/>
          <a:p>
            <a:r>
              <a:rPr lang="en-US" dirty="0"/>
              <a:t>Hit or Miss Transformation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62481B-6B09-4F07-8D18-2F514BE4E918}"/>
                  </a:ext>
                </a:extLst>
              </p:cNvPr>
              <p:cNvSpPr>
                <a:spLocks noGrp="1"/>
              </p:cNvSpPr>
              <p:nvPr>
                <p:ph idx="1"/>
              </p:nvPr>
            </p:nvSpPr>
            <p:spPr/>
            <p:txBody>
              <a:bodyPr/>
              <a:lstStyle/>
              <a:p>
                <a:pPr algn="just">
                  <a:lnSpc>
                    <a:spcPct val="150000"/>
                  </a:lnSpc>
                </a:pPr>
                <a:r>
                  <a:rPr lang="en-US" b="1" dirty="0">
                    <a:solidFill>
                      <a:schemeClr val="tx1"/>
                    </a:solidFill>
                  </a:rPr>
                  <a:t>Example: </a:t>
                </a:r>
                <a:r>
                  <a:rPr lang="en-US" dirty="0">
                    <a:solidFill>
                      <a:schemeClr val="tx1"/>
                    </a:solidFill>
                  </a:rPr>
                  <a:t>Use the hit-or-miss transform to identify the locations of the following shape pixel configuration in the image below using the two structuring elements </a:t>
                </a:r>
                <a14:m>
                  <m:oMath xmlns:m="http://schemas.openxmlformats.org/officeDocument/2006/math">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1</m:t>
                    </m:r>
                  </m:oMath>
                </a14:m>
                <a:r>
                  <a:rPr lang="en-US" dirty="0">
                    <a:solidFill>
                      <a:schemeClr val="tx1"/>
                    </a:solidFill>
                  </a:rPr>
                  <a:t> and </a:t>
                </a:r>
                <a14:m>
                  <m:oMath xmlns:m="http://schemas.openxmlformats.org/officeDocument/2006/math">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2</m:t>
                    </m:r>
                  </m:oMath>
                </a14:m>
                <a:r>
                  <a:rPr lang="en-US" dirty="0">
                    <a:solidFill>
                      <a:schemeClr val="tx1"/>
                    </a:solidFill>
                  </a:rPr>
                  <a:t>.</a:t>
                </a:r>
              </a:p>
              <a:p>
                <a:endParaRPr lang="en-US" dirty="0"/>
              </a:p>
            </p:txBody>
          </p:sp>
        </mc:Choice>
        <mc:Fallback xmlns="">
          <p:sp>
            <p:nvSpPr>
              <p:cNvPr id="3" name="Content Placeholder 2">
                <a:extLst>
                  <a:ext uri="{FF2B5EF4-FFF2-40B4-BE49-F238E27FC236}">
                    <a16:creationId xmlns:a16="http://schemas.microsoft.com/office/drawing/2014/main" id="{6762481B-6B09-4F07-8D18-2F514BE4E918}"/>
                  </a:ext>
                </a:extLst>
              </p:cNvPr>
              <p:cNvSpPr>
                <a:spLocks noGrp="1" noRot="1" noChangeAspect="1" noMove="1" noResize="1" noEditPoints="1" noAdjustHandles="1" noChangeArrowheads="1" noChangeShapeType="1" noTextEdit="1"/>
              </p:cNvSpPr>
              <p:nvPr>
                <p:ph idx="1"/>
              </p:nvPr>
            </p:nvSpPr>
            <p:spPr>
              <a:blipFill>
                <a:blip r:embed="rId2"/>
                <a:stretch>
                  <a:fillRect l="-606" r="-151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770411A-4E51-493C-850F-C12FE11FA7AD}"/>
              </a:ext>
            </a:extLst>
          </p:cNvPr>
          <p:cNvPicPr>
            <a:picLocks noChangeAspect="1"/>
          </p:cNvPicPr>
          <p:nvPr/>
        </p:nvPicPr>
        <p:blipFill>
          <a:blip r:embed="rId3"/>
          <a:stretch>
            <a:fillRect/>
          </a:stretch>
        </p:blipFill>
        <p:spPr>
          <a:xfrm>
            <a:off x="3507544" y="3102804"/>
            <a:ext cx="5176911" cy="3115115"/>
          </a:xfrm>
          <a:prstGeom prst="rect">
            <a:avLst/>
          </a:prstGeom>
        </p:spPr>
      </p:pic>
      <p:sp>
        <p:nvSpPr>
          <p:cNvPr id="5" name="Date Placeholder 4">
            <a:extLst>
              <a:ext uri="{FF2B5EF4-FFF2-40B4-BE49-F238E27FC236}">
                <a16:creationId xmlns:a16="http://schemas.microsoft.com/office/drawing/2014/main" id="{08A3B1E9-C5BB-D814-668A-B1C8F2EEDDFA}"/>
              </a:ext>
            </a:extLst>
          </p:cNvPr>
          <p:cNvSpPr>
            <a:spLocks noGrp="1"/>
          </p:cNvSpPr>
          <p:nvPr>
            <p:ph type="dt" sz="half" idx="10"/>
          </p:nvPr>
        </p:nvSpPr>
        <p:spPr/>
        <p:txBody>
          <a:bodyPr/>
          <a:lstStyle/>
          <a:p>
            <a:fld id="{19A6C7CE-8AED-4101-9374-8797452DBD4C}" type="datetime1">
              <a:rPr lang="en-US" smtClean="0"/>
              <a:t>9/21/2024</a:t>
            </a:fld>
            <a:endParaRPr lang="en-US"/>
          </a:p>
        </p:txBody>
      </p:sp>
      <p:sp>
        <p:nvSpPr>
          <p:cNvPr id="6" name="Footer Placeholder 5">
            <a:extLst>
              <a:ext uri="{FF2B5EF4-FFF2-40B4-BE49-F238E27FC236}">
                <a16:creationId xmlns:a16="http://schemas.microsoft.com/office/drawing/2014/main" id="{B6BD45F4-43E1-0059-43EB-85104F3C1090}"/>
              </a:ext>
            </a:extLst>
          </p:cNvPr>
          <p:cNvSpPr>
            <a:spLocks noGrp="1"/>
          </p:cNvSpPr>
          <p:nvPr>
            <p:ph type="ftr" sz="quarter" idx="11"/>
          </p:nvPr>
        </p:nvSpPr>
        <p:spPr/>
        <p:txBody>
          <a:bodyPr/>
          <a:lstStyle/>
          <a:p>
            <a:r>
              <a:rPr lang="en-US"/>
              <a:t>Morphological Image Processing</a:t>
            </a:r>
          </a:p>
        </p:txBody>
      </p:sp>
      <p:sp>
        <p:nvSpPr>
          <p:cNvPr id="7" name="Slide Number Placeholder 6">
            <a:extLst>
              <a:ext uri="{FF2B5EF4-FFF2-40B4-BE49-F238E27FC236}">
                <a16:creationId xmlns:a16="http://schemas.microsoft.com/office/drawing/2014/main" id="{2171A28B-0EC2-B6EE-7970-FC385133A762}"/>
              </a:ext>
            </a:extLst>
          </p:cNvPr>
          <p:cNvSpPr>
            <a:spLocks noGrp="1"/>
          </p:cNvSpPr>
          <p:nvPr>
            <p:ph type="sldNum" sz="quarter" idx="12"/>
          </p:nvPr>
        </p:nvSpPr>
        <p:spPr/>
        <p:txBody>
          <a:bodyPr/>
          <a:lstStyle/>
          <a:p>
            <a:fld id="{714CA8A7-C2BF-450A-85D4-073AF6C65BC5}" type="slidenum">
              <a:rPr lang="en-US" smtClean="0"/>
              <a:t>39</a:t>
            </a:fld>
            <a:endParaRPr lang="en-US"/>
          </a:p>
        </p:txBody>
      </p:sp>
    </p:spTree>
    <p:extLst>
      <p:ext uri="{BB962C8B-B14F-4D97-AF65-F5344CB8AC3E}">
        <p14:creationId xmlns:p14="http://schemas.microsoft.com/office/powerpoint/2010/main" val="143528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5CF05-C82E-4685-81EE-E51F4EAD7E34}"/>
              </a:ext>
            </a:extLst>
          </p:cNvPr>
          <p:cNvSpPr>
            <a:spLocks noGrp="1"/>
          </p:cNvSpPr>
          <p:nvPr>
            <p:ph type="title"/>
          </p:nvPr>
        </p:nvSpPr>
        <p:spPr/>
        <p:txBody>
          <a:bodyPr/>
          <a:lstStyle/>
          <a:p>
            <a:r>
              <a:rPr lang="en-US" dirty="0"/>
              <a:t>Preliminaries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DA680CA-5570-41A3-A4CD-5A2D25781DF8}"/>
                  </a:ext>
                </a:extLst>
              </p:cNvPr>
              <p:cNvSpPr>
                <a:spLocks noGrp="1"/>
              </p:cNvSpPr>
              <p:nvPr>
                <p:ph sz="half" idx="1"/>
              </p:nvPr>
            </p:nvSpPr>
            <p:spPr/>
            <p:txBody>
              <a:bodyPr/>
              <a:lstStyle/>
              <a:p>
                <a:pPr lvl="0" algn="just">
                  <a:lnSpc>
                    <a:spcPct val="150000"/>
                  </a:lnSpc>
                  <a:buFont typeface="Wingdings" panose="05000000000000000000" pitchFamily="2" charset="2"/>
                  <a:buChar char="v"/>
                </a:pPr>
                <a:r>
                  <a:rPr lang="en-US" dirty="0">
                    <a:solidFill>
                      <a:schemeClr val="tx1"/>
                    </a:solidFill>
                  </a:rPr>
                  <a:t>In the figure, we can represent the object by the set </a:t>
                </a:r>
                <a14:m>
                  <m:oMath xmlns:m="http://schemas.openxmlformats.org/officeDocument/2006/math">
                    <m:r>
                      <a:rPr lang="en-US" b="1" i="1">
                        <a:solidFill>
                          <a:schemeClr val="tx1"/>
                        </a:solidFill>
                        <a:latin typeface="Cambria Math" panose="02040503050406030204" pitchFamily="18" charset="0"/>
                      </a:rPr>
                      <m:t>𝑩</m:t>
                    </m:r>
                  </m:oMath>
                </a14:m>
                <a:r>
                  <a:rPr lang="en-US" dirty="0">
                    <a:solidFill>
                      <a:schemeClr val="tx1"/>
                    </a:solidFill>
                  </a:rPr>
                  <a:t>.</a:t>
                </a:r>
              </a:p>
              <a:p>
                <a:pPr lvl="0" algn="just">
                  <a:lnSpc>
                    <a:spcPct val="150000"/>
                  </a:lnSpc>
                  <a:buFont typeface="Wingdings" panose="05000000000000000000" pitchFamily="2" charset="2"/>
                  <a:buChar char="v"/>
                </a:pPr>
                <a:r>
                  <a:rPr lang="en-US" dirty="0">
                    <a:solidFill>
                      <a:schemeClr val="tx1"/>
                    </a:solidFill>
                  </a:rPr>
                  <a:t>Each members of the set </a:t>
                </a:r>
                <a14:m>
                  <m:oMath xmlns:m="http://schemas.openxmlformats.org/officeDocument/2006/math">
                    <m:r>
                      <a:rPr lang="en-US" b="1" i="1">
                        <a:solidFill>
                          <a:schemeClr val="tx1"/>
                        </a:solidFill>
                        <a:latin typeface="Cambria Math" panose="02040503050406030204" pitchFamily="18" charset="0"/>
                      </a:rPr>
                      <m:t>𝑩</m:t>
                    </m:r>
                  </m:oMath>
                </a14:m>
                <a:r>
                  <a:rPr lang="en-US" dirty="0">
                    <a:solidFill>
                      <a:schemeClr val="tx1"/>
                    </a:solidFill>
                  </a:rPr>
                  <a:t> is a coordinate pair </a:t>
                </a:r>
                <a14:m>
                  <m:oMath xmlns:m="http://schemas.openxmlformats.org/officeDocument/2006/math">
                    <m:r>
                      <a:rPr lang="en-US" i="1">
                        <a:solidFill>
                          <a:schemeClr val="tx1"/>
                        </a:solidFill>
                        <a:latin typeface="Cambria Math" panose="02040503050406030204" pitchFamily="18" charset="0"/>
                      </a:rPr>
                      <m:t>𝑧</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𝑥</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𝑦</m:t>
                    </m:r>
                    <m:r>
                      <a:rPr lang="en-US">
                        <a:solidFill>
                          <a:schemeClr val="tx1"/>
                        </a:solidFill>
                        <a:latin typeface="Cambria Math" panose="02040503050406030204" pitchFamily="18" charset="0"/>
                      </a:rPr>
                      <m:t>)</m:t>
                    </m:r>
                  </m:oMath>
                </a14:m>
                <a:r>
                  <a:rPr lang="en-US" dirty="0">
                    <a:solidFill>
                      <a:schemeClr val="tx1"/>
                    </a:solidFill>
                  </a:rPr>
                  <a:t>, representing a white pixel.</a:t>
                </a:r>
              </a:p>
              <a:p>
                <a:endParaRPr lang="en-US" dirty="0">
                  <a:solidFill>
                    <a:schemeClr val="tx1"/>
                  </a:solidFill>
                </a:endParaRPr>
              </a:p>
            </p:txBody>
          </p:sp>
        </mc:Choice>
        <mc:Fallback xmlns="">
          <p:sp>
            <p:nvSpPr>
              <p:cNvPr id="5" name="Content Placeholder 4">
                <a:extLst>
                  <a:ext uri="{FF2B5EF4-FFF2-40B4-BE49-F238E27FC236}">
                    <a16:creationId xmlns:a16="http://schemas.microsoft.com/office/drawing/2014/main" id="{0DA680CA-5570-41A3-A4CD-5A2D25781DF8}"/>
                  </a:ext>
                </a:extLst>
              </p:cNvPr>
              <p:cNvSpPr>
                <a:spLocks noGrp="1" noRot="1" noChangeAspect="1" noMove="1" noResize="1" noEditPoints="1" noAdjustHandles="1" noChangeArrowheads="1" noChangeShapeType="1" noTextEdit="1"/>
              </p:cNvSpPr>
              <p:nvPr>
                <p:ph sz="half" idx="1"/>
              </p:nvPr>
            </p:nvSpPr>
            <p:spPr>
              <a:blipFill>
                <a:blip r:embed="rId2"/>
                <a:stretch>
                  <a:fillRect l="-2963" r="-3086"/>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8B013D1F-A859-4FB4-9195-216C5B70A396}"/>
              </a:ext>
            </a:extLst>
          </p:cNvPr>
          <p:cNvPicPr>
            <a:picLocks noGrp="1" noChangeAspect="1"/>
          </p:cNvPicPr>
          <p:nvPr>
            <p:ph sz="half" idx="2"/>
          </p:nvPr>
        </p:nvPicPr>
        <p:blipFill>
          <a:blip r:embed="rId3"/>
          <a:stretch>
            <a:fillRect/>
          </a:stretch>
        </p:blipFill>
        <p:spPr>
          <a:xfrm>
            <a:off x="6572250" y="1938338"/>
            <a:ext cx="4229100" cy="3838575"/>
          </a:xfrm>
          <a:prstGeom prst="rect">
            <a:avLst/>
          </a:prstGeom>
        </p:spPr>
      </p:pic>
      <p:sp>
        <p:nvSpPr>
          <p:cNvPr id="2" name="Date Placeholder 1">
            <a:extLst>
              <a:ext uri="{FF2B5EF4-FFF2-40B4-BE49-F238E27FC236}">
                <a16:creationId xmlns:a16="http://schemas.microsoft.com/office/drawing/2014/main" id="{C3423313-293E-2D7C-3EAF-86B65F92B8F3}"/>
              </a:ext>
            </a:extLst>
          </p:cNvPr>
          <p:cNvSpPr>
            <a:spLocks noGrp="1"/>
          </p:cNvSpPr>
          <p:nvPr>
            <p:ph type="dt" sz="half" idx="10"/>
          </p:nvPr>
        </p:nvSpPr>
        <p:spPr/>
        <p:txBody>
          <a:bodyPr/>
          <a:lstStyle/>
          <a:p>
            <a:fld id="{7640D11D-8D17-4917-B67D-3002C009482A}" type="datetime1">
              <a:rPr lang="en-US" smtClean="0"/>
              <a:t>9/21/2024</a:t>
            </a:fld>
            <a:endParaRPr lang="en-US"/>
          </a:p>
        </p:txBody>
      </p:sp>
      <p:sp>
        <p:nvSpPr>
          <p:cNvPr id="3" name="Footer Placeholder 2">
            <a:extLst>
              <a:ext uri="{FF2B5EF4-FFF2-40B4-BE49-F238E27FC236}">
                <a16:creationId xmlns:a16="http://schemas.microsoft.com/office/drawing/2014/main" id="{6C1DAB09-1300-A428-C257-A1CBB8C2AAED}"/>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6EB07470-47EE-9765-14B8-06115F6136D7}"/>
              </a:ext>
            </a:extLst>
          </p:cNvPr>
          <p:cNvSpPr>
            <a:spLocks noGrp="1"/>
          </p:cNvSpPr>
          <p:nvPr>
            <p:ph type="sldNum" sz="quarter" idx="12"/>
          </p:nvPr>
        </p:nvSpPr>
        <p:spPr/>
        <p:txBody>
          <a:bodyPr/>
          <a:lstStyle/>
          <a:p>
            <a:fld id="{714CA8A7-C2BF-450A-85D4-073AF6C65BC5}" type="slidenum">
              <a:rPr lang="en-US" smtClean="0"/>
              <a:t>4</a:t>
            </a:fld>
            <a:endParaRPr lang="en-US"/>
          </a:p>
        </p:txBody>
      </p:sp>
    </p:spTree>
    <p:extLst>
      <p:ext uri="{BB962C8B-B14F-4D97-AF65-F5344CB8AC3E}">
        <p14:creationId xmlns:p14="http://schemas.microsoft.com/office/powerpoint/2010/main" val="1003518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BF1A-35F2-4F0E-A10E-374DA6C683C2}"/>
              </a:ext>
            </a:extLst>
          </p:cNvPr>
          <p:cNvSpPr>
            <a:spLocks noGrp="1"/>
          </p:cNvSpPr>
          <p:nvPr>
            <p:ph type="title"/>
          </p:nvPr>
        </p:nvSpPr>
        <p:spPr/>
        <p:txBody>
          <a:bodyPr/>
          <a:lstStyle/>
          <a:p>
            <a:r>
              <a:rPr lang="en-US" dirty="0"/>
              <a:t>Hit or Miss Transformation</a:t>
            </a:r>
          </a:p>
        </p:txBody>
      </p:sp>
      <p:pic>
        <p:nvPicPr>
          <p:cNvPr id="4" name="Content Placeholder 3">
            <a:extLst>
              <a:ext uri="{FF2B5EF4-FFF2-40B4-BE49-F238E27FC236}">
                <a16:creationId xmlns:a16="http://schemas.microsoft.com/office/drawing/2014/main" id="{6AF28E61-24BD-48A8-AE38-5FF54566476A}"/>
              </a:ext>
            </a:extLst>
          </p:cNvPr>
          <p:cNvPicPr>
            <a:picLocks noGrp="1" noChangeAspect="1"/>
          </p:cNvPicPr>
          <p:nvPr>
            <p:ph idx="1"/>
          </p:nvPr>
        </p:nvPicPr>
        <p:blipFill>
          <a:blip r:embed="rId2"/>
          <a:stretch>
            <a:fillRect/>
          </a:stretch>
        </p:blipFill>
        <p:spPr>
          <a:xfrm>
            <a:off x="1814732" y="2082018"/>
            <a:ext cx="8848579" cy="3882683"/>
          </a:xfrm>
          <a:prstGeom prst="rect">
            <a:avLst/>
          </a:prstGeom>
        </p:spPr>
      </p:pic>
      <p:sp>
        <p:nvSpPr>
          <p:cNvPr id="3" name="Date Placeholder 2">
            <a:extLst>
              <a:ext uri="{FF2B5EF4-FFF2-40B4-BE49-F238E27FC236}">
                <a16:creationId xmlns:a16="http://schemas.microsoft.com/office/drawing/2014/main" id="{B8A7FB6B-B970-F88B-F398-8C30D9A97B04}"/>
              </a:ext>
            </a:extLst>
          </p:cNvPr>
          <p:cNvSpPr>
            <a:spLocks noGrp="1"/>
          </p:cNvSpPr>
          <p:nvPr>
            <p:ph type="dt" sz="half" idx="10"/>
          </p:nvPr>
        </p:nvSpPr>
        <p:spPr/>
        <p:txBody>
          <a:bodyPr/>
          <a:lstStyle/>
          <a:p>
            <a:fld id="{7F894942-C1C6-44EA-AFBF-8B88B973078C}" type="datetime1">
              <a:rPr lang="en-US" smtClean="0"/>
              <a:t>9/21/2024</a:t>
            </a:fld>
            <a:endParaRPr lang="en-US"/>
          </a:p>
        </p:txBody>
      </p:sp>
      <p:sp>
        <p:nvSpPr>
          <p:cNvPr id="5" name="Footer Placeholder 4">
            <a:extLst>
              <a:ext uri="{FF2B5EF4-FFF2-40B4-BE49-F238E27FC236}">
                <a16:creationId xmlns:a16="http://schemas.microsoft.com/office/drawing/2014/main" id="{D23D8DCF-C053-6A85-E16F-C46C12FB8844}"/>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D634D492-61B7-468D-B329-578078BD68DA}"/>
              </a:ext>
            </a:extLst>
          </p:cNvPr>
          <p:cNvSpPr>
            <a:spLocks noGrp="1"/>
          </p:cNvSpPr>
          <p:nvPr>
            <p:ph type="sldNum" sz="quarter" idx="12"/>
          </p:nvPr>
        </p:nvSpPr>
        <p:spPr/>
        <p:txBody>
          <a:bodyPr/>
          <a:lstStyle/>
          <a:p>
            <a:fld id="{714CA8A7-C2BF-450A-85D4-073AF6C65BC5}" type="slidenum">
              <a:rPr lang="en-US" smtClean="0"/>
              <a:t>40</a:t>
            </a:fld>
            <a:endParaRPr lang="en-US"/>
          </a:p>
        </p:txBody>
      </p:sp>
    </p:spTree>
    <p:extLst>
      <p:ext uri="{BB962C8B-B14F-4D97-AF65-F5344CB8AC3E}">
        <p14:creationId xmlns:p14="http://schemas.microsoft.com/office/powerpoint/2010/main" val="1025564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64AF-36CD-45DC-A590-BCFEFD2FB028}"/>
              </a:ext>
            </a:extLst>
          </p:cNvPr>
          <p:cNvSpPr>
            <a:spLocks noGrp="1"/>
          </p:cNvSpPr>
          <p:nvPr>
            <p:ph type="title"/>
          </p:nvPr>
        </p:nvSpPr>
        <p:spPr/>
        <p:txBody>
          <a:bodyPr/>
          <a:lstStyle/>
          <a:p>
            <a:r>
              <a:rPr lang="en-US" dirty="0"/>
              <a:t>Hit or Miss Transformation</a:t>
            </a:r>
          </a:p>
        </p:txBody>
      </p:sp>
      <p:pic>
        <p:nvPicPr>
          <p:cNvPr id="4" name="Content Placeholder 3">
            <a:extLst>
              <a:ext uri="{FF2B5EF4-FFF2-40B4-BE49-F238E27FC236}">
                <a16:creationId xmlns:a16="http://schemas.microsoft.com/office/drawing/2014/main" id="{AA8A0328-4EA6-4A16-989E-B802EEF1337C}"/>
              </a:ext>
            </a:extLst>
          </p:cNvPr>
          <p:cNvPicPr>
            <a:picLocks noGrp="1" noChangeAspect="1"/>
          </p:cNvPicPr>
          <p:nvPr>
            <p:ph idx="1"/>
          </p:nvPr>
        </p:nvPicPr>
        <p:blipFill>
          <a:blip r:embed="rId2"/>
          <a:stretch>
            <a:fillRect/>
          </a:stretch>
        </p:blipFill>
        <p:spPr>
          <a:xfrm>
            <a:off x="1800665" y="2363373"/>
            <a:ext cx="8285870" cy="3446584"/>
          </a:xfrm>
          <a:prstGeom prst="rect">
            <a:avLst/>
          </a:prstGeom>
        </p:spPr>
      </p:pic>
      <p:sp>
        <p:nvSpPr>
          <p:cNvPr id="3" name="Date Placeholder 2">
            <a:extLst>
              <a:ext uri="{FF2B5EF4-FFF2-40B4-BE49-F238E27FC236}">
                <a16:creationId xmlns:a16="http://schemas.microsoft.com/office/drawing/2014/main" id="{DD3D9319-07D4-1504-8D39-1997C386964C}"/>
              </a:ext>
            </a:extLst>
          </p:cNvPr>
          <p:cNvSpPr>
            <a:spLocks noGrp="1"/>
          </p:cNvSpPr>
          <p:nvPr>
            <p:ph type="dt" sz="half" idx="10"/>
          </p:nvPr>
        </p:nvSpPr>
        <p:spPr/>
        <p:txBody>
          <a:bodyPr/>
          <a:lstStyle/>
          <a:p>
            <a:fld id="{74F1EDB8-A023-479D-A051-5221DA0A4DDD}" type="datetime1">
              <a:rPr lang="en-US" smtClean="0"/>
              <a:t>9/21/2024</a:t>
            </a:fld>
            <a:endParaRPr lang="en-US"/>
          </a:p>
        </p:txBody>
      </p:sp>
      <p:sp>
        <p:nvSpPr>
          <p:cNvPr id="5" name="Footer Placeholder 4">
            <a:extLst>
              <a:ext uri="{FF2B5EF4-FFF2-40B4-BE49-F238E27FC236}">
                <a16:creationId xmlns:a16="http://schemas.microsoft.com/office/drawing/2014/main" id="{71C60C03-0F98-3EBD-2CF6-F3E3C142D58E}"/>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7F764DD2-5F9C-EC9A-C44F-DF2D827C60DB}"/>
              </a:ext>
            </a:extLst>
          </p:cNvPr>
          <p:cNvSpPr>
            <a:spLocks noGrp="1"/>
          </p:cNvSpPr>
          <p:nvPr>
            <p:ph type="sldNum" sz="quarter" idx="12"/>
          </p:nvPr>
        </p:nvSpPr>
        <p:spPr/>
        <p:txBody>
          <a:bodyPr/>
          <a:lstStyle/>
          <a:p>
            <a:fld id="{714CA8A7-C2BF-450A-85D4-073AF6C65BC5}" type="slidenum">
              <a:rPr lang="en-US" smtClean="0"/>
              <a:t>41</a:t>
            </a:fld>
            <a:endParaRPr lang="en-US"/>
          </a:p>
        </p:txBody>
      </p:sp>
    </p:spTree>
    <p:extLst>
      <p:ext uri="{BB962C8B-B14F-4D97-AF65-F5344CB8AC3E}">
        <p14:creationId xmlns:p14="http://schemas.microsoft.com/office/powerpoint/2010/main" val="984477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C1E2-9D1B-433E-B943-33F704CEAB47}"/>
              </a:ext>
            </a:extLst>
          </p:cNvPr>
          <p:cNvSpPr>
            <a:spLocks noGrp="1"/>
          </p:cNvSpPr>
          <p:nvPr>
            <p:ph type="title"/>
          </p:nvPr>
        </p:nvSpPr>
        <p:spPr/>
        <p:txBody>
          <a:bodyPr/>
          <a:lstStyle/>
          <a:p>
            <a:r>
              <a:rPr lang="en-US" dirty="0"/>
              <a:t>Hit or Miss Transformation</a:t>
            </a:r>
          </a:p>
        </p:txBody>
      </p:sp>
      <p:pic>
        <p:nvPicPr>
          <p:cNvPr id="4" name="Content Placeholder 3">
            <a:extLst>
              <a:ext uri="{FF2B5EF4-FFF2-40B4-BE49-F238E27FC236}">
                <a16:creationId xmlns:a16="http://schemas.microsoft.com/office/drawing/2014/main" id="{93E9E437-98A1-46C0-9247-9F64B928BAEF}"/>
              </a:ext>
            </a:extLst>
          </p:cNvPr>
          <p:cNvPicPr>
            <a:picLocks noGrp="1" noChangeAspect="1"/>
          </p:cNvPicPr>
          <p:nvPr>
            <p:ph idx="1"/>
          </p:nvPr>
        </p:nvPicPr>
        <p:blipFill>
          <a:blip r:embed="rId2"/>
          <a:stretch>
            <a:fillRect/>
          </a:stretch>
        </p:blipFill>
        <p:spPr>
          <a:xfrm>
            <a:off x="3460652" y="2278966"/>
            <a:ext cx="6400799" cy="2767820"/>
          </a:xfrm>
          <a:prstGeom prst="rect">
            <a:avLst/>
          </a:prstGeom>
        </p:spPr>
      </p:pic>
      <p:sp>
        <p:nvSpPr>
          <p:cNvPr id="5" name="Rectangle 4">
            <a:extLst>
              <a:ext uri="{FF2B5EF4-FFF2-40B4-BE49-F238E27FC236}">
                <a16:creationId xmlns:a16="http://schemas.microsoft.com/office/drawing/2014/main" id="{0C660E8D-1AA8-4668-B65B-9D2136B7EFD3}"/>
              </a:ext>
            </a:extLst>
          </p:cNvPr>
          <p:cNvSpPr/>
          <p:nvPr/>
        </p:nvSpPr>
        <p:spPr>
          <a:xfrm>
            <a:off x="3124101" y="5295994"/>
            <a:ext cx="6983535" cy="369332"/>
          </a:xfrm>
          <a:prstGeom prst="rect">
            <a:avLst/>
          </a:prstGeom>
        </p:spPr>
        <p:txBody>
          <a:bodyPr wrap="square">
            <a:spAutoFit/>
          </a:bodyPr>
          <a:lstStyle/>
          <a:p>
            <a:r>
              <a:rPr lang="en-US" b="1" dirty="0"/>
              <a:t>Figure 11: </a:t>
            </a:r>
            <a:r>
              <a:rPr lang="en-US" dirty="0"/>
              <a:t>(a) Binary image. (b) Result of applying hit-or-miss transform. </a:t>
            </a:r>
          </a:p>
        </p:txBody>
      </p:sp>
      <p:sp>
        <p:nvSpPr>
          <p:cNvPr id="3" name="Date Placeholder 2">
            <a:extLst>
              <a:ext uri="{FF2B5EF4-FFF2-40B4-BE49-F238E27FC236}">
                <a16:creationId xmlns:a16="http://schemas.microsoft.com/office/drawing/2014/main" id="{0B0DD862-91AB-A762-F702-839252B4B41B}"/>
              </a:ext>
            </a:extLst>
          </p:cNvPr>
          <p:cNvSpPr>
            <a:spLocks noGrp="1"/>
          </p:cNvSpPr>
          <p:nvPr>
            <p:ph type="dt" sz="half" idx="10"/>
          </p:nvPr>
        </p:nvSpPr>
        <p:spPr/>
        <p:txBody>
          <a:bodyPr/>
          <a:lstStyle/>
          <a:p>
            <a:fld id="{E6C3401A-51FF-4BFA-97F3-3632AF258B68}" type="datetime1">
              <a:rPr lang="en-US" smtClean="0"/>
              <a:t>9/21/2024</a:t>
            </a:fld>
            <a:endParaRPr lang="en-US"/>
          </a:p>
        </p:txBody>
      </p:sp>
      <p:sp>
        <p:nvSpPr>
          <p:cNvPr id="6" name="Footer Placeholder 5">
            <a:extLst>
              <a:ext uri="{FF2B5EF4-FFF2-40B4-BE49-F238E27FC236}">
                <a16:creationId xmlns:a16="http://schemas.microsoft.com/office/drawing/2014/main" id="{5C7AE918-5386-62C0-671F-F3AD4992F8AD}"/>
              </a:ext>
            </a:extLst>
          </p:cNvPr>
          <p:cNvSpPr>
            <a:spLocks noGrp="1"/>
          </p:cNvSpPr>
          <p:nvPr>
            <p:ph type="ftr" sz="quarter" idx="11"/>
          </p:nvPr>
        </p:nvSpPr>
        <p:spPr/>
        <p:txBody>
          <a:bodyPr/>
          <a:lstStyle/>
          <a:p>
            <a:r>
              <a:rPr lang="en-US"/>
              <a:t>Morphological Image Processing</a:t>
            </a:r>
          </a:p>
        </p:txBody>
      </p:sp>
      <p:sp>
        <p:nvSpPr>
          <p:cNvPr id="7" name="Slide Number Placeholder 6">
            <a:extLst>
              <a:ext uri="{FF2B5EF4-FFF2-40B4-BE49-F238E27FC236}">
                <a16:creationId xmlns:a16="http://schemas.microsoft.com/office/drawing/2014/main" id="{68BF25C5-693E-E59E-6884-57BBBCC67BCC}"/>
              </a:ext>
            </a:extLst>
          </p:cNvPr>
          <p:cNvSpPr>
            <a:spLocks noGrp="1"/>
          </p:cNvSpPr>
          <p:nvPr>
            <p:ph type="sldNum" sz="quarter" idx="12"/>
          </p:nvPr>
        </p:nvSpPr>
        <p:spPr/>
        <p:txBody>
          <a:bodyPr/>
          <a:lstStyle/>
          <a:p>
            <a:fld id="{714CA8A7-C2BF-450A-85D4-073AF6C65BC5}" type="slidenum">
              <a:rPr lang="en-US" smtClean="0"/>
              <a:t>42</a:t>
            </a:fld>
            <a:endParaRPr lang="en-US"/>
          </a:p>
        </p:txBody>
      </p:sp>
    </p:spTree>
    <p:extLst>
      <p:ext uri="{BB962C8B-B14F-4D97-AF65-F5344CB8AC3E}">
        <p14:creationId xmlns:p14="http://schemas.microsoft.com/office/powerpoint/2010/main" val="1837530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81F05-4DC1-4077-8E28-B76CCEA9923D}"/>
              </a:ext>
            </a:extLst>
          </p:cNvPr>
          <p:cNvSpPr>
            <a:spLocks noGrp="1"/>
          </p:cNvSpPr>
          <p:nvPr>
            <p:ph type="title"/>
          </p:nvPr>
        </p:nvSpPr>
        <p:spPr/>
        <p:txBody>
          <a:bodyPr/>
          <a:lstStyle/>
          <a:p>
            <a:r>
              <a:rPr lang="en-US" dirty="0"/>
              <a:t>Boundary Extraction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FA1F31-2CA0-4AE1-8820-A77A2BB7EB1C}"/>
                  </a:ext>
                </a:extLst>
              </p:cNvPr>
              <p:cNvSpPr>
                <a:spLocks noGrp="1"/>
              </p:cNvSpPr>
              <p:nvPr>
                <p:ph idx="1"/>
              </p:nvPr>
            </p:nvSpPr>
            <p:spPr/>
            <p:txBody>
              <a:bodyPr>
                <a:normAutofit fontScale="25000" lnSpcReduction="20000"/>
              </a:bodyPr>
              <a:lstStyle/>
              <a:p>
                <a:pPr algn="just">
                  <a:lnSpc>
                    <a:spcPct val="170000"/>
                  </a:lnSpc>
                  <a:buFont typeface="Wingdings" panose="05000000000000000000" pitchFamily="2" charset="2"/>
                  <a:buChar char="v"/>
                </a:pPr>
                <a:r>
                  <a:rPr lang="en-US" sz="8000" dirty="0">
                    <a:solidFill>
                      <a:schemeClr val="tx1"/>
                    </a:solidFill>
                  </a:rPr>
                  <a:t>The boundary of a set </a:t>
                </a:r>
                <a14:m>
                  <m:oMath xmlns:m="http://schemas.openxmlformats.org/officeDocument/2006/math">
                    <m:r>
                      <a:rPr lang="en-US" sz="8000" i="1">
                        <a:solidFill>
                          <a:schemeClr val="tx1"/>
                        </a:solidFill>
                        <a:latin typeface="Cambria Math" panose="02040503050406030204" pitchFamily="18" charset="0"/>
                      </a:rPr>
                      <m:t>𝐴</m:t>
                    </m:r>
                  </m:oMath>
                </a14:m>
                <a:r>
                  <a:rPr lang="en-US" sz="8000" dirty="0">
                    <a:solidFill>
                      <a:schemeClr val="tx1"/>
                    </a:solidFill>
                  </a:rPr>
                  <a:t> of foreground pixels, denoted by </a:t>
                </a:r>
                <a14:m>
                  <m:oMath xmlns:m="http://schemas.openxmlformats.org/officeDocument/2006/math">
                    <m:r>
                      <a:rPr lang="en-US" sz="8000" i="1">
                        <a:solidFill>
                          <a:schemeClr val="tx1"/>
                        </a:solidFill>
                        <a:latin typeface="Cambria Math" panose="02040503050406030204" pitchFamily="18" charset="0"/>
                      </a:rPr>
                      <m:t>𝛽</m:t>
                    </m:r>
                    <m:r>
                      <a:rPr lang="en-US" sz="8000">
                        <a:solidFill>
                          <a:schemeClr val="tx1"/>
                        </a:solidFill>
                        <a:latin typeface="Cambria Math" panose="02040503050406030204" pitchFamily="18" charset="0"/>
                      </a:rPr>
                      <m:t>(</m:t>
                    </m:r>
                    <m:r>
                      <a:rPr lang="en-US" sz="8000" i="1">
                        <a:solidFill>
                          <a:schemeClr val="tx1"/>
                        </a:solidFill>
                        <a:latin typeface="Cambria Math" panose="02040503050406030204" pitchFamily="18" charset="0"/>
                      </a:rPr>
                      <m:t>𝐴</m:t>
                    </m:r>
                    <m:r>
                      <a:rPr lang="en-US" sz="8000">
                        <a:solidFill>
                          <a:schemeClr val="tx1"/>
                        </a:solidFill>
                        <a:latin typeface="Cambria Math" panose="02040503050406030204" pitchFamily="18" charset="0"/>
                      </a:rPr>
                      <m:t>)</m:t>
                    </m:r>
                  </m:oMath>
                </a14:m>
                <a:r>
                  <a:rPr lang="en-US" sz="8000" dirty="0">
                    <a:solidFill>
                      <a:schemeClr val="tx1"/>
                    </a:solidFill>
                  </a:rPr>
                  <a:t>, can be obtained by first eroding </a:t>
                </a:r>
                <a14:m>
                  <m:oMath xmlns:m="http://schemas.openxmlformats.org/officeDocument/2006/math">
                    <m:r>
                      <a:rPr lang="en-US" sz="8000" i="1">
                        <a:solidFill>
                          <a:schemeClr val="tx1"/>
                        </a:solidFill>
                        <a:latin typeface="Cambria Math" panose="02040503050406030204" pitchFamily="18" charset="0"/>
                      </a:rPr>
                      <m:t>𝐴</m:t>
                    </m:r>
                  </m:oMath>
                </a14:m>
                <a:r>
                  <a:rPr lang="en-US" sz="8000" dirty="0">
                    <a:solidFill>
                      <a:schemeClr val="tx1"/>
                    </a:solidFill>
                  </a:rPr>
                  <a:t> by a suitable structuring element </a:t>
                </a:r>
                <a14:m>
                  <m:oMath xmlns:m="http://schemas.openxmlformats.org/officeDocument/2006/math">
                    <m:r>
                      <a:rPr lang="en-US" sz="8000" i="1">
                        <a:solidFill>
                          <a:schemeClr val="tx1"/>
                        </a:solidFill>
                        <a:latin typeface="Cambria Math" panose="02040503050406030204" pitchFamily="18" charset="0"/>
                      </a:rPr>
                      <m:t>𝐵</m:t>
                    </m:r>
                  </m:oMath>
                </a14:m>
                <a:r>
                  <a:rPr lang="en-US" sz="8000" dirty="0">
                    <a:solidFill>
                      <a:schemeClr val="tx1"/>
                    </a:solidFill>
                  </a:rPr>
                  <a:t>, and then performing the set difference between </a:t>
                </a:r>
                <a14:m>
                  <m:oMath xmlns:m="http://schemas.openxmlformats.org/officeDocument/2006/math">
                    <m:r>
                      <a:rPr lang="en-US" sz="8000" i="1">
                        <a:solidFill>
                          <a:schemeClr val="tx1"/>
                        </a:solidFill>
                        <a:latin typeface="Cambria Math" panose="02040503050406030204" pitchFamily="18" charset="0"/>
                      </a:rPr>
                      <m:t>𝐴</m:t>
                    </m:r>
                  </m:oMath>
                </a14:m>
                <a:r>
                  <a:rPr lang="en-US" sz="8000" dirty="0">
                    <a:solidFill>
                      <a:schemeClr val="tx1"/>
                    </a:solidFill>
                  </a:rPr>
                  <a:t> and its erosion. That is,</a:t>
                </a:r>
              </a:p>
              <a:p>
                <a:pPr algn="just">
                  <a:lnSpc>
                    <a:spcPct val="170000"/>
                  </a:lnSpc>
                  <a:buFont typeface="Wingdings" panose="05000000000000000000" pitchFamily="2" charset="2"/>
                  <a:buChar char="v"/>
                </a:pPr>
                <a:r>
                  <a:rPr lang="en-US" sz="8000" dirty="0">
                    <a:solidFill>
                      <a:schemeClr val="tx1"/>
                    </a:solidFill>
                  </a:rPr>
                  <a:t>If there is a difference in pixel in exactly same location, then the pixel in the boundary extracted image will be white or foreground and if the pixel is same then it will be black or background.</a:t>
                </a:r>
              </a:p>
              <a:p>
                <a:pPr marL="0" indent="0">
                  <a:buNone/>
                </a:pPr>
                <a:endParaRPr lang="en-US" sz="7200" i="1" dirty="0">
                  <a:solidFill>
                    <a:schemeClr val="tx1"/>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7200" i="1">
                          <a:solidFill>
                            <a:schemeClr val="tx1"/>
                          </a:solidFill>
                          <a:latin typeface="Cambria Math" panose="02040503050406030204" pitchFamily="18" charset="0"/>
                        </a:rPr>
                        <m:t>𝛽</m:t>
                      </m:r>
                      <m:r>
                        <a:rPr lang="en-US" sz="7200">
                          <a:solidFill>
                            <a:schemeClr val="tx1"/>
                          </a:solidFill>
                          <a:latin typeface="Cambria Math" panose="02040503050406030204" pitchFamily="18" charset="0"/>
                        </a:rPr>
                        <m:t>(</m:t>
                      </m:r>
                      <m:r>
                        <a:rPr lang="en-US" sz="7200" i="1">
                          <a:solidFill>
                            <a:schemeClr val="tx1"/>
                          </a:solidFill>
                          <a:latin typeface="Cambria Math" panose="02040503050406030204" pitchFamily="18" charset="0"/>
                        </a:rPr>
                        <m:t>𝐴</m:t>
                      </m:r>
                      <m:r>
                        <a:rPr lang="en-US" sz="7200">
                          <a:solidFill>
                            <a:schemeClr val="tx1"/>
                          </a:solidFill>
                          <a:latin typeface="Cambria Math" panose="02040503050406030204" pitchFamily="18" charset="0"/>
                        </a:rPr>
                        <m:t>)=</m:t>
                      </m:r>
                      <m:r>
                        <a:rPr lang="en-US" sz="7200" i="1">
                          <a:solidFill>
                            <a:schemeClr val="tx1"/>
                          </a:solidFill>
                          <a:latin typeface="Cambria Math" panose="02040503050406030204" pitchFamily="18" charset="0"/>
                        </a:rPr>
                        <m:t>𝐴</m:t>
                      </m:r>
                      <m:r>
                        <a:rPr lang="en-US" sz="7200" i="1">
                          <a:solidFill>
                            <a:schemeClr val="tx1"/>
                          </a:solidFill>
                          <a:latin typeface="Cambria Math" panose="02040503050406030204" pitchFamily="18" charset="0"/>
                        </a:rPr>
                        <m:t>−</m:t>
                      </m:r>
                      <m:r>
                        <a:rPr lang="en-US" sz="7200">
                          <a:solidFill>
                            <a:schemeClr val="tx1"/>
                          </a:solidFill>
                          <a:latin typeface="Cambria Math" panose="02040503050406030204" pitchFamily="18" charset="0"/>
                        </a:rPr>
                        <m:t>(</m:t>
                      </m:r>
                      <m:r>
                        <a:rPr lang="en-US" sz="7200" i="1">
                          <a:solidFill>
                            <a:schemeClr val="tx1"/>
                          </a:solidFill>
                          <a:latin typeface="Cambria Math" panose="02040503050406030204" pitchFamily="18" charset="0"/>
                        </a:rPr>
                        <m:t>𝐴</m:t>
                      </m:r>
                      <m:r>
                        <a:rPr lang="en-US" sz="7200">
                          <a:solidFill>
                            <a:schemeClr val="tx1"/>
                          </a:solidFill>
                          <a:latin typeface="Cambria Math" panose="02040503050406030204" pitchFamily="18" charset="0"/>
                        </a:rPr>
                        <m:t>⊖</m:t>
                      </m:r>
                      <m:r>
                        <a:rPr lang="en-US" sz="7200" i="1">
                          <a:solidFill>
                            <a:schemeClr val="tx1"/>
                          </a:solidFill>
                          <a:latin typeface="Cambria Math" panose="02040503050406030204" pitchFamily="18" charset="0"/>
                        </a:rPr>
                        <m:t>𝐵</m:t>
                      </m:r>
                      <m:r>
                        <a:rPr lang="en-US" sz="7200">
                          <a:solidFill>
                            <a:schemeClr val="tx1"/>
                          </a:solidFill>
                          <a:latin typeface="Cambria Math" panose="02040503050406030204" pitchFamily="18" charset="0"/>
                        </a:rPr>
                        <m:t>)</m:t>
                      </m:r>
                    </m:oMath>
                  </m:oMathPara>
                </a14:m>
                <a:endParaRPr lang="en-US" sz="7200" dirty="0">
                  <a:solidFill>
                    <a:schemeClr val="tx1"/>
                  </a:solidFill>
                </a:endParaRPr>
              </a:p>
              <a:p>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EDFA1F31-2CA0-4AE1-8820-A77A2BB7EB1C}"/>
                  </a:ext>
                </a:extLst>
              </p:cNvPr>
              <p:cNvSpPr>
                <a:spLocks noGrp="1" noRot="1" noChangeAspect="1" noMove="1" noResize="1" noEditPoints="1" noAdjustHandles="1" noChangeArrowheads="1" noChangeShapeType="1" noTextEdit="1"/>
              </p:cNvSpPr>
              <p:nvPr>
                <p:ph idx="1"/>
              </p:nvPr>
            </p:nvSpPr>
            <p:spPr>
              <a:blipFill>
                <a:blip r:embed="rId2"/>
                <a:stretch>
                  <a:fillRect l="-1455" r="-15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E0C7583-5F11-0D15-234D-9F59185A3766}"/>
              </a:ext>
            </a:extLst>
          </p:cNvPr>
          <p:cNvSpPr>
            <a:spLocks noGrp="1"/>
          </p:cNvSpPr>
          <p:nvPr>
            <p:ph type="dt" sz="half" idx="10"/>
          </p:nvPr>
        </p:nvSpPr>
        <p:spPr/>
        <p:txBody>
          <a:bodyPr/>
          <a:lstStyle/>
          <a:p>
            <a:fld id="{9EAB829C-DA55-4BB8-B565-057AE09B8A39}" type="datetime1">
              <a:rPr lang="en-US" smtClean="0"/>
              <a:t>9/21/2024</a:t>
            </a:fld>
            <a:endParaRPr lang="en-US"/>
          </a:p>
        </p:txBody>
      </p:sp>
      <p:sp>
        <p:nvSpPr>
          <p:cNvPr id="5" name="Footer Placeholder 4">
            <a:extLst>
              <a:ext uri="{FF2B5EF4-FFF2-40B4-BE49-F238E27FC236}">
                <a16:creationId xmlns:a16="http://schemas.microsoft.com/office/drawing/2014/main" id="{A6F4ADDA-3328-0F58-FC3B-9716FE105EC8}"/>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FE2DF9E2-FDC0-97C8-A086-374801C7B0F5}"/>
              </a:ext>
            </a:extLst>
          </p:cNvPr>
          <p:cNvSpPr>
            <a:spLocks noGrp="1"/>
          </p:cNvSpPr>
          <p:nvPr>
            <p:ph type="sldNum" sz="quarter" idx="12"/>
          </p:nvPr>
        </p:nvSpPr>
        <p:spPr/>
        <p:txBody>
          <a:bodyPr/>
          <a:lstStyle/>
          <a:p>
            <a:fld id="{714CA8A7-C2BF-450A-85D4-073AF6C65BC5}" type="slidenum">
              <a:rPr lang="en-US" smtClean="0"/>
              <a:t>43</a:t>
            </a:fld>
            <a:endParaRPr lang="en-US"/>
          </a:p>
        </p:txBody>
      </p:sp>
    </p:spTree>
    <p:extLst>
      <p:ext uri="{BB962C8B-B14F-4D97-AF65-F5344CB8AC3E}">
        <p14:creationId xmlns:p14="http://schemas.microsoft.com/office/powerpoint/2010/main" val="3376772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D8485-16A1-4208-8FAA-20609E52659E}"/>
              </a:ext>
            </a:extLst>
          </p:cNvPr>
          <p:cNvSpPr>
            <a:spLocks noGrp="1"/>
          </p:cNvSpPr>
          <p:nvPr>
            <p:ph type="title"/>
          </p:nvPr>
        </p:nvSpPr>
        <p:spPr/>
        <p:txBody>
          <a:bodyPr/>
          <a:lstStyle/>
          <a:p>
            <a:r>
              <a:rPr lang="en-US" dirty="0"/>
              <a:t>Boundary Extraction</a:t>
            </a:r>
          </a:p>
        </p:txBody>
      </p:sp>
      <p:pic>
        <p:nvPicPr>
          <p:cNvPr id="5" name="Picture 4">
            <a:extLst>
              <a:ext uri="{FF2B5EF4-FFF2-40B4-BE49-F238E27FC236}">
                <a16:creationId xmlns:a16="http://schemas.microsoft.com/office/drawing/2014/main" id="{AFDDA325-A7F8-43E4-A6D3-4B7DE6F09E67}"/>
              </a:ext>
            </a:extLst>
          </p:cNvPr>
          <p:cNvPicPr>
            <a:picLocks noChangeAspect="1"/>
          </p:cNvPicPr>
          <p:nvPr/>
        </p:nvPicPr>
        <p:blipFill>
          <a:blip r:embed="rId2"/>
          <a:stretch>
            <a:fillRect/>
          </a:stretch>
        </p:blipFill>
        <p:spPr>
          <a:xfrm>
            <a:off x="3005797" y="2361320"/>
            <a:ext cx="428625" cy="419100"/>
          </a:xfrm>
          <a:prstGeom prst="rect">
            <a:avLst/>
          </a:prstGeom>
        </p:spPr>
      </p:pic>
      <p:sp>
        <p:nvSpPr>
          <p:cNvPr id="6" name="Rectangle 5">
            <a:extLst>
              <a:ext uri="{FF2B5EF4-FFF2-40B4-BE49-F238E27FC236}">
                <a16:creationId xmlns:a16="http://schemas.microsoft.com/office/drawing/2014/main" id="{D8F85CD5-5990-457D-809A-7DE21E3C9FD8}"/>
              </a:ext>
            </a:extLst>
          </p:cNvPr>
          <p:cNvSpPr/>
          <p:nvPr/>
        </p:nvSpPr>
        <p:spPr>
          <a:xfrm>
            <a:off x="1266092" y="5498683"/>
            <a:ext cx="10311619" cy="646331"/>
          </a:xfrm>
          <a:prstGeom prst="rect">
            <a:avLst/>
          </a:prstGeom>
        </p:spPr>
        <p:txBody>
          <a:bodyPr wrap="square">
            <a:spAutoFit/>
          </a:bodyPr>
          <a:lstStyle/>
          <a:p>
            <a:r>
              <a:rPr lang="en-US" b="1" dirty="0">
                <a:solidFill>
                  <a:srgbClr val="000000"/>
                </a:solidFill>
                <a:latin typeface="+mj-lt"/>
              </a:rPr>
              <a:t>Figure 12:</a:t>
            </a:r>
            <a:r>
              <a:rPr lang="en-US" dirty="0">
                <a:solidFill>
                  <a:srgbClr val="000000"/>
                </a:solidFill>
                <a:latin typeface="+mj-lt"/>
              </a:rPr>
              <a:t> (a) Set, </a:t>
            </a:r>
            <a:r>
              <a:rPr lang="en-US" i="1" dirty="0">
                <a:solidFill>
                  <a:srgbClr val="000000"/>
                </a:solidFill>
                <a:latin typeface="+mj-lt"/>
              </a:rPr>
              <a:t>A</a:t>
            </a:r>
            <a:r>
              <a:rPr lang="en-US" dirty="0">
                <a:solidFill>
                  <a:srgbClr val="000000"/>
                </a:solidFill>
                <a:latin typeface="+mj-lt"/>
              </a:rPr>
              <a:t>, of foreground pixels. (b) Structuring element. (c) </a:t>
            </a:r>
            <a:r>
              <a:rPr lang="en-US" i="1" dirty="0">
                <a:solidFill>
                  <a:srgbClr val="000000"/>
                </a:solidFill>
                <a:latin typeface="+mj-lt"/>
              </a:rPr>
              <a:t>A </a:t>
            </a:r>
            <a:r>
              <a:rPr lang="en-US" dirty="0">
                <a:solidFill>
                  <a:srgbClr val="000000"/>
                </a:solidFill>
                <a:latin typeface="+mj-lt"/>
              </a:rPr>
              <a:t>eroded by </a:t>
            </a:r>
            <a:r>
              <a:rPr lang="en-US" i="1" dirty="0">
                <a:solidFill>
                  <a:srgbClr val="000000"/>
                </a:solidFill>
                <a:latin typeface="+mj-lt"/>
              </a:rPr>
              <a:t>B</a:t>
            </a:r>
            <a:r>
              <a:rPr lang="en-US" dirty="0">
                <a:solidFill>
                  <a:srgbClr val="000000"/>
                </a:solidFill>
                <a:latin typeface="+mj-lt"/>
              </a:rPr>
              <a:t>. (d) Boundary of </a:t>
            </a:r>
            <a:r>
              <a:rPr lang="en-US" i="1" dirty="0">
                <a:solidFill>
                  <a:srgbClr val="000000"/>
                </a:solidFill>
                <a:latin typeface="+mj-lt"/>
              </a:rPr>
              <a:t>A</a:t>
            </a:r>
            <a:r>
              <a:rPr lang="en-US" dirty="0">
                <a:solidFill>
                  <a:srgbClr val="000000"/>
                </a:solidFill>
                <a:latin typeface="+mj-lt"/>
              </a:rPr>
              <a:t>.</a:t>
            </a:r>
            <a:r>
              <a:rPr lang="en-US" dirty="0">
                <a:latin typeface="+mj-lt"/>
              </a:rPr>
              <a:t> </a:t>
            </a:r>
            <a:br>
              <a:rPr lang="en-US" dirty="0">
                <a:latin typeface="+mj-lt"/>
              </a:rPr>
            </a:br>
            <a:endParaRPr lang="en-US" dirty="0">
              <a:latin typeface="+mj-lt"/>
            </a:endParaRPr>
          </a:p>
        </p:txBody>
      </p:sp>
      <p:pic>
        <p:nvPicPr>
          <p:cNvPr id="9" name="Picture 8">
            <a:extLst>
              <a:ext uri="{FF2B5EF4-FFF2-40B4-BE49-F238E27FC236}">
                <a16:creationId xmlns:a16="http://schemas.microsoft.com/office/drawing/2014/main" id="{5244152F-A77C-4360-876D-6A7EB48A5BE0}"/>
              </a:ext>
            </a:extLst>
          </p:cNvPr>
          <p:cNvPicPr>
            <a:picLocks noChangeAspect="1"/>
          </p:cNvPicPr>
          <p:nvPr/>
        </p:nvPicPr>
        <p:blipFill>
          <a:blip r:embed="rId3"/>
          <a:stretch>
            <a:fillRect/>
          </a:stretch>
        </p:blipFill>
        <p:spPr>
          <a:xfrm>
            <a:off x="3784209" y="2271712"/>
            <a:ext cx="5401994" cy="3118597"/>
          </a:xfrm>
          <a:prstGeom prst="rect">
            <a:avLst/>
          </a:prstGeom>
        </p:spPr>
      </p:pic>
      <p:sp>
        <p:nvSpPr>
          <p:cNvPr id="3" name="Date Placeholder 2">
            <a:extLst>
              <a:ext uri="{FF2B5EF4-FFF2-40B4-BE49-F238E27FC236}">
                <a16:creationId xmlns:a16="http://schemas.microsoft.com/office/drawing/2014/main" id="{0B4F55C1-6ED5-CC98-2F0E-CDC34AEF54F4}"/>
              </a:ext>
            </a:extLst>
          </p:cNvPr>
          <p:cNvSpPr>
            <a:spLocks noGrp="1"/>
          </p:cNvSpPr>
          <p:nvPr>
            <p:ph type="dt" sz="half" idx="10"/>
          </p:nvPr>
        </p:nvSpPr>
        <p:spPr/>
        <p:txBody>
          <a:bodyPr/>
          <a:lstStyle/>
          <a:p>
            <a:fld id="{CCC65066-ACA7-4056-AA33-CF9686D48287}" type="datetime1">
              <a:rPr lang="en-US" smtClean="0"/>
              <a:t>9/21/2024</a:t>
            </a:fld>
            <a:endParaRPr lang="en-US"/>
          </a:p>
        </p:txBody>
      </p:sp>
      <p:sp>
        <p:nvSpPr>
          <p:cNvPr id="4" name="Footer Placeholder 3">
            <a:extLst>
              <a:ext uri="{FF2B5EF4-FFF2-40B4-BE49-F238E27FC236}">
                <a16:creationId xmlns:a16="http://schemas.microsoft.com/office/drawing/2014/main" id="{2042FF58-E6C6-FA54-DADF-32DB0BB7BDD3}"/>
              </a:ext>
            </a:extLst>
          </p:cNvPr>
          <p:cNvSpPr>
            <a:spLocks noGrp="1"/>
          </p:cNvSpPr>
          <p:nvPr>
            <p:ph type="ftr" sz="quarter" idx="11"/>
          </p:nvPr>
        </p:nvSpPr>
        <p:spPr/>
        <p:txBody>
          <a:bodyPr/>
          <a:lstStyle/>
          <a:p>
            <a:r>
              <a:rPr lang="en-US"/>
              <a:t>Morphological Image Processing</a:t>
            </a:r>
          </a:p>
        </p:txBody>
      </p:sp>
      <p:sp>
        <p:nvSpPr>
          <p:cNvPr id="7" name="Slide Number Placeholder 6">
            <a:extLst>
              <a:ext uri="{FF2B5EF4-FFF2-40B4-BE49-F238E27FC236}">
                <a16:creationId xmlns:a16="http://schemas.microsoft.com/office/drawing/2014/main" id="{361BC056-04EF-9816-F9CC-B81AC99E52FD}"/>
              </a:ext>
            </a:extLst>
          </p:cNvPr>
          <p:cNvSpPr>
            <a:spLocks noGrp="1"/>
          </p:cNvSpPr>
          <p:nvPr>
            <p:ph type="sldNum" sz="quarter" idx="12"/>
          </p:nvPr>
        </p:nvSpPr>
        <p:spPr/>
        <p:txBody>
          <a:bodyPr/>
          <a:lstStyle/>
          <a:p>
            <a:fld id="{714CA8A7-C2BF-450A-85D4-073AF6C65BC5}" type="slidenum">
              <a:rPr lang="en-US" smtClean="0"/>
              <a:t>44</a:t>
            </a:fld>
            <a:endParaRPr lang="en-US"/>
          </a:p>
        </p:txBody>
      </p:sp>
    </p:spTree>
    <p:extLst>
      <p:ext uri="{BB962C8B-B14F-4D97-AF65-F5344CB8AC3E}">
        <p14:creationId xmlns:p14="http://schemas.microsoft.com/office/powerpoint/2010/main" val="30367237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B1B4AFA-9FCC-4975-8443-4AB736135BBF}"/>
              </a:ext>
            </a:extLst>
          </p:cNvPr>
          <p:cNvSpPr>
            <a:spLocks noGrp="1"/>
          </p:cNvSpPr>
          <p:nvPr>
            <p:ph type="title"/>
          </p:nvPr>
        </p:nvSpPr>
        <p:spPr/>
        <p:txBody>
          <a:bodyPr/>
          <a:lstStyle/>
          <a:p>
            <a:r>
              <a:rPr lang="en-US" dirty="0"/>
              <a:t>Boundary Extraction</a:t>
            </a:r>
          </a:p>
        </p:txBody>
      </p:sp>
      <p:pic>
        <p:nvPicPr>
          <p:cNvPr id="12" name="Content Placeholder 11">
            <a:extLst>
              <a:ext uri="{FF2B5EF4-FFF2-40B4-BE49-F238E27FC236}">
                <a16:creationId xmlns:a16="http://schemas.microsoft.com/office/drawing/2014/main" id="{CE7E1B6B-9E52-450A-80BB-66DE9970A52D}"/>
              </a:ext>
            </a:extLst>
          </p:cNvPr>
          <p:cNvPicPr>
            <a:picLocks noGrp="1" noChangeAspect="1"/>
          </p:cNvPicPr>
          <p:nvPr>
            <p:ph sz="half" idx="1"/>
          </p:nvPr>
        </p:nvPicPr>
        <p:blipFill>
          <a:blip r:embed="rId2"/>
          <a:stretch>
            <a:fillRect/>
          </a:stretch>
        </p:blipFill>
        <p:spPr>
          <a:xfrm>
            <a:off x="1096963" y="2376012"/>
            <a:ext cx="4938712" cy="2963227"/>
          </a:xfrm>
          <a:prstGeom prst="rect">
            <a:avLst/>
          </a:prstGeom>
        </p:spPr>
      </p:pic>
      <p:sp>
        <p:nvSpPr>
          <p:cNvPr id="11" name="Content Placeholder 10">
            <a:extLst>
              <a:ext uri="{FF2B5EF4-FFF2-40B4-BE49-F238E27FC236}">
                <a16:creationId xmlns:a16="http://schemas.microsoft.com/office/drawing/2014/main" id="{0FAC0E2F-7B93-4F7C-BE96-D05061DBB88D}"/>
              </a:ext>
            </a:extLst>
          </p:cNvPr>
          <p:cNvSpPr>
            <a:spLocks noGrp="1"/>
          </p:cNvSpPr>
          <p:nvPr>
            <p:ph sz="half" idx="2"/>
          </p:nvPr>
        </p:nvSpPr>
        <p:spPr/>
        <p:txBody>
          <a:bodyPr>
            <a:normAutofit fontScale="92500" lnSpcReduction="10000"/>
          </a:bodyPr>
          <a:lstStyle/>
          <a:p>
            <a:pPr algn="just">
              <a:lnSpc>
                <a:spcPct val="150000"/>
              </a:lnSpc>
              <a:buFont typeface="Wingdings" panose="05000000000000000000" pitchFamily="2" charset="2"/>
              <a:buChar char="v"/>
            </a:pPr>
            <a:r>
              <a:rPr lang="en-US" dirty="0">
                <a:solidFill>
                  <a:schemeClr val="tx1"/>
                </a:solidFill>
              </a:rPr>
              <a:t>Boundary extraction using a structuring element of 1’s. As before when working with images, we show foreground pixels (1’s) in white and background pixels (0’s) in black. The elements of the SE, which are 1’s, also are treated as white. Because of the size of the structuring element used, the boundary in </a:t>
            </a:r>
            <a:r>
              <a:rPr lang="en-US" b="1" dirty="0">
                <a:solidFill>
                  <a:schemeClr val="tx1"/>
                </a:solidFill>
              </a:rPr>
              <a:t>Fig. (b) </a:t>
            </a:r>
            <a:r>
              <a:rPr lang="en-US" dirty="0">
                <a:solidFill>
                  <a:schemeClr val="tx1"/>
                </a:solidFill>
              </a:rPr>
              <a:t>is one pixel thick.</a:t>
            </a:r>
          </a:p>
          <a:p>
            <a:pPr algn="just">
              <a:lnSpc>
                <a:spcPct val="150000"/>
              </a:lnSpc>
            </a:pPr>
            <a:r>
              <a:rPr lang="en-US" dirty="0">
                <a:solidFill>
                  <a:schemeClr val="tx1"/>
                </a:solidFill>
              </a:rPr>
              <a:t> </a:t>
            </a:r>
            <a:br>
              <a:rPr lang="en-US" dirty="0">
                <a:solidFill>
                  <a:schemeClr val="tx1"/>
                </a:solidFill>
              </a:rPr>
            </a:br>
            <a:endParaRPr lang="en-US" dirty="0">
              <a:solidFill>
                <a:schemeClr val="tx1"/>
              </a:solidFill>
            </a:endParaRPr>
          </a:p>
        </p:txBody>
      </p:sp>
      <p:pic>
        <p:nvPicPr>
          <p:cNvPr id="13" name="Picture 12">
            <a:extLst>
              <a:ext uri="{FF2B5EF4-FFF2-40B4-BE49-F238E27FC236}">
                <a16:creationId xmlns:a16="http://schemas.microsoft.com/office/drawing/2014/main" id="{8E62F8E0-AE9E-4D7C-9D54-1D0559261A9C}"/>
              </a:ext>
            </a:extLst>
          </p:cNvPr>
          <p:cNvPicPr>
            <a:picLocks noChangeAspect="1"/>
          </p:cNvPicPr>
          <p:nvPr/>
        </p:nvPicPr>
        <p:blipFill>
          <a:blip r:embed="rId3"/>
          <a:stretch>
            <a:fillRect/>
          </a:stretch>
        </p:blipFill>
        <p:spPr>
          <a:xfrm>
            <a:off x="1111031" y="2033112"/>
            <a:ext cx="485775" cy="342900"/>
          </a:xfrm>
          <a:prstGeom prst="rect">
            <a:avLst/>
          </a:prstGeom>
        </p:spPr>
      </p:pic>
      <p:sp>
        <p:nvSpPr>
          <p:cNvPr id="2" name="Date Placeholder 1">
            <a:extLst>
              <a:ext uri="{FF2B5EF4-FFF2-40B4-BE49-F238E27FC236}">
                <a16:creationId xmlns:a16="http://schemas.microsoft.com/office/drawing/2014/main" id="{B54308D7-2156-88D5-4A80-E3E35BF8B94C}"/>
              </a:ext>
            </a:extLst>
          </p:cNvPr>
          <p:cNvSpPr>
            <a:spLocks noGrp="1"/>
          </p:cNvSpPr>
          <p:nvPr>
            <p:ph type="dt" sz="half" idx="10"/>
          </p:nvPr>
        </p:nvSpPr>
        <p:spPr/>
        <p:txBody>
          <a:bodyPr/>
          <a:lstStyle/>
          <a:p>
            <a:fld id="{8D058778-2893-41B8-BE93-92A905EE18B3}" type="datetime1">
              <a:rPr lang="en-US" smtClean="0"/>
              <a:t>9/21/2024</a:t>
            </a:fld>
            <a:endParaRPr lang="en-US"/>
          </a:p>
        </p:txBody>
      </p:sp>
      <p:sp>
        <p:nvSpPr>
          <p:cNvPr id="3" name="Footer Placeholder 2">
            <a:extLst>
              <a:ext uri="{FF2B5EF4-FFF2-40B4-BE49-F238E27FC236}">
                <a16:creationId xmlns:a16="http://schemas.microsoft.com/office/drawing/2014/main" id="{86A57BEF-B684-3FB8-F82F-4943B4D1EB0E}"/>
              </a:ext>
            </a:extLst>
          </p:cNvPr>
          <p:cNvSpPr>
            <a:spLocks noGrp="1"/>
          </p:cNvSpPr>
          <p:nvPr>
            <p:ph type="ftr" sz="quarter" idx="11"/>
          </p:nvPr>
        </p:nvSpPr>
        <p:spPr/>
        <p:txBody>
          <a:bodyPr/>
          <a:lstStyle/>
          <a:p>
            <a:r>
              <a:rPr lang="en-US"/>
              <a:t>Morphological Image Processing</a:t>
            </a:r>
          </a:p>
        </p:txBody>
      </p:sp>
      <p:sp>
        <p:nvSpPr>
          <p:cNvPr id="4" name="Slide Number Placeholder 3">
            <a:extLst>
              <a:ext uri="{FF2B5EF4-FFF2-40B4-BE49-F238E27FC236}">
                <a16:creationId xmlns:a16="http://schemas.microsoft.com/office/drawing/2014/main" id="{F036C425-9425-CC7E-9BB6-2927CCDE8816}"/>
              </a:ext>
            </a:extLst>
          </p:cNvPr>
          <p:cNvSpPr>
            <a:spLocks noGrp="1"/>
          </p:cNvSpPr>
          <p:nvPr>
            <p:ph type="sldNum" sz="quarter" idx="12"/>
          </p:nvPr>
        </p:nvSpPr>
        <p:spPr/>
        <p:txBody>
          <a:bodyPr/>
          <a:lstStyle/>
          <a:p>
            <a:fld id="{714CA8A7-C2BF-450A-85D4-073AF6C65BC5}" type="slidenum">
              <a:rPr lang="en-US" smtClean="0"/>
              <a:t>45</a:t>
            </a:fld>
            <a:endParaRPr lang="en-US"/>
          </a:p>
        </p:txBody>
      </p:sp>
    </p:spTree>
    <p:extLst>
      <p:ext uri="{BB962C8B-B14F-4D97-AF65-F5344CB8AC3E}">
        <p14:creationId xmlns:p14="http://schemas.microsoft.com/office/powerpoint/2010/main" val="6984971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3B0B26B-ADD4-4567-916A-2EE17C683BCC}"/>
              </a:ext>
            </a:extLst>
          </p:cNvPr>
          <p:cNvSpPr>
            <a:spLocks noGrp="1"/>
          </p:cNvSpPr>
          <p:nvPr>
            <p:ph type="title"/>
          </p:nvPr>
        </p:nvSpPr>
        <p:spPr/>
        <p:txBody>
          <a:bodyPr/>
          <a:lstStyle/>
          <a:p>
            <a:r>
              <a:rPr lang="en-US" dirty="0"/>
              <a:t>Hole Filling</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023AFBBB-F084-4806-8EB6-7C435E4400CC}"/>
                  </a:ext>
                </a:extLst>
              </p:cNvPr>
              <p:cNvSpPr>
                <a:spLocks noGrp="1"/>
              </p:cNvSpPr>
              <p:nvPr>
                <p:ph idx="1"/>
              </p:nvPr>
            </p:nvSpPr>
            <p:spPr>
              <a:xfrm>
                <a:off x="1097280" y="1845734"/>
                <a:ext cx="10058400" cy="4386254"/>
              </a:xfrm>
            </p:spPr>
            <p:txBody>
              <a:bodyPr>
                <a:normAutofit fontScale="85000" lnSpcReduction="10000"/>
              </a:bodyPr>
              <a:lstStyle/>
              <a:p>
                <a:pPr algn="just">
                  <a:lnSpc>
                    <a:spcPct val="150000"/>
                  </a:lnSpc>
                  <a:buFont typeface="Wingdings" panose="05000000000000000000" pitchFamily="2" charset="2"/>
                  <a:buChar char="v"/>
                </a:pPr>
                <a:r>
                  <a:rPr lang="en-US" dirty="0"/>
                  <a:t>A hole may be defined as a background region surrounded by a connected border of foreground pixels.</a:t>
                </a:r>
              </a:p>
              <a:p>
                <a:pPr algn="just">
                  <a:lnSpc>
                    <a:spcPct val="150000"/>
                  </a:lnSpc>
                  <a:buFont typeface="Wingdings" panose="05000000000000000000" pitchFamily="2" charset="2"/>
                  <a:buChar char="v"/>
                </a:pPr>
                <a:r>
                  <a:rPr lang="en-US" dirty="0"/>
                  <a:t>Let </a:t>
                </a:r>
                <a14:m>
                  <m:oMath xmlns:m="http://schemas.openxmlformats.org/officeDocument/2006/math">
                    <m:r>
                      <a:rPr lang="en-US" i="1">
                        <a:latin typeface="Cambria Math" panose="02040503050406030204" pitchFamily="18" charset="0"/>
                      </a:rPr>
                      <m:t>𝐴</m:t>
                    </m:r>
                  </m:oMath>
                </a14:m>
                <a:r>
                  <a:rPr lang="en-US" dirty="0"/>
                  <a:t> denote a set whose elements are 8-connected boundaries, each boundary enclosing a background region. Given a point in each hole, the objective is to fill all the holes with </a:t>
                </a:r>
                <a14:m>
                  <m:oMath xmlns:m="http://schemas.openxmlformats.org/officeDocument/2006/math">
                    <m:r>
                      <a:rPr lang="en-US">
                        <a:latin typeface="Cambria Math" panose="02040503050406030204" pitchFamily="18" charset="0"/>
                      </a:rPr>
                      <m:t>1 </m:t>
                    </m:r>
                    <m:r>
                      <m:rPr>
                        <m:sty m:val="p"/>
                      </m:rPr>
                      <a:rPr lang="en-US">
                        <a:latin typeface="Cambria Math" panose="02040503050406030204" pitchFamily="18" charset="0"/>
                      </a:rPr>
                      <m:t>s</m:t>
                    </m:r>
                  </m:oMath>
                </a14:m>
                <a:r>
                  <a:rPr lang="en-US" dirty="0"/>
                  <a:t>.</a:t>
                </a:r>
              </a:p>
              <a:p>
                <a:pPr algn="just">
                  <a:lnSpc>
                    <a:spcPct val="150000"/>
                  </a:lnSpc>
                  <a:buFont typeface="Wingdings" panose="05000000000000000000" pitchFamily="2" charset="2"/>
                  <a:buChar char="v"/>
                </a:pPr>
                <a:r>
                  <a:rPr lang="en-US" dirty="0"/>
                  <a:t>We begin by forming an array,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0</m:t>
                        </m:r>
                      </m:sub>
                    </m:sSub>
                  </m:oMath>
                </a14:m>
                <a:r>
                  <a:rPr lang="en-US" dirty="0"/>
                  <a:t>, of 0’s (the same size as the array containing </a:t>
                </a:r>
                <a14:m>
                  <m:oMath xmlns:m="http://schemas.openxmlformats.org/officeDocument/2006/math">
                    <m:r>
                      <a:rPr lang="en-US" i="1">
                        <a:latin typeface="Cambria Math" panose="02040503050406030204" pitchFamily="18" charset="0"/>
                      </a:rPr>
                      <m:t>𝐴</m:t>
                    </m:r>
                  </m:oMath>
                </a14:m>
                <a:r>
                  <a:rPr lang="en-US" dirty="0"/>
                  <a:t> ), except at the locations 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a:latin typeface="Cambria Math" panose="02040503050406030204" pitchFamily="18" charset="0"/>
                          </a:rPr>
                          <m:t>0</m:t>
                        </m:r>
                      </m:sub>
                    </m:sSub>
                  </m:oMath>
                </a14:m>
                <a:r>
                  <a:rPr lang="en-US" dirty="0"/>
                  <a:t> corresponding to the given point in each hole, which we set to 1 . Then, the following procedure fills all the holes with </a:t>
                </a:r>
                <a14:m>
                  <m:oMath xmlns:m="http://schemas.openxmlformats.org/officeDocument/2006/math">
                    <m:r>
                      <a:rPr lang="en-US">
                        <a:latin typeface="Cambria Math" panose="02040503050406030204" pitchFamily="18" charset="0"/>
                      </a:rPr>
                      <m:t>1</m:t>
                    </m:r>
                    <m:r>
                      <a:rPr lang="en-US" b="0" i="0" smtClean="0">
                        <a:latin typeface="Cambria Math" panose="02040503050406030204" pitchFamily="18" charset="0"/>
                      </a:rPr>
                      <m:t>′</m:t>
                    </m:r>
                    <m:r>
                      <a:rPr lang="en-US">
                        <a:latin typeface="Cambria Math" panose="02040503050406030204" pitchFamily="18" charset="0"/>
                      </a:rPr>
                      <m:t> </m:t>
                    </m:r>
                    <m:r>
                      <m:rPr>
                        <m:sty m:val="p"/>
                      </m:rPr>
                      <a:rPr lang="en-US">
                        <a:latin typeface="Cambria Math" panose="02040503050406030204" pitchFamily="18" charset="0"/>
                      </a:rPr>
                      <m:t>s</m:t>
                    </m:r>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𝑘</m:t>
                          </m:r>
                        </m:sub>
                      </m:sSub>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𝑘</m:t>
                              </m:r>
                              <m:r>
                                <a:rPr lang="en-US" i="1">
                                  <a:latin typeface="Cambria Math" panose="02040503050406030204" pitchFamily="18" charset="0"/>
                                </a:rPr>
                                <m:t>−</m:t>
                              </m:r>
                              <m:r>
                                <a:rPr lang="en-US">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𝐵</m:t>
                          </m:r>
                        </m:e>
                      </m:d>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𝑐</m:t>
                          </m:r>
                        </m:sup>
                      </m:sSup>
                      <m:r>
                        <a:rPr lang="en-US" b="0" i="1" smtClean="0">
                          <a:latin typeface="Cambria Math" panose="02040503050406030204" pitchFamily="18" charset="0"/>
                        </a:rPr>
                        <m:t>,</m:t>
                      </m:r>
                      <m:box>
                        <m:boxPr>
                          <m:ctrlPr>
                            <a:rPr lang="en-US" i="1">
                              <a:latin typeface="Cambria Math" panose="02040503050406030204" pitchFamily="18" charset="0"/>
                            </a:rPr>
                          </m:ctrlPr>
                        </m:boxPr>
                        <m:e>
                          <m:r>
                            <a:rPr lang="en-US">
                              <a:latin typeface="Cambria Math" panose="02040503050406030204" pitchFamily="18" charset="0"/>
                            </a:rPr>
                            <m:t> </m:t>
                          </m:r>
                        </m:e>
                      </m:box>
                      <m:r>
                        <a:rPr lang="en-US" i="1">
                          <a:latin typeface="Cambria Math" panose="02040503050406030204" pitchFamily="18" charset="0"/>
                        </a:rPr>
                        <m:t>𝑘</m:t>
                      </m:r>
                      <m:r>
                        <a:rPr lang="en-US">
                          <a:latin typeface="Cambria Math" panose="02040503050406030204" pitchFamily="18" charset="0"/>
                        </a:rPr>
                        <m:t>=1,2,3,…</m:t>
                      </m:r>
                    </m:oMath>
                  </m:oMathPara>
                </a14:m>
                <a:endParaRPr lang="en-US" dirty="0"/>
              </a:p>
              <a:p>
                <a:pPr>
                  <a:lnSpc>
                    <a:spcPct val="170000"/>
                  </a:lnSpc>
                  <a:buFont typeface="Wingdings" panose="05000000000000000000" pitchFamily="2" charset="2"/>
                  <a:buChar char="v"/>
                </a:pPr>
                <a:r>
                  <a:rPr lang="en-US" dirty="0"/>
                  <a:t>Where </a:t>
                </a:r>
                <a14:m>
                  <m:oMath xmlns:m="http://schemas.openxmlformats.org/officeDocument/2006/math">
                    <m:r>
                      <a:rPr lang="en-US" i="1">
                        <a:latin typeface="Cambria Math" panose="02040503050406030204" pitchFamily="18" charset="0"/>
                      </a:rPr>
                      <m:t>𝐵</m:t>
                    </m:r>
                  </m:oMath>
                </a14:m>
                <a:r>
                  <a:rPr lang="en-US" dirty="0"/>
                  <a:t> is the symmetric structuring element in. The algorithm terminates at iteration step </a:t>
                </a:r>
                <a14:m>
                  <m:oMath xmlns:m="http://schemas.openxmlformats.org/officeDocument/2006/math">
                    <m:r>
                      <a:rPr lang="en-US" i="1">
                        <a:latin typeface="Cambria Math" panose="02040503050406030204" pitchFamily="18" charset="0"/>
                      </a:rPr>
                      <m:t>𝑘</m:t>
                    </m:r>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𝑘</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𝑘</m:t>
                        </m:r>
                        <m:r>
                          <a:rPr lang="en-US" i="1">
                            <a:latin typeface="Cambria Math" panose="02040503050406030204" pitchFamily="18" charset="0"/>
                          </a:rPr>
                          <m:t>−</m:t>
                        </m:r>
                        <m:r>
                          <a:rPr lang="en-US">
                            <a:latin typeface="Cambria Math" panose="02040503050406030204" pitchFamily="18" charset="0"/>
                          </a:rPr>
                          <m:t>1</m:t>
                        </m:r>
                      </m:sub>
                    </m:sSub>
                  </m:oMath>
                </a14:m>
                <a:r>
                  <a:rPr lang="en-US" dirty="0"/>
                  <a:t>. The set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𝑘</m:t>
                        </m:r>
                      </m:sub>
                    </m:sSub>
                  </m:oMath>
                </a14:m>
                <a:r>
                  <a:rPr lang="en-US" dirty="0"/>
                  <a:t> then contains all the filled holes. The set union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𝑘</m:t>
                        </m:r>
                      </m:sub>
                    </m:sSub>
                  </m:oMath>
                </a14:m>
                <a:r>
                  <a:rPr lang="en-US" dirty="0"/>
                  <a:t> and </a:t>
                </a:r>
                <a14:m>
                  <m:oMath xmlns:m="http://schemas.openxmlformats.org/officeDocument/2006/math">
                    <m:r>
                      <a:rPr lang="en-US" i="1">
                        <a:latin typeface="Cambria Math" panose="02040503050406030204" pitchFamily="18" charset="0"/>
                      </a:rPr>
                      <m:t>𝐴</m:t>
                    </m:r>
                  </m:oMath>
                </a14:m>
                <a:r>
                  <a:rPr lang="en-US" dirty="0"/>
                  <a:t> contains all the filled holes and their boundaries. </a:t>
                </a:r>
              </a:p>
              <a:p>
                <a:pPr marL="0" indent="0">
                  <a:buNone/>
                </a:pPr>
                <a:endParaRPr lang="en-US" dirty="0"/>
              </a:p>
              <a:p>
                <a:pPr algn="just">
                  <a:lnSpc>
                    <a:spcPct val="150000"/>
                  </a:lnSpc>
                  <a:buFont typeface="Wingdings" panose="05000000000000000000" pitchFamily="2" charset="2"/>
                  <a:buChar char="v"/>
                </a:pPr>
                <a:endParaRPr lang="en-US" dirty="0"/>
              </a:p>
            </p:txBody>
          </p:sp>
        </mc:Choice>
        <mc:Fallback>
          <p:sp>
            <p:nvSpPr>
              <p:cNvPr id="6" name="Content Placeholder 5">
                <a:extLst>
                  <a:ext uri="{FF2B5EF4-FFF2-40B4-BE49-F238E27FC236}">
                    <a16:creationId xmlns:a16="http://schemas.microsoft.com/office/drawing/2014/main" id="{023AFBBB-F084-4806-8EB6-7C435E4400CC}"/>
                  </a:ext>
                </a:extLst>
              </p:cNvPr>
              <p:cNvSpPr>
                <a:spLocks noGrp="1" noRot="1" noChangeAspect="1" noMove="1" noResize="1" noEditPoints="1" noAdjustHandles="1" noChangeArrowheads="1" noChangeShapeType="1" noTextEdit="1"/>
              </p:cNvSpPr>
              <p:nvPr>
                <p:ph idx="1"/>
              </p:nvPr>
            </p:nvSpPr>
            <p:spPr>
              <a:xfrm>
                <a:off x="1097280" y="1845734"/>
                <a:ext cx="10058400" cy="4386254"/>
              </a:xfrm>
              <a:blipFill>
                <a:blip r:embed="rId2"/>
                <a:stretch>
                  <a:fillRect l="-1152" r="-1636"/>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5B0D5A86-A85C-4E3B-C465-FEF6685EC5C4}"/>
              </a:ext>
            </a:extLst>
          </p:cNvPr>
          <p:cNvSpPr>
            <a:spLocks noGrp="1"/>
          </p:cNvSpPr>
          <p:nvPr>
            <p:ph type="dt" sz="half" idx="10"/>
          </p:nvPr>
        </p:nvSpPr>
        <p:spPr/>
        <p:txBody>
          <a:bodyPr/>
          <a:lstStyle/>
          <a:p>
            <a:fld id="{32C5A75D-EA99-4A32-8283-ECC390E2A184}" type="datetime1">
              <a:rPr lang="en-US" smtClean="0"/>
              <a:t>9/21/2024</a:t>
            </a:fld>
            <a:endParaRPr lang="en-US"/>
          </a:p>
        </p:txBody>
      </p:sp>
      <p:sp>
        <p:nvSpPr>
          <p:cNvPr id="3" name="Footer Placeholder 2">
            <a:extLst>
              <a:ext uri="{FF2B5EF4-FFF2-40B4-BE49-F238E27FC236}">
                <a16:creationId xmlns:a16="http://schemas.microsoft.com/office/drawing/2014/main" id="{03AB238B-020A-C6D1-9400-7E49A7D5B828}"/>
              </a:ext>
            </a:extLst>
          </p:cNvPr>
          <p:cNvSpPr>
            <a:spLocks noGrp="1"/>
          </p:cNvSpPr>
          <p:nvPr>
            <p:ph type="ftr" sz="quarter" idx="11"/>
          </p:nvPr>
        </p:nvSpPr>
        <p:spPr/>
        <p:txBody>
          <a:bodyPr/>
          <a:lstStyle/>
          <a:p>
            <a:r>
              <a:rPr lang="en-US"/>
              <a:t>Morphological Image Processing</a:t>
            </a:r>
          </a:p>
        </p:txBody>
      </p:sp>
      <p:sp>
        <p:nvSpPr>
          <p:cNvPr id="4" name="Slide Number Placeholder 3">
            <a:extLst>
              <a:ext uri="{FF2B5EF4-FFF2-40B4-BE49-F238E27FC236}">
                <a16:creationId xmlns:a16="http://schemas.microsoft.com/office/drawing/2014/main" id="{33B21432-B78F-D5BA-56EA-B817FA53CC41}"/>
              </a:ext>
            </a:extLst>
          </p:cNvPr>
          <p:cNvSpPr>
            <a:spLocks noGrp="1"/>
          </p:cNvSpPr>
          <p:nvPr>
            <p:ph type="sldNum" sz="quarter" idx="12"/>
          </p:nvPr>
        </p:nvSpPr>
        <p:spPr/>
        <p:txBody>
          <a:bodyPr/>
          <a:lstStyle/>
          <a:p>
            <a:fld id="{714CA8A7-C2BF-450A-85D4-073AF6C65BC5}" type="slidenum">
              <a:rPr lang="en-US" smtClean="0"/>
              <a:t>46</a:t>
            </a:fld>
            <a:endParaRPr lang="en-US"/>
          </a:p>
        </p:txBody>
      </p:sp>
    </p:spTree>
    <p:extLst>
      <p:ext uri="{BB962C8B-B14F-4D97-AF65-F5344CB8AC3E}">
        <p14:creationId xmlns:p14="http://schemas.microsoft.com/office/powerpoint/2010/main" val="2578990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37DF8-AEEF-4151-B952-019ED29BA9ED}"/>
              </a:ext>
            </a:extLst>
          </p:cNvPr>
          <p:cNvSpPr>
            <a:spLocks noGrp="1"/>
          </p:cNvSpPr>
          <p:nvPr>
            <p:ph type="title"/>
          </p:nvPr>
        </p:nvSpPr>
        <p:spPr/>
        <p:txBody>
          <a:bodyPr/>
          <a:lstStyle/>
          <a:p>
            <a:r>
              <a:rPr lang="en-US" dirty="0"/>
              <a:t>Hole Filling</a:t>
            </a:r>
          </a:p>
        </p:txBody>
      </p:sp>
      <p:pic>
        <p:nvPicPr>
          <p:cNvPr id="7" name="Content Placeholder 6">
            <a:extLst>
              <a:ext uri="{FF2B5EF4-FFF2-40B4-BE49-F238E27FC236}">
                <a16:creationId xmlns:a16="http://schemas.microsoft.com/office/drawing/2014/main" id="{5E550E2E-1C20-47F2-BB3A-17CD0529EEEC}"/>
              </a:ext>
            </a:extLst>
          </p:cNvPr>
          <p:cNvPicPr>
            <a:picLocks noGrp="1" noChangeAspect="1"/>
          </p:cNvPicPr>
          <p:nvPr>
            <p:ph idx="1"/>
          </p:nvPr>
        </p:nvPicPr>
        <p:blipFill>
          <a:blip r:embed="rId2"/>
          <a:stretch>
            <a:fillRect/>
          </a:stretch>
        </p:blipFill>
        <p:spPr>
          <a:xfrm>
            <a:off x="1517087" y="1856934"/>
            <a:ext cx="1529813" cy="2054983"/>
          </a:xfrm>
          <a:prstGeom prst="rect">
            <a:avLst/>
          </a:prstGeom>
        </p:spPr>
      </p:pic>
      <p:pic>
        <p:nvPicPr>
          <p:cNvPr id="8" name="Picture 7">
            <a:extLst>
              <a:ext uri="{FF2B5EF4-FFF2-40B4-BE49-F238E27FC236}">
                <a16:creationId xmlns:a16="http://schemas.microsoft.com/office/drawing/2014/main" id="{EDA08B19-5D0C-444A-941C-F8B5837065E3}"/>
              </a:ext>
            </a:extLst>
          </p:cNvPr>
          <p:cNvPicPr>
            <a:picLocks noChangeAspect="1"/>
          </p:cNvPicPr>
          <p:nvPr/>
        </p:nvPicPr>
        <p:blipFill>
          <a:blip r:embed="rId3"/>
          <a:stretch>
            <a:fillRect/>
          </a:stretch>
        </p:blipFill>
        <p:spPr>
          <a:xfrm>
            <a:off x="3617943" y="1856933"/>
            <a:ext cx="2009116" cy="2054983"/>
          </a:xfrm>
          <a:prstGeom prst="rect">
            <a:avLst/>
          </a:prstGeom>
        </p:spPr>
      </p:pic>
      <p:pic>
        <p:nvPicPr>
          <p:cNvPr id="9" name="Picture 8">
            <a:extLst>
              <a:ext uri="{FF2B5EF4-FFF2-40B4-BE49-F238E27FC236}">
                <a16:creationId xmlns:a16="http://schemas.microsoft.com/office/drawing/2014/main" id="{8183DB42-6B50-48A7-A56D-5B9FBC4F3F85}"/>
              </a:ext>
            </a:extLst>
          </p:cNvPr>
          <p:cNvPicPr>
            <a:picLocks noChangeAspect="1"/>
          </p:cNvPicPr>
          <p:nvPr/>
        </p:nvPicPr>
        <p:blipFill>
          <a:blip r:embed="rId4"/>
          <a:stretch>
            <a:fillRect/>
          </a:stretch>
        </p:blipFill>
        <p:spPr>
          <a:xfrm>
            <a:off x="7202659" y="1856934"/>
            <a:ext cx="3953022" cy="2222697"/>
          </a:xfrm>
          <a:prstGeom prst="rect">
            <a:avLst/>
          </a:prstGeom>
        </p:spPr>
      </p:pic>
      <p:pic>
        <p:nvPicPr>
          <p:cNvPr id="10" name="Picture 9">
            <a:extLst>
              <a:ext uri="{FF2B5EF4-FFF2-40B4-BE49-F238E27FC236}">
                <a16:creationId xmlns:a16="http://schemas.microsoft.com/office/drawing/2014/main" id="{5A0DBD9B-273F-4A24-94F0-783CE026D116}"/>
              </a:ext>
            </a:extLst>
          </p:cNvPr>
          <p:cNvPicPr>
            <a:picLocks noChangeAspect="1"/>
          </p:cNvPicPr>
          <p:nvPr/>
        </p:nvPicPr>
        <p:blipFill>
          <a:blip r:embed="rId5"/>
          <a:stretch>
            <a:fillRect/>
          </a:stretch>
        </p:blipFill>
        <p:spPr>
          <a:xfrm>
            <a:off x="4051458" y="4055478"/>
            <a:ext cx="4089083" cy="2222697"/>
          </a:xfrm>
          <a:prstGeom prst="rect">
            <a:avLst/>
          </a:prstGeom>
        </p:spPr>
      </p:pic>
      <p:sp>
        <p:nvSpPr>
          <p:cNvPr id="3" name="Date Placeholder 2">
            <a:extLst>
              <a:ext uri="{FF2B5EF4-FFF2-40B4-BE49-F238E27FC236}">
                <a16:creationId xmlns:a16="http://schemas.microsoft.com/office/drawing/2014/main" id="{8072612C-7DD3-0449-7794-61E1B1A9922D}"/>
              </a:ext>
            </a:extLst>
          </p:cNvPr>
          <p:cNvSpPr>
            <a:spLocks noGrp="1"/>
          </p:cNvSpPr>
          <p:nvPr>
            <p:ph type="dt" sz="half" idx="10"/>
          </p:nvPr>
        </p:nvSpPr>
        <p:spPr/>
        <p:txBody>
          <a:bodyPr/>
          <a:lstStyle/>
          <a:p>
            <a:fld id="{7A48BF6C-F990-4DDE-A04A-9BC42386099D}" type="datetime1">
              <a:rPr lang="en-US" smtClean="0"/>
              <a:t>9/21/2024</a:t>
            </a:fld>
            <a:endParaRPr lang="en-US"/>
          </a:p>
        </p:txBody>
      </p:sp>
      <p:sp>
        <p:nvSpPr>
          <p:cNvPr id="4" name="Footer Placeholder 3">
            <a:extLst>
              <a:ext uri="{FF2B5EF4-FFF2-40B4-BE49-F238E27FC236}">
                <a16:creationId xmlns:a16="http://schemas.microsoft.com/office/drawing/2014/main" id="{27FB8A67-9C4E-1C05-0EC2-08D509F7222C}"/>
              </a:ext>
            </a:extLst>
          </p:cNvPr>
          <p:cNvSpPr>
            <a:spLocks noGrp="1"/>
          </p:cNvSpPr>
          <p:nvPr>
            <p:ph type="ftr" sz="quarter" idx="11"/>
          </p:nvPr>
        </p:nvSpPr>
        <p:spPr/>
        <p:txBody>
          <a:bodyPr/>
          <a:lstStyle/>
          <a:p>
            <a:r>
              <a:rPr lang="en-US"/>
              <a:t>Morphological Image Processing</a:t>
            </a:r>
          </a:p>
        </p:txBody>
      </p:sp>
      <p:sp>
        <p:nvSpPr>
          <p:cNvPr id="5" name="Slide Number Placeholder 4">
            <a:extLst>
              <a:ext uri="{FF2B5EF4-FFF2-40B4-BE49-F238E27FC236}">
                <a16:creationId xmlns:a16="http://schemas.microsoft.com/office/drawing/2014/main" id="{6330B143-6DC4-30A4-DEFC-CDB98AF444B6}"/>
              </a:ext>
            </a:extLst>
          </p:cNvPr>
          <p:cNvSpPr>
            <a:spLocks noGrp="1"/>
          </p:cNvSpPr>
          <p:nvPr>
            <p:ph type="sldNum" sz="quarter" idx="12"/>
          </p:nvPr>
        </p:nvSpPr>
        <p:spPr/>
        <p:txBody>
          <a:bodyPr/>
          <a:lstStyle/>
          <a:p>
            <a:fld id="{714CA8A7-C2BF-450A-85D4-073AF6C65BC5}" type="slidenum">
              <a:rPr lang="en-US" smtClean="0"/>
              <a:t>47</a:t>
            </a:fld>
            <a:endParaRPr lang="en-US"/>
          </a:p>
        </p:txBody>
      </p:sp>
    </p:spTree>
    <p:extLst>
      <p:ext uri="{BB962C8B-B14F-4D97-AF65-F5344CB8AC3E}">
        <p14:creationId xmlns:p14="http://schemas.microsoft.com/office/powerpoint/2010/main" val="2985684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37E61-2C47-4DA8-B1FD-B7AD79BD17DD}"/>
              </a:ext>
            </a:extLst>
          </p:cNvPr>
          <p:cNvSpPr>
            <a:spLocks noGrp="1"/>
          </p:cNvSpPr>
          <p:nvPr>
            <p:ph type="title"/>
          </p:nvPr>
        </p:nvSpPr>
        <p:spPr/>
        <p:txBody>
          <a:bodyPr/>
          <a:lstStyle/>
          <a:p>
            <a:r>
              <a:rPr lang="en-US" dirty="0"/>
              <a:t>Hole Filling</a:t>
            </a:r>
          </a:p>
        </p:txBody>
      </p:sp>
      <p:pic>
        <p:nvPicPr>
          <p:cNvPr id="4" name="Content Placeholder 3">
            <a:extLst>
              <a:ext uri="{FF2B5EF4-FFF2-40B4-BE49-F238E27FC236}">
                <a16:creationId xmlns:a16="http://schemas.microsoft.com/office/drawing/2014/main" id="{AE91259D-0323-4127-A70A-EAF49E5FB27F}"/>
              </a:ext>
            </a:extLst>
          </p:cNvPr>
          <p:cNvPicPr>
            <a:picLocks noGrp="1" noChangeAspect="1"/>
          </p:cNvPicPr>
          <p:nvPr>
            <p:ph idx="1"/>
          </p:nvPr>
        </p:nvPicPr>
        <p:blipFill>
          <a:blip r:embed="rId2"/>
          <a:stretch>
            <a:fillRect/>
          </a:stretch>
        </p:blipFill>
        <p:spPr>
          <a:xfrm>
            <a:off x="3176587" y="2613340"/>
            <a:ext cx="5838825" cy="2641795"/>
          </a:xfrm>
          <a:prstGeom prst="rect">
            <a:avLst/>
          </a:prstGeom>
        </p:spPr>
      </p:pic>
      <p:sp>
        <p:nvSpPr>
          <p:cNvPr id="5" name="Rectangle 4">
            <a:extLst>
              <a:ext uri="{FF2B5EF4-FFF2-40B4-BE49-F238E27FC236}">
                <a16:creationId xmlns:a16="http://schemas.microsoft.com/office/drawing/2014/main" id="{D0865C07-A730-48DF-BF32-E84530CDE883}"/>
              </a:ext>
            </a:extLst>
          </p:cNvPr>
          <p:cNvSpPr/>
          <p:nvPr/>
        </p:nvSpPr>
        <p:spPr>
          <a:xfrm>
            <a:off x="1572247" y="5371068"/>
            <a:ext cx="9108465" cy="1200329"/>
          </a:xfrm>
          <a:prstGeom prst="rect">
            <a:avLst/>
          </a:prstGeom>
        </p:spPr>
        <p:txBody>
          <a:bodyPr wrap="square">
            <a:spAutoFit/>
          </a:bodyPr>
          <a:lstStyle/>
          <a:p>
            <a:pPr algn="ctr"/>
            <a:r>
              <a:rPr lang="en-US" b="1" dirty="0">
                <a:solidFill>
                  <a:srgbClr val="231F20"/>
                </a:solidFill>
                <a:latin typeface="+mj-lt"/>
              </a:rPr>
              <a:t>FIGURE. </a:t>
            </a:r>
            <a:r>
              <a:rPr lang="en-US" dirty="0">
                <a:solidFill>
                  <a:srgbClr val="231F20"/>
                </a:solidFill>
                <a:latin typeface="+mj-lt"/>
              </a:rPr>
              <a:t>(a) Binary image (the white dot inside one of the regions is the starting point for the hole-filling algorithm). (b) Result of filling that region. (c) Result of filling all holes.</a:t>
            </a:r>
          </a:p>
          <a:p>
            <a:pPr algn="just"/>
            <a:r>
              <a:rPr lang="en-US" dirty="0"/>
              <a:t> </a:t>
            </a:r>
            <a:br>
              <a:rPr lang="en-US" dirty="0"/>
            </a:br>
            <a:endParaRPr lang="en-US" dirty="0"/>
          </a:p>
        </p:txBody>
      </p:sp>
      <p:sp>
        <p:nvSpPr>
          <p:cNvPr id="3" name="Date Placeholder 2">
            <a:extLst>
              <a:ext uri="{FF2B5EF4-FFF2-40B4-BE49-F238E27FC236}">
                <a16:creationId xmlns:a16="http://schemas.microsoft.com/office/drawing/2014/main" id="{366966C1-FDA9-62D4-BF54-32536746EDFA}"/>
              </a:ext>
            </a:extLst>
          </p:cNvPr>
          <p:cNvSpPr>
            <a:spLocks noGrp="1"/>
          </p:cNvSpPr>
          <p:nvPr>
            <p:ph type="dt" sz="half" idx="10"/>
          </p:nvPr>
        </p:nvSpPr>
        <p:spPr/>
        <p:txBody>
          <a:bodyPr/>
          <a:lstStyle/>
          <a:p>
            <a:fld id="{33B79706-C346-4872-B240-269FAF252D3C}" type="datetime1">
              <a:rPr lang="en-US" smtClean="0"/>
              <a:t>9/21/2024</a:t>
            </a:fld>
            <a:endParaRPr lang="en-US"/>
          </a:p>
        </p:txBody>
      </p:sp>
      <p:sp>
        <p:nvSpPr>
          <p:cNvPr id="6" name="Footer Placeholder 5">
            <a:extLst>
              <a:ext uri="{FF2B5EF4-FFF2-40B4-BE49-F238E27FC236}">
                <a16:creationId xmlns:a16="http://schemas.microsoft.com/office/drawing/2014/main" id="{DED9BB6C-0210-A9F5-90E5-CD616734DB85}"/>
              </a:ext>
            </a:extLst>
          </p:cNvPr>
          <p:cNvSpPr>
            <a:spLocks noGrp="1"/>
          </p:cNvSpPr>
          <p:nvPr>
            <p:ph type="ftr" sz="quarter" idx="11"/>
          </p:nvPr>
        </p:nvSpPr>
        <p:spPr/>
        <p:txBody>
          <a:bodyPr/>
          <a:lstStyle/>
          <a:p>
            <a:r>
              <a:rPr lang="en-US"/>
              <a:t>Morphological Image Processing</a:t>
            </a:r>
          </a:p>
        </p:txBody>
      </p:sp>
      <p:sp>
        <p:nvSpPr>
          <p:cNvPr id="7" name="Slide Number Placeholder 6">
            <a:extLst>
              <a:ext uri="{FF2B5EF4-FFF2-40B4-BE49-F238E27FC236}">
                <a16:creationId xmlns:a16="http://schemas.microsoft.com/office/drawing/2014/main" id="{206D2870-71B9-6A7E-0566-4C0C060CFDBE}"/>
              </a:ext>
            </a:extLst>
          </p:cNvPr>
          <p:cNvSpPr>
            <a:spLocks noGrp="1"/>
          </p:cNvSpPr>
          <p:nvPr>
            <p:ph type="sldNum" sz="quarter" idx="12"/>
          </p:nvPr>
        </p:nvSpPr>
        <p:spPr/>
        <p:txBody>
          <a:bodyPr/>
          <a:lstStyle/>
          <a:p>
            <a:fld id="{714CA8A7-C2BF-450A-85D4-073AF6C65BC5}" type="slidenum">
              <a:rPr lang="en-US" smtClean="0"/>
              <a:t>48</a:t>
            </a:fld>
            <a:endParaRPr lang="en-US"/>
          </a:p>
        </p:txBody>
      </p:sp>
    </p:spTree>
    <p:extLst>
      <p:ext uri="{BB962C8B-B14F-4D97-AF65-F5344CB8AC3E}">
        <p14:creationId xmlns:p14="http://schemas.microsoft.com/office/powerpoint/2010/main" val="3185503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8090-8167-406E-A81C-14D2A48EA1B1}"/>
              </a:ext>
            </a:extLst>
          </p:cNvPr>
          <p:cNvSpPr>
            <a:spLocks noGrp="1"/>
          </p:cNvSpPr>
          <p:nvPr>
            <p:ph type="title"/>
          </p:nvPr>
        </p:nvSpPr>
        <p:spPr/>
        <p:txBody>
          <a:bodyPr/>
          <a:lstStyle/>
          <a:p>
            <a:r>
              <a:rPr lang="en-US" dirty="0"/>
              <a:t>Extraction of Connected Components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6DDBDF-D66A-49C6-9206-1013BBA9FAA7}"/>
                  </a:ext>
                </a:extLst>
              </p:cNvPr>
              <p:cNvSpPr>
                <a:spLocks noGrp="1"/>
              </p:cNvSpPr>
              <p:nvPr>
                <p:ph idx="1"/>
              </p:nvPr>
            </p:nvSpPr>
            <p:spPr/>
            <p:txBody>
              <a:bodyPr>
                <a:normAutofit fontScale="92500" lnSpcReduction="10000"/>
              </a:bodyPr>
              <a:lstStyle/>
              <a:p>
                <a:pPr algn="just">
                  <a:lnSpc>
                    <a:spcPct val="150000"/>
                  </a:lnSpc>
                  <a:buFont typeface="Wingdings" panose="05000000000000000000" pitchFamily="2" charset="2"/>
                  <a:buChar char="v"/>
                </a:pPr>
                <a:r>
                  <a:rPr lang="en-US" dirty="0">
                    <a:solidFill>
                      <a:schemeClr val="tx1"/>
                    </a:solidFill>
                  </a:rPr>
                  <a:t>Let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be a set containing one or more connected components, and form an array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a:solidFill>
                              <a:schemeClr val="tx1"/>
                            </a:solidFill>
                            <a:latin typeface="Cambria Math" panose="02040503050406030204" pitchFamily="18" charset="0"/>
                          </a:rPr>
                          <m:t>0</m:t>
                        </m:r>
                      </m:sub>
                    </m:sSub>
                  </m:oMath>
                </a14:m>
                <a:r>
                  <a:rPr lang="en-US" dirty="0">
                    <a:solidFill>
                      <a:schemeClr val="tx1"/>
                    </a:solidFill>
                  </a:rPr>
                  <a:t> (of the same size as the array containing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 whose elements are 0 s (background values), except at each location known to correspond to a point in each connected component in </a:t>
                </a:r>
                <a14:m>
                  <m:oMath xmlns:m="http://schemas.openxmlformats.org/officeDocument/2006/math">
                    <m:r>
                      <a:rPr lang="en-US" i="1">
                        <a:solidFill>
                          <a:schemeClr val="tx1"/>
                        </a:solidFill>
                        <a:latin typeface="Cambria Math" panose="02040503050406030204" pitchFamily="18" charset="0"/>
                      </a:rPr>
                      <m:t>𝐴</m:t>
                    </m:r>
                  </m:oMath>
                </a14:m>
                <a:r>
                  <a:rPr lang="en-US" dirty="0">
                    <a:solidFill>
                      <a:schemeClr val="tx1"/>
                    </a:solidFill>
                  </a:rPr>
                  <a:t>, which we set to 1 (foreground value). </a:t>
                </a:r>
              </a:p>
              <a:p>
                <a:pPr algn="just">
                  <a:lnSpc>
                    <a:spcPct val="150000"/>
                  </a:lnSpc>
                  <a:buFont typeface="Wingdings" panose="05000000000000000000" pitchFamily="2" charset="2"/>
                  <a:buChar char="v"/>
                </a:pPr>
                <a:r>
                  <a:rPr lang="en-US" dirty="0">
                    <a:solidFill>
                      <a:schemeClr val="tx1"/>
                    </a:solidFill>
                  </a:rPr>
                  <a:t>The objective is to start with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a:solidFill>
                              <a:schemeClr val="tx1"/>
                            </a:solidFill>
                            <a:latin typeface="Cambria Math" panose="02040503050406030204" pitchFamily="18" charset="0"/>
                          </a:rPr>
                          <m:t>0</m:t>
                        </m:r>
                      </m:sub>
                    </m:sSub>
                  </m:oMath>
                </a14:m>
                <a:r>
                  <a:rPr lang="en-US" dirty="0">
                    <a:solidFill>
                      <a:schemeClr val="tx1"/>
                    </a:solidFill>
                  </a:rPr>
                  <a:t> and find all the connected components. The following iterative procedure accomplishes this objective:</a:t>
                </a:r>
              </a:p>
              <a:p>
                <a:pPr>
                  <a:lnSpc>
                    <a:spcPct val="150000"/>
                  </a:lnSpc>
                  <a:buFont typeface="Wingdings" panose="05000000000000000000" pitchFamily="2" charset="2"/>
                  <a:buChar char="v"/>
                </a:pP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𝑘</m:t>
                        </m:r>
                      </m:sub>
                    </m:sSub>
                    <m:r>
                      <a:rPr lang="en-US">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sub>
                        </m:sSub>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e>
                    </m:d>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𝐴</m:t>
                    </m:r>
                    <m:box>
                      <m:boxPr>
                        <m:ctrlPr>
                          <a:rPr lang="en-US" i="1">
                            <a:solidFill>
                              <a:schemeClr val="tx1"/>
                            </a:solidFill>
                            <a:latin typeface="Cambria Math" panose="02040503050406030204" pitchFamily="18" charset="0"/>
                          </a:rPr>
                        </m:ctrlPr>
                      </m:boxPr>
                      <m:e>
                        <m:r>
                          <a:rPr lang="en-US" b="0" i="0"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 </m:t>
                        </m:r>
                      </m:e>
                    </m:box>
                    <m:r>
                      <a:rPr lang="en-US" i="1">
                        <a:solidFill>
                          <a:schemeClr val="tx1"/>
                        </a:solidFill>
                        <a:latin typeface="Cambria Math" panose="02040503050406030204" pitchFamily="18" charset="0"/>
                      </a:rPr>
                      <m:t>𝑘</m:t>
                    </m:r>
                    <m:r>
                      <a:rPr lang="en-US">
                        <a:solidFill>
                          <a:schemeClr val="tx1"/>
                        </a:solidFill>
                        <a:latin typeface="Cambria Math" panose="02040503050406030204" pitchFamily="18" charset="0"/>
                      </a:rPr>
                      <m:t>=1,2,3,…</m:t>
                    </m:r>
                  </m:oMath>
                </a14:m>
                <a:endParaRPr lang="en-US" dirty="0">
                  <a:solidFill>
                    <a:schemeClr val="tx1"/>
                  </a:solidFill>
                </a:endParaRPr>
              </a:p>
              <a:p>
                <a:pPr algn="just">
                  <a:lnSpc>
                    <a:spcPct val="150000"/>
                  </a:lnSpc>
                  <a:buFont typeface="Wingdings" panose="05000000000000000000" pitchFamily="2" charset="2"/>
                  <a:buChar char="v"/>
                </a:pPr>
                <a:r>
                  <a:rPr lang="en-US" dirty="0">
                    <a:solidFill>
                      <a:schemeClr val="tx1"/>
                    </a:solidFill>
                  </a:rPr>
                  <a:t>Where, </a:t>
                </a:r>
                <a14:m>
                  <m:oMath xmlns:m="http://schemas.openxmlformats.org/officeDocument/2006/math">
                    <m:r>
                      <a:rPr lang="en-US" i="1">
                        <a:solidFill>
                          <a:schemeClr val="tx1"/>
                        </a:solidFill>
                        <a:latin typeface="Cambria Math" panose="02040503050406030204" pitchFamily="18" charset="0"/>
                      </a:rPr>
                      <m:t>𝐵</m:t>
                    </m:r>
                  </m:oMath>
                </a14:m>
                <a:r>
                  <a:rPr lang="en-US" dirty="0">
                    <a:solidFill>
                      <a:schemeClr val="tx1"/>
                    </a:solidFill>
                  </a:rPr>
                  <a:t> is a suitable structuring element The procedure terminates when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𝑘</m:t>
                        </m:r>
                      </m:sub>
                    </m:sSub>
                    <m: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1</m:t>
                        </m:r>
                      </m:sub>
                    </m:sSub>
                  </m:oMath>
                </a14:m>
                <a:r>
                  <a:rPr lang="en-US" dirty="0">
                    <a:solidFill>
                      <a:schemeClr val="tx1"/>
                    </a:solidFill>
                  </a:rPr>
                  <a:t>, with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𝑋</m:t>
                        </m:r>
                      </m:e>
                      <m:sub>
                        <m:r>
                          <a:rPr lang="en-US" i="1">
                            <a:solidFill>
                              <a:schemeClr val="tx1"/>
                            </a:solidFill>
                            <a:latin typeface="Cambria Math" panose="02040503050406030204" pitchFamily="18" charset="0"/>
                          </a:rPr>
                          <m:t>𝑘</m:t>
                        </m:r>
                      </m:sub>
                    </m:sSub>
                  </m:oMath>
                </a14:m>
                <a:r>
                  <a:rPr lang="en-US" dirty="0">
                    <a:solidFill>
                      <a:schemeClr val="tx1"/>
                    </a:solidFill>
                  </a:rPr>
                  <a:t> containing all the connected components of the input image.</a:t>
                </a: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3C6DDBDF-D66A-49C6-9206-1013BBA9FAA7}"/>
                  </a:ext>
                </a:extLst>
              </p:cNvPr>
              <p:cNvSpPr>
                <a:spLocks noGrp="1" noRot="1" noChangeAspect="1" noMove="1" noResize="1" noEditPoints="1" noAdjustHandles="1" noChangeArrowheads="1" noChangeShapeType="1" noTextEdit="1"/>
              </p:cNvSpPr>
              <p:nvPr>
                <p:ph idx="1"/>
              </p:nvPr>
            </p:nvSpPr>
            <p:spPr>
              <a:blipFill>
                <a:blip r:embed="rId2"/>
                <a:stretch>
                  <a:fillRect l="-1333" r="-14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C038062-04F4-7FC2-E003-74B4004E14FB}"/>
              </a:ext>
            </a:extLst>
          </p:cNvPr>
          <p:cNvSpPr>
            <a:spLocks noGrp="1"/>
          </p:cNvSpPr>
          <p:nvPr>
            <p:ph type="dt" sz="half" idx="10"/>
          </p:nvPr>
        </p:nvSpPr>
        <p:spPr/>
        <p:txBody>
          <a:bodyPr/>
          <a:lstStyle/>
          <a:p>
            <a:fld id="{4223A37A-0143-4A03-865A-60CE6F0874F0}" type="datetime1">
              <a:rPr lang="en-US" smtClean="0"/>
              <a:t>9/21/2024</a:t>
            </a:fld>
            <a:endParaRPr lang="en-US"/>
          </a:p>
        </p:txBody>
      </p:sp>
      <p:sp>
        <p:nvSpPr>
          <p:cNvPr id="5" name="Footer Placeholder 4">
            <a:extLst>
              <a:ext uri="{FF2B5EF4-FFF2-40B4-BE49-F238E27FC236}">
                <a16:creationId xmlns:a16="http://schemas.microsoft.com/office/drawing/2014/main" id="{5E9DA95B-8B99-0D51-1091-0315611D67A8}"/>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C64E0B82-3796-F6F0-1C40-18CD57E73090}"/>
              </a:ext>
            </a:extLst>
          </p:cNvPr>
          <p:cNvSpPr>
            <a:spLocks noGrp="1"/>
          </p:cNvSpPr>
          <p:nvPr>
            <p:ph type="sldNum" sz="quarter" idx="12"/>
          </p:nvPr>
        </p:nvSpPr>
        <p:spPr/>
        <p:txBody>
          <a:bodyPr/>
          <a:lstStyle/>
          <a:p>
            <a:fld id="{714CA8A7-C2BF-450A-85D4-073AF6C65BC5}" type="slidenum">
              <a:rPr lang="en-US" smtClean="0"/>
              <a:t>49</a:t>
            </a:fld>
            <a:endParaRPr lang="en-US"/>
          </a:p>
        </p:txBody>
      </p:sp>
    </p:spTree>
    <p:extLst>
      <p:ext uri="{BB962C8B-B14F-4D97-AF65-F5344CB8AC3E}">
        <p14:creationId xmlns:p14="http://schemas.microsoft.com/office/powerpoint/2010/main" val="367984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A79E-B8A2-466F-9DAE-FDADF0C8EBE1}"/>
              </a:ext>
            </a:extLst>
          </p:cNvPr>
          <p:cNvSpPr>
            <a:spLocks noGrp="1"/>
          </p:cNvSpPr>
          <p:nvPr>
            <p:ph type="title"/>
          </p:nvPr>
        </p:nvSpPr>
        <p:spPr/>
        <p:txBody>
          <a:bodyPr/>
          <a:lstStyle/>
          <a:p>
            <a:r>
              <a:rPr lang="en-US" dirty="0"/>
              <a:t>Preliminaries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4EC3C18-EDB1-411A-9E33-73DB12E9CA3F}"/>
                  </a:ext>
                </a:extLst>
              </p:cNvPr>
              <p:cNvSpPr>
                <a:spLocks noGrp="1"/>
              </p:cNvSpPr>
              <p:nvPr>
                <p:ph sz="half" idx="1"/>
              </p:nvPr>
            </p:nvSpPr>
            <p:spPr>
              <a:xfrm>
                <a:off x="1097279" y="1845734"/>
                <a:ext cx="5711484" cy="4301848"/>
              </a:xfrm>
            </p:spPr>
            <p:txBody>
              <a:bodyPr>
                <a:normAutofit fontScale="70000" lnSpcReduction="20000"/>
              </a:bodyPr>
              <a:lstStyle/>
              <a:p>
                <a:pPr lvl="0">
                  <a:buFont typeface="Wingdings" panose="05000000000000000000" pitchFamily="2" charset="2"/>
                  <a:buChar char="v"/>
                </a:pPr>
                <a:r>
                  <a:rPr lang="en-US" b="1" dirty="0">
                    <a:solidFill>
                      <a:schemeClr val="tx1"/>
                    </a:solidFill>
                  </a:rPr>
                  <a:t>Reflection:</a:t>
                </a:r>
              </a:p>
              <a:p>
                <a:pPr marL="0" indent="0">
                  <a:buNone/>
                </a:pPr>
                <a14:m>
                  <m:oMathPara xmlns:m="http://schemas.openxmlformats.org/officeDocument/2006/math">
                    <m:oMathParaPr>
                      <m:jc m:val="centerGroup"/>
                    </m:oMathParaPr>
                    <m:oMath xmlns:m="http://schemas.openxmlformats.org/officeDocument/2006/math">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𝑤</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𝑤</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𝑏</m:t>
                      </m:r>
                      <m:r>
                        <a:rPr lang="en-US">
                          <a:solidFill>
                            <a:schemeClr val="tx1"/>
                          </a:solidFill>
                          <a:latin typeface="Cambria Math" panose="02040503050406030204" pitchFamily="18" charset="0"/>
                        </a:rPr>
                        <m:t>,</m:t>
                      </m:r>
                      <m:r>
                        <m:rPr>
                          <m:nor/>
                        </m:rPr>
                        <a:rPr lang="en-US" i="1">
                          <a:solidFill>
                            <a:schemeClr val="tx1"/>
                          </a:solidFill>
                        </a:rPr>
                        <m:t> </m:t>
                      </m:r>
                      <m:r>
                        <m:rPr>
                          <m:nor/>
                        </m:rPr>
                        <a:rPr lang="en-US">
                          <a:solidFill>
                            <a:schemeClr val="tx1"/>
                          </a:solidFill>
                        </a:rPr>
                        <m:t>for</m:t>
                      </m:r>
                      <m:r>
                        <m:rPr>
                          <m:nor/>
                        </m:rPr>
                        <a:rPr lang="en-US" i="1">
                          <a:solidFill>
                            <a:schemeClr val="tx1"/>
                          </a:solidFill>
                        </a:rPr>
                        <m:t> </m:t>
                      </m:r>
                      <m:r>
                        <a:rPr lang="en-US" i="1">
                          <a:solidFill>
                            <a:schemeClr val="tx1"/>
                          </a:solidFill>
                          <a:latin typeface="Cambria Math" panose="02040503050406030204" pitchFamily="18" charset="0"/>
                        </a:rPr>
                        <m:t>𝑏</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oMath>
                  </m:oMathPara>
                </a14:m>
                <a:endParaRPr lang="en-US" dirty="0">
                  <a:solidFill>
                    <a:schemeClr val="tx1"/>
                  </a:solidFill>
                </a:endParaRPr>
              </a:p>
              <a:p>
                <a:pPr lvl="1" algn="just">
                  <a:lnSpc>
                    <a:spcPct val="160000"/>
                  </a:lnSpc>
                </a:pPr>
                <a:r>
                  <a:rPr lang="en-US" dirty="0">
                    <a:solidFill>
                      <a:schemeClr val="tx1"/>
                    </a:solidFill>
                    <a:latin typeface="+mj-lt"/>
                  </a:rPr>
                  <a:t>If </a:t>
                </a:r>
                <a14:m>
                  <m:oMath xmlns:m="http://schemas.openxmlformats.org/officeDocument/2006/math">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 </m:t>
                    </m:r>
                  </m:oMath>
                </a14:m>
                <a:r>
                  <a:rPr lang="en-US" dirty="0">
                    <a:solidFill>
                      <a:schemeClr val="tx1"/>
                    </a:solidFill>
                    <a:latin typeface="+mj-lt"/>
                  </a:rPr>
                  <a:t>is the set of pixels (2-D points) representing an object in an image, then </a:t>
                </a:r>
                <a14:m>
                  <m:oMath xmlns:m="http://schemas.openxmlformats.org/officeDocument/2006/math">
                    <m:acc>
                      <m:accPr>
                        <m:chr m:val="ˆ"/>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𝐵</m:t>
                        </m:r>
                      </m:e>
                    </m:acc>
                  </m:oMath>
                </a14:m>
                <a:r>
                  <a:rPr lang="en-US" dirty="0">
                    <a:solidFill>
                      <a:schemeClr val="tx1"/>
                    </a:solidFill>
                    <a:latin typeface="+mj-lt"/>
                  </a:rPr>
                  <a:t> is simply the set of points in whose coordinates have been. replaced by (-x, -y). </a:t>
                </a:r>
              </a:p>
              <a:p>
                <a:pPr lvl="1" algn="just">
                  <a:lnSpc>
                    <a:spcPct val="160000"/>
                  </a:lnSpc>
                </a:pPr>
                <a:r>
                  <a:rPr lang="en-US" dirty="0">
                    <a:solidFill>
                      <a:schemeClr val="tx1"/>
                    </a:solidFill>
                    <a:latin typeface="+mj-lt"/>
                  </a:rPr>
                  <a:t>This operation mirrors the object across the origin (flipping it along both the x- and y-axes).</a:t>
                </a:r>
              </a:p>
              <a:p>
                <a:pPr lvl="1" algn="just"/>
                <a:endParaRPr lang="en-US" dirty="0">
                  <a:solidFill>
                    <a:schemeClr val="tx1"/>
                  </a:solidFill>
                </a:endParaRPr>
              </a:p>
              <a:p>
                <a:pPr lvl="0">
                  <a:buFont typeface="Wingdings" panose="05000000000000000000" pitchFamily="2" charset="2"/>
                  <a:buChar char="v"/>
                </a:pPr>
                <a:r>
                  <a:rPr lang="en-US" b="1" dirty="0">
                    <a:solidFill>
                      <a:schemeClr val="tx1"/>
                    </a:solidFill>
                  </a:rPr>
                  <a:t>Translation:</a:t>
                </a:r>
              </a:p>
              <a:p>
                <a:pPr marL="0" indent="0">
                  <a:buNone/>
                </a:pPr>
                <a14:m>
                  <m:oMathPara xmlns:m="http://schemas.openxmlformats.org/officeDocument/2006/math">
                    <m:oMathParaPr>
                      <m:jc m:val="centerGroup"/>
                    </m:oMathParaPr>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b>
                        <m:sSubPr>
                          <m:ctrlPr>
                            <a:rPr lang="en-US" i="1">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𝑧</m:t>
                          </m:r>
                        </m:sub>
                      </m:sSub>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𝑐</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𝑐</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𝑏</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𝑧</m:t>
                      </m:r>
                      <m:r>
                        <a:rPr lang="en-US">
                          <a:solidFill>
                            <a:schemeClr val="tx1"/>
                          </a:solidFill>
                          <a:latin typeface="Cambria Math" panose="02040503050406030204" pitchFamily="18" charset="0"/>
                        </a:rPr>
                        <m:t>,</m:t>
                      </m:r>
                      <m:box>
                        <m:boxPr>
                          <m:ctrlPr>
                            <a:rPr lang="en-US" i="1">
                              <a:solidFill>
                                <a:schemeClr val="tx1"/>
                              </a:solidFill>
                              <a:latin typeface="Cambria Math" panose="02040503050406030204" pitchFamily="18" charset="0"/>
                            </a:rPr>
                          </m:ctrlPr>
                        </m:boxPr>
                        <m:e>
                          <m:r>
                            <a:rPr lang="en-US">
                              <a:solidFill>
                                <a:schemeClr val="tx1"/>
                              </a:solidFill>
                              <a:latin typeface="Cambria Math" panose="02040503050406030204" pitchFamily="18" charset="0"/>
                            </a:rPr>
                            <m:t> </m:t>
                          </m:r>
                        </m:e>
                      </m:box>
                      <m:r>
                        <m:rPr>
                          <m:nor/>
                        </m:rPr>
                        <a:rPr lang="en-US" i="1">
                          <a:solidFill>
                            <a:schemeClr val="tx1"/>
                          </a:solidFill>
                        </a:rPr>
                        <m:t> </m:t>
                      </m:r>
                      <m:r>
                        <m:rPr>
                          <m:nor/>
                        </m:rPr>
                        <a:rPr lang="en-US">
                          <a:solidFill>
                            <a:schemeClr val="tx1"/>
                          </a:solidFill>
                        </a:rPr>
                        <m:t>for</m:t>
                      </m:r>
                      <m:r>
                        <m:rPr>
                          <m:nor/>
                        </m:rPr>
                        <a:rPr lang="en-US" i="1">
                          <a:solidFill>
                            <a:schemeClr val="tx1"/>
                          </a:solidFill>
                        </a:rPr>
                        <m:t> </m:t>
                      </m:r>
                      <m:box>
                        <m:boxPr>
                          <m:ctrlPr>
                            <a:rPr lang="en-US" i="1">
                              <a:solidFill>
                                <a:schemeClr val="tx1"/>
                              </a:solidFill>
                              <a:latin typeface="Cambria Math" panose="02040503050406030204" pitchFamily="18" charset="0"/>
                            </a:rPr>
                          </m:ctrlPr>
                        </m:boxPr>
                        <m:e>
                          <m:r>
                            <a:rPr lang="en-US">
                              <a:solidFill>
                                <a:schemeClr val="tx1"/>
                              </a:solidFill>
                              <a:latin typeface="Cambria Math" panose="02040503050406030204" pitchFamily="18" charset="0"/>
                            </a:rPr>
                            <m:t> </m:t>
                          </m:r>
                        </m:e>
                      </m:box>
                      <m:r>
                        <a:rPr lang="en-US" i="1">
                          <a:solidFill>
                            <a:schemeClr val="tx1"/>
                          </a:solidFill>
                          <a:latin typeface="Cambria Math" panose="02040503050406030204" pitchFamily="18" charset="0"/>
                        </a:rPr>
                        <m:t>𝑏</m:t>
                      </m:r>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r>
                        <a:rPr lang="en-US">
                          <a:solidFill>
                            <a:schemeClr val="tx1"/>
                          </a:solidFill>
                          <a:latin typeface="Cambria Math" panose="02040503050406030204" pitchFamily="18" charset="0"/>
                        </a:rPr>
                        <m:t>}</m:t>
                      </m:r>
                    </m:oMath>
                  </m:oMathPara>
                </a14:m>
                <a:endParaRPr lang="en-US" dirty="0">
                  <a:solidFill>
                    <a:schemeClr val="tx1"/>
                  </a:solidFill>
                </a:endParaRPr>
              </a:p>
              <a:p>
                <a:pPr lvl="1" algn="just">
                  <a:lnSpc>
                    <a:spcPct val="170000"/>
                  </a:lnSpc>
                </a:pPr>
                <a:r>
                  <a:rPr lang="en-US" dirty="0">
                    <a:solidFill>
                      <a:schemeClr val="tx1"/>
                    </a:solidFill>
                  </a:rPr>
                  <a:t>In translation, the entire set of points B is shifted by a vector, z =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1</m:t>
                        </m:r>
                      </m:sub>
                    </m:sSub>
                  </m:oMath>
                </a14:m>
                <a:r>
                  <a:rPr lang="en-US" dirty="0">
                    <a:solidFill>
                      <a:schemeClr val="tx1"/>
                    </a:solidFill>
                  </a:rPr>
                  <a:t>,</a:t>
                </a:r>
                <a14:m>
                  <m:oMath xmlns:m="http://schemas.openxmlformats.org/officeDocument/2006/math">
                    <m:sSub>
                      <m:sSubPr>
                        <m:ctrlPr>
                          <a:rPr lang="en-US"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𝑧</m:t>
                        </m:r>
                      </m:e>
                      <m:sub>
                        <m:r>
                          <a:rPr lang="en-US" b="0" i="1" dirty="0" smtClean="0">
                            <a:solidFill>
                              <a:schemeClr val="tx1"/>
                            </a:solidFill>
                            <a:latin typeface="Cambria Math" panose="02040503050406030204" pitchFamily="18" charset="0"/>
                          </a:rPr>
                          <m:t>2</m:t>
                        </m:r>
                      </m:sub>
                    </m:sSub>
                  </m:oMath>
                </a14:m>
                <a:r>
                  <a:rPr lang="en-US" dirty="0">
                    <a:solidFill>
                      <a:schemeClr val="tx1"/>
                    </a:solidFill>
                  </a:rPr>
                  <a:t>}.</a:t>
                </a:r>
              </a:p>
              <a:p>
                <a:pPr lvl="1" algn="just">
                  <a:lnSpc>
                    <a:spcPct val="170000"/>
                  </a:lnSpc>
                </a:pPr>
                <a:r>
                  <a:rPr lang="en-US" dirty="0">
                    <a:solidFill>
                      <a:schemeClr val="tx1"/>
                    </a:solidFill>
                  </a:rPr>
                  <a:t>If is </a:t>
                </a:r>
                <a14:m>
                  <m:oMath xmlns:m="http://schemas.openxmlformats.org/officeDocument/2006/math">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 </m:t>
                    </m:r>
                  </m:oMath>
                </a14:m>
                <a:r>
                  <a:rPr lang="en-US" dirty="0">
                    <a:solidFill>
                      <a:schemeClr val="tx1"/>
                    </a:solidFill>
                  </a:rPr>
                  <a:t>the set of pixels representing an object in an image, then </a:t>
                </a:r>
                <a14:m>
                  <m:oMath xmlns:m="http://schemas.openxmlformats.org/officeDocument/2006/math">
                    <m: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𝐵</m:t>
                    </m:r>
                    <m:sSub>
                      <m:sSubPr>
                        <m:ctrlPr>
                          <a:rPr lang="en-US" i="1">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𝑧</m:t>
                        </m:r>
                      </m:sub>
                    </m:sSub>
                    <m:r>
                      <a:rPr lang="en-US" i="1">
                        <a:solidFill>
                          <a:schemeClr val="tx1"/>
                        </a:solidFill>
                        <a:latin typeface="Cambria Math" panose="02040503050406030204" pitchFamily="18" charset="0"/>
                      </a:rPr>
                      <m:t> </m:t>
                    </m:r>
                  </m:oMath>
                </a14:m>
                <a:r>
                  <a:rPr lang="en-US" dirty="0">
                    <a:solidFill>
                      <a:schemeClr val="tx1"/>
                    </a:solidFill>
                  </a:rPr>
                  <a:t>is the set of points in whose coordinates have been replaced by </a:t>
                </a:r>
                <a14:m>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𝑧</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oMath>
                </a14:m>
                <a:r>
                  <a:rPr lang="en-US" dirty="0">
                    <a:solidFill>
                      <a:schemeClr val="tx1"/>
                    </a:solidFill>
                  </a:rPr>
                  <a:t>.</a:t>
                </a:r>
              </a:p>
              <a:p>
                <a:pPr lvl="1" algn="just">
                  <a:lnSpc>
                    <a:spcPct val="170000"/>
                  </a:lnSpc>
                </a:pPr>
                <a:r>
                  <a:rPr lang="en-US" dirty="0">
                    <a:solidFill>
                      <a:schemeClr val="tx1"/>
                    </a:solidFill>
                  </a:rPr>
                  <a:t>This operation moves the object to a new position without changing its shape or orientation.</a:t>
                </a:r>
              </a:p>
              <a:p>
                <a:pPr marL="0"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B4EC3C18-EDB1-411A-9E33-73DB12E9CA3F}"/>
                  </a:ext>
                </a:extLst>
              </p:cNvPr>
              <p:cNvSpPr>
                <a:spLocks noGrp="1" noRot="1" noChangeAspect="1" noMove="1" noResize="1" noEditPoints="1" noAdjustHandles="1" noChangeArrowheads="1" noChangeShapeType="1" noTextEdit="1"/>
              </p:cNvSpPr>
              <p:nvPr>
                <p:ph sz="half" idx="1"/>
              </p:nvPr>
            </p:nvSpPr>
            <p:spPr>
              <a:xfrm>
                <a:off x="1097279" y="1845734"/>
                <a:ext cx="5711484" cy="4301848"/>
              </a:xfrm>
              <a:blipFill>
                <a:blip r:embed="rId2"/>
                <a:stretch>
                  <a:fillRect l="-1708" t="-1702" r="-3202"/>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816AA508-095B-40DE-8221-51CBF0783EF4}"/>
              </a:ext>
            </a:extLst>
          </p:cNvPr>
          <p:cNvPicPr>
            <a:picLocks noGrp="1" noChangeAspect="1"/>
          </p:cNvPicPr>
          <p:nvPr>
            <p:ph sz="half" idx="2"/>
          </p:nvPr>
        </p:nvPicPr>
        <p:blipFill>
          <a:blip r:embed="rId3"/>
          <a:stretch>
            <a:fillRect/>
          </a:stretch>
        </p:blipFill>
        <p:spPr>
          <a:xfrm>
            <a:off x="7175244" y="1845734"/>
            <a:ext cx="4429883" cy="4022725"/>
          </a:xfrm>
          <a:prstGeom prst="rect">
            <a:avLst/>
          </a:prstGeom>
        </p:spPr>
      </p:pic>
      <p:sp>
        <p:nvSpPr>
          <p:cNvPr id="4" name="Date Placeholder 3">
            <a:extLst>
              <a:ext uri="{FF2B5EF4-FFF2-40B4-BE49-F238E27FC236}">
                <a16:creationId xmlns:a16="http://schemas.microsoft.com/office/drawing/2014/main" id="{0165DA7A-B9CC-635A-CF71-A62D0C48E599}"/>
              </a:ext>
            </a:extLst>
          </p:cNvPr>
          <p:cNvSpPr>
            <a:spLocks noGrp="1"/>
          </p:cNvSpPr>
          <p:nvPr>
            <p:ph type="dt" sz="half" idx="10"/>
          </p:nvPr>
        </p:nvSpPr>
        <p:spPr/>
        <p:txBody>
          <a:bodyPr/>
          <a:lstStyle/>
          <a:p>
            <a:fld id="{438FDAF1-5A79-48BE-BA46-4A29031A813C}" type="datetime1">
              <a:rPr lang="en-US" smtClean="0"/>
              <a:t>9/21/2024</a:t>
            </a:fld>
            <a:endParaRPr lang="en-US"/>
          </a:p>
        </p:txBody>
      </p:sp>
      <p:sp>
        <p:nvSpPr>
          <p:cNvPr id="6" name="Footer Placeholder 5">
            <a:extLst>
              <a:ext uri="{FF2B5EF4-FFF2-40B4-BE49-F238E27FC236}">
                <a16:creationId xmlns:a16="http://schemas.microsoft.com/office/drawing/2014/main" id="{46717347-2164-C580-2D09-0D949A67FE51}"/>
              </a:ext>
            </a:extLst>
          </p:cNvPr>
          <p:cNvSpPr>
            <a:spLocks noGrp="1"/>
          </p:cNvSpPr>
          <p:nvPr>
            <p:ph type="ftr" sz="quarter" idx="11"/>
          </p:nvPr>
        </p:nvSpPr>
        <p:spPr/>
        <p:txBody>
          <a:bodyPr/>
          <a:lstStyle/>
          <a:p>
            <a:r>
              <a:rPr lang="en-US"/>
              <a:t>Morphological Image Processing</a:t>
            </a:r>
          </a:p>
        </p:txBody>
      </p:sp>
      <p:sp>
        <p:nvSpPr>
          <p:cNvPr id="7" name="Slide Number Placeholder 6">
            <a:extLst>
              <a:ext uri="{FF2B5EF4-FFF2-40B4-BE49-F238E27FC236}">
                <a16:creationId xmlns:a16="http://schemas.microsoft.com/office/drawing/2014/main" id="{8E9F834D-C050-26FD-D2C4-49BF16DEDFA1}"/>
              </a:ext>
            </a:extLst>
          </p:cNvPr>
          <p:cNvSpPr>
            <a:spLocks noGrp="1"/>
          </p:cNvSpPr>
          <p:nvPr>
            <p:ph type="sldNum" sz="quarter" idx="12"/>
          </p:nvPr>
        </p:nvSpPr>
        <p:spPr/>
        <p:txBody>
          <a:bodyPr/>
          <a:lstStyle/>
          <a:p>
            <a:fld id="{714CA8A7-C2BF-450A-85D4-073AF6C65BC5}" type="slidenum">
              <a:rPr lang="en-US" smtClean="0"/>
              <a:t>5</a:t>
            </a:fld>
            <a:endParaRPr lang="en-US"/>
          </a:p>
        </p:txBody>
      </p:sp>
    </p:spTree>
    <p:extLst>
      <p:ext uri="{BB962C8B-B14F-4D97-AF65-F5344CB8AC3E}">
        <p14:creationId xmlns:p14="http://schemas.microsoft.com/office/powerpoint/2010/main" val="37142222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254D-F8DF-41E2-B7FF-07333695BF0D}"/>
              </a:ext>
            </a:extLst>
          </p:cNvPr>
          <p:cNvSpPr>
            <a:spLocks noGrp="1"/>
          </p:cNvSpPr>
          <p:nvPr>
            <p:ph type="title"/>
          </p:nvPr>
        </p:nvSpPr>
        <p:spPr/>
        <p:txBody>
          <a:bodyPr/>
          <a:lstStyle/>
          <a:p>
            <a:r>
              <a:rPr lang="en-US" dirty="0"/>
              <a:t>Extraction of Connected Components</a:t>
            </a:r>
          </a:p>
        </p:txBody>
      </p:sp>
      <p:graphicFrame>
        <p:nvGraphicFramePr>
          <p:cNvPr id="4" name="Content Placeholder 3">
            <a:extLst>
              <a:ext uri="{FF2B5EF4-FFF2-40B4-BE49-F238E27FC236}">
                <a16:creationId xmlns:a16="http://schemas.microsoft.com/office/drawing/2014/main" id="{1E559B30-3548-49B9-A42B-6B99143E74FA}"/>
              </a:ext>
            </a:extLst>
          </p:cNvPr>
          <p:cNvGraphicFramePr>
            <a:graphicFrameLocks noGrp="1"/>
          </p:cNvGraphicFramePr>
          <p:nvPr>
            <p:ph idx="1"/>
            <p:extLst>
              <p:ext uri="{D42A27DB-BD31-4B8C-83A1-F6EECF244321}">
                <p14:modId xmlns:p14="http://schemas.microsoft.com/office/powerpoint/2010/main" val="3407010678"/>
              </p:ext>
            </p:extLst>
          </p:nvPr>
        </p:nvGraphicFramePr>
        <p:xfrm>
          <a:off x="1251708" y="1846263"/>
          <a:ext cx="3756392" cy="2966720"/>
        </p:xfrm>
        <a:graphic>
          <a:graphicData uri="http://schemas.openxmlformats.org/drawingml/2006/table">
            <a:tbl>
              <a:tblPr firstRow="1" bandRow="1">
                <a:tableStyleId>{5C22544A-7EE6-4342-B048-85BDC9FD1C3A}</a:tableStyleId>
              </a:tblPr>
              <a:tblGrid>
                <a:gridCol w="469549">
                  <a:extLst>
                    <a:ext uri="{9D8B030D-6E8A-4147-A177-3AD203B41FA5}">
                      <a16:colId xmlns:a16="http://schemas.microsoft.com/office/drawing/2014/main" val="1240547960"/>
                    </a:ext>
                  </a:extLst>
                </a:gridCol>
                <a:gridCol w="469549">
                  <a:extLst>
                    <a:ext uri="{9D8B030D-6E8A-4147-A177-3AD203B41FA5}">
                      <a16:colId xmlns:a16="http://schemas.microsoft.com/office/drawing/2014/main" val="4187764611"/>
                    </a:ext>
                  </a:extLst>
                </a:gridCol>
                <a:gridCol w="469549">
                  <a:extLst>
                    <a:ext uri="{9D8B030D-6E8A-4147-A177-3AD203B41FA5}">
                      <a16:colId xmlns:a16="http://schemas.microsoft.com/office/drawing/2014/main" val="2628706087"/>
                    </a:ext>
                  </a:extLst>
                </a:gridCol>
                <a:gridCol w="469549">
                  <a:extLst>
                    <a:ext uri="{9D8B030D-6E8A-4147-A177-3AD203B41FA5}">
                      <a16:colId xmlns:a16="http://schemas.microsoft.com/office/drawing/2014/main" val="3913475396"/>
                    </a:ext>
                  </a:extLst>
                </a:gridCol>
                <a:gridCol w="469549">
                  <a:extLst>
                    <a:ext uri="{9D8B030D-6E8A-4147-A177-3AD203B41FA5}">
                      <a16:colId xmlns:a16="http://schemas.microsoft.com/office/drawing/2014/main" val="3791893475"/>
                    </a:ext>
                  </a:extLst>
                </a:gridCol>
                <a:gridCol w="469549">
                  <a:extLst>
                    <a:ext uri="{9D8B030D-6E8A-4147-A177-3AD203B41FA5}">
                      <a16:colId xmlns:a16="http://schemas.microsoft.com/office/drawing/2014/main" val="717159672"/>
                    </a:ext>
                  </a:extLst>
                </a:gridCol>
                <a:gridCol w="469549">
                  <a:extLst>
                    <a:ext uri="{9D8B030D-6E8A-4147-A177-3AD203B41FA5}">
                      <a16:colId xmlns:a16="http://schemas.microsoft.com/office/drawing/2014/main" val="3574054609"/>
                    </a:ext>
                  </a:extLst>
                </a:gridCol>
                <a:gridCol w="469549">
                  <a:extLst>
                    <a:ext uri="{9D8B030D-6E8A-4147-A177-3AD203B41FA5}">
                      <a16:colId xmlns:a16="http://schemas.microsoft.com/office/drawing/2014/main" val="173970046"/>
                    </a:ext>
                  </a:extLst>
                </a:gridCol>
              </a:tblGrid>
              <a:tr h="370840">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77817518"/>
                  </a:ext>
                </a:extLst>
              </a:tr>
              <a:tr h="370840">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29413277"/>
                  </a:ext>
                </a:extLst>
              </a:tr>
              <a:tr h="370840">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1470598"/>
                  </a:ext>
                </a:extLst>
              </a:tr>
              <a:tr h="370840">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2648945"/>
                  </a:ext>
                </a:extLst>
              </a:tr>
              <a:tr h="370840">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2295918"/>
                  </a:ext>
                </a:extLst>
              </a:tr>
              <a:tr h="370840">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6211911"/>
                  </a:ext>
                </a:extLst>
              </a:tr>
              <a:tr h="370840">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2537929"/>
                  </a:ext>
                </a:extLst>
              </a:tr>
              <a:tr h="370840">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5142142"/>
                  </a:ext>
                </a:extLst>
              </a:tr>
            </a:tbl>
          </a:graphicData>
        </a:graphic>
      </p:graphicFrame>
      <p:graphicFrame>
        <p:nvGraphicFramePr>
          <p:cNvPr id="5" name="Table 4">
            <a:extLst>
              <a:ext uri="{FF2B5EF4-FFF2-40B4-BE49-F238E27FC236}">
                <a16:creationId xmlns:a16="http://schemas.microsoft.com/office/drawing/2014/main" id="{2AB1D3A7-ACD8-4136-8FBF-9B24C7B63184}"/>
              </a:ext>
            </a:extLst>
          </p:cNvPr>
          <p:cNvGraphicFramePr>
            <a:graphicFrameLocks noGrp="1"/>
          </p:cNvGraphicFramePr>
          <p:nvPr>
            <p:extLst>
              <p:ext uri="{D42A27DB-BD31-4B8C-83A1-F6EECF244321}">
                <p14:modId xmlns:p14="http://schemas.microsoft.com/office/powerpoint/2010/main" val="2083362721"/>
              </p:ext>
            </p:extLst>
          </p:nvPr>
        </p:nvGraphicFramePr>
        <p:xfrm>
          <a:off x="6688406" y="2775903"/>
          <a:ext cx="1963224" cy="1107440"/>
        </p:xfrm>
        <a:graphic>
          <a:graphicData uri="http://schemas.openxmlformats.org/drawingml/2006/table">
            <a:tbl>
              <a:tblPr firstRow="1" bandRow="1">
                <a:tableStyleId>{5C22544A-7EE6-4342-B048-85BDC9FD1C3A}</a:tableStyleId>
              </a:tblPr>
              <a:tblGrid>
                <a:gridCol w="654408">
                  <a:extLst>
                    <a:ext uri="{9D8B030D-6E8A-4147-A177-3AD203B41FA5}">
                      <a16:colId xmlns:a16="http://schemas.microsoft.com/office/drawing/2014/main" val="685372321"/>
                    </a:ext>
                  </a:extLst>
                </a:gridCol>
                <a:gridCol w="654408">
                  <a:extLst>
                    <a:ext uri="{9D8B030D-6E8A-4147-A177-3AD203B41FA5}">
                      <a16:colId xmlns:a16="http://schemas.microsoft.com/office/drawing/2014/main" val="700659692"/>
                    </a:ext>
                  </a:extLst>
                </a:gridCol>
                <a:gridCol w="654408">
                  <a:extLst>
                    <a:ext uri="{9D8B030D-6E8A-4147-A177-3AD203B41FA5}">
                      <a16:colId xmlns:a16="http://schemas.microsoft.com/office/drawing/2014/main" val="996538295"/>
                    </a:ext>
                  </a:extLst>
                </a:gridCol>
              </a:tblGrid>
              <a:tr h="303432">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563136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200717857"/>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23490337"/>
                  </a:ext>
                </a:extLst>
              </a:tr>
            </a:tbl>
          </a:graphicData>
        </a:graphic>
      </p:graphicFrame>
      <p:sp>
        <p:nvSpPr>
          <p:cNvPr id="6" name="TextBox 5">
            <a:extLst>
              <a:ext uri="{FF2B5EF4-FFF2-40B4-BE49-F238E27FC236}">
                <a16:creationId xmlns:a16="http://schemas.microsoft.com/office/drawing/2014/main" id="{1AF3C0F6-B5F3-4ADF-A885-0D6020381F7C}"/>
              </a:ext>
            </a:extLst>
          </p:cNvPr>
          <p:cNvSpPr txBox="1"/>
          <p:nvPr/>
        </p:nvSpPr>
        <p:spPr>
          <a:xfrm>
            <a:off x="2194402" y="5106574"/>
            <a:ext cx="1561514" cy="369332"/>
          </a:xfrm>
          <a:prstGeom prst="rect">
            <a:avLst/>
          </a:prstGeom>
          <a:noFill/>
        </p:spPr>
        <p:txBody>
          <a:bodyPr wrap="square" rtlCol="0">
            <a:spAutoFit/>
          </a:bodyPr>
          <a:lstStyle/>
          <a:p>
            <a:pPr algn="ctr"/>
            <a:r>
              <a:rPr lang="en-US" dirty="0"/>
              <a:t>Input image, A</a:t>
            </a:r>
          </a:p>
        </p:txBody>
      </p:sp>
      <p:sp>
        <p:nvSpPr>
          <p:cNvPr id="7" name="TextBox 6">
            <a:extLst>
              <a:ext uri="{FF2B5EF4-FFF2-40B4-BE49-F238E27FC236}">
                <a16:creationId xmlns:a16="http://schemas.microsoft.com/office/drawing/2014/main" id="{437104B7-7713-4D92-9F0D-47A3F754C02A}"/>
              </a:ext>
            </a:extLst>
          </p:cNvPr>
          <p:cNvSpPr txBox="1"/>
          <p:nvPr/>
        </p:nvSpPr>
        <p:spPr>
          <a:xfrm>
            <a:off x="7390227" y="2307102"/>
            <a:ext cx="559582" cy="369332"/>
          </a:xfrm>
          <a:prstGeom prst="rect">
            <a:avLst/>
          </a:prstGeom>
          <a:noFill/>
        </p:spPr>
        <p:txBody>
          <a:bodyPr wrap="square" rtlCol="0">
            <a:spAutoFit/>
          </a:bodyPr>
          <a:lstStyle/>
          <a:p>
            <a:pPr algn="ctr"/>
            <a:r>
              <a:rPr lang="en-US" dirty="0"/>
              <a:t>B</a:t>
            </a:r>
          </a:p>
        </p:txBody>
      </p:sp>
      <p:sp>
        <p:nvSpPr>
          <p:cNvPr id="3" name="Date Placeholder 2">
            <a:extLst>
              <a:ext uri="{FF2B5EF4-FFF2-40B4-BE49-F238E27FC236}">
                <a16:creationId xmlns:a16="http://schemas.microsoft.com/office/drawing/2014/main" id="{70DB8371-C65A-3DDF-8D6A-8399D394CB84}"/>
              </a:ext>
            </a:extLst>
          </p:cNvPr>
          <p:cNvSpPr>
            <a:spLocks noGrp="1"/>
          </p:cNvSpPr>
          <p:nvPr>
            <p:ph type="dt" sz="half" idx="10"/>
          </p:nvPr>
        </p:nvSpPr>
        <p:spPr/>
        <p:txBody>
          <a:bodyPr/>
          <a:lstStyle/>
          <a:p>
            <a:fld id="{A833DD87-1E28-490F-BC8E-6D184D7C8161}" type="datetime1">
              <a:rPr lang="en-US" smtClean="0"/>
              <a:t>9/21/2024</a:t>
            </a:fld>
            <a:endParaRPr lang="en-US"/>
          </a:p>
        </p:txBody>
      </p:sp>
      <p:sp>
        <p:nvSpPr>
          <p:cNvPr id="8" name="Footer Placeholder 7">
            <a:extLst>
              <a:ext uri="{FF2B5EF4-FFF2-40B4-BE49-F238E27FC236}">
                <a16:creationId xmlns:a16="http://schemas.microsoft.com/office/drawing/2014/main" id="{B77EC4F7-CCF3-B92A-584D-AB7D40ECC18B}"/>
              </a:ext>
            </a:extLst>
          </p:cNvPr>
          <p:cNvSpPr>
            <a:spLocks noGrp="1"/>
          </p:cNvSpPr>
          <p:nvPr>
            <p:ph type="ftr" sz="quarter" idx="11"/>
          </p:nvPr>
        </p:nvSpPr>
        <p:spPr/>
        <p:txBody>
          <a:bodyPr/>
          <a:lstStyle/>
          <a:p>
            <a:r>
              <a:rPr lang="en-US"/>
              <a:t>Morphological Image Processing</a:t>
            </a:r>
          </a:p>
        </p:txBody>
      </p:sp>
      <p:sp>
        <p:nvSpPr>
          <p:cNvPr id="9" name="Slide Number Placeholder 8">
            <a:extLst>
              <a:ext uri="{FF2B5EF4-FFF2-40B4-BE49-F238E27FC236}">
                <a16:creationId xmlns:a16="http://schemas.microsoft.com/office/drawing/2014/main" id="{6B59C035-5099-4B00-3135-66966EF9658F}"/>
              </a:ext>
            </a:extLst>
          </p:cNvPr>
          <p:cNvSpPr>
            <a:spLocks noGrp="1"/>
          </p:cNvSpPr>
          <p:nvPr>
            <p:ph type="sldNum" sz="quarter" idx="12"/>
          </p:nvPr>
        </p:nvSpPr>
        <p:spPr/>
        <p:txBody>
          <a:bodyPr/>
          <a:lstStyle/>
          <a:p>
            <a:fld id="{714CA8A7-C2BF-450A-85D4-073AF6C65BC5}" type="slidenum">
              <a:rPr lang="en-US" smtClean="0"/>
              <a:t>50</a:t>
            </a:fld>
            <a:endParaRPr lang="en-US"/>
          </a:p>
        </p:txBody>
      </p:sp>
    </p:spTree>
    <p:extLst>
      <p:ext uri="{BB962C8B-B14F-4D97-AF65-F5344CB8AC3E}">
        <p14:creationId xmlns:p14="http://schemas.microsoft.com/office/powerpoint/2010/main" val="24585950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29F3-33C5-479A-A864-A2219B68D76F}"/>
              </a:ext>
            </a:extLst>
          </p:cNvPr>
          <p:cNvSpPr>
            <a:spLocks noGrp="1"/>
          </p:cNvSpPr>
          <p:nvPr>
            <p:ph type="title"/>
          </p:nvPr>
        </p:nvSpPr>
        <p:spPr/>
        <p:txBody>
          <a:bodyPr/>
          <a:lstStyle/>
          <a:p>
            <a:r>
              <a:rPr lang="en-US" dirty="0"/>
              <a:t>Extraction of Connected Components</a:t>
            </a:r>
          </a:p>
        </p:txBody>
      </p:sp>
      <p:graphicFrame>
        <p:nvGraphicFramePr>
          <p:cNvPr id="4" name="Content Placeholder 3">
            <a:extLst>
              <a:ext uri="{FF2B5EF4-FFF2-40B4-BE49-F238E27FC236}">
                <a16:creationId xmlns:a16="http://schemas.microsoft.com/office/drawing/2014/main" id="{22F4B99B-EE1C-407D-936B-02C5CD598C6C}"/>
              </a:ext>
            </a:extLst>
          </p:cNvPr>
          <p:cNvGraphicFramePr>
            <a:graphicFrameLocks noGrp="1"/>
          </p:cNvGraphicFramePr>
          <p:nvPr>
            <p:ph idx="1"/>
            <p:extLst>
              <p:ext uri="{D42A27DB-BD31-4B8C-83A1-F6EECF244321}">
                <p14:modId xmlns:p14="http://schemas.microsoft.com/office/powerpoint/2010/main" val="2925892438"/>
              </p:ext>
            </p:extLst>
          </p:nvPr>
        </p:nvGraphicFramePr>
        <p:xfrm>
          <a:off x="1096963"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AA40DF3-7F9B-4948-8056-B3BC1FD0833C}"/>
                  </a:ext>
                </a:extLst>
              </p:cNvPr>
              <p:cNvSpPr/>
              <p:nvPr/>
            </p:nvSpPr>
            <p:spPr>
              <a:xfrm>
                <a:off x="2527024" y="4921886"/>
                <a:ext cx="6802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0</m:t>
                              </m:r>
                            </m:sub>
                          </m:sSub>
                        </m:e>
                      </m:d>
                    </m:oMath>
                  </m:oMathPara>
                </a14:m>
                <a:endParaRPr lang="en-US" dirty="0"/>
              </a:p>
            </p:txBody>
          </p:sp>
        </mc:Choice>
        <mc:Fallback xmlns="">
          <p:sp>
            <p:nvSpPr>
              <p:cNvPr id="5" name="Rectangle 4">
                <a:extLst>
                  <a:ext uri="{FF2B5EF4-FFF2-40B4-BE49-F238E27FC236}">
                    <a16:creationId xmlns:a16="http://schemas.microsoft.com/office/drawing/2014/main" id="{2AA40DF3-7F9B-4948-8056-B3BC1FD0833C}"/>
                  </a:ext>
                </a:extLst>
              </p:cNvPr>
              <p:cNvSpPr>
                <a:spLocks noRot="1" noChangeAspect="1" noMove="1" noResize="1" noEditPoints="1" noAdjustHandles="1" noChangeArrowheads="1" noChangeShapeType="1" noTextEdit="1"/>
              </p:cNvSpPr>
              <p:nvPr/>
            </p:nvSpPr>
            <p:spPr>
              <a:xfrm>
                <a:off x="2527024" y="4921886"/>
                <a:ext cx="680251" cy="369332"/>
              </a:xfrm>
              <a:prstGeom prst="rect">
                <a:avLst/>
              </a:prstGeom>
              <a:blipFill>
                <a:blip r:embed="rId2"/>
                <a:stretch>
                  <a:fillRect/>
                </a:stretch>
              </a:blipFill>
            </p:spPr>
            <p:txBody>
              <a:bodyPr/>
              <a:lstStyle/>
              <a:p>
                <a:r>
                  <a:rPr lang="en-US">
                    <a:noFill/>
                  </a:rPr>
                  <a:t> </a:t>
                </a:r>
              </a:p>
            </p:txBody>
          </p:sp>
        </mc:Fallback>
      </mc:AlternateContent>
      <p:graphicFrame>
        <p:nvGraphicFramePr>
          <p:cNvPr id="6" name="Content Placeholder 3">
            <a:extLst>
              <a:ext uri="{FF2B5EF4-FFF2-40B4-BE49-F238E27FC236}">
                <a16:creationId xmlns:a16="http://schemas.microsoft.com/office/drawing/2014/main" id="{B67DC633-89F8-4CFC-ABD6-1BD1473E58E5}"/>
              </a:ext>
            </a:extLst>
          </p:cNvPr>
          <p:cNvGraphicFramePr>
            <a:graphicFrameLocks/>
          </p:cNvGraphicFramePr>
          <p:nvPr>
            <p:extLst>
              <p:ext uri="{D42A27DB-BD31-4B8C-83A1-F6EECF244321}">
                <p14:modId xmlns:p14="http://schemas.microsoft.com/office/powerpoint/2010/main" val="1703786564"/>
              </p:ext>
            </p:extLst>
          </p:nvPr>
        </p:nvGraphicFramePr>
        <p:xfrm>
          <a:off x="6096000"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FDC2E58-795E-441A-AE30-E7FDE2DC2188}"/>
                  </a:ext>
                </a:extLst>
              </p:cNvPr>
              <p:cNvSpPr/>
              <p:nvPr/>
            </p:nvSpPr>
            <p:spPr>
              <a:xfrm>
                <a:off x="7620045" y="4935933"/>
                <a:ext cx="1170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0</m:t>
                              </m:r>
                            </m:sub>
                          </m:sSub>
                          <m:r>
                            <a:rPr lang="en-US">
                              <a:latin typeface="Cambria Math" panose="02040503050406030204" pitchFamily="18" charset="0"/>
                            </a:rPr>
                            <m:t>⊕</m:t>
                          </m:r>
                          <m:r>
                            <a:rPr lang="en-US" i="1">
                              <a:latin typeface="Cambria Math" panose="02040503050406030204" pitchFamily="18" charset="0"/>
                            </a:rPr>
                            <m:t>𝐵</m:t>
                          </m:r>
                        </m:e>
                      </m:d>
                    </m:oMath>
                  </m:oMathPara>
                </a14:m>
                <a:endParaRPr lang="en-US" dirty="0"/>
              </a:p>
            </p:txBody>
          </p:sp>
        </mc:Choice>
        <mc:Fallback xmlns="">
          <p:sp>
            <p:nvSpPr>
              <p:cNvPr id="7" name="Rectangle 6">
                <a:extLst>
                  <a:ext uri="{FF2B5EF4-FFF2-40B4-BE49-F238E27FC236}">
                    <a16:creationId xmlns:a16="http://schemas.microsoft.com/office/drawing/2014/main" id="{BFDC2E58-795E-441A-AE30-E7FDE2DC2188}"/>
                  </a:ext>
                </a:extLst>
              </p:cNvPr>
              <p:cNvSpPr>
                <a:spLocks noRot="1" noChangeAspect="1" noMove="1" noResize="1" noEditPoints="1" noAdjustHandles="1" noChangeArrowheads="1" noChangeShapeType="1" noTextEdit="1"/>
              </p:cNvSpPr>
              <p:nvPr/>
            </p:nvSpPr>
            <p:spPr>
              <a:xfrm>
                <a:off x="7620045" y="4935933"/>
                <a:ext cx="1170577" cy="369332"/>
              </a:xfrm>
              <a:prstGeom prst="rect">
                <a:avLst/>
              </a:prstGeom>
              <a:blipFill>
                <a:blip r:embed="rId3"/>
                <a:stretch>
                  <a:fillRect b="-8333"/>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01D30810-EBA6-FE59-F4E2-CF2F7704F06E}"/>
              </a:ext>
            </a:extLst>
          </p:cNvPr>
          <p:cNvSpPr>
            <a:spLocks noGrp="1"/>
          </p:cNvSpPr>
          <p:nvPr>
            <p:ph type="dt" sz="half" idx="10"/>
          </p:nvPr>
        </p:nvSpPr>
        <p:spPr/>
        <p:txBody>
          <a:bodyPr/>
          <a:lstStyle/>
          <a:p>
            <a:fld id="{D77CB44E-208E-44E9-A809-18A14300C2FB}" type="datetime1">
              <a:rPr lang="en-US" smtClean="0"/>
              <a:t>9/21/2024</a:t>
            </a:fld>
            <a:endParaRPr lang="en-US"/>
          </a:p>
        </p:txBody>
      </p:sp>
      <p:sp>
        <p:nvSpPr>
          <p:cNvPr id="8" name="Footer Placeholder 7">
            <a:extLst>
              <a:ext uri="{FF2B5EF4-FFF2-40B4-BE49-F238E27FC236}">
                <a16:creationId xmlns:a16="http://schemas.microsoft.com/office/drawing/2014/main" id="{B694C11F-28BD-378B-152D-E2C3ED8B65FB}"/>
              </a:ext>
            </a:extLst>
          </p:cNvPr>
          <p:cNvSpPr>
            <a:spLocks noGrp="1"/>
          </p:cNvSpPr>
          <p:nvPr>
            <p:ph type="ftr" sz="quarter" idx="11"/>
          </p:nvPr>
        </p:nvSpPr>
        <p:spPr/>
        <p:txBody>
          <a:bodyPr/>
          <a:lstStyle/>
          <a:p>
            <a:r>
              <a:rPr lang="en-US"/>
              <a:t>Morphological Image Processing</a:t>
            </a:r>
          </a:p>
        </p:txBody>
      </p:sp>
      <p:sp>
        <p:nvSpPr>
          <p:cNvPr id="9" name="Slide Number Placeholder 8">
            <a:extLst>
              <a:ext uri="{FF2B5EF4-FFF2-40B4-BE49-F238E27FC236}">
                <a16:creationId xmlns:a16="http://schemas.microsoft.com/office/drawing/2014/main" id="{1902BABC-7B78-432A-A7D9-7B8CED08CDB6}"/>
              </a:ext>
            </a:extLst>
          </p:cNvPr>
          <p:cNvSpPr>
            <a:spLocks noGrp="1"/>
          </p:cNvSpPr>
          <p:nvPr>
            <p:ph type="sldNum" sz="quarter" idx="12"/>
          </p:nvPr>
        </p:nvSpPr>
        <p:spPr/>
        <p:txBody>
          <a:bodyPr/>
          <a:lstStyle/>
          <a:p>
            <a:fld id="{714CA8A7-C2BF-450A-85D4-073AF6C65BC5}" type="slidenum">
              <a:rPr lang="en-US" smtClean="0"/>
              <a:t>51</a:t>
            </a:fld>
            <a:endParaRPr lang="en-US"/>
          </a:p>
        </p:txBody>
      </p:sp>
    </p:spTree>
    <p:extLst>
      <p:ext uri="{BB962C8B-B14F-4D97-AF65-F5344CB8AC3E}">
        <p14:creationId xmlns:p14="http://schemas.microsoft.com/office/powerpoint/2010/main" val="3311374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29F3-33C5-479A-A864-A2219B68D76F}"/>
              </a:ext>
            </a:extLst>
          </p:cNvPr>
          <p:cNvSpPr>
            <a:spLocks noGrp="1"/>
          </p:cNvSpPr>
          <p:nvPr>
            <p:ph type="title"/>
          </p:nvPr>
        </p:nvSpPr>
        <p:spPr/>
        <p:txBody>
          <a:bodyPr/>
          <a:lstStyle/>
          <a:p>
            <a:r>
              <a:rPr lang="en-US" dirty="0"/>
              <a:t>Extraction of Connected Components</a:t>
            </a:r>
          </a:p>
        </p:txBody>
      </p:sp>
      <p:graphicFrame>
        <p:nvGraphicFramePr>
          <p:cNvPr id="4" name="Content Placeholder 3">
            <a:extLst>
              <a:ext uri="{FF2B5EF4-FFF2-40B4-BE49-F238E27FC236}">
                <a16:creationId xmlns:a16="http://schemas.microsoft.com/office/drawing/2014/main" id="{22F4B99B-EE1C-407D-936B-02C5CD598C6C}"/>
              </a:ext>
            </a:extLst>
          </p:cNvPr>
          <p:cNvGraphicFramePr>
            <a:graphicFrameLocks noGrp="1"/>
          </p:cNvGraphicFramePr>
          <p:nvPr>
            <p:ph idx="1"/>
            <p:extLst>
              <p:ext uri="{D42A27DB-BD31-4B8C-83A1-F6EECF244321}">
                <p14:modId xmlns:p14="http://schemas.microsoft.com/office/powerpoint/2010/main" val="2575587781"/>
              </p:ext>
            </p:extLst>
          </p:nvPr>
        </p:nvGraphicFramePr>
        <p:xfrm>
          <a:off x="1096963"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AA40DF3-7F9B-4948-8056-B3BC1FD0833C}"/>
                  </a:ext>
                </a:extLst>
              </p:cNvPr>
              <p:cNvSpPr/>
              <p:nvPr/>
            </p:nvSpPr>
            <p:spPr>
              <a:xfrm>
                <a:off x="2869811" y="4974544"/>
                <a:ext cx="67492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e>
                      </m:d>
                    </m:oMath>
                  </m:oMathPara>
                </a14:m>
                <a:endParaRPr lang="en-US" dirty="0"/>
              </a:p>
            </p:txBody>
          </p:sp>
        </mc:Choice>
        <mc:Fallback xmlns="">
          <p:sp>
            <p:nvSpPr>
              <p:cNvPr id="5" name="Rectangle 4">
                <a:extLst>
                  <a:ext uri="{FF2B5EF4-FFF2-40B4-BE49-F238E27FC236}">
                    <a16:creationId xmlns:a16="http://schemas.microsoft.com/office/drawing/2014/main" id="{2AA40DF3-7F9B-4948-8056-B3BC1FD0833C}"/>
                  </a:ext>
                </a:extLst>
              </p:cNvPr>
              <p:cNvSpPr>
                <a:spLocks noRot="1" noChangeAspect="1" noMove="1" noResize="1" noEditPoints="1" noAdjustHandles="1" noChangeArrowheads="1" noChangeShapeType="1" noTextEdit="1"/>
              </p:cNvSpPr>
              <p:nvPr/>
            </p:nvSpPr>
            <p:spPr>
              <a:xfrm>
                <a:off x="2869811" y="4974544"/>
                <a:ext cx="674928" cy="369332"/>
              </a:xfrm>
              <a:prstGeom prst="rect">
                <a:avLst/>
              </a:prstGeom>
              <a:blipFill>
                <a:blip r:embed="rId2"/>
                <a:stretch>
                  <a:fillRect/>
                </a:stretch>
              </a:blipFill>
            </p:spPr>
            <p:txBody>
              <a:bodyPr/>
              <a:lstStyle/>
              <a:p>
                <a:r>
                  <a:rPr lang="en-US">
                    <a:noFill/>
                  </a:rPr>
                  <a:t> </a:t>
                </a:r>
              </a:p>
            </p:txBody>
          </p:sp>
        </mc:Fallback>
      </mc:AlternateContent>
      <p:graphicFrame>
        <p:nvGraphicFramePr>
          <p:cNvPr id="6" name="Content Placeholder 3">
            <a:extLst>
              <a:ext uri="{FF2B5EF4-FFF2-40B4-BE49-F238E27FC236}">
                <a16:creationId xmlns:a16="http://schemas.microsoft.com/office/drawing/2014/main" id="{B67DC633-89F8-4CFC-ABD6-1BD1473E58E5}"/>
              </a:ext>
            </a:extLst>
          </p:cNvPr>
          <p:cNvGraphicFramePr>
            <a:graphicFrameLocks/>
          </p:cNvGraphicFramePr>
          <p:nvPr>
            <p:extLst>
              <p:ext uri="{D42A27DB-BD31-4B8C-83A1-F6EECF244321}">
                <p14:modId xmlns:p14="http://schemas.microsoft.com/office/powerpoint/2010/main" val="3336297252"/>
              </p:ext>
            </p:extLst>
          </p:nvPr>
        </p:nvGraphicFramePr>
        <p:xfrm>
          <a:off x="6096000"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FDC2E58-795E-441A-AE30-E7FDE2DC2188}"/>
                  </a:ext>
                </a:extLst>
              </p:cNvPr>
              <p:cNvSpPr/>
              <p:nvPr/>
            </p:nvSpPr>
            <p:spPr>
              <a:xfrm>
                <a:off x="7866187" y="4934147"/>
                <a:ext cx="11652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1</m:t>
                              </m:r>
                            </m:sub>
                          </m:sSub>
                          <m:r>
                            <a:rPr lang="en-US">
                              <a:latin typeface="Cambria Math" panose="02040503050406030204" pitchFamily="18" charset="0"/>
                            </a:rPr>
                            <m:t>⊕</m:t>
                          </m:r>
                          <m:r>
                            <a:rPr lang="en-US" b="0" i="1" smtClean="0">
                              <a:latin typeface="Cambria Math" panose="02040503050406030204" pitchFamily="18" charset="0"/>
                            </a:rPr>
                            <m:t>𝐵</m:t>
                          </m:r>
                        </m:e>
                      </m:d>
                    </m:oMath>
                  </m:oMathPara>
                </a14:m>
                <a:endParaRPr lang="en-US" dirty="0"/>
              </a:p>
            </p:txBody>
          </p:sp>
        </mc:Choice>
        <mc:Fallback xmlns="">
          <p:sp>
            <p:nvSpPr>
              <p:cNvPr id="7" name="Rectangle 6">
                <a:extLst>
                  <a:ext uri="{FF2B5EF4-FFF2-40B4-BE49-F238E27FC236}">
                    <a16:creationId xmlns:a16="http://schemas.microsoft.com/office/drawing/2014/main" id="{BFDC2E58-795E-441A-AE30-E7FDE2DC2188}"/>
                  </a:ext>
                </a:extLst>
              </p:cNvPr>
              <p:cNvSpPr>
                <a:spLocks noRot="1" noChangeAspect="1" noMove="1" noResize="1" noEditPoints="1" noAdjustHandles="1" noChangeArrowheads="1" noChangeShapeType="1" noTextEdit="1"/>
              </p:cNvSpPr>
              <p:nvPr/>
            </p:nvSpPr>
            <p:spPr>
              <a:xfrm>
                <a:off x="7866187" y="4934147"/>
                <a:ext cx="1165255" cy="369332"/>
              </a:xfrm>
              <a:prstGeom prst="rect">
                <a:avLst/>
              </a:prstGeom>
              <a:blipFill>
                <a:blip r:embed="rId3"/>
                <a:stretch>
                  <a:fillRect b="-6557"/>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DE4133B8-2552-4F83-5C37-FA1AD6AAEBF8}"/>
              </a:ext>
            </a:extLst>
          </p:cNvPr>
          <p:cNvSpPr>
            <a:spLocks noGrp="1"/>
          </p:cNvSpPr>
          <p:nvPr>
            <p:ph type="dt" sz="half" idx="10"/>
          </p:nvPr>
        </p:nvSpPr>
        <p:spPr/>
        <p:txBody>
          <a:bodyPr/>
          <a:lstStyle/>
          <a:p>
            <a:fld id="{9B0F5192-C4B1-4EA4-AC89-4417EFE3BCEB}" type="datetime1">
              <a:rPr lang="en-US" smtClean="0"/>
              <a:t>9/21/2024</a:t>
            </a:fld>
            <a:endParaRPr lang="en-US"/>
          </a:p>
        </p:txBody>
      </p:sp>
      <p:sp>
        <p:nvSpPr>
          <p:cNvPr id="8" name="Footer Placeholder 7">
            <a:extLst>
              <a:ext uri="{FF2B5EF4-FFF2-40B4-BE49-F238E27FC236}">
                <a16:creationId xmlns:a16="http://schemas.microsoft.com/office/drawing/2014/main" id="{C2E0867C-9743-A5B3-BC34-B998717DD93D}"/>
              </a:ext>
            </a:extLst>
          </p:cNvPr>
          <p:cNvSpPr>
            <a:spLocks noGrp="1"/>
          </p:cNvSpPr>
          <p:nvPr>
            <p:ph type="ftr" sz="quarter" idx="11"/>
          </p:nvPr>
        </p:nvSpPr>
        <p:spPr/>
        <p:txBody>
          <a:bodyPr/>
          <a:lstStyle/>
          <a:p>
            <a:r>
              <a:rPr lang="en-US"/>
              <a:t>Morphological Image Processing</a:t>
            </a:r>
          </a:p>
        </p:txBody>
      </p:sp>
      <p:sp>
        <p:nvSpPr>
          <p:cNvPr id="9" name="Slide Number Placeholder 8">
            <a:extLst>
              <a:ext uri="{FF2B5EF4-FFF2-40B4-BE49-F238E27FC236}">
                <a16:creationId xmlns:a16="http://schemas.microsoft.com/office/drawing/2014/main" id="{3618CBB9-56BE-892F-7AF9-FDF6F2626AE8}"/>
              </a:ext>
            </a:extLst>
          </p:cNvPr>
          <p:cNvSpPr>
            <a:spLocks noGrp="1"/>
          </p:cNvSpPr>
          <p:nvPr>
            <p:ph type="sldNum" sz="quarter" idx="12"/>
          </p:nvPr>
        </p:nvSpPr>
        <p:spPr/>
        <p:txBody>
          <a:bodyPr/>
          <a:lstStyle/>
          <a:p>
            <a:fld id="{714CA8A7-C2BF-450A-85D4-073AF6C65BC5}" type="slidenum">
              <a:rPr lang="en-US" smtClean="0"/>
              <a:t>52</a:t>
            </a:fld>
            <a:endParaRPr lang="en-US"/>
          </a:p>
        </p:txBody>
      </p:sp>
    </p:spTree>
    <p:extLst>
      <p:ext uri="{BB962C8B-B14F-4D97-AF65-F5344CB8AC3E}">
        <p14:creationId xmlns:p14="http://schemas.microsoft.com/office/powerpoint/2010/main" val="750125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29F3-33C5-479A-A864-A2219B68D76F}"/>
              </a:ext>
            </a:extLst>
          </p:cNvPr>
          <p:cNvSpPr>
            <a:spLocks noGrp="1"/>
          </p:cNvSpPr>
          <p:nvPr>
            <p:ph type="title"/>
          </p:nvPr>
        </p:nvSpPr>
        <p:spPr/>
        <p:txBody>
          <a:bodyPr/>
          <a:lstStyle/>
          <a:p>
            <a:r>
              <a:rPr lang="en-US" dirty="0"/>
              <a:t>Extraction of Connected Components</a:t>
            </a:r>
          </a:p>
        </p:txBody>
      </p:sp>
      <p:graphicFrame>
        <p:nvGraphicFramePr>
          <p:cNvPr id="4" name="Content Placeholder 3">
            <a:extLst>
              <a:ext uri="{FF2B5EF4-FFF2-40B4-BE49-F238E27FC236}">
                <a16:creationId xmlns:a16="http://schemas.microsoft.com/office/drawing/2014/main" id="{22F4B99B-EE1C-407D-936B-02C5CD598C6C}"/>
              </a:ext>
            </a:extLst>
          </p:cNvPr>
          <p:cNvGraphicFramePr>
            <a:graphicFrameLocks noGrp="1"/>
          </p:cNvGraphicFramePr>
          <p:nvPr>
            <p:ph idx="1"/>
            <p:extLst>
              <p:ext uri="{D42A27DB-BD31-4B8C-83A1-F6EECF244321}">
                <p14:modId xmlns:p14="http://schemas.microsoft.com/office/powerpoint/2010/main" val="1882617928"/>
              </p:ext>
            </p:extLst>
          </p:nvPr>
        </p:nvGraphicFramePr>
        <p:xfrm>
          <a:off x="1096963"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AA40DF3-7F9B-4948-8056-B3BC1FD0833C}"/>
                  </a:ext>
                </a:extLst>
              </p:cNvPr>
              <p:cNvSpPr/>
              <p:nvPr/>
            </p:nvSpPr>
            <p:spPr>
              <a:xfrm>
                <a:off x="2867150" y="4934147"/>
                <a:ext cx="6802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e>
                      </m:d>
                    </m:oMath>
                  </m:oMathPara>
                </a14:m>
                <a:endParaRPr lang="en-US" dirty="0"/>
              </a:p>
            </p:txBody>
          </p:sp>
        </mc:Choice>
        <mc:Fallback xmlns="">
          <p:sp>
            <p:nvSpPr>
              <p:cNvPr id="5" name="Rectangle 4">
                <a:extLst>
                  <a:ext uri="{FF2B5EF4-FFF2-40B4-BE49-F238E27FC236}">
                    <a16:creationId xmlns:a16="http://schemas.microsoft.com/office/drawing/2014/main" id="{2AA40DF3-7F9B-4948-8056-B3BC1FD0833C}"/>
                  </a:ext>
                </a:extLst>
              </p:cNvPr>
              <p:cNvSpPr>
                <a:spLocks noRot="1" noChangeAspect="1" noMove="1" noResize="1" noEditPoints="1" noAdjustHandles="1" noChangeArrowheads="1" noChangeShapeType="1" noTextEdit="1"/>
              </p:cNvSpPr>
              <p:nvPr/>
            </p:nvSpPr>
            <p:spPr>
              <a:xfrm>
                <a:off x="2867150" y="4934147"/>
                <a:ext cx="680250" cy="369332"/>
              </a:xfrm>
              <a:prstGeom prst="rect">
                <a:avLst/>
              </a:prstGeom>
              <a:blipFill>
                <a:blip r:embed="rId2"/>
                <a:stretch>
                  <a:fillRect/>
                </a:stretch>
              </a:blipFill>
            </p:spPr>
            <p:txBody>
              <a:bodyPr/>
              <a:lstStyle/>
              <a:p>
                <a:r>
                  <a:rPr lang="en-US">
                    <a:noFill/>
                  </a:rPr>
                  <a:t> </a:t>
                </a:r>
              </a:p>
            </p:txBody>
          </p:sp>
        </mc:Fallback>
      </mc:AlternateContent>
      <p:graphicFrame>
        <p:nvGraphicFramePr>
          <p:cNvPr id="6" name="Content Placeholder 3">
            <a:extLst>
              <a:ext uri="{FF2B5EF4-FFF2-40B4-BE49-F238E27FC236}">
                <a16:creationId xmlns:a16="http://schemas.microsoft.com/office/drawing/2014/main" id="{B67DC633-89F8-4CFC-ABD6-1BD1473E58E5}"/>
              </a:ext>
            </a:extLst>
          </p:cNvPr>
          <p:cNvGraphicFramePr>
            <a:graphicFrameLocks/>
          </p:cNvGraphicFramePr>
          <p:nvPr>
            <p:extLst>
              <p:ext uri="{D42A27DB-BD31-4B8C-83A1-F6EECF244321}">
                <p14:modId xmlns:p14="http://schemas.microsoft.com/office/powerpoint/2010/main" val="2071631739"/>
              </p:ext>
            </p:extLst>
          </p:nvPr>
        </p:nvGraphicFramePr>
        <p:xfrm>
          <a:off x="6096000"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FDC2E58-795E-441A-AE30-E7FDE2DC2188}"/>
                  </a:ext>
                </a:extLst>
              </p:cNvPr>
              <p:cNvSpPr/>
              <p:nvPr/>
            </p:nvSpPr>
            <p:spPr>
              <a:xfrm>
                <a:off x="7866187" y="4934147"/>
                <a:ext cx="1170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2</m:t>
                              </m:r>
                            </m:sub>
                          </m:sSub>
                          <m:r>
                            <a:rPr lang="en-US">
                              <a:latin typeface="Cambria Math" panose="02040503050406030204" pitchFamily="18" charset="0"/>
                            </a:rPr>
                            <m:t>⊕</m:t>
                          </m:r>
                          <m:r>
                            <a:rPr lang="en-US" b="0" i="1" smtClean="0">
                              <a:latin typeface="Cambria Math" panose="02040503050406030204" pitchFamily="18" charset="0"/>
                            </a:rPr>
                            <m:t>𝐵</m:t>
                          </m:r>
                        </m:e>
                      </m:d>
                    </m:oMath>
                  </m:oMathPara>
                </a14:m>
                <a:endParaRPr lang="en-US" dirty="0"/>
              </a:p>
            </p:txBody>
          </p:sp>
        </mc:Choice>
        <mc:Fallback xmlns="">
          <p:sp>
            <p:nvSpPr>
              <p:cNvPr id="7" name="Rectangle 6">
                <a:extLst>
                  <a:ext uri="{FF2B5EF4-FFF2-40B4-BE49-F238E27FC236}">
                    <a16:creationId xmlns:a16="http://schemas.microsoft.com/office/drawing/2014/main" id="{BFDC2E58-795E-441A-AE30-E7FDE2DC2188}"/>
                  </a:ext>
                </a:extLst>
              </p:cNvPr>
              <p:cNvSpPr>
                <a:spLocks noRot="1" noChangeAspect="1" noMove="1" noResize="1" noEditPoints="1" noAdjustHandles="1" noChangeArrowheads="1" noChangeShapeType="1" noTextEdit="1"/>
              </p:cNvSpPr>
              <p:nvPr/>
            </p:nvSpPr>
            <p:spPr>
              <a:xfrm>
                <a:off x="7866187" y="4934147"/>
                <a:ext cx="1170577" cy="369332"/>
              </a:xfrm>
              <a:prstGeom prst="rect">
                <a:avLst/>
              </a:prstGeom>
              <a:blipFill>
                <a:blip r:embed="rId3"/>
                <a:stretch>
                  <a:fillRect b="-6557"/>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59525A80-6750-FAFB-12EA-0326FA311082}"/>
              </a:ext>
            </a:extLst>
          </p:cNvPr>
          <p:cNvSpPr>
            <a:spLocks noGrp="1"/>
          </p:cNvSpPr>
          <p:nvPr>
            <p:ph type="dt" sz="half" idx="10"/>
          </p:nvPr>
        </p:nvSpPr>
        <p:spPr/>
        <p:txBody>
          <a:bodyPr/>
          <a:lstStyle/>
          <a:p>
            <a:fld id="{C1489B9C-B9C3-494F-8A48-F892BF6C4865}" type="datetime1">
              <a:rPr lang="en-US" smtClean="0"/>
              <a:t>9/21/2024</a:t>
            </a:fld>
            <a:endParaRPr lang="en-US"/>
          </a:p>
        </p:txBody>
      </p:sp>
      <p:sp>
        <p:nvSpPr>
          <p:cNvPr id="8" name="Footer Placeholder 7">
            <a:extLst>
              <a:ext uri="{FF2B5EF4-FFF2-40B4-BE49-F238E27FC236}">
                <a16:creationId xmlns:a16="http://schemas.microsoft.com/office/drawing/2014/main" id="{AEB7962F-112D-6D43-2AD4-095FF2437BB7}"/>
              </a:ext>
            </a:extLst>
          </p:cNvPr>
          <p:cNvSpPr>
            <a:spLocks noGrp="1"/>
          </p:cNvSpPr>
          <p:nvPr>
            <p:ph type="ftr" sz="quarter" idx="11"/>
          </p:nvPr>
        </p:nvSpPr>
        <p:spPr/>
        <p:txBody>
          <a:bodyPr/>
          <a:lstStyle/>
          <a:p>
            <a:r>
              <a:rPr lang="en-US"/>
              <a:t>Morphological Image Processing</a:t>
            </a:r>
          </a:p>
        </p:txBody>
      </p:sp>
      <p:sp>
        <p:nvSpPr>
          <p:cNvPr id="9" name="Slide Number Placeholder 8">
            <a:extLst>
              <a:ext uri="{FF2B5EF4-FFF2-40B4-BE49-F238E27FC236}">
                <a16:creationId xmlns:a16="http://schemas.microsoft.com/office/drawing/2014/main" id="{286C9066-F6E0-5D15-19F8-C94A8053C64D}"/>
              </a:ext>
            </a:extLst>
          </p:cNvPr>
          <p:cNvSpPr>
            <a:spLocks noGrp="1"/>
          </p:cNvSpPr>
          <p:nvPr>
            <p:ph type="sldNum" sz="quarter" idx="12"/>
          </p:nvPr>
        </p:nvSpPr>
        <p:spPr/>
        <p:txBody>
          <a:bodyPr/>
          <a:lstStyle/>
          <a:p>
            <a:fld id="{714CA8A7-C2BF-450A-85D4-073AF6C65BC5}" type="slidenum">
              <a:rPr lang="en-US" smtClean="0"/>
              <a:t>53</a:t>
            </a:fld>
            <a:endParaRPr lang="en-US"/>
          </a:p>
        </p:txBody>
      </p:sp>
    </p:spTree>
    <p:extLst>
      <p:ext uri="{BB962C8B-B14F-4D97-AF65-F5344CB8AC3E}">
        <p14:creationId xmlns:p14="http://schemas.microsoft.com/office/powerpoint/2010/main" val="14820839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29F3-33C5-479A-A864-A2219B68D76F}"/>
              </a:ext>
            </a:extLst>
          </p:cNvPr>
          <p:cNvSpPr>
            <a:spLocks noGrp="1"/>
          </p:cNvSpPr>
          <p:nvPr>
            <p:ph type="title"/>
          </p:nvPr>
        </p:nvSpPr>
        <p:spPr/>
        <p:txBody>
          <a:bodyPr/>
          <a:lstStyle/>
          <a:p>
            <a:r>
              <a:rPr lang="en-US" dirty="0"/>
              <a:t>Extraction of Connected Components</a:t>
            </a:r>
          </a:p>
        </p:txBody>
      </p:sp>
      <p:graphicFrame>
        <p:nvGraphicFramePr>
          <p:cNvPr id="4" name="Content Placeholder 3">
            <a:extLst>
              <a:ext uri="{FF2B5EF4-FFF2-40B4-BE49-F238E27FC236}">
                <a16:creationId xmlns:a16="http://schemas.microsoft.com/office/drawing/2014/main" id="{22F4B99B-EE1C-407D-936B-02C5CD598C6C}"/>
              </a:ext>
            </a:extLst>
          </p:cNvPr>
          <p:cNvGraphicFramePr>
            <a:graphicFrameLocks noGrp="1"/>
          </p:cNvGraphicFramePr>
          <p:nvPr>
            <p:ph idx="1"/>
            <p:extLst>
              <p:ext uri="{D42A27DB-BD31-4B8C-83A1-F6EECF244321}">
                <p14:modId xmlns:p14="http://schemas.microsoft.com/office/powerpoint/2010/main" val="3102907955"/>
              </p:ext>
            </p:extLst>
          </p:nvPr>
        </p:nvGraphicFramePr>
        <p:xfrm>
          <a:off x="1096963"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AA40DF3-7F9B-4948-8056-B3BC1FD0833C}"/>
                  </a:ext>
                </a:extLst>
              </p:cNvPr>
              <p:cNvSpPr/>
              <p:nvPr/>
            </p:nvSpPr>
            <p:spPr>
              <a:xfrm>
                <a:off x="2867150" y="4934147"/>
                <a:ext cx="6802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3</m:t>
                              </m:r>
                            </m:sub>
                          </m:sSub>
                        </m:e>
                      </m:d>
                    </m:oMath>
                  </m:oMathPara>
                </a14:m>
                <a:endParaRPr lang="en-US" dirty="0"/>
              </a:p>
            </p:txBody>
          </p:sp>
        </mc:Choice>
        <mc:Fallback xmlns="">
          <p:sp>
            <p:nvSpPr>
              <p:cNvPr id="5" name="Rectangle 4">
                <a:extLst>
                  <a:ext uri="{FF2B5EF4-FFF2-40B4-BE49-F238E27FC236}">
                    <a16:creationId xmlns:a16="http://schemas.microsoft.com/office/drawing/2014/main" id="{2AA40DF3-7F9B-4948-8056-B3BC1FD0833C}"/>
                  </a:ext>
                </a:extLst>
              </p:cNvPr>
              <p:cNvSpPr>
                <a:spLocks noRot="1" noChangeAspect="1" noMove="1" noResize="1" noEditPoints="1" noAdjustHandles="1" noChangeArrowheads="1" noChangeShapeType="1" noTextEdit="1"/>
              </p:cNvSpPr>
              <p:nvPr/>
            </p:nvSpPr>
            <p:spPr>
              <a:xfrm>
                <a:off x="2867150" y="4934147"/>
                <a:ext cx="680250" cy="369332"/>
              </a:xfrm>
              <a:prstGeom prst="rect">
                <a:avLst/>
              </a:prstGeom>
              <a:blipFill>
                <a:blip r:embed="rId2"/>
                <a:stretch>
                  <a:fillRect/>
                </a:stretch>
              </a:blipFill>
            </p:spPr>
            <p:txBody>
              <a:bodyPr/>
              <a:lstStyle/>
              <a:p>
                <a:r>
                  <a:rPr lang="en-US">
                    <a:noFill/>
                  </a:rPr>
                  <a:t> </a:t>
                </a:r>
              </a:p>
            </p:txBody>
          </p:sp>
        </mc:Fallback>
      </mc:AlternateContent>
      <p:graphicFrame>
        <p:nvGraphicFramePr>
          <p:cNvPr id="6" name="Content Placeholder 3">
            <a:extLst>
              <a:ext uri="{FF2B5EF4-FFF2-40B4-BE49-F238E27FC236}">
                <a16:creationId xmlns:a16="http://schemas.microsoft.com/office/drawing/2014/main" id="{B67DC633-89F8-4CFC-ABD6-1BD1473E58E5}"/>
              </a:ext>
            </a:extLst>
          </p:cNvPr>
          <p:cNvGraphicFramePr>
            <a:graphicFrameLocks/>
          </p:cNvGraphicFramePr>
          <p:nvPr>
            <p:extLst>
              <p:ext uri="{D42A27DB-BD31-4B8C-83A1-F6EECF244321}">
                <p14:modId xmlns:p14="http://schemas.microsoft.com/office/powerpoint/2010/main" val="843681637"/>
              </p:ext>
            </p:extLst>
          </p:nvPr>
        </p:nvGraphicFramePr>
        <p:xfrm>
          <a:off x="6096000"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a:solidFill>
                            <a:schemeClr val="tx1"/>
                          </a:solidFill>
                        </a:rPr>
                        <a:t>1</a:t>
                      </a:r>
                      <a:endParaRPr 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FDC2E58-795E-441A-AE30-E7FDE2DC2188}"/>
                  </a:ext>
                </a:extLst>
              </p:cNvPr>
              <p:cNvSpPr/>
              <p:nvPr/>
            </p:nvSpPr>
            <p:spPr>
              <a:xfrm>
                <a:off x="7866187" y="4934147"/>
                <a:ext cx="117057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3</m:t>
                              </m:r>
                            </m:sub>
                          </m:sSub>
                          <m:r>
                            <a:rPr lang="en-US">
                              <a:latin typeface="Cambria Math" panose="02040503050406030204" pitchFamily="18" charset="0"/>
                            </a:rPr>
                            <m:t>⊕</m:t>
                          </m:r>
                          <m:r>
                            <a:rPr lang="en-US" b="0" i="1" smtClean="0">
                              <a:latin typeface="Cambria Math" panose="02040503050406030204" pitchFamily="18" charset="0"/>
                            </a:rPr>
                            <m:t>𝐵</m:t>
                          </m:r>
                        </m:e>
                      </m:d>
                    </m:oMath>
                  </m:oMathPara>
                </a14:m>
                <a:endParaRPr lang="en-US" dirty="0"/>
              </a:p>
            </p:txBody>
          </p:sp>
        </mc:Choice>
        <mc:Fallback xmlns="">
          <p:sp>
            <p:nvSpPr>
              <p:cNvPr id="7" name="Rectangle 6">
                <a:extLst>
                  <a:ext uri="{FF2B5EF4-FFF2-40B4-BE49-F238E27FC236}">
                    <a16:creationId xmlns:a16="http://schemas.microsoft.com/office/drawing/2014/main" id="{BFDC2E58-795E-441A-AE30-E7FDE2DC2188}"/>
                  </a:ext>
                </a:extLst>
              </p:cNvPr>
              <p:cNvSpPr>
                <a:spLocks noRot="1" noChangeAspect="1" noMove="1" noResize="1" noEditPoints="1" noAdjustHandles="1" noChangeArrowheads="1" noChangeShapeType="1" noTextEdit="1"/>
              </p:cNvSpPr>
              <p:nvPr/>
            </p:nvSpPr>
            <p:spPr>
              <a:xfrm>
                <a:off x="7866187" y="4934147"/>
                <a:ext cx="1170577" cy="369332"/>
              </a:xfrm>
              <a:prstGeom prst="rect">
                <a:avLst/>
              </a:prstGeom>
              <a:blipFill>
                <a:blip r:embed="rId3"/>
                <a:stretch>
                  <a:fillRect b="-6557"/>
                </a:stretch>
              </a:blipFill>
            </p:spPr>
            <p:txBody>
              <a:bodyPr/>
              <a:lstStyle/>
              <a:p>
                <a:r>
                  <a:rPr lang="en-US">
                    <a:noFill/>
                  </a:rPr>
                  <a:t> </a:t>
                </a:r>
              </a:p>
            </p:txBody>
          </p:sp>
        </mc:Fallback>
      </mc:AlternateContent>
      <p:sp>
        <p:nvSpPr>
          <p:cNvPr id="3" name="Date Placeholder 2">
            <a:extLst>
              <a:ext uri="{FF2B5EF4-FFF2-40B4-BE49-F238E27FC236}">
                <a16:creationId xmlns:a16="http://schemas.microsoft.com/office/drawing/2014/main" id="{A4035B0C-36CF-D914-1E8D-0569D42EABFC}"/>
              </a:ext>
            </a:extLst>
          </p:cNvPr>
          <p:cNvSpPr>
            <a:spLocks noGrp="1"/>
          </p:cNvSpPr>
          <p:nvPr>
            <p:ph type="dt" sz="half" idx="10"/>
          </p:nvPr>
        </p:nvSpPr>
        <p:spPr/>
        <p:txBody>
          <a:bodyPr/>
          <a:lstStyle/>
          <a:p>
            <a:fld id="{34C6183F-9964-4065-9AE8-37157AC662FD}" type="datetime1">
              <a:rPr lang="en-US" smtClean="0"/>
              <a:t>9/21/2024</a:t>
            </a:fld>
            <a:endParaRPr lang="en-US"/>
          </a:p>
        </p:txBody>
      </p:sp>
      <p:sp>
        <p:nvSpPr>
          <p:cNvPr id="8" name="Footer Placeholder 7">
            <a:extLst>
              <a:ext uri="{FF2B5EF4-FFF2-40B4-BE49-F238E27FC236}">
                <a16:creationId xmlns:a16="http://schemas.microsoft.com/office/drawing/2014/main" id="{C2A6CA80-5866-CA6C-3B9D-A2FFC7F19D49}"/>
              </a:ext>
            </a:extLst>
          </p:cNvPr>
          <p:cNvSpPr>
            <a:spLocks noGrp="1"/>
          </p:cNvSpPr>
          <p:nvPr>
            <p:ph type="ftr" sz="quarter" idx="11"/>
          </p:nvPr>
        </p:nvSpPr>
        <p:spPr/>
        <p:txBody>
          <a:bodyPr/>
          <a:lstStyle/>
          <a:p>
            <a:r>
              <a:rPr lang="en-US"/>
              <a:t>Morphological Image Processing</a:t>
            </a:r>
          </a:p>
        </p:txBody>
      </p:sp>
      <p:sp>
        <p:nvSpPr>
          <p:cNvPr id="9" name="Slide Number Placeholder 8">
            <a:extLst>
              <a:ext uri="{FF2B5EF4-FFF2-40B4-BE49-F238E27FC236}">
                <a16:creationId xmlns:a16="http://schemas.microsoft.com/office/drawing/2014/main" id="{7B46D7BF-F3A2-4568-A85A-0DD2EEF46F6B}"/>
              </a:ext>
            </a:extLst>
          </p:cNvPr>
          <p:cNvSpPr>
            <a:spLocks noGrp="1"/>
          </p:cNvSpPr>
          <p:nvPr>
            <p:ph type="sldNum" sz="quarter" idx="12"/>
          </p:nvPr>
        </p:nvSpPr>
        <p:spPr/>
        <p:txBody>
          <a:bodyPr/>
          <a:lstStyle/>
          <a:p>
            <a:fld id="{714CA8A7-C2BF-450A-85D4-073AF6C65BC5}" type="slidenum">
              <a:rPr lang="en-US" smtClean="0"/>
              <a:t>54</a:t>
            </a:fld>
            <a:endParaRPr lang="en-US"/>
          </a:p>
        </p:txBody>
      </p:sp>
    </p:spTree>
    <p:extLst>
      <p:ext uri="{BB962C8B-B14F-4D97-AF65-F5344CB8AC3E}">
        <p14:creationId xmlns:p14="http://schemas.microsoft.com/office/powerpoint/2010/main" val="2643244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529F3-33C5-479A-A864-A2219B68D76F}"/>
              </a:ext>
            </a:extLst>
          </p:cNvPr>
          <p:cNvSpPr>
            <a:spLocks noGrp="1"/>
          </p:cNvSpPr>
          <p:nvPr>
            <p:ph type="title"/>
          </p:nvPr>
        </p:nvSpPr>
        <p:spPr/>
        <p:txBody>
          <a:bodyPr/>
          <a:lstStyle/>
          <a:p>
            <a:r>
              <a:rPr lang="en-US" dirty="0"/>
              <a:t>Extraction of Connected Components</a:t>
            </a:r>
          </a:p>
        </p:txBody>
      </p:sp>
      <p:graphicFrame>
        <p:nvGraphicFramePr>
          <p:cNvPr id="4" name="Content Placeholder 3">
            <a:extLst>
              <a:ext uri="{FF2B5EF4-FFF2-40B4-BE49-F238E27FC236}">
                <a16:creationId xmlns:a16="http://schemas.microsoft.com/office/drawing/2014/main" id="{22F4B99B-EE1C-407D-936B-02C5CD598C6C}"/>
              </a:ext>
            </a:extLst>
          </p:cNvPr>
          <p:cNvGraphicFramePr>
            <a:graphicFrameLocks noGrp="1"/>
          </p:cNvGraphicFramePr>
          <p:nvPr>
            <p:ph idx="1"/>
            <p:extLst>
              <p:ext uri="{D42A27DB-BD31-4B8C-83A1-F6EECF244321}">
                <p14:modId xmlns:p14="http://schemas.microsoft.com/office/powerpoint/2010/main" val="2045740547"/>
              </p:ext>
            </p:extLst>
          </p:nvPr>
        </p:nvGraphicFramePr>
        <p:xfrm>
          <a:off x="1096963"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AA40DF3-7F9B-4948-8056-B3BC1FD0833C}"/>
                  </a:ext>
                </a:extLst>
              </p:cNvPr>
              <p:cNvSpPr/>
              <p:nvPr/>
            </p:nvSpPr>
            <p:spPr>
              <a:xfrm>
                <a:off x="2867150" y="4934147"/>
                <a:ext cx="6802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4</m:t>
                              </m:r>
                            </m:sub>
                          </m:sSub>
                        </m:e>
                      </m:d>
                    </m:oMath>
                  </m:oMathPara>
                </a14:m>
                <a:endParaRPr lang="en-US" dirty="0"/>
              </a:p>
            </p:txBody>
          </p:sp>
        </mc:Choice>
        <mc:Fallback xmlns="">
          <p:sp>
            <p:nvSpPr>
              <p:cNvPr id="5" name="Rectangle 4">
                <a:extLst>
                  <a:ext uri="{FF2B5EF4-FFF2-40B4-BE49-F238E27FC236}">
                    <a16:creationId xmlns:a16="http://schemas.microsoft.com/office/drawing/2014/main" id="{2AA40DF3-7F9B-4948-8056-B3BC1FD0833C}"/>
                  </a:ext>
                </a:extLst>
              </p:cNvPr>
              <p:cNvSpPr>
                <a:spLocks noRot="1" noChangeAspect="1" noMove="1" noResize="1" noEditPoints="1" noAdjustHandles="1" noChangeArrowheads="1" noChangeShapeType="1" noTextEdit="1"/>
              </p:cNvSpPr>
              <p:nvPr/>
            </p:nvSpPr>
            <p:spPr>
              <a:xfrm>
                <a:off x="2867150" y="4934147"/>
                <a:ext cx="68025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BFDC2E58-795E-441A-AE30-E7FDE2DC2188}"/>
                  </a:ext>
                </a:extLst>
              </p:cNvPr>
              <p:cNvSpPr/>
              <p:nvPr/>
            </p:nvSpPr>
            <p:spPr>
              <a:xfrm>
                <a:off x="7866187" y="4934147"/>
                <a:ext cx="6802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b="0" i="1" smtClean="0">
                                  <a:latin typeface="Cambria Math" panose="02040503050406030204" pitchFamily="18" charset="0"/>
                                </a:rPr>
                                <m:t>5</m:t>
                              </m:r>
                            </m:sub>
                          </m:sSub>
                        </m:e>
                      </m:d>
                    </m:oMath>
                  </m:oMathPara>
                </a14:m>
                <a:endParaRPr lang="en-US" dirty="0"/>
              </a:p>
            </p:txBody>
          </p:sp>
        </mc:Choice>
        <mc:Fallback xmlns="">
          <p:sp>
            <p:nvSpPr>
              <p:cNvPr id="7" name="Rectangle 6">
                <a:extLst>
                  <a:ext uri="{FF2B5EF4-FFF2-40B4-BE49-F238E27FC236}">
                    <a16:creationId xmlns:a16="http://schemas.microsoft.com/office/drawing/2014/main" id="{BFDC2E58-795E-441A-AE30-E7FDE2DC2188}"/>
                  </a:ext>
                </a:extLst>
              </p:cNvPr>
              <p:cNvSpPr>
                <a:spLocks noRot="1" noChangeAspect="1" noMove="1" noResize="1" noEditPoints="1" noAdjustHandles="1" noChangeArrowheads="1" noChangeShapeType="1" noTextEdit="1"/>
              </p:cNvSpPr>
              <p:nvPr/>
            </p:nvSpPr>
            <p:spPr>
              <a:xfrm>
                <a:off x="7866187" y="4934147"/>
                <a:ext cx="680251" cy="369332"/>
              </a:xfrm>
              <a:prstGeom prst="rect">
                <a:avLst/>
              </a:prstGeom>
              <a:blipFill>
                <a:blip r:embed="rId3"/>
                <a:stretch>
                  <a:fillRect b="-1639"/>
                </a:stretch>
              </a:blipFill>
            </p:spPr>
            <p:txBody>
              <a:bodyPr/>
              <a:lstStyle/>
              <a:p>
                <a:r>
                  <a:rPr lang="en-US">
                    <a:noFill/>
                  </a:rPr>
                  <a:t> </a:t>
                </a:r>
              </a:p>
            </p:txBody>
          </p:sp>
        </mc:Fallback>
      </mc:AlternateContent>
      <p:graphicFrame>
        <p:nvGraphicFramePr>
          <p:cNvPr id="8" name="Content Placeholder 3">
            <a:extLst>
              <a:ext uri="{FF2B5EF4-FFF2-40B4-BE49-F238E27FC236}">
                <a16:creationId xmlns:a16="http://schemas.microsoft.com/office/drawing/2014/main" id="{6CADBE43-AE78-4C64-9206-F1BFCC3304CB}"/>
              </a:ext>
            </a:extLst>
          </p:cNvPr>
          <p:cNvGraphicFramePr>
            <a:graphicFrameLocks/>
          </p:cNvGraphicFramePr>
          <p:nvPr>
            <p:extLst>
              <p:ext uri="{D42A27DB-BD31-4B8C-83A1-F6EECF244321}">
                <p14:modId xmlns:p14="http://schemas.microsoft.com/office/powerpoint/2010/main" val="3101861202"/>
              </p:ext>
            </p:extLst>
          </p:nvPr>
        </p:nvGraphicFramePr>
        <p:xfrm>
          <a:off x="6126480" y="1846263"/>
          <a:ext cx="4220624" cy="2966720"/>
        </p:xfrm>
        <a:graphic>
          <a:graphicData uri="http://schemas.openxmlformats.org/drawingml/2006/table">
            <a:tbl>
              <a:tblPr firstRow="1" bandRow="1">
                <a:tableStyleId>{5C22544A-7EE6-4342-B048-85BDC9FD1C3A}</a:tableStyleId>
              </a:tblPr>
              <a:tblGrid>
                <a:gridCol w="527578">
                  <a:extLst>
                    <a:ext uri="{9D8B030D-6E8A-4147-A177-3AD203B41FA5}">
                      <a16:colId xmlns:a16="http://schemas.microsoft.com/office/drawing/2014/main" val="1008361709"/>
                    </a:ext>
                  </a:extLst>
                </a:gridCol>
                <a:gridCol w="527578">
                  <a:extLst>
                    <a:ext uri="{9D8B030D-6E8A-4147-A177-3AD203B41FA5}">
                      <a16:colId xmlns:a16="http://schemas.microsoft.com/office/drawing/2014/main" val="3276143348"/>
                    </a:ext>
                  </a:extLst>
                </a:gridCol>
                <a:gridCol w="527578">
                  <a:extLst>
                    <a:ext uri="{9D8B030D-6E8A-4147-A177-3AD203B41FA5}">
                      <a16:colId xmlns:a16="http://schemas.microsoft.com/office/drawing/2014/main" val="3128222332"/>
                    </a:ext>
                  </a:extLst>
                </a:gridCol>
                <a:gridCol w="527578">
                  <a:extLst>
                    <a:ext uri="{9D8B030D-6E8A-4147-A177-3AD203B41FA5}">
                      <a16:colId xmlns:a16="http://schemas.microsoft.com/office/drawing/2014/main" val="128274016"/>
                    </a:ext>
                  </a:extLst>
                </a:gridCol>
                <a:gridCol w="527578">
                  <a:extLst>
                    <a:ext uri="{9D8B030D-6E8A-4147-A177-3AD203B41FA5}">
                      <a16:colId xmlns:a16="http://schemas.microsoft.com/office/drawing/2014/main" val="1190542047"/>
                    </a:ext>
                  </a:extLst>
                </a:gridCol>
                <a:gridCol w="527578">
                  <a:extLst>
                    <a:ext uri="{9D8B030D-6E8A-4147-A177-3AD203B41FA5}">
                      <a16:colId xmlns:a16="http://schemas.microsoft.com/office/drawing/2014/main" val="756311836"/>
                    </a:ext>
                  </a:extLst>
                </a:gridCol>
                <a:gridCol w="527578">
                  <a:extLst>
                    <a:ext uri="{9D8B030D-6E8A-4147-A177-3AD203B41FA5}">
                      <a16:colId xmlns:a16="http://schemas.microsoft.com/office/drawing/2014/main" val="3616176589"/>
                    </a:ext>
                  </a:extLst>
                </a:gridCol>
                <a:gridCol w="527578">
                  <a:extLst>
                    <a:ext uri="{9D8B030D-6E8A-4147-A177-3AD203B41FA5}">
                      <a16:colId xmlns:a16="http://schemas.microsoft.com/office/drawing/2014/main" val="3379216644"/>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168040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739819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941890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95327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451104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185474"/>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607935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8114427"/>
                  </a:ext>
                </a:extLst>
              </a:tr>
            </a:tbl>
          </a:graphicData>
        </a:graphic>
      </p:graphicFrame>
      <p:sp>
        <p:nvSpPr>
          <p:cNvPr id="3" name="Date Placeholder 2">
            <a:extLst>
              <a:ext uri="{FF2B5EF4-FFF2-40B4-BE49-F238E27FC236}">
                <a16:creationId xmlns:a16="http://schemas.microsoft.com/office/drawing/2014/main" id="{AA23D04B-8E25-9413-55F6-8A177A885BD7}"/>
              </a:ext>
            </a:extLst>
          </p:cNvPr>
          <p:cNvSpPr>
            <a:spLocks noGrp="1"/>
          </p:cNvSpPr>
          <p:nvPr>
            <p:ph type="dt" sz="half" idx="10"/>
          </p:nvPr>
        </p:nvSpPr>
        <p:spPr/>
        <p:txBody>
          <a:bodyPr/>
          <a:lstStyle/>
          <a:p>
            <a:fld id="{944D0BE6-8522-4EBB-A52C-8CA2CAC22D5A}" type="datetime1">
              <a:rPr lang="en-US" smtClean="0"/>
              <a:t>9/21/2024</a:t>
            </a:fld>
            <a:endParaRPr lang="en-US"/>
          </a:p>
        </p:txBody>
      </p:sp>
      <p:sp>
        <p:nvSpPr>
          <p:cNvPr id="6" name="Footer Placeholder 5">
            <a:extLst>
              <a:ext uri="{FF2B5EF4-FFF2-40B4-BE49-F238E27FC236}">
                <a16:creationId xmlns:a16="http://schemas.microsoft.com/office/drawing/2014/main" id="{9FB99999-0378-4B56-E2C8-86A9887862F1}"/>
              </a:ext>
            </a:extLst>
          </p:cNvPr>
          <p:cNvSpPr>
            <a:spLocks noGrp="1"/>
          </p:cNvSpPr>
          <p:nvPr>
            <p:ph type="ftr" sz="quarter" idx="11"/>
          </p:nvPr>
        </p:nvSpPr>
        <p:spPr/>
        <p:txBody>
          <a:bodyPr/>
          <a:lstStyle/>
          <a:p>
            <a:r>
              <a:rPr lang="en-US"/>
              <a:t>Morphological Image Processing</a:t>
            </a:r>
          </a:p>
        </p:txBody>
      </p:sp>
      <p:sp>
        <p:nvSpPr>
          <p:cNvPr id="9" name="Slide Number Placeholder 8">
            <a:extLst>
              <a:ext uri="{FF2B5EF4-FFF2-40B4-BE49-F238E27FC236}">
                <a16:creationId xmlns:a16="http://schemas.microsoft.com/office/drawing/2014/main" id="{87A62E1F-07D6-6D18-D4C3-F9A909E54011}"/>
              </a:ext>
            </a:extLst>
          </p:cNvPr>
          <p:cNvSpPr>
            <a:spLocks noGrp="1"/>
          </p:cNvSpPr>
          <p:nvPr>
            <p:ph type="sldNum" sz="quarter" idx="12"/>
          </p:nvPr>
        </p:nvSpPr>
        <p:spPr/>
        <p:txBody>
          <a:bodyPr/>
          <a:lstStyle/>
          <a:p>
            <a:fld id="{714CA8A7-C2BF-450A-85D4-073AF6C65BC5}" type="slidenum">
              <a:rPr lang="en-US" smtClean="0"/>
              <a:t>55</a:t>
            </a:fld>
            <a:endParaRPr lang="en-US"/>
          </a:p>
        </p:txBody>
      </p:sp>
    </p:spTree>
    <p:extLst>
      <p:ext uri="{BB962C8B-B14F-4D97-AF65-F5344CB8AC3E}">
        <p14:creationId xmlns:p14="http://schemas.microsoft.com/office/powerpoint/2010/main" val="28265353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03F3-41C7-4176-8203-C86FEC5BB621}"/>
              </a:ext>
            </a:extLst>
          </p:cNvPr>
          <p:cNvSpPr>
            <a:spLocks noGrp="1"/>
          </p:cNvSpPr>
          <p:nvPr>
            <p:ph type="title"/>
          </p:nvPr>
        </p:nvSpPr>
        <p:spPr/>
        <p:txBody>
          <a:bodyPr/>
          <a:lstStyle/>
          <a:p>
            <a:r>
              <a:rPr lang="en-US" dirty="0"/>
              <a:t>Extraction of Connected Components</a:t>
            </a:r>
          </a:p>
        </p:txBody>
      </p:sp>
      <p:pic>
        <p:nvPicPr>
          <p:cNvPr id="4" name="Content Placeholder 3">
            <a:extLst>
              <a:ext uri="{FF2B5EF4-FFF2-40B4-BE49-F238E27FC236}">
                <a16:creationId xmlns:a16="http://schemas.microsoft.com/office/drawing/2014/main" id="{6095233B-3316-41DB-9355-124BD485F285}"/>
              </a:ext>
            </a:extLst>
          </p:cNvPr>
          <p:cNvPicPr>
            <a:picLocks noGrp="1" noChangeAspect="1"/>
          </p:cNvPicPr>
          <p:nvPr>
            <p:ph idx="1"/>
          </p:nvPr>
        </p:nvPicPr>
        <p:blipFill>
          <a:blip r:embed="rId2"/>
          <a:stretch>
            <a:fillRect/>
          </a:stretch>
        </p:blipFill>
        <p:spPr>
          <a:xfrm>
            <a:off x="3498154" y="1946544"/>
            <a:ext cx="5256652" cy="3990975"/>
          </a:xfrm>
          <a:prstGeom prst="rect">
            <a:avLst/>
          </a:prstGeom>
        </p:spPr>
      </p:pic>
      <p:sp>
        <p:nvSpPr>
          <p:cNvPr id="3" name="Date Placeholder 2">
            <a:extLst>
              <a:ext uri="{FF2B5EF4-FFF2-40B4-BE49-F238E27FC236}">
                <a16:creationId xmlns:a16="http://schemas.microsoft.com/office/drawing/2014/main" id="{1489E0F4-809B-ACAB-D6D5-E4620BB505BC}"/>
              </a:ext>
            </a:extLst>
          </p:cNvPr>
          <p:cNvSpPr>
            <a:spLocks noGrp="1"/>
          </p:cNvSpPr>
          <p:nvPr>
            <p:ph type="dt" sz="half" idx="10"/>
          </p:nvPr>
        </p:nvSpPr>
        <p:spPr/>
        <p:txBody>
          <a:bodyPr/>
          <a:lstStyle/>
          <a:p>
            <a:fld id="{FD181390-FEF5-4B9B-822E-730CF2A81205}" type="datetime1">
              <a:rPr lang="en-US" smtClean="0"/>
              <a:t>9/21/2024</a:t>
            </a:fld>
            <a:endParaRPr lang="en-US"/>
          </a:p>
        </p:txBody>
      </p:sp>
      <p:sp>
        <p:nvSpPr>
          <p:cNvPr id="5" name="Footer Placeholder 4">
            <a:extLst>
              <a:ext uri="{FF2B5EF4-FFF2-40B4-BE49-F238E27FC236}">
                <a16:creationId xmlns:a16="http://schemas.microsoft.com/office/drawing/2014/main" id="{F475C911-229F-D1E4-31BF-FE1BFEB7748C}"/>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52F0B07B-98C9-D812-2C22-A183FCFE1805}"/>
              </a:ext>
            </a:extLst>
          </p:cNvPr>
          <p:cNvSpPr>
            <a:spLocks noGrp="1"/>
          </p:cNvSpPr>
          <p:nvPr>
            <p:ph type="sldNum" sz="quarter" idx="12"/>
          </p:nvPr>
        </p:nvSpPr>
        <p:spPr/>
        <p:txBody>
          <a:bodyPr/>
          <a:lstStyle/>
          <a:p>
            <a:fld id="{714CA8A7-C2BF-450A-85D4-073AF6C65BC5}" type="slidenum">
              <a:rPr lang="en-US" smtClean="0"/>
              <a:t>56</a:t>
            </a:fld>
            <a:endParaRPr lang="en-US"/>
          </a:p>
        </p:txBody>
      </p:sp>
    </p:spTree>
    <p:extLst>
      <p:ext uri="{BB962C8B-B14F-4D97-AF65-F5344CB8AC3E}">
        <p14:creationId xmlns:p14="http://schemas.microsoft.com/office/powerpoint/2010/main" val="42810261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6C721-9D04-443A-B6A2-E7C627695E0E}"/>
              </a:ext>
            </a:extLst>
          </p:cNvPr>
          <p:cNvSpPr>
            <a:spLocks noGrp="1"/>
          </p:cNvSpPr>
          <p:nvPr>
            <p:ph type="title"/>
          </p:nvPr>
        </p:nvSpPr>
        <p:spPr/>
        <p:txBody>
          <a:bodyPr/>
          <a:lstStyle/>
          <a:p>
            <a:r>
              <a:rPr lang="en-US" dirty="0"/>
              <a:t>Thinning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84B1C3-5A04-4E56-9D7C-E7A0EE368992}"/>
                  </a:ext>
                </a:extLst>
              </p:cNvPr>
              <p:cNvSpPr>
                <a:spLocks noGrp="1"/>
              </p:cNvSpPr>
              <p:nvPr>
                <p:ph idx="1"/>
              </p:nvPr>
            </p:nvSpPr>
            <p:spPr>
              <a:xfrm>
                <a:off x="1097280" y="1845733"/>
                <a:ext cx="10058400" cy="4329983"/>
              </a:xfrm>
            </p:spPr>
            <p:txBody>
              <a:bodyPr>
                <a:normAutofit lnSpcReduction="10000"/>
              </a:bodyPr>
              <a:lstStyle/>
              <a:p>
                <a:pPr>
                  <a:buFont typeface="Wingdings" panose="05000000000000000000" pitchFamily="2" charset="2"/>
                  <a:buChar char="v"/>
                </a:pPr>
                <a:r>
                  <a:rPr lang="en-US" dirty="0"/>
                  <a:t>The thinning of a set </a:t>
                </a:r>
                <a14:m>
                  <m:oMath xmlns:m="http://schemas.openxmlformats.org/officeDocument/2006/math">
                    <m:r>
                      <a:rPr lang="en-US" i="1">
                        <a:latin typeface="Cambria Math" panose="02040503050406030204" pitchFamily="18" charset="0"/>
                      </a:rPr>
                      <m:t>𝐴</m:t>
                    </m:r>
                  </m:oMath>
                </a14:m>
                <a:r>
                  <a:rPr lang="en-US" dirty="0"/>
                  <a:t> by a structuring element </a:t>
                </a:r>
                <a14:m>
                  <m:oMath xmlns:m="http://schemas.openxmlformats.org/officeDocument/2006/math">
                    <m:r>
                      <a:rPr lang="en-US" i="1">
                        <a:latin typeface="Cambria Math" panose="02040503050406030204" pitchFamily="18" charset="0"/>
                      </a:rPr>
                      <m:t>𝐵</m:t>
                    </m:r>
                  </m:oMath>
                </a14:m>
                <a:r>
                  <a:rPr lang="en-US" dirty="0"/>
                  <a:t>, denoted </a:t>
                </a:r>
                <a14:m>
                  <m:oMath xmlns:m="http://schemas.openxmlformats.org/officeDocument/2006/math">
                    <m:r>
                      <a:rPr lang="en-US" i="1">
                        <a:latin typeface="Cambria Math" panose="02040503050406030204" pitchFamily="18" charset="0"/>
                      </a:rPr>
                      <m:t>𝐴</m:t>
                    </m:r>
                    <m:r>
                      <a:rPr lang="en-US">
                        <a:latin typeface="Cambria Math" panose="02040503050406030204" pitchFamily="18" charset="0"/>
                      </a:rPr>
                      <m:t>⊗</m:t>
                    </m:r>
                    <m:r>
                      <a:rPr lang="en-US" i="1">
                        <a:latin typeface="Cambria Math" panose="02040503050406030204" pitchFamily="18" charset="0"/>
                      </a:rPr>
                      <m:t>𝐵</m:t>
                    </m:r>
                  </m:oMath>
                </a14:m>
                <a:r>
                  <a:rPr lang="en-US" dirty="0"/>
                  <a:t>, can be defined in terms of the hit-or-miss transform:</a:t>
                </a:r>
              </a:p>
              <a:p>
                <a:pPr marL="0" indent="0">
                  <a:buNone/>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en-US" i="1">
                              <a:latin typeface="Cambria Math" panose="02040503050406030204" pitchFamily="18" charset="0"/>
                            </a:rPr>
                          </m:ctrlPr>
                        </m:mPr>
                        <m:mr>
                          <m:e>
                            <m:r>
                              <a:rPr lang="en-US" i="1">
                                <a:latin typeface="Cambria Math" panose="02040503050406030204" pitchFamily="18" charset="0"/>
                              </a:rPr>
                              <m:t>𝐴</m:t>
                            </m:r>
                            <m:r>
                              <a:rPr lang="en-US">
                                <a:latin typeface="Cambria Math" panose="02040503050406030204" pitchFamily="18" charset="0"/>
                              </a:rPr>
                              <m:t>⊗</m:t>
                            </m:r>
                            <m:r>
                              <a:rPr lang="en-US" i="1">
                                <a:latin typeface="Cambria Math" panose="02040503050406030204" pitchFamily="18" charset="0"/>
                              </a:rPr>
                              <m:t>𝐵</m:t>
                            </m:r>
                          </m:e>
                          <m:e>
                            <m:r>
                              <a:rPr lang="en-US" i="1">
                                <a:latin typeface="Cambria Math" panose="02040503050406030204" pitchFamily="18" charset="0"/>
                              </a:rPr>
                              <m:t> </m:t>
                            </m:r>
                            <m:r>
                              <a:rPr lang="en-US">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𝐴</m:t>
                            </m:r>
                            <m:r>
                              <a:rPr lang="en-US">
                                <a:latin typeface="Cambria Math" panose="02040503050406030204" pitchFamily="18" charset="0"/>
                              </a:rPr>
                              <m:t>⊛</m:t>
                            </m:r>
                            <m:r>
                              <a:rPr lang="en-US" i="1">
                                <a:latin typeface="Cambria Math" panose="02040503050406030204" pitchFamily="18" charset="0"/>
                              </a:rPr>
                              <m:t>𝐵</m:t>
                            </m:r>
                            <m:r>
                              <a:rPr lang="en-US">
                                <a:latin typeface="Cambria Math" panose="02040503050406030204" pitchFamily="18" charset="0"/>
                              </a:rPr>
                              <m:t>)</m:t>
                            </m:r>
                          </m:e>
                        </m:mr>
                        <m:mr>
                          <m:e/>
                          <m:e>
                            <m:r>
                              <a:rPr lang="en-US" i="1">
                                <a:latin typeface="Cambria Math" panose="02040503050406030204" pitchFamily="18" charset="0"/>
                              </a:rPr>
                              <m:t> </m:t>
                            </m:r>
                            <m:r>
                              <a:rPr lang="en-US">
                                <a:latin typeface="Cambria Math" panose="02040503050406030204" pitchFamily="18" charset="0"/>
                              </a:rPr>
                              <m:t>=</m:t>
                            </m:r>
                            <m:r>
                              <a:rPr lang="en-US" i="1">
                                <a:latin typeface="Cambria Math" panose="02040503050406030204" pitchFamily="18" charset="0"/>
                              </a:rPr>
                              <m:t>𝐴</m:t>
                            </m:r>
                            <m:r>
                              <a:rPr lang="en-US">
                                <a:latin typeface="Cambria Math" panose="02040503050406030204" pitchFamily="18" charset="0"/>
                              </a:rPr>
                              <m:t>∩(</m:t>
                            </m:r>
                            <m:r>
                              <a:rPr lang="en-US" i="1">
                                <a:latin typeface="Cambria Math" panose="02040503050406030204" pitchFamily="18" charset="0"/>
                              </a:rPr>
                              <m:t>𝐴</m:t>
                            </m:r>
                            <m:r>
                              <a:rPr lang="en-US">
                                <a:latin typeface="Cambria Math" panose="02040503050406030204" pitchFamily="18" charset="0"/>
                              </a:rPr>
                              <m:t>⊛</m:t>
                            </m:r>
                            <m:r>
                              <a:rPr lang="en-US" i="1">
                                <a:latin typeface="Cambria Math" panose="02040503050406030204" pitchFamily="18" charset="0"/>
                              </a:rPr>
                              <m:t>𝐵</m:t>
                            </m:r>
                            <m:sSup>
                              <m:sSupPr>
                                <m:ctrlPr>
                                  <a:rPr lang="en-US" i="1">
                                    <a:latin typeface="Cambria Math" panose="02040503050406030204" pitchFamily="18" charset="0"/>
                                  </a:rPr>
                                </m:ctrlPr>
                              </m:sSupPr>
                              <m:e>
                                <m:r>
                                  <a:rPr lang="en-US">
                                    <a:latin typeface="Cambria Math" panose="02040503050406030204" pitchFamily="18" charset="0"/>
                                  </a:rPr>
                                  <m:t>)</m:t>
                                </m:r>
                              </m:e>
                              <m:sup>
                                <m:r>
                                  <a:rPr lang="en-US" i="1">
                                    <a:latin typeface="Cambria Math" panose="02040503050406030204" pitchFamily="18" charset="0"/>
                                  </a:rPr>
                                  <m:t>𝑐</m:t>
                                </m:r>
                              </m:sup>
                            </m:sSup>
                          </m:e>
                        </m:mr>
                      </m:m>
                    </m:oMath>
                  </m:oMathPara>
                </a14:m>
                <a:endParaRPr lang="en-US" dirty="0"/>
              </a:p>
              <a:p>
                <a:pPr>
                  <a:buFont typeface="Wingdings" panose="05000000000000000000" pitchFamily="2" charset="2"/>
                  <a:buChar char="v"/>
                </a:pPr>
                <a:r>
                  <a:rPr lang="en-US" dirty="0"/>
                  <a:t>A more useful expression for thinning </a:t>
                </a:r>
                <a14:m>
                  <m:oMath xmlns:m="http://schemas.openxmlformats.org/officeDocument/2006/math">
                    <m:r>
                      <a:rPr lang="en-US" i="1">
                        <a:latin typeface="Cambria Math" panose="02040503050406030204" pitchFamily="18" charset="0"/>
                      </a:rPr>
                      <m:t>𝐴</m:t>
                    </m:r>
                  </m:oMath>
                </a14:m>
                <a:r>
                  <a:rPr lang="en-US" dirty="0"/>
                  <a:t> symmetrically is based on a sequence of structuring elements:</a:t>
                </a: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r>
                        <a:rPr lang="en-US" i="1">
                          <a:latin typeface="Cambria Math" panose="02040503050406030204" pitchFamily="18" charset="0"/>
                        </a:rPr>
                        <m:t>𝐵</m:t>
                      </m:r>
                      <m:r>
                        <a:rPr lang="en-US">
                          <a:latin typeface="Cambria Math" panose="02040503050406030204" pitchFamily="18" charset="0"/>
                        </a:rPr>
                        <m:t>}=</m:t>
                      </m:r>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a:latin typeface="Cambria Math" panose="02040503050406030204" pitchFamily="18" charset="0"/>
                                </a:rPr>
                                <m:t>1</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a:latin typeface="Cambria Math" panose="02040503050406030204" pitchFamily="18" charset="0"/>
                                </a:rPr>
                                <m:t>2</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a:latin typeface="Cambria Math" panose="02040503050406030204" pitchFamily="18" charset="0"/>
                                </a:rPr>
                                <m:t>3</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𝑛</m:t>
                              </m:r>
                            </m:sup>
                          </m:sSup>
                        </m:e>
                      </m:d>
                    </m:oMath>
                  </m:oMathPara>
                </a14:m>
                <a:endParaRPr lang="en-US" dirty="0"/>
              </a:p>
              <a:p>
                <a:r>
                  <a:rPr lang="en-US" dirty="0"/>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𝑖</m:t>
                        </m:r>
                      </m:sup>
                    </m:sSup>
                  </m:oMath>
                </a14:m>
                <a:r>
                  <a:rPr lang="en-US" dirty="0"/>
                  <a:t> is a rotated version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𝑖</m:t>
                        </m:r>
                        <m:r>
                          <a:rPr lang="en-US" i="1">
                            <a:latin typeface="Cambria Math" panose="02040503050406030204" pitchFamily="18" charset="0"/>
                          </a:rPr>
                          <m:t>−</m:t>
                        </m:r>
                        <m:r>
                          <a:rPr lang="en-US">
                            <a:latin typeface="Cambria Math" panose="02040503050406030204" pitchFamily="18" charset="0"/>
                          </a:rPr>
                          <m:t>1</m:t>
                        </m:r>
                      </m:sup>
                    </m:sSup>
                  </m:oMath>
                </a14:m>
                <a:r>
                  <a:rPr lang="en-US" dirty="0"/>
                  <a:t>. Using this concept, we now define thinning by a sequence of structuring elements 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𝐴</m:t>
                      </m:r>
                      <m:r>
                        <a:rPr lang="en-US">
                          <a:latin typeface="Cambria Math" panose="02040503050406030204" pitchFamily="18" charset="0"/>
                        </a:rPr>
                        <m:t>⊗{</m:t>
                      </m:r>
                      <m:r>
                        <a:rPr lang="en-US" i="1">
                          <a:latin typeface="Cambria Math" panose="02040503050406030204" pitchFamily="18" charset="0"/>
                        </a:rPr>
                        <m:t>𝐵</m:t>
                      </m:r>
                      <m:r>
                        <a:rPr lang="en-US">
                          <a:latin typeface="Cambria Math" panose="02040503050406030204" pitchFamily="18" charset="0"/>
                        </a:rPr>
                        <m:t>}=</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a:latin typeface="Cambria Math" panose="02040503050406030204" pitchFamily="18" charset="0"/>
                                </a:rPr>
                                <m:t>…</m:t>
                              </m:r>
                              <m:d>
                                <m:dPr>
                                  <m:ctrlPr>
                                    <a:rPr lang="en-US" i="1">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𝐴</m:t>
                                      </m:r>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a:latin typeface="Cambria Math" panose="02040503050406030204" pitchFamily="18" charset="0"/>
                                            </a:rPr>
                                            <m:t>1</m:t>
                                          </m:r>
                                        </m:sup>
                                      </m:sSup>
                                    </m:e>
                                  </m:d>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a:latin typeface="Cambria Math" panose="02040503050406030204" pitchFamily="18" charset="0"/>
                                        </a:rPr>
                                        <m:t>2</m:t>
                                      </m:r>
                                    </m:sup>
                                  </m:sSup>
                                </m:e>
                              </m:d>
                              <m:r>
                                <a:rPr lang="en-US">
                                  <a:latin typeface="Cambria Math" panose="02040503050406030204" pitchFamily="18" charset="0"/>
                                </a:rPr>
                                <m:t>…</m:t>
                              </m:r>
                            </m:e>
                          </m:d>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𝑛</m:t>
                              </m:r>
                            </m:sup>
                          </m:sSup>
                        </m:e>
                      </m:d>
                    </m:oMath>
                  </m:oMathPara>
                </a14:m>
                <a:endParaRPr lang="en-US" dirty="0"/>
              </a:p>
              <a:p>
                <a:pPr>
                  <a:buFont typeface="Wingdings" panose="05000000000000000000" pitchFamily="2" charset="2"/>
                  <a:buChar char="v"/>
                </a:pPr>
                <a:r>
                  <a:rPr lang="en-US" dirty="0"/>
                  <a:t>The process is to thin </a:t>
                </a:r>
                <a14:m>
                  <m:oMath xmlns:m="http://schemas.openxmlformats.org/officeDocument/2006/math">
                    <m:r>
                      <a:rPr lang="en-US" i="1">
                        <a:latin typeface="Cambria Math" panose="02040503050406030204" pitchFamily="18" charset="0"/>
                      </a:rPr>
                      <m:t>𝐴</m:t>
                    </m:r>
                  </m:oMath>
                </a14:m>
                <a:r>
                  <a:rPr lang="en-US" dirty="0"/>
                  <a:t> by one pass with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a:latin typeface="Cambria Math" panose="02040503050406030204" pitchFamily="18" charset="0"/>
                          </a:rPr>
                          <m:t>1</m:t>
                        </m:r>
                      </m:sup>
                    </m:sSup>
                  </m:oMath>
                </a14:m>
                <a:r>
                  <a:rPr lang="en-US" dirty="0"/>
                  <a:t>, then thin the result with one pass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a:latin typeface="Cambria Math" panose="02040503050406030204" pitchFamily="18" charset="0"/>
                          </a:rPr>
                          <m:t>2</m:t>
                        </m:r>
                      </m:sup>
                    </m:sSup>
                  </m:oMath>
                </a14:m>
                <a:r>
                  <a:rPr lang="en-US" dirty="0"/>
                  <a:t>, and so on, until </a:t>
                </a:r>
                <a14:m>
                  <m:oMath xmlns:m="http://schemas.openxmlformats.org/officeDocument/2006/math">
                    <m:r>
                      <a:rPr lang="en-US" i="1">
                        <a:latin typeface="Cambria Math" panose="02040503050406030204" pitchFamily="18" charset="0"/>
                      </a:rPr>
                      <m:t>𝐴</m:t>
                    </m:r>
                  </m:oMath>
                </a14:m>
                <a:r>
                  <a:rPr lang="en-US" dirty="0"/>
                  <a:t> is thinned with one pass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𝑛</m:t>
                        </m:r>
                      </m:sup>
                    </m:sSup>
                  </m:oMath>
                </a14:m>
                <a:r>
                  <a:rPr lang="en-US" dirty="0"/>
                  <a:t>. The entire process is repeated until no further changes occur. </a:t>
                </a:r>
              </a:p>
            </p:txBody>
          </p:sp>
        </mc:Choice>
        <mc:Fallback xmlns="">
          <p:sp>
            <p:nvSpPr>
              <p:cNvPr id="3" name="Content Placeholder 2">
                <a:extLst>
                  <a:ext uri="{FF2B5EF4-FFF2-40B4-BE49-F238E27FC236}">
                    <a16:creationId xmlns:a16="http://schemas.microsoft.com/office/drawing/2014/main" id="{3A84B1C3-5A04-4E56-9D7C-E7A0EE368992}"/>
                  </a:ext>
                </a:extLst>
              </p:cNvPr>
              <p:cNvSpPr>
                <a:spLocks noGrp="1" noRot="1" noChangeAspect="1" noMove="1" noResize="1" noEditPoints="1" noAdjustHandles="1" noChangeArrowheads="1" noChangeShapeType="1" noTextEdit="1"/>
              </p:cNvSpPr>
              <p:nvPr>
                <p:ph idx="1"/>
              </p:nvPr>
            </p:nvSpPr>
            <p:spPr>
              <a:xfrm>
                <a:off x="1097280" y="1845733"/>
                <a:ext cx="10058400" cy="4329983"/>
              </a:xfrm>
              <a:blipFill>
                <a:blip r:embed="rId2"/>
                <a:stretch>
                  <a:fillRect l="-1455" t="-2254" r="-1455" b="-28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E50B9A3-3005-1FD9-0FBC-E4BD0DBA08B6}"/>
              </a:ext>
            </a:extLst>
          </p:cNvPr>
          <p:cNvSpPr>
            <a:spLocks noGrp="1"/>
          </p:cNvSpPr>
          <p:nvPr>
            <p:ph type="dt" sz="half" idx="10"/>
          </p:nvPr>
        </p:nvSpPr>
        <p:spPr/>
        <p:txBody>
          <a:bodyPr/>
          <a:lstStyle/>
          <a:p>
            <a:fld id="{A1736357-7384-4756-850D-E3E1006B7BDD}" type="datetime1">
              <a:rPr lang="en-US" smtClean="0"/>
              <a:t>9/21/2024</a:t>
            </a:fld>
            <a:endParaRPr lang="en-US"/>
          </a:p>
        </p:txBody>
      </p:sp>
      <p:sp>
        <p:nvSpPr>
          <p:cNvPr id="5" name="Footer Placeholder 4">
            <a:extLst>
              <a:ext uri="{FF2B5EF4-FFF2-40B4-BE49-F238E27FC236}">
                <a16:creationId xmlns:a16="http://schemas.microsoft.com/office/drawing/2014/main" id="{6F036B4D-AA17-D4B9-CFB3-55A6D04C87E5}"/>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4CC03FC1-511B-31B9-9687-19CFC6AEE6F6}"/>
              </a:ext>
            </a:extLst>
          </p:cNvPr>
          <p:cNvSpPr>
            <a:spLocks noGrp="1"/>
          </p:cNvSpPr>
          <p:nvPr>
            <p:ph type="sldNum" sz="quarter" idx="12"/>
          </p:nvPr>
        </p:nvSpPr>
        <p:spPr/>
        <p:txBody>
          <a:bodyPr/>
          <a:lstStyle/>
          <a:p>
            <a:fld id="{714CA8A7-C2BF-450A-85D4-073AF6C65BC5}" type="slidenum">
              <a:rPr lang="en-US" smtClean="0"/>
              <a:t>57</a:t>
            </a:fld>
            <a:endParaRPr lang="en-US"/>
          </a:p>
        </p:txBody>
      </p:sp>
    </p:spTree>
    <p:extLst>
      <p:ext uri="{BB962C8B-B14F-4D97-AF65-F5344CB8AC3E}">
        <p14:creationId xmlns:p14="http://schemas.microsoft.com/office/powerpoint/2010/main" val="18107952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F8737-BAF9-4BB7-B0D5-C0C53938E1F1}"/>
              </a:ext>
            </a:extLst>
          </p:cNvPr>
          <p:cNvSpPr>
            <a:spLocks noGrp="1"/>
          </p:cNvSpPr>
          <p:nvPr>
            <p:ph type="title"/>
          </p:nvPr>
        </p:nvSpPr>
        <p:spPr/>
        <p:txBody>
          <a:bodyPr/>
          <a:lstStyle/>
          <a:p>
            <a:r>
              <a:rPr lang="en-US" dirty="0"/>
              <a:t>Thinning</a:t>
            </a:r>
          </a:p>
        </p:txBody>
      </p:sp>
      <p:sp>
        <p:nvSpPr>
          <p:cNvPr id="3" name="Content Placeholder 2">
            <a:extLst>
              <a:ext uri="{FF2B5EF4-FFF2-40B4-BE49-F238E27FC236}">
                <a16:creationId xmlns:a16="http://schemas.microsoft.com/office/drawing/2014/main" id="{27603837-EF99-44F3-B16C-0B1E55EFA2DF}"/>
              </a:ext>
            </a:extLst>
          </p:cNvPr>
          <p:cNvSpPr>
            <a:spLocks noGrp="1"/>
          </p:cNvSpPr>
          <p:nvPr>
            <p:ph idx="1"/>
          </p:nvPr>
        </p:nvSpPr>
        <p:spPr/>
        <p:txBody>
          <a:bodyPr/>
          <a:lstStyle/>
          <a:p>
            <a:pPr algn="just">
              <a:lnSpc>
                <a:spcPct val="150000"/>
              </a:lnSpc>
              <a:buFont typeface="Wingdings" panose="05000000000000000000" pitchFamily="2" charset="2"/>
              <a:buChar char="v"/>
            </a:pPr>
            <a:r>
              <a:rPr lang="en-US" dirty="0"/>
              <a:t>Thinning is a morphological operation that is used to remove selected foreground pixels from binary images, somewhat like erosion or opening.</a:t>
            </a:r>
          </a:p>
          <a:p>
            <a:pPr algn="just">
              <a:lnSpc>
                <a:spcPct val="150000"/>
              </a:lnSpc>
              <a:buFont typeface="Wingdings" panose="05000000000000000000" pitchFamily="2" charset="2"/>
              <a:buChar char="v"/>
            </a:pPr>
            <a:r>
              <a:rPr lang="en-US" dirty="0"/>
              <a:t>It can be used for several applications, but is particularly useful for skeletonization. </a:t>
            </a:r>
          </a:p>
          <a:p>
            <a:pPr algn="just">
              <a:lnSpc>
                <a:spcPct val="150000"/>
              </a:lnSpc>
              <a:buFont typeface="Wingdings" panose="05000000000000000000" pitchFamily="2" charset="2"/>
              <a:buChar char="v"/>
            </a:pPr>
            <a:r>
              <a:rPr lang="en-US" dirty="0"/>
              <a:t>In this mode it is commonly used to tidy up the output of edge detectors by reducing all lines to single pixel thickness. </a:t>
            </a:r>
          </a:p>
          <a:p>
            <a:pPr algn="just">
              <a:lnSpc>
                <a:spcPct val="150000"/>
              </a:lnSpc>
              <a:buFont typeface="Wingdings" panose="05000000000000000000" pitchFamily="2" charset="2"/>
              <a:buChar char="v"/>
            </a:pPr>
            <a:r>
              <a:rPr lang="en-US" dirty="0"/>
              <a:t>Thinning is normally only applied to binary images, and produces another binary image as output.</a:t>
            </a:r>
          </a:p>
        </p:txBody>
      </p:sp>
      <p:sp>
        <p:nvSpPr>
          <p:cNvPr id="4" name="Date Placeholder 3">
            <a:extLst>
              <a:ext uri="{FF2B5EF4-FFF2-40B4-BE49-F238E27FC236}">
                <a16:creationId xmlns:a16="http://schemas.microsoft.com/office/drawing/2014/main" id="{BD726A1B-3885-F7CC-AF54-76A5B01CDE1F}"/>
              </a:ext>
            </a:extLst>
          </p:cNvPr>
          <p:cNvSpPr>
            <a:spLocks noGrp="1"/>
          </p:cNvSpPr>
          <p:nvPr>
            <p:ph type="dt" sz="half" idx="10"/>
          </p:nvPr>
        </p:nvSpPr>
        <p:spPr/>
        <p:txBody>
          <a:bodyPr/>
          <a:lstStyle/>
          <a:p>
            <a:fld id="{EB74BDD5-64FA-4881-9077-92F06757DFD3}" type="datetime1">
              <a:rPr lang="en-US" smtClean="0"/>
              <a:t>9/21/2024</a:t>
            </a:fld>
            <a:endParaRPr lang="en-US"/>
          </a:p>
        </p:txBody>
      </p:sp>
      <p:sp>
        <p:nvSpPr>
          <p:cNvPr id="5" name="Footer Placeholder 4">
            <a:extLst>
              <a:ext uri="{FF2B5EF4-FFF2-40B4-BE49-F238E27FC236}">
                <a16:creationId xmlns:a16="http://schemas.microsoft.com/office/drawing/2014/main" id="{AC032F69-6434-E806-68CA-963FD7AAF00F}"/>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F897B74A-3A7C-5692-9589-D1DA3BA2C250}"/>
              </a:ext>
            </a:extLst>
          </p:cNvPr>
          <p:cNvSpPr>
            <a:spLocks noGrp="1"/>
          </p:cNvSpPr>
          <p:nvPr>
            <p:ph type="sldNum" sz="quarter" idx="12"/>
          </p:nvPr>
        </p:nvSpPr>
        <p:spPr/>
        <p:txBody>
          <a:bodyPr/>
          <a:lstStyle/>
          <a:p>
            <a:fld id="{714CA8A7-C2BF-450A-85D4-073AF6C65BC5}" type="slidenum">
              <a:rPr lang="en-US" smtClean="0"/>
              <a:t>58</a:t>
            </a:fld>
            <a:endParaRPr lang="en-US"/>
          </a:p>
        </p:txBody>
      </p:sp>
    </p:spTree>
    <p:extLst>
      <p:ext uri="{BB962C8B-B14F-4D97-AF65-F5344CB8AC3E}">
        <p14:creationId xmlns:p14="http://schemas.microsoft.com/office/powerpoint/2010/main" val="21308548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6A-39C8-418E-9DE5-842F6C21B180}"/>
              </a:ext>
            </a:extLst>
          </p:cNvPr>
          <p:cNvSpPr>
            <a:spLocks noGrp="1"/>
          </p:cNvSpPr>
          <p:nvPr>
            <p:ph type="title"/>
          </p:nvPr>
        </p:nvSpPr>
        <p:spPr/>
        <p:txBody>
          <a:bodyPr/>
          <a:lstStyle/>
          <a:p>
            <a:r>
              <a:rPr lang="en-US" dirty="0"/>
              <a:t>Thinning</a:t>
            </a:r>
          </a:p>
        </p:txBody>
      </p:sp>
      <p:graphicFrame>
        <p:nvGraphicFramePr>
          <p:cNvPr id="4" name="Content Placeholder 3">
            <a:extLst>
              <a:ext uri="{FF2B5EF4-FFF2-40B4-BE49-F238E27FC236}">
                <a16:creationId xmlns:a16="http://schemas.microsoft.com/office/drawing/2014/main" id="{41E2CCE1-7DAA-4988-8268-F60D5939A60C}"/>
              </a:ext>
            </a:extLst>
          </p:cNvPr>
          <p:cNvGraphicFramePr>
            <a:graphicFrameLocks noGrp="1"/>
          </p:cNvGraphicFramePr>
          <p:nvPr>
            <p:ph idx="1"/>
            <p:extLst>
              <p:ext uri="{D42A27DB-BD31-4B8C-83A1-F6EECF244321}">
                <p14:modId xmlns:p14="http://schemas.microsoft.com/office/powerpoint/2010/main" val="3176411824"/>
              </p:ext>
            </p:extLst>
          </p:nvPr>
        </p:nvGraphicFramePr>
        <p:xfrm>
          <a:off x="1314693" y="1917652"/>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23189140"/>
                  </a:ext>
                </a:extLst>
              </a:tr>
              <a:tr h="370840">
                <a:tc>
                  <a:txBody>
                    <a:bodyPr/>
                    <a:lstStyle/>
                    <a:p>
                      <a:r>
                        <a:rPr lang="en-US" dirty="0"/>
                        <a:t>X</a:t>
                      </a:r>
                    </a:p>
                  </a:txBody>
                  <a:tcPr/>
                </a:tc>
                <a:tc>
                  <a:txBody>
                    <a:bodyPr/>
                    <a:lstStyle/>
                    <a:p>
                      <a:r>
                        <a:rPr lang="en-US" dirty="0"/>
                        <a:t>1</a:t>
                      </a:r>
                    </a:p>
                  </a:txBody>
                  <a:tcPr/>
                </a:tc>
                <a:tc>
                  <a:txBody>
                    <a:bodyPr/>
                    <a:lstStyle/>
                    <a:p>
                      <a:r>
                        <a:rPr lang="en-US" dirty="0"/>
                        <a:t>X</a:t>
                      </a:r>
                    </a:p>
                  </a:txBody>
                  <a:tcPr/>
                </a:tc>
                <a:extLst>
                  <a:ext uri="{0D108BD9-81ED-4DB2-BD59-A6C34878D82A}">
                    <a16:rowId xmlns:a16="http://schemas.microsoft.com/office/drawing/2014/main" val="162597168"/>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560250243"/>
                  </a:ext>
                </a:extLst>
              </a:tr>
            </a:tbl>
          </a:graphicData>
        </a:graphic>
      </p:graphicFrame>
      <p:graphicFrame>
        <p:nvGraphicFramePr>
          <p:cNvPr id="5" name="Content Placeholder 3">
            <a:extLst>
              <a:ext uri="{FF2B5EF4-FFF2-40B4-BE49-F238E27FC236}">
                <a16:creationId xmlns:a16="http://schemas.microsoft.com/office/drawing/2014/main" id="{DBDBCB8B-81D3-499D-A670-569634D31F47}"/>
              </a:ext>
            </a:extLst>
          </p:cNvPr>
          <p:cNvGraphicFramePr>
            <a:graphicFrameLocks/>
          </p:cNvGraphicFramePr>
          <p:nvPr>
            <p:extLst>
              <p:ext uri="{D42A27DB-BD31-4B8C-83A1-F6EECF244321}">
                <p14:modId xmlns:p14="http://schemas.microsoft.com/office/powerpoint/2010/main" val="4289640732"/>
              </p:ext>
            </p:extLst>
          </p:nvPr>
        </p:nvGraphicFramePr>
        <p:xfrm>
          <a:off x="2851371" y="5044560"/>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0</a:t>
                      </a:r>
                    </a:p>
                  </a:txBody>
                  <a:tcPr/>
                </a:tc>
                <a:tc>
                  <a:txBody>
                    <a:bodyPr/>
                    <a:lstStyle/>
                    <a:p>
                      <a:r>
                        <a:rPr lang="en-US" dirty="0"/>
                        <a:t>X</a:t>
                      </a:r>
                    </a:p>
                  </a:txBody>
                  <a:tcPr/>
                </a:tc>
                <a:tc>
                  <a:txBody>
                    <a:bodyPr/>
                    <a:lstStyle/>
                    <a:p>
                      <a:r>
                        <a:rPr lang="en-US" dirty="0"/>
                        <a:t>1</a:t>
                      </a:r>
                    </a:p>
                  </a:txBody>
                  <a:tcPr/>
                </a:tc>
                <a:extLst>
                  <a:ext uri="{0D108BD9-81ED-4DB2-BD59-A6C34878D82A}">
                    <a16:rowId xmlns:a16="http://schemas.microsoft.com/office/drawing/2014/main" val="1723189140"/>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62597168"/>
                  </a:ext>
                </a:extLst>
              </a:tr>
              <a:tr h="370840">
                <a:tc>
                  <a:txBody>
                    <a:bodyPr/>
                    <a:lstStyle/>
                    <a:p>
                      <a:r>
                        <a:rPr lang="en-US" dirty="0"/>
                        <a:t>0</a:t>
                      </a:r>
                    </a:p>
                  </a:txBody>
                  <a:tcPr/>
                </a:tc>
                <a:tc>
                  <a:txBody>
                    <a:bodyPr/>
                    <a:lstStyle/>
                    <a:p>
                      <a:r>
                        <a:rPr lang="en-US" dirty="0"/>
                        <a:t>X</a:t>
                      </a:r>
                    </a:p>
                  </a:txBody>
                  <a:tcPr/>
                </a:tc>
                <a:tc>
                  <a:txBody>
                    <a:bodyPr/>
                    <a:lstStyle/>
                    <a:p>
                      <a:r>
                        <a:rPr lang="en-US" dirty="0"/>
                        <a:t>1</a:t>
                      </a:r>
                    </a:p>
                  </a:txBody>
                  <a:tcPr/>
                </a:tc>
                <a:extLst>
                  <a:ext uri="{0D108BD9-81ED-4DB2-BD59-A6C34878D82A}">
                    <a16:rowId xmlns:a16="http://schemas.microsoft.com/office/drawing/2014/main" val="3560250243"/>
                  </a:ext>
                </a:extLst>
              </a:tr>
            </a:tbl>
          </a:graphicData>
        </a:graphic>
      </p:graphicFrame>
      <p:graphicFrame>
        <p:nvGraphicFramePr>
          <p:cNvPr id="6" name="Content Placeholder 3">
            <a:extLst>
              <a:ext uri="{FF2B5EF4-FFF2-40B4-BE49-F238E27FC236}">
                <a16:creationId xmlns:a16="http://schemas.microsoft.com/office/drawing/2014/main" id="{7D88837A-9CA4-41E3-BC1B-0BB422EE61E7}"/>
              </a:ext>
            </a:extLst>
          </p:cNvPr>
          <p:cNvGraphicFramePr>
            <a:graphicFrameLocks/>
          </p:cNvGraphicFramePr>
          <p:nvPr>
            <p:extLst>
              <p:ext uri="{D42A27DB-BD31-4B8C-83A1-F6EECF244321}">
                <p14:modId xmlns:p14="http://schemas.microsoft.com/office/powerpoint/2010/main" val="2407202479"/>
              </p:ext>
            </p:extLst>
          </p:nvPr>
        </p:nvGraphicFramePr>
        <p:xfrm>
          <a:off x="1278729" y="3475587"/>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1</a:t>
                      </a:r>
                    </a:p>
                  </a:txBody>
                  <a:tcPr/>
                </a:tc>
                <a:tc>
                  <a:txBody>
                    <a:bodyPr/>
                    <a:lstStyle/>
                    <a:p>
                      <a:r>
                        <a:rPr lang="en-US" dirty="0"/>
                        <a:t>1</a:t>
                      </a:r>
                    </a:p>
                  </a:txBody>
                  <a:tcPr/>
                </a:tc>
                <a:tc>
                  <a:txBody>
                    <a:bodyPr/>
                    <a:lstStyle/>
                    <a:p>
                      <a:r>
                        <a:rPr lang="en-US" dirty="0"/>
                        <a:t>X</a:t>
                      </a:r>
                    </a:p>
                  </a:txBody>
                  <a:tcPr/>
                </a:tc>
                <a:extLst>
                  <a:ext uri="{0D108BD9-81ED-4DB2-BD59-A6C34878D82A}">
                    <a16:rowId xmlns:a16="http://schemas.microsoft.com/office/drawing/2014/main" val="1723189140"/>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2597168"/>
                  </a:ext>
                </a:extLst>
              </a:tr>
              <a:tr h="370840">
                <a:tc>
                  <a:txBody>
                    <a:bodyPr/>
                    <a:lstStyle/>
                    <a:p>
                      <a:r>
                        <a:rPr lang="en-US" dirty="0"/>
                        <a:t>X</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560250243"/>
                  </a:ext>
                </a:extLst>
              </a:tr>
            </a:tbl>
          </a:graphicData>
        </a:graphic>
      </p:graphicFrame>
      <p:graphicFrame>
        <p:nvGraphicFramePr>
          <p:cNvPr id="7" name="Content Placeholder 3">
            <a:extLst>
              <a:ext uri="{FF2B5EF4-FFF2-40B4-BE49-F238E27FC236}">
                <a16:creationId xmlns:a16="http://schemas.microsoft.com/office/drawing/2014/main" id="{3797EA9A-E82F-4C36-9215-5EE8C95E445E}"/>
              </a:ext>
            </a:extLst>
          </p:cNvPr>
          <p:cNvGraphicFramePr>
            <a:graphicFrameLocks/>
          </p:cNvGraphicFramePr>
          <p:nvPr>
            <p:extLst>
              <p:ext uri="{D42A27DB-BD31-4B8C-83A1-F6EECF244321}">
                <p14:modId xmlns:p14="http://schemas.microsoft.com/office/powerpoint/2010/main" val="2480331922"/>
              </p:ext>
            </p:extLst>
          </p:nvPr>
        </p:nvGraphicFramePr>
        <p:xfrm>
          <a:off x="5160339" y="3451738"/>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723189140"/>
                  </a:ext>
                </a:extLst>
              </a:tr>
              <a:tr h="370840">
                <a:tc>
                  <a:txBody>
                    <a:bodyPr/>
                    <a:lstStyle/>
                    <a:p>
                      <a:r>
                        <a:rPr lang="en-US" dirty="0"/>
                        <a:t>X</a:t>
                      </a:r>
                    </a:p>
                  </a:txBody>
                  <a:tcPr/>
                </a:tc>
                <a:tc>
                  <a:txBody>
                    <a:bodyPr/>
                    <a:lstStyle/>
                    <a:p>
                      <a:r>
                        <a:rPr lang="en-US" dirty="0"/>
                        <a:t>1</a:t>
                      </a:r>
                    </a:p>
                  </a:txBody>
                  <a:tcPr/>
                </a:tc>
                <a:tc>
                  <a:txBody>
                    <a:bodyPr/>
                    <a:lstStyle/>
                    <a:p>
                      <a:r>
                        <a:rPr lang="en-US" dirty="0"/>
                        <a:t>X</a:t>
                      </a:r>
                    </a:p>
                  </a:txBody>
                  <a:tcPr/>
                </a:tc>
                <a:extLst>
                  <a:ext uri="{0D108BD9-81ED-4DB2-BD59-A6C34878D82A}">
                    <a16:rowId xmlns:a16="http://schemas.microsoft.com/office/drawing/2014/main" val="162597168"/>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560250243"/>
                  </a:ext>
                </a:extLst>
              </a:tr>
            </a:tbl>
          </a:graphicData>
        </a:graphic>
      </p:graphicFrame>
      <p:graphicFrame>
        <p:nvGraphicFramePr>
          <p:cNvPr id="8" name="Content Placeholder 3">
            <a:extLst>
              <a:ext uri="{FF2B5EF4-FFF2-40B4-BE49-F238E27FC236}">
                <a16:creationId xmlns:a16="http://schemas.microsoft.com/office/drawing/2014/main" id="{2E6A1167-74F0-46A5-8C84-464BD27B5997}"/>
              </a:ext>
            </a:extLst>
          </p:cNvPr>
          <p:cNvGraphicFramePr>
            <a:graphicFrameLocks/>
          </p:cNvGraphicFramePr>
          <p:nvPr>
            <p:extLst>
              <p:ext uri="{D42A27DB-BD31-4B8C-83A1-F6EECF244321}">
                <p14:modId xmlns:p14="http://schemas.microsoft.com/office/powerpoint/2010/main" val="109209321"/>
              </p:ext>
            </p:extLst>
          </p:nvPr>
        </p:nvGraphicFramePr>
        <p:xfrm>
          <a:off x="8595042" y="3451738"/>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X</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723189140"/>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62597168"/>
                  </a:ext>
                </a:extLst>
              </a:tr>
              <a:tr h="370840">
                <a:tc>
                  <a:txBody>
                    <a:bodyPr/>
                    <a:lstStyle/>
                    <a:p>
                      <a:r>
                        <a:rPr lang="en-US" dirty="0"/>
                        <a:t>0</a:t>
                      </a:r>
                    </a:p>
                  </a:txBody>
                  <a:tcPr/>
                </a:tc>
                <a:tc>
                  <a:txBody>
                    <a:bodyPr/>
                    <a:lstStyle/>
                    <a:p>
                      <a:r>
                        <a:rPr lang="en-US" dirty="0"/>
                        <a:t>0</a:t>
                      </a:r>
                    </a:p>
                  </a:txBody>
                  <a:tcPr/>
                </a:tc>
                <a:tc>
                  <a:txBody>
                    <a:bodyPr/>
                    <a:lstStyle/>
                    <a:p>
                      <a:r>
                        <a:rPr lang="en-US" dirty="0"/>
                        <a:t>X</a:t>
                      </a:r>
                    </a:p>
                  </a:txBody>
                  <a:tcPr/>
                </a:tc>
                <a:extLst>
                  <a:ext uri="{0D108BD9-81ED-4DB2-BD59-A6C34878D82A}">
                    <a16:rowId xmlns:a16="http://schemas.microsoft.com/office/drawing/2014/main" val="3560250243"/>
                  </a:ext>
                </a:extLst>
              </a:tr>
            </a:tbl>
          </a:graphicData>
        </a:graphic>
      </p:graphicFrame>
      <p:graphicFrame>
        <p:nvGraphicFramePr>
          <p:cNvPr id="9" name="Content Placeholder 3">
            <a:extLst>
              <a:ext uri="{FF2B5EF4-FFF2-40B4-BE49-F238E27FC236}">
                <a16:creationId xmlns:a16="http://schemas.microsoft.com/office/drawing/2014/main" id="{E07F39AD-01D7-4E2C-AD5D-CAA46BECD194}"/>
              </a:ext>
            </a:extLst>
          </p:cNvPr>
          <p:cNvGraphicFramePr>
            <a:graphicFrameLocks/>
          </p:cNvGraphicFramePr>
          <p:nvPr>
            <p:extLst>
              <p:ext uri="{D42A27DB-BD31-4B8C-83A1-F6EECF244321}">
                <p14:modId xmlns:p14="http://schemas.microsoft.com/office/powerpoint/2010/main" val="708374426"/>
              </p:ext>
            </p:extLst>
          </p:nvPr>
        </p:nvGraphicFramePr>
        <p:xfrm>
          <a:off x="5160339" y="1870113"/>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X</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23189140"/>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2597168"/>
                  </a:ext>
                </a:extLst>
              </a:tr>
              <a:tr h="370840">
                <a:tc>
                  <a:txBody>
                    <a:bodyPr/>
                    <a:lstStyle/>
                    <a:p>
                      <a:r>
                        <a:rPr lang="en-US" dirty="0"/>
                        <a:t>1</a:t>
                      </a:r>
                    </a:p>
                  </a:txBody>
                  <a:tcPr/>
                </a:tc>
                <a:tc>
                  <a:txBody>
                    <a:bodyPr/>
                    <a:lstStyle/>
                    <a:p>
                      <a:r>
                        <a:rPr lang="en-US" dirty="0"/>
                        <a:t>1</a:t>
                      </a:r>
                    </a:p>
                  </a:txBody>
                  <a:tcPr/>
                </a:tc>
                <a:tc>
                  <a:txBody>
                    <a:bodyPr/>
                    <a:lstStyle/>
                    <a:p>
                      <a:r>
                        <a:rPr lang="en-US" dirty="0"/>
                        <a:t>X</a:t>
                      </a:r>
                    </a:p>
                  </a:txBody>
                  <a:tcPr/>
                </a:tc>
                <a:extLst>
                  <a:ext uri="{0D108BD9-81ED-4DB2-BD59-A6C34878D82A}">
                    <a16:rowId xmlns:a16="http://schemas.microsoft.com/office/drawing/2014/main" val="3560250243"/>
                  </a:ext>
                </a:extLst>
              </a:tr>
            </a:tbl>
          </a:graphicData>
        </a:graphic>
      </p:graphicFrame>
      <p:graphicFrame>
        <p:nvGraphicFramePr>
          <p:cNvPr id="10" name="Content Placeholder 3">
            <a:extLst>
              <a:ext uri="{FF2B5EF4-FFF2-40B4-BE49-F238E27FC236}">
                <a16:creationId xmlns:a16="http://schemas.microsoft.com/office/drawing/2014/main" id="{1B9D098E-B915-4368-A190-5801413DD6C2}"/>
              </a:ext>
            </a:extLst>
          </p:cNvPr>
          <p:cNvGraphicFramePr>
            <a:graphicFrameLocks/>
          </p:cNvGraphicFramePr>
          <p:nvPr>
            <p:extLst>
              <p:ext uri="{D42A27DB-BD31-4B8C-83A1-F6EECF244321}">
                <p14:modId xmlns:p14="http://schemas.microsoft.com/office/powerpoint/2010/main" val="2584222339"/>
              </p:ext>
            </p:extLst>
          </p:nvPr>
        </p:nvGraphicFramePr>
        <p:xfrm>
          <a:off x="8595042" y="1917652"/>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1</a:t>
                      </a:r>
                    </a:p>
                  </a:txBody>
                  <a:tcPr/>
                </a:tc>
                <a:tc>
                  <a:txBody>
                    <a:bodyPr/>
                    <a:lstStyle/>
                    <a:p>
                      <a:r>
                        <a:rPr lang="en-US" dirty="0"/>
                        <a:t>X</a:t>
                      </a:r>
                    </a:p>
                  </a:txBody>
                  <a:tcPr/>
                </a:tc>
                <a:tc>
                  <a:txBody>
                    <a:bodyPr/>
                    <a:lstStyle/>
                    <a:p>
                      <a:r>
                        <a:rPr lang="en-US" dirty="0"/>
                        <a:t>0</a:t>
                      </a:r>
                    </a:p>
                  </a:txBody>
                  <a:tcPr/>
                </a:tc>
                <a:extLst>
                  <a:ext uri="{0D108BD9-81ED-4DB2-BD59-A6C34878D82A}">
                    <a16:rowId xmlns:a16="http://schemas.microsoft.com/office/drawing/2014/main" val="1723189140"/>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162597168"/>
                  </a:ext>
                </a:extLst>
              </a:tr>
              <a:tr h="370840">
                <a:tc>
                  <a:txBody>
                    <a:bodyPr/>
                    <a:lstStyle/>
                    <a:p>
                      <a:r>
                        <a:rPr lang="en-US" dirty="0"/>
                        <a:t>1</a:t>
                      </a:r>
                    </a:p>
                  </a:txBody>
                  <a:tcPr/>
                </a:tc>
                <a:tc>
                  <a:txBody>
                    <a:bodyPr/>
                    <a:lstStyle/>
                    <a:p>
                      <a:r>
                        <a:rPr lang="en-US" dirty="0"/>
                        <a:t>X</a:t>
                      </a:r>
                    </a:p>
                  </a:txBody>
                  <a:tcPr/>
                </a:tc>
                <a:tc>
                  <a:txBody>
                    <a:bodyPr/>
                    <a:lstStyle/>
                    <a:p>
                      <a:r>
                        <a:rPr lang="en-US" dirty="0"/>
                        <a:t>0</a:t>
                      </a:r>
                    </a:p>
                  </a:txBody>
                  <a:tcPr/>
                </a:tc>
                <a:extLst>
                  <a:ext uri="{0D108BD9-81ED-4DB2-BD59-A6C34878D82A}">
                    <a16:rowId xmlns:a16="http://schemas.microsoft.com/office/drawing/2014/main" val="3560250243"/>
                  </a:ext>
                </a:extLst>
              </a:tr>
            </a:tbl>
          </a:graphicData>
        </a:graphic>
      </p:graphicFrame>
      <p:graphicFrame>
        <p:nvGraphicFramePr>
          <p:cNvPr id="11" name="Content Placeholder 3">
            <a:extLst>
              <a:ext uri="{FF2B5EF4-FFF2-40B4-BE49-F238E27FC236}">
                <a16:creationId xmlns:a16="http://schemas.microsoft.com/office/drawing/2014/main" id="{3A988363-2A98-4AF3-A277-3BE63308D0D7}"/>
              </a:ext>
            </a:extLst>
          </p:cNvPr>
          <p:cNvGraphicFramePr>
            <a:graphicFrameLocks/>
          </p:cNvGraphicFramePr>
          <p:nvPr>
            <p:extLst>
              <p:ext uri="{D42A27DB-BD31-4B8C-83A1-F6EECF244321}">
                <p14:modId xmlns:p14="http://schemas.microsoft.com/office/powerpoint/2010/main" val="1191347823"/>
              </p:ext>
            </p:extLst>
          </p:nvPr>
        </p:nvGraphicFramePr>
        <p:xfrm>
          <a:off x="6779992" y="5092507"/>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0</a:t>
                      </a:r>
                    </a:p>
                  </a:txBody>
                  <a:tcPr/>
                </a:tc>
                <a:tc>
                  <a:txBody>
                    <a:bodyPr/>
                    <a:lstStyle/>
                    <a:p>
                      <a:r>
                        <a:rPr lang="en-US" dirty="0"/>
                        <a:t>0</a:t>
                      </a:r>
                    </a:p>
                  </a:txBody>
                  <a:tcPr/>
                </a:tc>
                <a:tc>
                  <a:txBody>
                    <a:bodyPr/>
                    <a:lstStyle/>
                    <a:p>
                      <a:r>
                        <a:rPr lang="en-US" dirty="0"/>
                        <a:t>X</a:t>
                      </a:r>
                    </a:p>
                  </a:txBody>
                  <a:tcPr/>
                </a:tc>
                <a:extLst>
                  <a:ext uri="{0D108BD9-81ED-4DB2-BD59-A6C34878D82A}">
                    <a16:rowId xmlns:a16="http://schemas.microsoft.com/office/drawing/2014/main" val="1723189140"/>
                  </a:ext>
                </a:extLst>
              </a:tr>
              <a:tr h="370840">
                <a:tc>
                  <a:txBody>
                    <a:bodyPr/>
                    <a:lstStyle/>
                    <a:p>
                      <a:r>
                        <a:rPr lang="en-US" dirty="0"/>
                        <a:t>0</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62597168"/>
                  </a:ext>
                </a:extLst>
              </a:tr>
              <a:tr h="370840">
                <a:tc>
                  <a:txBody>
                    <a:bodyPr/>
                    <a:lstStyle/>
                    <a:p>
                      <a:r>
                        <a:rPr lang="en-US" dirty="0"/>
                        <a:t>X</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560250243"/>
                  </a:ext>
                </a:extLst>
              </a:tr>
            </a:tbl>
          </a:graphicData>
        </a:graphic>
      </p:graphicFrame>
      <p:sp>
        <p:nvSpPr>
          <p:cNvPr id="12" name="TextBox 11">
            <a:extLst>
              <a:ext uri="{FF2B5EF4-FFF2-40B4-BE49-F238E27FC236}">
                <a16:creationId xmlns:a16="http://schemas.microsoft.com/office/drawing/2014/main" id="{2217231E-FC8B-4669-BEF1-7E2676719FF3}"/>
              </a:ext>
            </a:extLst>
          </p:cNvPr>
          <p:cNvSpPr txBox="1"/>
          <p:nvPr/>
        </p:nvSpPr>
        <p:spPr>
          <a:xfrm>
            <a:off x="2284728" y="3036930"/>
            <a:ext cx="548640" cy="369332"/>
          </a:xfrm>
          <a:prstGeom prst="rect">
            <a:avLst/>
          </a:prstGeom>
          <a:noFill/>
        </p:spPr>
        <p:txBody>
          <a:bodyPr wrap="square" rtlCol="0">
            <a:spAutoFit/>
          </a:bodyPr>
          <a:lstStyle/>
          <a:p>
            <a:r>
              <a:rPr lang="en-US" dirty="0"/>
              <a:t>B1</a:t>
            </a:r>
          </a:p>
        </p:txBody>
      </p:sp>
      <p:sp>
        <p:nvSpPr>
          <p:cNvPr id="13" name="TextBox 12">
            <a:extLst>
              <a:ext uri="{FF2B5EF4-FFF2-40B4-BE49-F238E27FC236}">
                <a16:creationId xmlns:a16="http://schemas.microsoft.com/office/drawing/2014/main" id="{9960B628-F0C4-49A2-8E59-FE42000F1571}"/>
              </a:ext>
            </a:extLst>
          </p:cNvPr>
          <p:cNvSpPr txBox="1"/>
          <p:nvPr/>
        </p:nvSpPr>
        <p:spPr>
          <a:xfrm>
            <a:off x="6203216" y="3036930"/>
            <a:ext cx="548640" cy="369332"/>
          </a:xfrm>
          <a:prstGeom prst="rect">
            <a:avLst/>
          </a:prstGeom>
          <a:noFill/>
        </p:spPr>
        <p:txBody>
          <a:bodyPr wrap="square" rtlCol="0">
            <a:spAutoFit/>
          </a:bodyPr>
          <a:lstStyle/>
          <a:p>
            <a:r>
              <a:rPr lang="en-US" dirty="0"/>
              <a:t>B2</a:t>
            </a:r>
          </a:p>
        </p:txBody>
      </p:sp>
      <p:sp>
        <p:nvSpPr>
          <p:cNvPr id="14" name="TextBox 13">
            <a:extLst>
              <a:ext uri="{FF2B5EF4-FFF2-40B4-BE49-F238E27FC236}">
                <a16:creationId xmlns:a16="http://schemas.microsoft.com/office/drawing/2014/main" id="{90C7CC40-2684-4068-A320-F752A005165C}"/>
              </a:ext>
            </a:extLst>
          </p:cNvPr>
          <p:cNvSpPr txBox="1"/>
          <p:nvPr/>
        </p:nvSpPr>
        <p:spPr>
          <a:xfrm>
            <a:off x="9645748" y="3048968"/>
            <a:ext cx="548640" cy="369332"/>
          </a:xfrm>
          <a:prstGeom prst="rect">
            <a:avLst/>
          </a:prstGeom>
          <a:noFill/>
        </p:spPr>
        <p:txBody>
          <a:bodyPr wrap="square" rtlCol="0">
            <a:spAutoFit/>
          </a:bodyPr>
          <a:lstStyle/>
          <a:p>
            <a:r>
              <a:rPr lang="en-US" dirty="0"/>
              <a:t>B3</a:t>
            </a:r>
          </a:p>
        </p:txBody>
      </p:sp>
      <p:sp>
        <p:nvSpPr>
          <p:cNvPr id="15" name="TextBox 14">
            <a:extLst>
              <a:ext uri="{FF2B5EF4-FFF2-40B4-BE49-F238E27FC236}">
                <a16:creationId xmlns:a16="http://schemas.microsoft.com/office/drawing/2014/main" id="{18D5ED19-D7EC-4A4C-B75D-4FAEF1C43BF9}"/>
              </a:ext>
            </a:extLst>
          </p:cNvPr>
          <p:cNvSpPr txBox="1"/>
          <p:nvPr/>
        </p:nvSpPr>
        <p:spPr>
          <a:xfrm>
            <a:off x="2284728" y="4631667"/>
            <a:ext cx="548640" cy="369332"/>
          </a:xfrm>
          <a:prstGeom prst="rect">
            <a:avLst/>
          </a:prstGeom>
          <a:noFill/>
        </p:spPr>
        <p:txBody>
          <a:bodyPr wrap="square" rtlCol="0">
            <a:spAutoFit/>
          </a:bodyPr>
          <a:lstStyle/>
          <a:p>
            <a:r>
              <a:rPr lang="en-US" dirty="0"/>
              <a:t>B4</a:t>
            </a:r>
          </a:p>
        </p:txBody>
      </p:sp>
      <p:sp>
        <p:nvSpPr>
          <p:cNvPr id="16" name="TextBox 15">
            <a:extLst>
              <a:ext uri="{FF2B5EF4-FFF2-40B4-BE49-F238E27FC236}">
                <a16:creationId xmlns:a16="http://schemas.microsoft.com/office/drawing/2014/main" id="{18814AD2-C609-4A3B-B153-F77D25283042}"/>
              </a:ext>
            </a:extLst>
          </p:cNvPr>
          <p:cNvSpPr txBox="1"/>
          <p:nvPr/>
        </p:nvSpPr>
        <p:spPr>
          <a:xfrm>
            <a:off x="6231352" y="4610280"/>
            <a:ext cx="548640" cy="369332"/>
          </a:xfrm>
          <a:prstGeom prst="rect">
            <a:avLst/>
          </a:prstGeom>
          <a:noFill/>
        </p:spPr>
        <p:txBody>
          <a:bodyPr wrap="square" rtlCol="0">
            <a:spAutoFit/>
          </a:bodyPr>
          <a:lstStyle/>
          <a:p>
            <a:r>
              <a:rPr lang="en-US" dirty="0"/>
              <a:t>B5</a:t>
            </a:r>
          </a:p>
        </p:txBody>
      </p:sp>
      <p:sp>
        <p:nvSpPr>
          <p:cNvPr id="17" name="TextBox 16">
            <a:extLst>
              <a:ext uri="{FF2B5EF4-FFF2-40B4-BE49-F238E27FC236}">
                <a16:creationId xmlns:a16="http://schemas.microsoft.com/office/drawing/2014/main" id="{EB3CB1A3-5510-4CC8-926E-78E3C10C08C3}"/>
              </a:ext>
            </a:extLst>
          </p:cNvPr>
          <p:cNvSpPr txBox="1"/>
          <p:nvPr/>
        </p:nvSpPr>
        <p:spPr>
          <a:xfrm>
            <a:off x="9790955" y="4610280"/>
            <a:ext cx="548640" cy="369332"/>
          </a:xfrm>
          <a:prstGeom prst="rect">
            <a:avLst/>
          </a:prstGeom>
          <a:noFill/>
        </p:spPr>
        <p:txBody>
          <a:bodyPr wrap="square" rtlCol="0">
            <a:spAutoFit/>
          </a:bodyPr>
          <a:lstStyle/>
          <a:p>
            <a:r>
              <a:rPr lang="en-US" dirty="0"/>
              <a:t>B6</a:t>
            </a:r>
          </a:p>
        </p:txBody>
      </p:sp>
      <p:sp>
        <p:nvSpPr>
          <p:cNvPr id="18" name="TextBox 17">
            <a:extLst>
              <a:ext uri="{FF2B5EF4-FFF2-40B4-BE49-F238E27FC236}">
                <a16:creationId xmlns:a16="http://schemas.microsoft.com/office/drawing/2014/main" id="{21FA428A-5DBF-4574-8254-706714EAC5BF}"/>
              </a:ext>
            </a:extLst>
          </p:cNvPr>
          <p:cNvSpPr txBox="1"/>
          <p:nvPr/>
        </p:nvSpPr>
        <p:spPr>
          <a:xfrm>
            <a:off x="2302730" y="5416154"/>
            <a:ext cx="548640" cy="369332"/>
          </a:xfrm>
          <a:prstGeom prst="rect">
            <a:avLst/>
          </a:prstGeom>
          <a:noFill/>
        </p:spPr>
        <p:txBody>
          <a:bodyPr wrap="square" rtlCol="0">
            <a:spAutoFit/>
          </a:bodyPr>
          <a:lstStyle/>
          <a:p>
            <a:r>
              <a:rPr lang="en-US" dirty="0"/>
              <a:t>B7</a:t>
            </a:r>
          </a:p>
        </p:txBody>
      </p:sp>
      <p:sp>
        <p:nvSpPr>
          <p:cNvPr id="19" name="TextBox 18">
            <a:extLst>
              <a:ext uri="{FF2B5EF4-FFF2-40B4-BE49-F238E27FC236}">
                <a16:creationId xmlns:a16="http://schemas.microsoft.com/office/drawing/2014/main" id="{48F9488C-AFB5-47F7-B7CF-2A44B42B4BC3}"/>
              </a:ext>
            </a:extLst>
          </p:cNvPr>
          <p:cNvSpPr txBox="1"/>
          <p:nvPr/>
        </p:nvSpPr>
        <p:spPr>
          <a:xfrm>
            <a:off x="9326721" y="5485240"/>
            <a:ext cx="548640" cy="369332"/>
          </a:xfrm>
          <a:prstGeom prst="rect">
            <a:avLst/>
          </a:prstGeom>
          <a:noFill/>
        </p:spPr>
        <p:txBody>
          <a:bodyPr wrap="square" rtlCol="0">
            <a:spAutoFit/>
          </a:bodyPr>
          <a:lstStyle/>
          <a:p>
            <a:r>
              <a:rPr lang="en-US" dirty="0"/>
              <a:t>B8</a:t>
            </a:r>
          </a:p>
        </p:txBody>
      </p:sp>
      <p:sp>
        <p:nvSpPr>
          <p:cNvPr id="3" name="Date Placeholder 2">
            <a:extLst>
              <a:ext uri="{FF2B5EF4-FFF2-40B4-BE49-F238E27FC236}">
                <a16:creationId xmlns:a16="http://schemas.microsoft.com/office/drawing/2014/main" id="{64FF73A5-DD60-492E-4CC0-9BAADB11B74C}"/>
              </a:ext>
            </a:extLst>
          </p:cNvPr>
          <p:cNvSpPr>
            <a:spLocks noGrp="1"/>
          </p:cNvSpPr>
          <p:nvPr>
            <p:ph type="dt" sz="half" idx="10"/>
          </p:nvPr>
        </p:nvSpPr>
        <p:spPr/>
        <p:txBody>
          <a:bodyPr/>
          <a:lstStyle/>
          <a:p>
            <a:fld id="{7391664E-CCC5-44A1-88A7-38198953F15D}" type="datetime1">
              <a:rPr lang="en-US" smtClean="0"/>
              <a:t>9/21/2024</a:t>
            </a:fld>
            <a:endParaRPr lang="en-US"/>
          </a:p>
        </p:txBody>
      </p:sp>
      <p:sp>
        <p:nvSpPr>
          <p:cNvPr id="20" name="Footer Placeholder 19">
            <a:extLst>
              <a:ext uri="{FF2B5EF4-FFF2-40B4-BE49-F238E27FC236}">
                <a16:creationId xmlns:a16="http://schemas.microsoft.com/office/drawing/2014/main" id="{DADC8063-B375-52E4-5DA9-711E6F991B16}"/>
              </a:ext>
            </a:extLst>
          </p:cNvPr>
          <p:cNvSpPr>
            <a:spLocks noGrp="1"/>
          </p:cNvSpPr>
          <p:nvPr>
            <p:ph type="ftr" sz="quarter" idx="11"/>
          </p:nvPr>
        </p:nvSpPr>
        <p:spPr/>
        <p:txBody>
          <a:bodyPr/>
          <a:lstStyle/>
          <a:p>
            <a:r>
              <a:rPr lang="en-US"/>
              <a:t>Morphological Image Processing</a:t>
            </a:r>
          </a:p>
        </p:txBody>
      </p:sp>
      <p:sp>
        <p:nvSpPr>
          <p:cNvPr id="21" name="Slide Number Placeholder 20">
            <a:extLst>
              <a:ext uri="{FF2B5EF4-FFF2-40B4-BE49-F238E27FC236}">
                <a16:creationId xmlns:a16="http://schemas.microsoft.com/office/drawing/2014/main" id="{336E4D3B-7382-27A9-14FA-1262CC22D71B}"/>
              </a:ext>
            </a:extLst>
          </p:cNvPr>
          <p:cNvSpPr>
            <a:spLocks noGrp="1"/>
          </p:cNvSpPr>
          <p:nvPr>
            <p:ph type="sldNum" sz="quarter" idx="12"/>
          </p:nvPr>
        </p:nvSpPr>
        <p:spPr/>
        <p:txBody>
          <a:bodyPr/>
          <a:lstStyle/>
          <a:p>
            <a:fld id="{714CA8A7-C2BF-450A-85D4-073AF6C65BC5}" type="slidenum">
              <a:rPr lang="en-US" smtClean="0"/>
              <a:t>59</a:t>
            </a:fld>
            <a:endParaRPr lang="en-US"/>
          </a:p>
        </p:txBody>
      </p:sp>
    </p:spTree>
    <p:extLst>
      <p:ext uri="{BB962C8B-B14F-4D97-AF65-F5344CB8AC3E}">
        <p14:creationId xmlns:p14="http://schemas.microsoft.com/office/powerpoint/2010/main" val="317959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3E0C8C-3C81-4EDF-BB5D-F9CE8F8E187F}"/>
              </a:ext>
            </a:extLst>
          </p:cNvPr>
          <p:cNvSpPr>
            <a:spLocks noGrp="1"/>
          </p:cNvSpPr>
          <p:nvPr>
            <p:ph type="title"/>
          </p:nvPr>
        </p:nvSpPr>
        <p:spPr/>
        <p:txBody>
          <a:bodyPr/>
          <a:lstStyle/>
          <a:p>
            <a:r>
              <a:rPr lang="en-US" dirty="0"/>
              <a:t>Structuring Elements (SE)</a:t>
            </a:r>
          </a:p>
        </p:txBody>
      </p:sp>
      <p:sp>
        <p:nvSpPr>
          <p:cNvPr id="6" name="Content Placeholder 5">
            <a:extLst>
              <a:ext uri="{FF2B5EF4-FFF2-40B4-BE49-F238E27FC236}">
                <a16:creationId xmlns:a16="http://schemas.microsoft.com/office/drawing/2014/main" id="{824F8DC0-5CD0-47CA-B7F6-90C7F72EBC49}"/>
              </a:ext>
            </a:extLst>
          </p:cNvPr>
          <p:cNvSpPr>
            <a:spLocks noGrp="1"/>
          </p:cNvSpPr>
          <p:nvPr>
            <p:ph idx="1"/>
          </p:nvPr>
        </p:nvSpPr>
        <p:spPr/>
        <p:txBody>
          <a:bodyPr>
            <a:normAutofit/>
          </a:bodyPr>
          <a:lstStyle/>
          <a:p>
            <a:pPr algn="just">
              <a:lnSpc>
                <a:spcPct val="150000"/>
              </a:lnSpc>
              <a:buFont typeface="Wingdings" panose="05000000000000000000" pitchFamily="2" charset="2"/>
              <a:buChar char="v"/>
            </a:pPr>
            <a:r>
              <a:rPr lang="en-US" dirty="0">
                <a:solidFill>
                  <a:schemeClr val="tx1"/>
                </a:solidFill>
              </a:rPr>
              <a:t>Set reflection and translation are employed extensively in morphology to formulate operations based on so-called </a:t>
            </a:r>
            <a:r>
              <a:rPr lang="en-US" i="1" dirty="0">
                <a:solidFill>
                  <a:schemeClr val="tx1"/>
                </a:solidFill>
              </a:rPr>
              <a:t>structuring elements </a:t>
            </a:r>
            <a:r>
              <a:rPr lang="en-US" dirty="0">
                <a:solidFill>
                  <a:schemeClr val="tx1"/>
                </a:solidFill>
              </a:rPr>
              <a:t>(SEs)</a:t>
            </a:r>
          </a:p>
          <a:p>
            <a:pPr algn="just">
              <a:lnSpc>
                <a:spcPct val="150000"/>
              </a:lnSpc>
              <a:buFont typeface="Wingdings" panose="05000000000000000000" pitchFamily="2" charset="2"/>
              <a:buChar char="v"/>
            </a:pPr>
            <a:r>
              <a:rPr lang="en-US" dirty="0">
                <a:solidFill>
                  <a:schemeClr val="tx1"/>
                </a:solidFill>
              </a:rPr>
              <a:t>Small sets or sub-images used to probe an image under study for properties of interest.</a:t>
            </a:r>
          </a:p>
          <a:p>
            <a:pPr algn="just">
              <a:lnSpc>
                <a:spcPct val="150000"/>
              </a:lnSpc>
              <a:buFont typeface="Wingdings" panose="05000000000000000000" pitchFamily="2" charset="2"/>
              <a:buChar char="v"/>
            </a:pPr>
            <a:r>
              <a:rPr lang="en-US" dirty="0">
                <a:solidFill>
                  <a:schemeClr val="tx1"/>
                </a:solidFill>
              </a:rPr>
              <a:t>One can assume it as similar to the spatial filter masks.</a:t>
            </a:r>
          </a:p>
          <a:p>
            <a:pPr algn="just">
              <a:lnSpc>
                <a:spcPct val="150000"/>
              </a:lnSpc>
              <a:buFont typeface="Wingdings" panose="05000000000000000000" pitchFamily="2" charset="2"/>
              <a:buChar char="v"/>
            </a:pPr>
            <a:r>
              <a:rPr lang="en-US" dirty="0">
                <a:solidFill>
                  <a:schemeClr val="tx1"/>
                </a:solidFill>
              </a:rPr>
              <a:t>When working with images, we require that structuring elements be rectangular arrays.</a:t>
            </a:r>
          </a:p>
          <a:p>
            <a:pPr algn="just">
              <a:lnSpc>
                <a:spcPct val="150000"/>
              </a:lnSpc>
              <a:buFont typeface="Wingdings" panose="05000000000000000000" pitchFamily="2" charset="2"/>
              <a:buChar char="v"/>
            </a:pPr>
            <a:r>
              <a:rPr lang="en-US" dirty="0">
                <a:solidFill>
                  <a:schemeClr val="tx1"/>
                </a:solidFill>
              </a:rPr>
              <a:t> This is accomplished by appending the smallest possible number of background elements necessary to form a rectangular array.</a:t>
            </a:r>
          </a:p>
        </p:txBody>
      </p:sp>
      <p:sp>
        <p:nvSpPr>
          <p:cNvPr id="2" name="Date Placeholder 1">
            <a:extLst>
              <a:ext uri="{FF2B5EF4-FFF2-40B4-BE49-F238E27FC236}">
                <a16:creationId xmlns:a16="http://schemas.microsoft.com/office/drawing/2014/main" id="{371F713B-6093-E17A-910F-98298B098FC6}"/>
              </a:ext>
            </a:extLst>
          </p:cNvPr>
          <p:cNvSpPr>
            <a:spLocks noGrp="1"/>
          </p:cNvSpPr>
          <p:nvPr>
            <p:ph type="dt" sz="half" idx="10"/>
          </p:nvPr>
        </p:nvSpPr>
        <p:spPr/>
        <p:txBody>
          <a:bodyPr/>
          <a:lstStyle/>
          <a:p>
            <a:fld id="{4176BACB-CF06-4DA1-8F29-176CD05040D9}" type="datetime1">
              <a:rPr lang="en-US" smtClean="0"/>
              <a:t>9/21/2024</a:t>
            </a:fld>
            <a:endParaRPr lang="en-US"/>
          </a:p>
        </p:txBody>
      </p:sp>
      <p:sp>
        <p:nvSpPr>
          <p:cNvPr id="3" name="Footer Placeholder 2">
            <a:extLst>
              <a:ext uri="{FF2B5EF4-FFF2-40B4-BE49-F238E27FC236}">
                <a16:creationId xmlns:a16="http://schemas.microsoft.com/office/drawing/2014/main" id="{24F2250A-D542-2889-9239-DD1149759064}"/>
              </a:ext>
            </a:extLst>
          </p:cNvPr>
          <p:cNvSpPr>
            <a:spLocks noGrp="1"/>
          </p:cNvSpPr>
          <p:nvPr>
            <p:ph type="ftr" sz="quarter" idx="11"/>
          </p:nvPr>
        </p:nvSpPr>
        <p:spPr/>
        <p:txBody>
          <a:bodyPr/>
          <a:lstStyle/>
          <a:p>
            <a:r>
              <a:rPr lang="en-US"/>
              <a:t>Morphological Image Processing</a:t>
            </a:r>
          </a:p>
        </p:txBody>
      </p:sp>
      <p:sp>
        <p:nvSpPr>
          <p:cNvPr id="4" name="Slide Number Placeholder 3">
            <a:extLst>
              <a:ext uri="{FF2B5EF4-FFF2-40B4-BE49-F238E27FC236}">
                <a16:creationId xmlns:a16="http://schemas.microsoft.com/office/drawing/2014/main" id="{F2534386-05CB-7800-3894-1E83780EA2A2}"/>
              </a:ext>
            </a:extLst>
          </p:cNvPr>
          <p:cNvSpPr>
            <a:spLocks noGrp="1"/>
          </p:cNvSpPr>
          <p:nvPr>
            <p:ph type="sldNum" sz="quarter" idx="12"/>
          </p:nvPr>
        </p:nvSpPr>
        <p:spPr/>
        <p:txBody>
          <a:bodyPr/>
          <a:lstStyle/>
          <a:p>
            <a:fld id="{714CA8A7-C2BF-450A-85D4-073AF6C65BC5}" type="slidenum">
              <a:rPr lang="en-US" smtClean="0"/>
              <a:t>6</a:t>
            </a:fld>
            <a:endParaRPr lang="en-US"/>
          </a:p>
        </p:txBody>
      </p:sp>
    </p:spTree>
    <p:extLst>
      <p:ext uri="{BB962C8B-B14F-4D97-AF65-F5344CB8AC3E}">
        <p14:creationId xmlns:p14="http://schemas.microsoft.com/office/powerpoint/2010/main" val="40839110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254D-F8DF-41E2-B7FF-07333695BF0D}"/>
              </a:ext>
            </a:extLst>
          </p:cNvPr>
          <p:cNvSpPr>
            <a:spLocks noGrp="1"/>
          </p:cNvSpPr>
          <p:nvPr>
            <p:ph type="title"/>
          </p:nvPr>
        </p:nvSpPr>
        <p:spPr/>
        <p:txBody>
          <a:bodyPr/>
          <a:lstStyle/>
          <a:p>
            <a:r>
              <a:rPr lang="en-US" dirty="0"/>
              <a:t>Thinning</a:t>
            </a:r>
          </a:p>
        </p:txBody>
      </p:sp>
      <p:graphicFrame>
        <p:nvGraphicFramePr>
          <p:cNvPr id="4" name="Content Placeholder 3">
            <a:extLst>
              <a:ext uri="{FF2B5EF4-FFF2-40B4-BE49-F238E27FC236}">
                <a16:creationId xmlns:a16="http://schemas.microsoft.com/office/drawing/2014/main" id="{1E559B30-3548-49B9-A42B-6B99143E74FA}"/>
              </a:ext>
            </a:extLst>
          </p:cNvPr>
          <p:cNvGraphicFramePr>
            <a:graphicFrameLocks noGrp="1"/>
          </p:cNvGraphicFramePr>
          <p:nvPr>
            <p:ph idx="1"/>
            <p:extLst>
              <p:ext uri="{D42A27DB-BD31-4B8C-83A1-F6EECF244321}">
                <p14:modId xmlns:p14="http://schemas.microsoft.com/office/powerpoint/2010/main" val="1812777278"/>
              </p:ext>
            </p:extLst>
          </p:nvPr>
        </p:nvGraphicFramePr>
        <p:xfrm>
          <a:off x="1400511" y="2794458"/>
          <a:ext cx="3756392" cy="2966720"/>
        </p:xfrm>
        <a:graphic>
          <a:graphicData uri="http://schemas.openxmlformats.org/drawingml/2006/table">
            <a:tbl>
              <a:tblPr firstRow="1" bandRow="1">
                <a:tableStyleId>{5C22544A-7EE6-4342-B048-85BDC9FD1C3A}</a:tableStyleId>
              </a:tblPr>
              <a:tblGrid>
                <a:gridCol w="469549">
                  <a:extLst>
                    <a:ext uri="{9D8B030D-6E8A-4147-A177-3AD203B41FA5}">
                      <a16:colId xmlns:a16="http://schemas.microsoft.com/office/drawing/2014/main" val="1240547960"/>
                    </a:ext>
                  </a:extLst>
                </a:gridCol>
                <a:gridCol w="469549">
                  <a:extLst>
                    <a:ext uri="{9D8B030D-6E8A-4147-A177-3AD203B41FA5}">
                      <a16:colId xmlns:a16="http://schemas.microsoft.com/office/drawing/2014/main" val="4187764611"/>
                    </a:ext>
                  </a:extLst>
                </a:gridCol>
                <a:gridCol w="469549">
                  <a:extLst>
                    <a:ext uri="{9D8B030D-6E8A-4147-A177-3AD203B41FA5}">
                      <a16:colId xmlns:a16="http://schemas.microsoft.com/office/drawing/2014/main" val="2628706087"/>
                    </a:ext>
                  </a:extLst>
                </a:gridCol>
                <a:gridCol w="469549">
                  <a:extLst>
                    <a:ext uri="{9D8B030D-6E8A-4147-A177-3AD203B41FA5}">
                      <a16:colId xmlns:a16="http://schemas.microsoft.com/office/drawing/2014/main" val="3913475396"/>
                    </a:ext>
                  </a:extLst>
                </a:gridCol>
                <a:gridCol w="469549">
                  <a:extLst>
                    <a:ext uri="{9D8B030D-6E8A-4147-A177-3AD203B41FA5}">
                      <a16:colId xmlns:a16="http://schemas.microsoft.com/office/drawing/2014/main" val="3791893475"/>
                    </a:ext>
                  </a:extLst>
                </a:gridCol>
                <a:gridCol w="469549">
                  <a:extLst>
                    <a:ext uri="{9D8B030D-6E8A-4147-A177-3AD203B41FA5}">
                      <a16:colId xmlns:a16="http://schemas.microsoft.com/office/drawing/2014/main" val="717159672"/>
                    </a:ext>
                  </a:extLst>
                </a:gridCol>
                <a:gridCol w="469549">
                  <a:extLst>
                    <a:ext uri="{9D8B030D-6E8A-4147-A177-3AD203B41FA5}">
                      <a16:colId xmlns:a16="http://schemas.microsoft.com/office/drawing/2014/main" val="3574054609"/>
                    </a:ext>
                  </a:extLst>
                </a:gridCol>
                <a:gridCol w="469549">
                  <a:extLst>
                    <a:ext uri="{9D8B030D-6E8A-4147-A177-3AD203B41FA5}">
                      <a16:colId xmlns:a16="http://schemas.microsoft.com/office/drawing/2014/main" val="173970046"/>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87781751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29413277"/>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147059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26489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229591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6211911"/>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253792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5142142"/>
                  </a:ext>
                </a:extLst>
              </a:tr>
            </a:tbl>
          </a:graphicData>
        </a:graphic>
      </p:graphicFrame>
      <p:sp>
        <p:nvSpPr>
          <p:cNvPr id="6" name="TextBox 5">
            <a:extLst>
              <a:ext uri="{FF2B5EF4-FFF2-40B4-BE49-F238E27FC236}">
                <a16:creationId xmlns:a16="http://schemas.microsoft.com/office/drawing/2014/main" id="{1AF3C0F6-B5F3-4ADF-A885-0D6020381F7C}"/>
              </a:ext>
            </a:extLst>
          </p:cNvPr>
          <p:cNvSpPr txBox="1"/>
          <p:nvPr/>
        </p:nvSpPr>
        <p:spPr>
          <a:xfrm>
            <a:off x="2222537" y="5761178"/>
            <a:ext cx="1561514" cy="369332"/>
          </a:xfrm>
          <a:prstGeom prst="rect">
            <a:avLst/>
          </a:prstGeom>
          <a:noFill/>
        </p:spPr>
        <p:txBody>
          <a:bodyPr wrap="square" rtlCol="0">
            <a:spAutoFit/>
          </a:bodyPr>
          <a:lstStyle/>
          <a:p>
            <a:pPr algn="ctr"/>
            <a:r>
              <a:rPr lang="en-US" dirty="0"/>
              <a:t>A</a:t>
            </a:r>
          </a:p>
        </p:txBody>
      </p:sp>
      <p:sp>
        <p:nvSpPr>
          <p:cNvPr id="3" name="Rectangle 2">
            <a:extLst>
              <a:ext uri="{FF2B5EF4-FFF2-40B4-BE49-F238E27FC236}">
                <a16:creationId xmlns:a16="http://schemas.microsoft.com/office/drawing/2014/main" id="{F3DAE385-D7A4-4982-9E8B-160B75004233}"/>
              </a:ext>
            </a:extLst>
          </p:cNvPr>
          <p:cNvSpPr/>
          <p:nvPr/>
        </p:nvSpPr>
        <p:spPr>
          <a:xfrm>
            <a:off x="1096963" y="1753652"/>
            <a:ext cx="10058400" cy="1015663"/>
          </a:xfrm>
          <a:prstGeom prst="rect">
            <a:avLst/>
          </a:prstGeom>
        </p:spPr>
        <p:txBody>
          <a:bodyPr wrap="square">
            <a:spAutoFit/>
          </a:bodyPr>
          <a:lstStyle/>
          <a:p>
            <a:pPr algn="just">
              <a:buFont typeface="Wingdings" panose="05000000000000000000" pitchFamily="2" charset="2"/>
              <a:buChar char="v"/>
            </a:pPr>
            <a:r>
              <a:rPr lang="en-US" sz="2000" dirty="0"/>
              <a:t>If Complete match found, change the center pixel to 0, else, pixel retains the same value as it is in the original image. At first, we need to do the pixel replication of image A.</a:t>
            </a:r>
          </a:p>
          <a:p>
            <a:pPr algn="just">
              <a:buFont typeface="Wingdings" panose="05000000000000000000" pitchFamily="2" charset="2"/>
              <a:buChar char="v"/>
            </a:pPr>
            <a:endParaRPr lang="en-US" sz="2000" dirty="0"/>
          </a:p>
        </p:txBody>
      </p:sp>
      <p:graphicFrame>
        <p:nvGraphicFramePr>
          <p:cNvPr id="8" name="Content Placeholder 3">
            <a:extLst>
              <a:ext uri="{FF2B5EF4-FFF2-40B4-BE49-F238E27FC236}">
                <a16:creationId xmlns:a16="http://schemas.microsoft.com/office/drawing/2014/main" id="{6C34448E-BD4C-46C3-B8B6-3E7FB5F4BE3F}"/>
              </a:ext>
            </a:extLst>
          </p:cNvPr>
          <p:cNvGraphicFramePr>
            <a:graphicFrameLocks/>
          </p:cNvGraphicFramePr>
          <p:nvPr>
            <p:extLst>
              <p:ext uri="{D42A27DB-BD31-4B8C-83A1-F6EECF244321}">
                <p14:modId xmlns:p14="http://schemas.microsoft.com/office/powerpoint/2010/main" val="4172161802"/>
              </p:ext>
            </p:extLst>
          </p:nvPr>
        </p:nvGraphicFramePr>
        <p:xfrm>
          <a:off x="6583361" y="2844338"/>
          <a:ext cx="3756392" cy="2966720"/>
        </p:xfrm>
        <a:graphic>
          <a:graphicData uri="http://schemas.openxmlformats.org/drawingml/2006/table">
            <a:tbl>
              <a:tblPr firstRow="1" bandRow="1">
                <a:tableStyleId>{5C22544A-7EE6-4342-B048-85BDC9FD1C3A}</a:tableStyleId>
              </a:tblPr>
              <a:tblGrid>
                <a:gridCol w="469549">
                  <a:extLst>
                    <a:ext uri="{9D8B030D-6E8A-4147-A177-3AD203B41FA5}">
                      <a16:colId xmlns:a16="http://schemas.microsoft.com/office/drawing/2014/main" val="1240547960"/>
                    </a:ext>
                  </a:extLst>
                </a:gridCol>
                <a:gridCol w="469549">
                  <a:extLst>
                    <a:ext uri="{9D8B030D-6E8A-4147-A177-3AD203B41FA5}">
                      <a16:colId xmlns:a16="http://schemas.microsoft.com/office/drawing/2014/main" val="4187764611"/>
                    </a:ext>
                  </a:extLst>
                </a:gridCol>
                <a:gridCol w="469549">
                  <a:extLst>
                    <a:ext uri="{9D8B030D-6E8A-4147-A177-3AD203B41FA5}">
                      <a16:colId xmlns:a16="http://schemas.microsoft.com/office/drawing/2014/main" val="2628706087"/>
                    </a:ext>
                  </a:extLst>
                </a:gridCol>
                <a:gridCol w="469549">
                  <a:extLst>
                    <a:ext uri="{9D8B030D-6E8A-4147-A177-3AD203B41FA5}">
                      <a16:colId xmlns:a16="http://schemas.microsoft.com/office/drawing/2014/main" val="3913475396"/>
                    </a:ext>
                  </a:extLst>
                </a:gridCol>
                <a:gridCol w="469549">
                  <a:extLst>
                    <a:ext uri="{9D8B030D-6E8A-4147-A177-3AD203B41FA5}">
                      <a16:colId xmlns:a16="http://schemas.microsoft.com/office/drawing/2014/main" val="3791893475"/>
                    </a:ext>
                  </a:extLst>
                </a:gridCol>
                <a:gridCol w="469549">
                  <a:extLst>
                    <a:ext uri="{9D8B030D-6E8A-4147-A177-3AD203B41FA5}">
                      <a16:colId xmlns:a16="http://schemas.microsoft.com/office/drawing/2014/main" val="717159672"/>
                    </a:ext>
                  </a:extLst>
                </a:gridCol>
                <a:gridCol w="469549">
                  <a:extLst>
                    <a:ext uri="{9D8B030D-6E8A-4147-A177-3AD203B41FA5}">
                      <a16:colId xmlns:a16="http://schemas.microsoft.com/office/drawing/2014/main" val="3574054609"/>
                    </a:ext>
                  </a:extLst>
                </a:gridCol>
                <a:gridCol w="469549">
                  <a:extLst>
                    <a:ext uri="{9D8B030D-6E8A-4147-A177-3AD203B41FA5}">
                      <a16:colId xmlns:a16="http://schemas.microsoft.com/office/drawing/2014/main" val="173970046"/>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87781751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3029413277"/>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147059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8264894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92295918"/>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6211911"/>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7253792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5142142"/>
                  </a:ext>
                </a:extLst>
              </a:tr>
            </a:tbl>
          </a:graphicData>
        </a:graphic>
      </p:graphicFrame>
      <p:sp>
        <p:nvSpPr>
          <p:cNvPr id="9" name="TextBox 8">
            <a:extLst>
              <a:ext uri="{FF2B5EF4-FFF2-40B4-BE49-F238E27FC236}">
                <a16:creationId xmlns:a16="http://schemas.microsoft.com/office/drawing/2014/main" id="{483207DE-5868-417A-9809-E54B0D0130D0}"/>
              </a:ext>
            </a:extLst>
          </p:cNvPr>
          <p:cNvSpPr txBox="1"/>
          <p:nvPr/>
        </p:nvSpPr>
        <p:spPr>
          <a:xfrm>
            <a:off x="6794695" y="2399983"/>
            <a:ext cx="3545058" cy="369332"/>
          </a:xfrm>
          <a:prstGeom prst="rect">
            <a:avLst/>
          </a:prstGeom>
          <a:noFill/>
        </p:spPr>
        <p:txBody>
          <a:bodyPr wrap="square" rtlCol="0">
            <a:spAutoFit/>
          </a:bodyPr>
          <a:lstStyle/>
          <a:p>
            <a:r>
              <a:rPr lang="en-US" b="1" dirty="0"/>
              <a:t>Step 1: </a:t>
            </a:r>
            <a:r>
              <a:rPr lang="en-US" dirty="0"/>
              <a:t>B1 Structuring Element</a:t>
            </a:r>
          </a:p>
        </p:txBody>
      </p:sp>
      <p:sp>
        <p:nvSpPr>
          <p:cNvPr id="5" name="Date Placeholder 4">
            <a:extLst>
              <a:ext uri="{FF2B5EF4-FFF2-40B4-BE49-F238E27FC236}">
                <a16:creationId xmlns:a16="http://schemas.microsoft.com/office/drawing/2014/main" id="{521C7981-2652-D3C7-1F1B-343F38449BF5}"/>
              </a:ext>
            </a:extLst>
          </p:cNvPr>
          <p:cNvSpPr>
            <a:spLocks noGrp="1"/>
          </p:cNvSpPr>
          <p:nvPr>
            <p:ph type="dt" sz="half" idx="10"/>
          </p:nvPr>
        </p:nvSpPr>
        <p:spPr/>
        <p:txBody>
          <a:bodyPr/>
          <a:lstStyle/>
          <a:p>
            <a:fld id="{4CBA57BA-7F96-44E1-88E2-45D9BA0D9AEA}" type="datetime1">
              <a:rPr lang="en-US" smtClean="0"/>
              <a:t>9/21/2024</a:t>
            </a:fld>
            <a:endParaRPr lang="en-US"/>
          </a:p>
        </p:txBody>
      </p:sp>
      <p:sp>
        <p:nvSpPr>
          <p:cNvPr id="7" name="Footer Placeholder 6">
            <a:extLst>
              <a:ext uri="{FF2B5EF4-FFF2-40B4-BE49-F238E27FC236}">
                <a16:creationId xmlns:a16="http://schemas.microsoft.com/office/drawing/2014/main" id="{1BD507C8-DEEB-9418-2994-20ADDD657056}"/>
              </a:ext>
            </a:extLst>
          </p:cNvPr>
          <p:cNvSpPr>
            <a:spLocks noGrp="1"/>
          </p:cNvSpPr>
          <p:nvPr>
            <p:ph type="ftr" sz="quarter" idx="11"/>
          </p:nvPr>
        </p:nvSpPr>
        <p:spPr/>
        <p:txBody>
          <a:bodyPr/>
          <a:lstStyle/>
          <a:p>
            <a:r>
              <a:rPr lang="en-US"/>
              <a:t>Morphological Image Processing</a:t>
            </a:r>
          </a:p>
        </p:txBody>
      </p:sp>
      <p:sp>
        <p:nvSpPr>
          <p:cNvPr id="10" name="Slide Number Placeholder 9">
            <a:extLst>
              <a:ext uri="{FF2B5EF4-FFF2-40B4-BE49-F238E27FC236}">
                <a16:creationId xmlns:a16="http://schemas.microsoft.com/office/drawing/2014/main" id="{A4535CE0-83C4-1B43-AAC2-8D36148E1F8C}"/>
              </a:ext>
            </a:extLst>
          </p:cNvPr>
          <p:cNvSpPr>
            <a:spLocks noGrp="1"/>
          </p:cNvSpPr>
          <p:nvPr>
            <p:ph type="sldNum" sz="quarter" idx="12"/>
          </p:nvPr>
        </p:nvSpPr>
        <p:spPr/>
        <p:txBody>
          <a:bodyPr/>
          <a:lstStyle/>
          <a:p>
            <a:fld id="{714CA8A7-C2BF-450A-85D4-073AF6C65BC5}" type="slidenum">
              <a:rPr lang="en-US" smtClean="0"/>
              <a:t>60</a:t>
            </a:fld>
            <a:endParaRPr lang="en-US"/>
          </a:p>
        </p:txBody>
      </p:sp>
    </p:spTree>
    <p:extLst>
      <p:ext uri="{BB962C8B-B14F-4D97-AF65-F5344CB8AC3E}">
        <p14:creationId xmlns:p14="http://schemas.microsoft.com/office/powerpoint/2010/main" val="1985928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E3B8-A964-4B9B-839F-999A849885BE}"/>
              </a:ext>
            </a:extLst>
          </p:cNvPr>
          <p:cNvSpPr>
            <a:spLocks noGrp="1"/>
          </p:cNvSpPr>
          <p:nvPr>
            <p:ph type="title"/>
          </p:nvPr>
        </p:nvSpPr>
        <p:spPr/>
        <p:txBody>
          <a:bodyPr/>
          <a:lstStyle/>
          <a:p>
            <a:r>
              <a:rPr lang="en-US" dirty="0"/>
              <a:t>Thinning</a:t>
            </a:r>
          </a:p>
        </p:txBody>
      </p:sp>
      <p:sp>
        <p:nvSpPr>
          <p:cNvPr id="3" name="Content Placeholder 2">
            <a:extLst>
              <a:ext uri="{FF2B5EF4-FFF2-40B4-BE49-F238E27FC236}">
                <a16:creationId xmlns:a16="http://schemas.microsoft.com/office/drawing/2014/main" id="{D41E928A-BC4F-452E-AC53-5A39B1203E1F}"/>
              </a:ext>
            </a:extLst>
          </p:cNvPr>
          <p:cNvSpPr>
            <a:spLocks noGrp="1"/>
          </p:cNvSpPr>
          <p:nvPr>
            <p:ph idx="1"/>
          </p:nvPr>
        </p:nvSpPr>
        <p:spPr/>
        <p:txBody>
          <a:bodyPr/>
          <a:lstStyle/>
          <a:p>
            <a:pPr>
              <a:buFont typeface="Wingdings" panose="05000000000000000000" pitchFamily="2" charset="2"/>
              <a:buChar char="v"/>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E9A340A3-46F2-49A6-A89C-9CD155F5A797}"/>
              </a:ext>
            </a:extLst>
          </p:cNvPr>
          <p:cNvGraphicFramePr>
            <a:graphicFrameLocks noGrp="1"/>
          </p:cNvGraphicFramePr>
          <p:nvPr>
            <p:extLst>
              <p:ext uri="{D42A27DB-BD31-4B8C-83A1-F6EECF244321}">
                <p14:modId xmlns:p14="http://schemas.microsoft.com/office/powerpoint/2010/main" val="3941244329"/>
              </p:ext>
            </p:extLst>
          </p:nvPr>
        </p:nvGraphicFramePr>
        <p:xfrm>
          <a:off x="1266094" y="1945640"/>
          <a:ext cx="2616592" cy="2926080"/>
        </p:xfrm>
        <a:graphic>
          <a:graphicData uri="http://schemas.openxmlformats.org/drawingml/2006/table">
            <a:tbl>
              <a:tblPr firstRow="1" bandRow="1">
                <a:tableStyleId>{5C22544A-7EE6-4342-B048-85BDC9FD1C3A}</a:tableStyleId>
              </a:tblPr>
              <a:tblGrid>
                <a:gridCol w="327074">
                  <a:extLst>
                    <a:ext uri="{9D8B030D-6E8A-4147-A177-3AD203B41FA5}">
                      <a16:colId xmlns:a16="http://schemas.microsoft.com/office/drawing/2014/main" val="3176278123"/>
                    </a:ext>
                  </a:extLst>
                </a:gridCol>
                <a:gridCol w="327074">
                  <a:extLst>
                    <a:ext uri="{9D8B030D-6E8A-4147-A177-3AD203B41FA5}">
                      <a16:colId xmlns:a16="http://schemas.microsoft.com/office/drawing/2014/main" val="3559972484"/>
                    </a:ext>
                  </a:extLst>
                </a:gridCol>
                <a:gridCol w="327074">
                  <a:extLst>
                    <a:ext uri="{9D8B030D-6E8A-4147-A177-3AD203B41FA5}">
                      <a16:colId xmlns:a16="http://schemas.microsoft.com/office/drawing/2014/main" val="2572279534"/>
                    </a:ext>
                  </a:extLst>
                </a:gridCol>
                <a:gridCol w="327074">
                  <a:extLst>
                    <a:ext uri="{9D8B030D-6E8A-4147-A177-3AD203B41FA5}">
                      <a16:colId xmlns:a16="http://schemas.microsoft.com/office/drawing/2014/main" val="957150384"/>
                    </a:ext>
                  </a:extLst>
                </a:gridCol>
                <a:gridCol w="327074">
                  <a:extLst>
                    <a:ext uri="{9D8B030D-6E8A-4147-A177-3AD203B41FA5}">
                      <a16:colId xmlns:a16="http://schemas.microsoft.com/office/drawing/2014/main" val="998693458"/>
                    </a:ext>
                  </a:extLst>
                </a:gridCol>
                <a:gridCol w="327074">
                  <a:extLst>
                    <a:ext uri="{9D8B030D-6E8A-4147-A177-3AD203B41FA5}">
                      <a16:colId xmlns:a16="http://schemas.microsoft.com/office/drawing/2014/main" val="3912712053"/>
                    </a:ext>
                  </a:extLst>
                </a:gridCol>
                <a:gridCol w="327074">
                  <a:extLst>
                    <a:ext uri="{9D8B030D-6E8A-4147-A177-3AD203B41FA5}">
                      <a16:colId xmlns:a16="http://schemas.microsoft.com/office/drawing/2014/main" val="3851311199"/>
                    </a:ext>
                  </a:extLst>
                </a:gridCol>
                <a:gridCol w="327074">
                  <a:extLst>
                    <a:ext uri="{9D8B030D-6E8A-4147-A177-3AD203B41FA5}">
                      <a16:colId xmlns:a16="http://schemas.microsoft.com/office/drawing/2014/main" val="2708913841"/>
                    </a:ext>
                  </a:extLst>
                </a:gridCol>
              </a:tblGrid>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851470"/>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7108014"/>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6098222"/>
                  </a:ext>
                </a:extLst>
              </a:tr>
              <a:tr h="257957">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8189285"/>
                  </a:ext>
                </a:extLst>
              </a:tr>
              <a:tr h="2579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8089225"/>
                  </a:ext>
                </a:extLst>
              </a:tr>
              <a:tr h="257957">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4322158"/>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1514733"/>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7177426"/>
                  </a:ext>
                </a:extLst>
              </a:tr>
            </a:tbl>
          </a:graphicData>
        </a:graphic>
      </p:graphicFrame>
      <p:graphicFrame>
        <p:nvGraphicFramePr>
          <p:cNvPr id="5" name="Table 4">
            <a:extLst>
              <a:ext uri="{FF2B5EF4-FFF2-40B4-BE49-F238E27FC236}">
                <a16:creationId xmlns:a16="http://schemas.microsoft.com/office/drawing/2014/main" id="{B1971337-72AA-4615-B70A-9FB16AD8363E}"/>
              </a:ext>
            </a:extLst>
          </p:cNvPr>
          <p:cNvGraphicFramePr>
            <a:graphicFrameLocks noGrp="1"/>
          </p:cNvGraphicFramePr>
          <p:nvPr>
            <p:extLst>
              <p:ext uri="{D42A27DB-BD31-4B8C-83A1-F6EECF244321}">
                <p14:modId xmlns:p14="http://schemas.microsoft.com/office/powerpoint/2010/main" val="225924132"/>
              </p:ext>
            </p:extLst>
          </p:nvPr>
        </p:nvGraphicFramePr>
        <p:xfrm>
          <a:off x="4569662" y="1945640"/>
          <a:ext cx="2616592" cy="2926080"/>
        </p:xfrm>
        <a:graphic>
          <a:graphicData uri="http://schemas.openxmlformats.org/drawingml/2006/table">
            <a:tbl>
              <a:tblPr firstRow="1" bandRow="1">
                <a:tableStyleId>{5C22544A-7EE6-4342-B048-85BDC9FD1C3A}</a:tableStyleId>
              </a:tblPr>
              <a:tblGrid>
                <a:gridCol w="327074">
                  <a:extLst>
                    <a:ext uri="{9D8B030D-6E8A-4147-A177-3AD203B41FA5}">
                      <a16:colId xmlns:a16="http://schemas.microsoft.com/office/drawing/2014/main" val="3176278123"/>
                    </a:ext>
                  </a:extLst>
                </a:gridCol>
                <a:gridCol w="327074">
                  <a:extLst>
                    <a:ext uri="{9D8B030D-6E8A-4147-A177-3AD203B41FA5}">
                      <a16:colId xmlns:a16="http://schemas.microsoft.com/office/drawing/2014/main" val="3559972484"/>
                    </a:ext>
                  </a:extLst>
                </a:gridCol>
                <a:gridCol w="327074">
                  <a:extLst>
                    <a:ext uri="{9D8B030D-6E8A-4147-A177-3AD203B41FA5}">
                      <a16:colId xmlns:a16="http://schemas.microsoft.com/office/drawing/2014/main" val="2572279534"/>
                    </a:ext>
                  </a:extLst>
                </a:gridCol>
                <a:gridCol w="327074">
                  <a:extLst>
                    <a:ext uri="{9D8B030D-6E8A-4147-A177-3AD203B41FA5}">
                      <a16:colId xmlns:a16="http://schemas.microsoft.com/office/drawing/2014/main" val="957150384"/>
                    </a:ext>
                  </a:extLst>
                </a:gridCol>
                <a:gridCol w="327074">
                  <a:extLst>
                    <a:ext uri="{9D8B030D-6E8A-4147-A177-3AD203B41FA5}">
                      <a16:colId xmlns:a16="http://schemas.microsoft.com/office/drawing/2014/main" val="998693458"/>
                    </a:ext>
                  </a:extLst>
                </a:gridCol>
                <a:gridCol w="327074">
                  <a:extLst>
                    <a:ext uri="{9D8B030D-6E8A-4147-A177-3AD203B41FA5}">
                      <a16:colId xmlns:a16="http://schemas.microsoft.com/office/drawing/2014/main" val="3912712053"/>
                    </a:ext>
                  </a:extLst>
                </a:gridCol>
                <a:gridCol w="327074">
                  <a:extLst>
                    <a:ext uri="{9D8B030D-6E8A-4147-A177-3AD203B41FA5}">
                      <a16:colId xmlns:a16="http://schemas.microsoft.com/office/drawing/2014/main" val="3851311199"/>
                    </a:ext>
                  </a:extLst>
                </a:gridCol>
                <a:gridCol w="327074">
                  <a:extLst>
                    <a:ext uri="{9D8B030D-6E8A-4147-A177-3AD203B41FA5}">
                      <a16:colId xmlns:a16="http://schemas.microsoft.com/office/drawing/2014/main" val="2708913841"/>
                    </a:ext>
                  </a:extLst>
                </a:gridCol>
              </a:tblGrid>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851470"/>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47108014"/>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6098222"/>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58189285"/>
                  </a:ext>
                </a:extLst>
              </a:tr>
              <a:tr h="2579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78089225"/>
                  </a:ext>
                </a:extLst>
              </a:tr>
              <a:tr h="257957">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4322158"/>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1514733"/>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7177426"/>
                  </a:ext>
                </a:extLst>
              </a:tr>
            </a:tbl>
          </a:graphicData>
        </a:graphic>
      </p:graphicFrame>
      <p:graphicFrame>
        <p:nvGraphicFramePr>
          <p:cNvPr id="6" name="Table 5">
            <a:extLst>
              <a:ext uri="{FF2B5EF4-FFF2-40B4-BE49-F238E27FC236}">
                <a16:creationId xmlns:a16="http://schemas.microsoft.com/office/drawing/2014/main" id="{C68DAD0E-F03F-4C90-8668-42A925906259}"/>
              </a:ext>
            </a:extLst>
          </p:cNvPr>
          <p:cNvGraphicFramePr>
            <a:graphicFrameLocks noGrp="1"/>
          </p:cNvGraphicFramePr>
          <p:nvPr>
            <p:extLst>
              <p:ext uri="{D42A27DB-BD31-4B8C-83A1-F6EECF244321}">
                <p14:modId xmlns:p14="http://schemas.microsoft.com/office/powerpoint/2010/main" val="3262409848"/>
              </p:ext>
            </p:extLst>
          </p:nvPr>
        </p:nvGraphicFramePr>
        <p:xfrm>
          <a:off x="7862670" y="1965960"/>
          <a:ext cx="3063232" cy="2926080"/>
        </p:xfrm>
        <a:graphic>
          <a:graphicData uri="http://schemas.openxmlformats.org/drawingml/2006/table">
            <a:tbl>
              <a:tblPr firstRow="1" bandRow="1">
                <a:tableStyleId>{5C22544A-7EE6-4342-B048-85BDC9FD1C3A}</a:tableStyleId>
              </a:tblPr>
              <a:tblGrid>
                <a:gridCol w="382904">
                  <a:extLst>
                    <a:ext uri="{9D8B030D-6E8A-4147-A177-3AD203B41FA5}">
                      <a16:colId xmlns:a16="http://schemas.microsoft.com/office/drawing/2014/main" val="3176278123"/>
                    </a:ext>
                  </a:extLst>
                </a:gridCol>
                <a:gridCol w="382904">
                  <a:extLst>
                    <a:ext uri="{9D8B030D-6E8A-4147-A177-3AD203B41FA5}">
                      <a16:colId xmlns:a16="http://schemas.microsoft.com/office/drawing/2014/main" val="3559972484"/>
                    </a:ext>
                  </a:extLst>
                </a:gridCol>
                <a:gridCol w="382904">
                  <a:extLst>
                    <a:ext uri="{9D8B030D-6E8A-4147-A177-3AD203B41FA5}">
                      <a16:colId xmlns:a16="http://schemas.microsoft.com/office/drawing/2014/main" val="2572279534"/>
                    </a:ext>
                  </a:extLst>
                </a:gridCol>
                <a:gridCol w="382904">
                  <a:extLst>
                    <a:ext uri="{9D8B030D-6E8A-4147-A177-3AD203B41FA5}">
                      <a16:colId xmlns:a16="http://schemas.microsoft.com/office/drawing/2014/main" val="957150384"/>
                    </a:ext>
                  </a:extLst>
                </a:gridCol>
                <a:gridCol w="382904">
                  <a:extLst>
                    <a:ext uri="{9D8B030D-6E8A-4147-A177-3AD203B41FA5}">
                      <a16:colId xmlns:a16="http://schemas.microsoft.com/office/drawing/2014/main" val="998693458"/>
                    </a:ext>
                  </a:extLst>
                </a:gridCol>
                <a:gridCol w="382904">
                  <a:extLst>
                    <a:ext uri="{9D8B030D-6E8A-4147-A177-3AD203B41FA5}">
                      <a16:colId xmlns:a16="http://schemas.microsoft.com/office/drawing/2014/main" val="3912712053"/>
                    </a:ext>
                  </a:extLst>
                </a:gridCol>
                <a:gridCol w="382904">
                  <a:extLst>
                    <a:ext uri="{9D8B030D-6E8A-4147-A177-3AD203B41FA5}">
                      <a16:colId xmlns:a16="http://schemas.microsoft.com/office/drawing/2014/main" val="3851311199"/>
                    </a:ext>
                  </a:extLst>
                </a:gridCol>
                <a:gridCol w="382904">
                  <a:extLst>
                    <a:ext uri="{9D8B030D-6E8A-4147-A177-3AD203B41FA5}">
                      <a16:colId xmlns:a16="http://schemas.microsoft.com/office/drawing/2014/main" val="2708913841"/>
                    </a:ext>
                  </a:extLst>
                </a:gridCol>
              </a:tblGrid>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851470"/>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7108014"/>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6098222"/>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8189285"/>
                  </a:ext>
                </a:extLst>
              </a:tr>
              <a:tr h="2579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8089225"/>
                  </a:ext>
                </a:extLst>
              </a:tr>
              <a:tr h="257957">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4322158"/>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1514733"/>
                  </a:ext>
                </a:extLst>
              </a:tr>
              <a:tr h="257957">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7177426"/>
                  </a:ext>
                </a:extLst>
              </a:tr>
            </a:tbl>
          </a:graphicData>
        </a:graphic>
      </p:graphicFrame>
      <p:sp>
        <p:nvSpPr>
          <p:cNvPr id="7" name="TextBox 6">
            <a:extLst>
              <a:ext uri="{FF2B5EF4-FFF2-40B4-BE49-F238E27FC236}">
                <a16:creationId xmlns:a16="http://schemas.microsoft.com/office/drawing/2014/main" id="{74D00E39-C80B-4E1E-8845-73704B792FAB}"/>
              </a:ext>
            </a:extLst>
          </p:cNvPr>
          <p:cNvSpPr txBox="1"/>
          <p:nvPr/>
        </p:nvSpPr>
        <p:spPr>
          <a:xfrm>
            <a:off x="3732636" y="5012266"/>
            <a:ext cx="4290643" cy="369332"/>
          </a:xfrm>
          <a:prstGeom prst="rect">
            <a:avLst/>
          </a:prstGeom>
          <a:noFill/>
        </p:spPr>
        <p:txBody>
          <a:bodyPr wrap="square" rtlCol="0">
            <a:spAutoFit/>
          </a:bodyPr>
          <a:lstStyle/>
          <a:p>
            <a:pPr algn="ctr"/>
            <a:r>
              <a:rPr lang="en-US" b="1" dirty="0"/>
              <a:t>Step 1 : </a:t>
            </a:r>
            <a:r>
              <a:rPr lang="en-US" dirty="0"/>
              <a:t>B1 Structuring Element</a:t>
            </a:r>
          </a:p>
        </p:txBody>
      </p:sp>
      <p:sp>
        <p:nvSpPr>
          <p:cNvPr id="8" name="Date Placeholder 7">
            <a:extLst>
              <a:ext uri="{FF2B5EF4-FFF2-40B4-BE49-F238E27FC236}">
                <a16:creationId xmlns:a16="http://schemas.microsoft.com/office/drawing/2014/main" id="{17CBB45E-7B4B-0A86-8844-A52CED8567E4}"/>
              </a:ext>
            </a:extLst>
          </p:cNvPr>
          <p:cNvSpPr>
            <a:spLocks noGrp="1"/>
          </p:cNvSpPr>
          <p:nvPr>
            <p:ph type="dt" sz="half" idx="10"/>
          </p:nvPr>
        </p:nvSpPr>
        <p:spPr/>
        <p:txBody>
          <a:bodyPr/>
          <a:lstStyle/>
          <a:p>
            <a:fld id="{F04586ED-0516-4893-9230-73B752D29BC4}" type="datetime1">
              <a:rPr lang="en-US" smtClean="0"/>
              <a:t>9/21/2024</a:t>
            </a:fld>
            <a:endParaRPr lang="en-US"/>
          </a:p>
        </p:txBody>
      </p:sp>
      <p:sp>
        <p:nvSpPr>
          <p:cNvPr id="9" name="Footer Placeholder 8">
            <a:extLst>
              <a:ext uri="{FF2B5EF4-FFF2-40B4-BE49-F238E27FC236}">
                <a16:creationId xmlns:a16="http://schemas.microsoft.com/office/drawing/2014/main" id="{50D30D8D-8903-5E3F-A40C-7177CF3F17DF}"/>
              </a:ext>
            </a:extLst>
          </p:cNvPr>
          <p:cNvSpPr>
            <a:spLocks noGrp="1"/>
          </p:cNvSpPr>
          <p:nvPr>
            <p:ph type="ftr" sz="quarter" idx="11"/>
          </p:nvPr>
        </p:nvSpPr>
        <p:spPr/>
        <p:txBody>
          <a:bodyPr/>
          <a:lstStyle/>
          <a:p>
            <a:r>
              <a:rPr lang="en-US"/>
              <a:t>Morphological Image Processing</a:t>
            </a:r>
          </a:p>
        </p:txBody>
      </p:sp>
      <p:sp>
        <p:nvSpPr>
          <p:cNvPr id="10" name="Slide Number Placeholder 9">
            <a:extLst>
              <a:ext uri="{FF2B5EF4-FFF2-40B4-BE49-F238E27FC236}">
                <a16:creationId xmlns:a16="http://schemas.microsoft.com/office/drawing/2014/main" id="{81687F73-5860-4A29-F371-580370A3E96B}"/>
              </a:ext>
            </a:extLst>
          </p:cNvPr>
          <p:cNvSpPr>
            <a:spLocks noGrp="1"/>
          </p:cNvSpPr>
          <p:nvPr>
            <p:ph type="sldNum" sz="quarter" idx="12"/>
          </p:nvPr>
        </p:nvSpPr>
        <p:spPr/>
        <p:txBody>
          <a:bodyPr/>
          <a:lstStyle/>
          <a:p>
            <a:fld id="{714CA8A7-C2BF-450A-85D4-073AF6C65BC5}" type="slidenum">
              <a:rPr lang="en-US" smtClean="0"/>
              <a:t>61</a:t>
            </a:fld>
            <a:endParaRPr lang="en-US"/>
          </a:p>
        </p:txBody>
      </p:sp>
    </p:spTree>
    <p:extLst>
      <p:ext uri="{BB962C8B-B14F-4D97-AF65-F5344CB8AC3E}">
        <p14:creationId xmlns:p14="http://schemas.microsoft.com/office/powerpoint/2010/main" val="1222355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6728-6197-4338-963E-7ECB1BD28BE6}"/>
              </a:ext>
            </a:extLst>
          </p:cNvPr>
          <p:cNvSpPr>
            <a:spLocks noGrp="1"/>
          </p:cNvSpPr>
          <p:nvPr>
            <p:ph type="title"/>
          </p:nvPr>
        </p:nvSpPr>
        <p:spPr/>
        <p:txBody>
          <a:bodyPr/>
          <a:lstStyle/>
          <a:p>
            <a:r>
              <a:rPr lang="en-US" dirty="0"/>
              <a:t>Thinning</a:t>
            </a:r>
          </a:p>
        </p:txBody>
      </p:sp>
      <p:sp>
        <p:nvSpPr>
          <p:cNvPr id="3" name="Content Placeholder 2">
            <a:extLst>
              <a:ext uri="{FF2B5EF4-FFF2-40B4-BE49-F238E27FC236}">
                <a16:creationId xmlns:a16="http://schemas.microsoft.com/office/drawing/2014/main" id="{09D3971E-02AC-4B73-A7AB-D1A670811A19}"/>
              </a:ext>
            </a:extLst>
          </p:cNvPr>
          <p:cNvSpPr>
            <a:spLocks noGrp="1"/>
          </p:cNvSpPr>
          <p:nvPr>
            <p:ph idx="1"/>
          </p:nvPr>
        </p:nvSpPr>
        <p:spPr/>
        <p:txBody>
          <a:bodyPr/>
          <a:lstStyle/>
          <a:p>
            <a:r>
              <a:rPr lang="en-US" dirty="0"/>
              <a:t>Step 2: B2 structuring element (No Change)</a:t>
            </a:r>
          </a:p>
          <a:p>
            <a:r>
              <a:rPr lang="en-US" dirty="0"/>
              <a:t>Step 3: B3 structuring element (No Change)</a:t>
            </a:r>
          </a:p>
          <a:p>
            <a:r>
              <a:rPr lang="en-US" dirty="0"/>
              <a:t>Step 4: B4 structuring element</a:t>
            </a:r>
          </a:p>
          <a:p>
            <a:endParaRPr lang="en-US" dirty="0"/>
          </a:p>
        </p:txBody>
      </p:sp>
      <p:graphicFrame>
        <p:nvGraphicFramePr>
          <p:cNvPr id="4" name="Table 3">
            <a:extLst>
              <a:ext uri="{FF2B5EF4-FFF2-40B4-BE49-F238E27FC236}">
                <a16:creationId xmlns:a16="http://schemas.microsoft.com/office/drawing/2014/main" id="{526822D0-6F79-4A34-8C47-01AF7729D2D0}"/>
              </a:ext>
            </a:extLst>
          </p:cNvPr>
          <p:cNvGraphicFramePr>
            <a:graphicFrameLocks noGrp="1"/>
          </p:cNvGraphicFramePr>
          <p:nvPr>
            <p:extLst>
              <p:ext uri="{D42A27DB-BD31-4B8C-83A1-F6EECF244321}">
                <p14:modId xmlns:p14="http://schemas.microsoft.com/office/powerpoint/2010/main" val="3339769292"/>
              </p:ext>
            </p:extLst>
          </p:nvPr>
        </p:nvGraphicFramePr>
        <p:xfrm>
          <a:off x="1097280" y="3181512"/>
          <a:ext cx="4593880" cy="2966720"/>
        </p:xfrm>
        <a:graphic>
          <a:graphicData uri="http://schemas.openxmlformats.org/drawingml/2006/table">
            <a:tbl>
              <a:tblPr firstRow="1" bandRow="1">
                <a:tableStyleId>{5C22544A-7EE6-4342-B048-85BDC9FD1C3A}</a:tableStyleId>
              </a:tblPr>
              <a:tblGrid>
                <a:gridCol w="574235">
                  <a:extLst>
                    <a:ext uri="{9D8B030D-6E8A-4147-A177-3AD203B41FA5}">
                      <a16:colId xmlns:a16="http://schemas.microsoft.com/office/drawing/2014/main" val="1293893050"/>
                    </a:ext>
                  </a:extLst>
                </a:gridCol>
                <a:gridCol w="574235">
                  <a:extLst>
                    <a:ext uri="{9D8B030D-6E8A-4147-A177-3AD203B41FA5}">
                      <a16:colId xmlns:a16="http://schemas.microsoft.com/office/drawing/2014/main" val="802493488"/>
                    </a:ext>
                  </a:extLst>
                </a:gridCol>
                <a:gridCol w="574235">
                  <a:extLst>
                    <a:ext uri="{9D8B030D-6E8A-4147-A177-3AD203B41FA5}">
                      <a16:colId xmlns:a16="http://schemas.microsoft.com/office/drawing/2014/main" val="2117721224"/>
                    </a:ext>
                  </a:extLst>
                </a:gridCol>
                <a:gridCol w="574235">
                  <a:extLst>
                    <a:ext uri="{9D8B030D-6E8A-4147-A177-3AD203B41FA5}">
                      <a16:colId xmlns:a16="http://schemas.microsoft.com/office/drawing/2014/main" val="2543958063"/>
                    </a:ext>
                  </a:extLst>
                </a:gridCol>
                <a:gridCol w="574235">
                  <a:extLst>
                    <a:ext uri="{9D8B030D-6E8A-4147-A177-3AD203B41FA5}">
                      <a16:colId xmlns:a16="http://schemas.microsoft.com/office/drawing/2014/main" val="1268188706"/>
                    </a:ext>
                  </a:extLst>
                </a:gridCol>
                <a:gridCol w="574235">
                  <a:extLst>
                    <a:ext uri="{9D8B030D-6E8A-4147-A177-3AD203B41FA5}">
                      <a16:colId xmlns:a16="http://schemas.microsoft.com/office/drawing/2014/main" val="2012557126"/>
                    </a:ext>
                  </a:extLst>
                </a:gridCol>
                <a:gridCol w="574235">
                  <a:extLst>
                    <a:ext uri="{9D8B030D-6E8A-4147-A177-3AD203B41FA5}">
                      <a16:colId xmlns:a16="http://schemas.microsoft.com/office/drawing/2014/main" val="380931254"/>
                    </a:ext>
                  </a:extLst>
                </a:gridCol>
                <a:gridCol w="574235">
                  <a:extLst>
                    <a:ext uri="{9D8B030D-6E8A-4147-A177-3AD203B41FA5}">
                      <a16:colId xmlns:a16="http://schemas.microsoft.com/office/drawing/2014/main" val="2563057055"/>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4897415"/>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172833"/>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478472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0900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9178961"/>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9685965"/>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167183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1922343"/>
                  </a:ext>
                </a:extLst>
              </a:tr>
            </a:tbl>
          </a:graphicData>
        </a:graphic>
      </p:graphicFrame>
      <p:graphicFrame>
        <p:nvGraphicFramePr>
          <p:cNvPr id="5" name="Table 4">
            <a:extLst>
              <a:ext uri="{FF2B5EF4-FFF2-40B4-BE49-F238E27FC236}">
                <a16:creationId xmlns:a16="http://schemas.microsoft.com/office/drawing/2014/main" id="{CDF8B4AC-522F-470D-962F-B6D803E2AB82}"/>
              </a:ext>
            </a:extLst>
          </p:cNvPr>
          <p:cNvGraphicFramePr>
            <a:graphicFrameLocks noGrp="1"/>
          </p:cNvGraphicFramePr>
          <p:nvPr>
            <p:extLst>
              <p:ext uri="{D42A27DB-BD31-4B8C-83A1-F6EECF244321}">
                <p14:modId xmlns:p14="http://schemas.microsoft.com/office/powerpoint/2010/main" val="556223571"/>
              </p:ext>
            </p:extLst>
          </p:nvPr>
        </p:nvGraphicFramePr>
        <p:xfrm>
          <a:off x="6500840" y="3181512"/>
          <a:ext cx="4593880" cy="2966720"/>
        </p:xfrm>
        <a:graphic>
          <a:graphicData uri="http://schemas.openxmlformats.org/drawingml/2006/table">
            <a:tbl>
              <a:tblPr firstRow="1" bandRow="1">
                <a:tableStyleId>{5C22544A-7EE6-4342-B048-85BDC9FD1C3A}</a:tableStyleId>
              </a:tblPr>
              <a:tblGrid>
                <a:gridCol w="574235">
                  <a:extLst>
                    <a:ext uri="{9D8B030D-6E8A-4147-A177-3AD203B41FA5}">
                      <a16:colId xmlns:a16="http://schemas.microsoft.com/office/drawing/2014/main" val="1293893050"/>
                    </a:ext>
                  </a:extLst>
                </a:gridCol>
                <a:gridCol w="574235">
                  <a:extLst>
                    <a:ext uri="{9D8B030D-6E8A-4147-A177-3AD203B41FA5}">
                      <a16:colId xmlns:a16="http://schemas.microsoft.com/office/drawing/2014/main" val="802493488"/>
                    </a:ext>
                  </a:extLst>
                </a:gridCol>
                <a:gridCol w="574235">
                  <a:extLst>
                    <a:ext uri="{9D8B030D-6E8A-4147-A177-3AD203B41FA5}">
                      <a16:colId xmlns:a16="http://schemas.microsoft.com/office/drawing/2014/main" val="2117721224"/>
                    </a:ext>
                  </a:extLst>
                </a:gridCol>
                <a:gridCol w="574235">
                  <a:extLst>
                    <a:ext uri="{9D8B030D-6E8A-4147-A177-3AD203B41FA5}">
                      <a16:colId xmlns:a16="http://schemas.microsoft.com/office/drawing/2014/main" val="2543958063"/>
                    </a:ext>
                  </a:extLst>
                </a:gridCol>
                <a:gridCol w="574235">
                  <a:extLst>
                    <a:ext uri="{9D8B030D-6E8A-4147-A177-3AD203B41FA5}">
                      <a16:colId xmlns:a16="http://schemas.microsoft.com/office/drawing/2014/main" val="1268188706"/>
                    </a:ext>
                  </a:extLst>
                </a:gridCol>
                <a:gridCol w="574235">
                  <a:extLst>
                    <a:ext uri="{9D8B030D-6E8A-4147-A177-3AD203B41FA5}">
                      <a16:colId xmlns:a16="http://schemas.microsoft.com/office/drawing/2014/main" val="2012557126"/>
                    </a:ext>
                  </a:extLst>
                </a:gridCol>
                <a:gridCol w="574235">
                  <a:extLst>
                    <a:ext uri="{9D8B030D-6E8A-4147-A177-3AD203B41FA5}">
                      <a16:colId xmlns:a16="http://schemas.microsoft.com/office/drawing/2014/main" val="380931254"/>
                    </a:ext>
                  </a:extLst>
                </a:gridCol>
                <a:gridCol w="574235">
                  <a:extLst>
                    <a:ext uri="{9D8B030D-6E8A-4147-A177-3AD203B41FA5}">
                      <a16:colId xmlns:a16="http://schemas.microsoft.com/office/drawing/2014/main" val="2563057055"/>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4897415"/>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172833"/>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4784727"/>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60900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9178961"/>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09685965"/>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21671838"/>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21922343"/>
                  </a:ext>
                </a:extLst>
              </a:tr>
            </a:tbl>
          </a:graphicData>
        </a:graphic>
      </p:graphicFrame>
      <p:sp>
        <p:nvSpPr>
          <p:cNvPr id="6" name="Date Placeholder 5">
            <a:extLst>
              <a:ext uri="{FF2B5EF4-FFF2-40B4-BE49-F238E27FC236}">
                <a16:creationId xmlns:a16="http://schemas.microsoft.com/office/drawing/2014/main" id="{C772729F-CD9F-1DEA-2184-F5FBD2751492}"/>
              </a:ext>
            </a:extLst>
          </p:cNvPr>
          <p:cNvSpPr>
            <a:spLocks noGrp="1"/>
          </p:cNvSpPr>
          <p:nvPr>
            <p:ph type="dt" sz="half" idx="10"/>
          </p:nvPr>
        </p:nvSpPr>
        <p:spPr/>
        <p:txBody>
          <a:bodyPr/>
          <a:lstStyle/>
          <a:p>
            <a:fld id="{B9554DCB-30A0-4505-AA8C-444308E32B72}" type="datetime1">
              <a:rPr lang="en-US" smtClean="0"/>
              <a:t>9/21/2024</a:t>
            </a:fld>
            <a:endParaRPr lang="en-US"/>
          </a:p>
        </p:txBody>
      </p:sp>
      <p:sp>
        <p:nvSpPr>
          <p:cNvPr id="7" name="Footer Placeholder 6">
            <a:extLst>
              <a:ext uri="{FF2B5EF4-FFF2-40B4-BE49-F238E27FC236}">
                <a16:creationId xmlns:a16="http://schemas.microsoft.com/office/drawing/2014/main" id="{D489444D-7744-FAAC-9D94-FF04E483689D}"/>
              </a:ext>
            </a:extLst>
          </p:cNvPr>
          <p:cNvSpPr>
            <a:spLocks noGrp="1"/>
          </p:cNvSpPr>
          <p:nvPr>
            <p:ph type="ftr" sz="quarter" idx="11"/>
          </p:nvPr>
        </p:nvSpPr>
        <p:spPr/>
        <p:txBody>
          <a:bodyPr/>
          <a:lstStyle/>
          <a:p>
            <a:r>
              <a:rPr lang="en-US"/>
              <a:t>Morphological Image Processing</a:t>
            </a:r>
          </a:p>
        </p:txBody>
      </p:sp>
      <p:sp>
        <p:nvSpPr>
          <p:cNvPr id="8" name="Slide Number Placeholder 7">
            <a:extLst>
              <a:ext uri="{FF2B5EF4-FFF2-40B4-BE49-F238E27FC236}">
                <a16:creationId xmlns:a16="http://schemas.microsoft.com/office/drawing/2014/main" id="{41013DB2-1A99-77C5-975A-FC2EE3F781CA}"/>
              </a:ext>
            </a:extLst>
          </p:cNvPr>
          <p:cNvSpPr>
            <a:spLocks noGrp="1"/>
          </p:cNvSpPr>
          <p:nvPr>
            <p:ph type="sldNum" sz="quarter" idx="12"/>
          </p:nvPr>
        </p:nvSpPr>
        <p:spPr/>
        <p:txBody>
          <a:bodyPr/>
          <a:lstStyle/>
          <a:p>
            <a:fld id="{714CA8A7-C2BF-450A-85D4-073AF6C65BC5}" type="slidenum">
              <a:rPr lang="en-US" smtClean="0"/>
              <a:t>62</a:t>
            </a:fld>
            <a:endParaRPr lang="en-US"/>
          </a:p>
        </p:txBody>
      </p:sp>
    </p:spTree>
    <p:extLst>
      <p:ext uri="{BB962C8B-B14F-4D97-AF65-F5344CB8AC3E}">
        <p14:creationId xmlns:p14="http://schemas.microsoft.com/office/powerpoint/2010/main" val="13132722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C6EE-B00C-46F7-9FFE-1672742E9970}"/>
              </a:ext>
            </a:extLst>
          </p:cNvPr>
          <p:cNvSpPr>
            <a:spLocks noGrp="1"/>
          </p:cNvSpPr>
          <p:nvPr>
            <p:ph type="title"/>
          </p:nvPr>
        </p:nvSpPr>
        <p:spPr/>
        <p:txBody>
          <a:bodyPr/>
          <a:lstStyle/>
          <a:p>
            <a:r>
              <a:rPr lang="en-US" dirty="0"/>
              <a:t>Thinning</a:t>
            </a:r>
          </a:p>
        </p:txBody>
      </p:sp>
      <p:sp>
        <p:nvSpPr>
          <p:cNvPr id="3" name="Content Placeholder 2">
            <a:extLst>
              <a:ext uri="{FF2B5EF4-FFF2-40B4-BE49-F238E27FC236}">
                <a16:creationId xmlns:a16="http://schemas.microsoft.com/office/drawing/2014/main" id="{382987C8-6CA3-4BA4-BF47-D1898AAE36E0}"/>
              </a:ext>
            </a:extLst>
          </p:cNvPr>
          <p:cNvSpPr>
            <a:spLocks noGrp="1"/>
          </p:cNvSpPr>
          <p:nvPr>
            <p:ph idx="1"/>
          </p:nvPr>
        </p:nvSpPr>
        <p:spPr/>
        <p:txBody>
          <a:bodyPr/>
          <a:lstStyle/>
          <a:p>
            <a:r>
              <a:rPr lang="en-US" dirty="0"/>
              <a:t>Step 5: B5 structuring element</a:t>
            </a:r>
          </a:p>
          <a:p>
            <a:r>
              <a:rPr lang="en-US" dirty="0"/>
              <a:t> </a:t>
            </a:r>
          </a:p>
        </p:txBody>
      </p:sp>
      <p:graphicFrame>
        <p:nvGraphicFramePr>
          <p:cNvPr id="4" name="Table 3">
            <a:extLst>
              <a:ext uri="{FF2B5EF4-FFF2-40B4-BE49-F238E27FC236}">
                <a16:creationId xmlns:a16="http://schemas.microsoft.com/office/drawing/2014/main" id="{BB77D836-0979-4D36-953B-80F48D2BAC6A}"/>
              </a:ext>
            </a:extLst>
          </p:cNvPr>
          <p:cNvGraphicFramePr>
            <a:graphicFrameLocks noGrp="1"/>
          </p:cNvGraphicFramePr>
          <p:nvPr>
            <p:extLst>
              <p:ext uri="{D42A27DB-BD31-4B8C-83A1-F6EECF244321}">
                <p14:modId xmlns:p14="http://schemas.microsoft.com/office/powerpoint/2010/main" val="2541370680"/>
              </p:ext>
            </p:extLst>
          </p:nvPr>
        </p:nvGraphicFramePr>
        <p:xfrm>
          <a:off x="1216074" y="2374054"/>
          <a:ext cx="3482536" cy="2966720"/>
        </p:xfrm>
        <a:graphic>
          <a:graphicData uri="http://schemas.openxmlformats.org/drawingml/2006/table">
            <a:tbl>
              <a:tblPr firstRow="1" bandRow="1">
                <a:tableStyleId>{5C22544A-7EE6-4342-B048-85BDC9FD1C3A}</a:tableStyleId>
              </a:tblPr>
              <a:tblGrid>
                <a:gridCol w="435317">
                  <a:extLst>
                    <a:ext uri="{9D8B030D-6E8A-4147-A177-3AD203B41FA5}">
                      <a16:colId xmlns:a16="http://schemas.microsoft.com/office/drawing/2014/main" val="2810490181"/>
                    </a:ext>
                  </a:extLst>
                </a:gridCol>
                <a:gridCol w="435317">
                  <a:extLst>
                    <a:ext uri="{9D8B030D-6E8A-4147-A177-3AD203B41FA5}">
                      <a16:colId xmlns:a16="http://schemas.microsoft.com/office/drawing/2014/main" val="1133721372"/>
                    </a:ext>
                  </a:extLst>
                </a:gridCol>
                <a:gridCol w="435317">
                  <a:extLst>
                    <a:ext uri="{9D8B030D-6E8A-4147-A177-3AD203B41FA5}">
                      <a16:colId xmlns:a16="http://schemas.microsoft.com/office/drawing/2014/main" val="3280602636"/>
                    </a:ext>
                  </a:extLst>
                </a:gridCol>
                <a:gridCol w="435317">
                  <a:extLst>
                    <a:ext uri="{9D8B030D-6E8A-4147-A177-3AD203B41FA5}">
                      <a16:colId xmlns:a16="http://schemas.microsoft.com/office/drawing/2014/main" val="1111185170"/>
                    </a:ext>
                  </a:extLst>
                </a:gridCol>
                <a:gridCol w="435317">
                  <a:extLst>
                    <a:ext uri="{9D8B030D-6E8A-4147-A177-3AD203B41FA5}">
                      <a16:colId xmlns:a16="http://schemas.microsoft.com/office/drawing/2014/main" val="3022438465"/>
                    </a:ext>
                  </a:extLst>
                </a:gridCol>
                <a:gridCol w="435317">
                  <a:extLst>
                    <a:ext uri="{9D8B030D-6E8A-4147-A177-3AD203B41FA5}">
                      <a16:colId xmlns:a16="http://schemas.microsoft.com/office/drawing/2014/main" val="1209933746"/>
                    </a:ext>
                  </a:extLst>
                </a:gridCol>
                <a:gridCol w="435317">
                  <a:extLst>
                    <a:ext uri="{9D8B030D-6E8A-4147-A177-3AD203B41FA5}">
                      <a16:colId xmlns:a16="http://schemas.microsoft.com/office/drawing/2014/main" val="788219589"/>
                    </a:ext>
                  </a:extLst>
                </a:gridCol>
                <a:gridCol w="435317">
                  <a:extLst>
                    <a:ext uri="{9D8B030D-6E8A-4147-A177-3AD203B41FA5}">
                      <a16:colId xmlns:a16="http://schemas.microsoft.com/office/drawing/2014/main" val="4203948818"/>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2660176"/>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4413876"/>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129209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0718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981937"/>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116836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3302245"/>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8366795"/>
                  </a:ext>
                </a:extLst>
              </a:tr>
            </a:tbl>
          </a:graphicData>
        </a:graphic>
      </p:graphicFrame>
      <p:graphicFrame>
        <p:nvGraphicFramePr>
          <p:cNvPr id="5" name="Table 4">
            <a:extLst>
              <a:ext uri="{FF2B5EF4-FFF2-40B4-BE49-F238E27FC236}">
                <a16:creationId xmlns:a16="http://schemas.microsoft.com/office/drawing/2014/main" id="{6E410AE9-3687-4997-B000-0249DFC08647}"/>
              </a:ext>
            </a:extLst>
          </p:cNvPr>
          <p:cNvGraphicFramePr>
            <a:graphicFrameLocks noGrp="1"/>
          </p:cNvGraphicFramePr>
          <p:nvPr>
            <p:extLst>
              <p:ext uri="{D42A27DB-BD31-4B8C-83A1-F6EECF244321}">
                <p14:modId xmlns:p14="http://schemas.microsoft.com/office/powerpoint/2010/main" val="2586474376"/>
              </p:ext>
            </p:extLst>
          </p:nvPr>
        </p:nvGraphicFramePr>
        <p:xfrm>
          <a:off x="6390640" y="2374054"/>
          <a:ext cx="3482536" cy="2966720"/>
        </p:xfrm>
        <a:graphic>
          <a:graphicData uri="http://schemas.openxmlformats.org/drawingml/2006/table">
            <a:tbl>
              <a:tblPr firstRow="1" bandRow="1">
                <a:tableStyleId>{5C22544A-7EE6-4342-B048-85BDC9FD1C3A}</a:tableStyleId>
              </a:tblPr>
              <a:tblGrid>
                <a:gridCol w="435317">
                  <a:extLst>
                    <a:ext uri="{9D8B030D-6E8A-4147-A177-3AD203B41FA5}">
                      <a16:colId xmlns:a16="http://schemas.microsoft.com/office/drawing/2014/main" val="2810490181"/>
                    </a:ext>
                  </a:extLst>
                </a:gridCol>
                <a:gridCol w="435317">
                  <a:extLst>
                    <a:ext uri="{9D8B030D-6E8A-4147-A177-3AD203B41FA5}">
                      <a16:colId xmlns:a16="http://schemas.microsoft.com/office/drawing/2014/main" val="1133721372"/>
                    </a:ext>
                  </a:extLst>
                </a:gridCol>
                <a:gridCol w="435317">
                  <a:extLst>
                    <a:ext uri="{9D8B030D-6E8A-4147-A177-3AD203B41FA5}">
                      <a16:colId xmlns:a16="http://schemas.microsoft.com/office/drawing/2014/main" val="3280602636"/>
                    </a:ext>
                  </a:extLst>
                </a:gridCol>
                <a:gridCol w="435317">
                  <a:extLst>
                    <a:ext uri="{9D8B030D-6E8A-4147-A177-3AD203B41FA5}">
                      <a16:colId xmlns:a16="http://schemas.microsoft.com/office/drawing/2014/main" val="1111185170"/>
                    </a:ext>
                  </a:extLst>
                </a:gridCol>
                <a:gridCol w="435317">
                  <a:extLst>
                    <a:ext uri="{9D8B030D-6E8A-4147-A177-3AD203B41FA5}">
                      <a16:colId xmlns:a16="http://schemas.microsoft.com/office/drawing/2014/main" val="3022438465"/>
                    </a:ext>
                  </a:extLst>
                </a:gridCol>
                <a:gridCol w="435317">
                  <a:extLst>
                    <a:ext uri="{9D8B030D-6E8A-4147-A177-3AD203B41FA5}">
                      <a16:colId xmlns:a16="http://schemas.microsoft.com/office/drawing/2014/main" val="1209933746"/>
                    </a:ext>
                  </a:extLst>
                </a:gridCol>
                <a:gridCol w="435317">
                  <a:extLst>
                    <a:ext uri="{9D8B030D-6E8A-4147-A177-3AD203B41FA5}">
                      <a16:colId xmlns:a16="http://schemas.microsoft.com/office/drawing/2014/main" val="788219589"/>
                    </a:ext>
                  </a:extLst>
                </a:gridCol>
                <a:gridCol w="435317">
                  <a:extLst>
                    <a:ext uri="{9D8B030D-6E8A-4147-A177-3AD203B41FA5}">
                      <a16:colId xmlns:a16="http://schemas.microsoft.com/office/drawing/2014/main" val="4203948818"/>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2660176"/>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2164413876"/>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129209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90718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981937"/>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168362"/>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3302245"/>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8366795"/>
                  </a:ext>
                </a:extLst>
              </a:tr>
            </a:tbl>
          </a:graphicData>
        </a:graphic>
      </p:graphicFrame>
      <p:sp>
        <p:nvSpPr>
          <p:cNvPr id="6" name="Date Placeholder 5">
            <a:extLst>
              <a:ext uri="{FF2B5EF4-FFF2-40B4-BE49-F238E27FC236}">
                <a16:creationId xmlns:a16="http://schemas.microsoft.com/office/drawing/2014/main" id="{1EBD3CDD-3845-F27B-5DE6-CDC81EDB5886}"/>
              </a:ext>
            </a:extLst>
          </p:cNvPr>
          <p:cNvSpPr>
            <a:spLocks noGrp="1"/>
          </p:cNvSpPr>
          <p:nvPr>
            <p:ph type="dt" sz="half" idx="10"/>
          </p:nvPr>
        </p:nvSpPr>
        <p:spPr/>
        <p:txBody>
          <a:bodyPr/>
          <a:lstStyle/>
          <a:p>
            <a:fld id="{49064840-22C2-4D2E-8661-791D40F21799}" type="datetime1">
              <a:rPr lang="en-US" smtClean="0"/>
              <a:t>9/21/2024</a:t>
            </a:fld>
            <a:endParaRPr lang="en-US"/>
          </a:p>
        </p:txBody>
      </p:sp>
      <p:sp>
        <p:nvSpPr>
          <p:cNvPr id="7" name="Footer Placeholder 6">
            <a:extLst>
              <a:ext uri="{FF2B5EF4-FFF2-40B4-BE49-F238E27FC236}">
                <a16:creationId xmlns:a16="http://schemas.microsoft.com/office/drawing/2014/main" id="{26B0FF68-E33D-F577-1E2F-4BC9A6BF7EA2}"/>
              </a:ext>
            </a:extLst>
          </p:cNvPr>
          <p:cNvSpPr>
            <a:spLocks noGrp="1"/>
          </p:cNvSpPr>
          <p:nvPr>
            <p:ph type="ftr" sz="quarter" idx="11"/>
          </p:nvPr>
        </p:nvSpPr>
        <p:spPr/>
        <p:txBody>
          <a:bodyPr/>
          <a:lstStyle/>
          <a:p>
            <a:r>
              <a:rPr lang="en-US"/>
              <a:t>Morphological Image Processing</a:t>
            </a:r>
          </a:p>
        </p:txBody>
      </p:sp>
      <p:sp>
        <p:nvSpPr>
          <p:cNvPr id="8" name="Slide Number Placeholder 7">
            <a:extLst>
              <a:ext uri="{FF2B5EF4-FFF2-40B4-BE49-F238E27FC236}">
                <a16:creationId xmlns:a16="http://schemas.microsoft.com/office/drawing/2014/main" id="{66089C40-9CBC-6F18-A940-8AF1359717E4}"/>
              </a:ext>
            </a:extLst>
          </p:cNvPr>
          <p:cNvSpPr>
            <a:spLocks noGrp="1"/>
          </p:cNvSpPr>
          <p:nvPr>
            <p:ph type="sldNum" sz="quarter" idx="12"/>
          </p:nvPr>
        </p:nvSpPr>
        <p:spPr/>
        <p:txBody>
          <a:bodyPr/>
          <a:lstStyle/>
          <a:p>
            <a:fld id="{714CA8A7-C2BF-450A-85D4-073AF6C65BC5}" type="slidenum">
              <a:rPr lang="en-US" smtClean="0"/>
              <a:t>63</a:t>
            </a:fld>
            <a:endParaRPr lang="en-US"/>
          </a:p>
        </p:txBody>
      </p:sp>
    </p:spTree>
    <p:extLst>
      <p:ext uri="{BB962C8B-B14F-4D97-AF65-F5344CB8AC3E}">
        <p14:creationId xmlns:p14="http://schemas.microsoft.com/office/powerpoint/2010/main" val="40683629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0BC99-1BE9-4E4C-931C-D31D69561520}"/>
              </a:ext>
            </a:extLst>
          </p:cNvPr>
          <p:cNvSpPr>
            <a:spLocks noGrp="1"/>
          </p:cNvSpPr>
          <p:nvPr>
            <p:ph type="title"/>
          </p:nvPr>
        </p:nvSpPr>
        <p:spPr/>
        <p:txBody>
          <a:bodyPr/>
          <a:lstStyle/>
          <a:p>
            <a:r>
              <a:rPr lang="en-US" dirty="0"/>
              <a:t>Thinning</a:t>
            </a:r>
          </a:p>
        </p:txBody>
      </p:sp>
      <p:sp>
        <p:nvSpPr>
          <p:cNvPr id="3" name="Content Placeholder 2">
            <a:extLst>
              <a:ext uri="{FF2B5EF4-FFF2-40B4-BE49-F238E27FC236}">
                <a16:creationId xmlns:a16="http://schemas.microsoft.com/office/drawing/2014/main" id="{462637F4-2858-4354-9E0F-A8284A9A7B8D}"/>
              </a:ext>
            </a:extLst>
          </p:cNvPr>
          <p:cNvSpPr>
            <a:spLocks noGrp="1"/>
          </p:cNvSpPr>
          <p:nvPr>
            <p:ph idx="1"/>
          </p:nvPr>
        </p:nvSpPr>
        <p:spPr/>
        <p:txBody>
          <a:bodyPr/>
          <a:lstStyle/>
          <a:p>
            <a:r>
              <a:rPr lang="en-US" dirty="0"/>
              <a:t>Step 6: B6 structuring element (No Change)</a:t>
            </a:r>
          </a:p>
          <a:p>
            <a:r>
              <a:rPr lang="en-US" dirty="0"/>
              <a:t>Step 7: B7 structuring element (No Change)</a:t>
            </a:r>
          </a:p>
          <a:p>
            <a:r>
              <a:rPr lang="en-US" dirty="0"/>
              <a:t>Step 8: B8 structuring element</a:t>
            </a:r>
          </a:p>
          <a:p>
            <a:endParaRPr lang="en-US" dirty="0"/>
          </a:p>
        </p:txBody>
      </p:sp>
      <p:graphicFrame>
        <p:nvGraphicFramePr>
          <p:cNvPr id="4" name="Table 3">
            <a:extLst>
              <a:ext uri="{FF2B5EF4-FFF2-40B4-BE49-F238E27FC236}">
                <a16:creationId xmlns:a16="http://schemas.microsoft.com/office/drawing/2014/main" id="{0404C9E9-D310-4F27-A26B-6C4AD3AB8475}"/>
              </a:ext>
            </a:extLst>
          </p:cNvPr>
          <p:cNvGraphicFramePr>
            <a:graphicFrameLocks noGrp="1"/>
          </p:cNvGraphicFramePr>
          <p:nvPr>
            <p:extLst>
              <p:ext uri="{D42A27DB-BD31-4B8C-83A1-F6EECF244321}">
                <p14:modId xmlns:p14="http://schemas.microsoft.com/office/powerpoint/2010/main" val="3178004300"/>
              </p:ext>
            </p:extLst>
          </p:nvPr>
        </p:nvGraphicFramePr>
        <p:xfrm>
          <a:off x="1097280" y="3195580"/>
          <a:ext cx="3665416" cy="2966720"/>
        </p:xfrm>
        <a:graphic>
          <a:graphicData uri="http://schemas.openxmlformats.org/drawingml/2006/table">
            <a:tbl>
              <a:tblPr firstRow="1" bandRow="1">
                <a:tableStyleId>{5C22544A-7EE6-4342-B048-85BDC9FD1C3A}</a:tableStyleId>
              </a:tblPr>
              <a:tblGrid>
                <a:gridCol w="458177">
                  <a:extLst>
                    <a:ext uri="{9D8B030D-6E8A-4147-A177-3AD203B41FA5}">
                      <a16:colId xmlns:a16="http://schemas.microsoft.com/office/drawing/2014/main" val="779939579"/>
                    </a:ext>
                  </a:extLst>
                </a:gridCol>
                <a:gridCol w="458177">
                  <a:extLst>
                    <a:ext uri="{9D8B030D-6E8A-4147-A177-3AD203B41FA5}">
                      <a16:colId xmlns:a16="http://schemas.microsoft.com/office/drawing/2014/main" val="1242754207"/>
                    </a:ext>
                  </a:extLst>
                </a:gridCol>
                <a:gridCol w="458177">
                  <a:extLst>
                    <a:ext uri="{9D8B030D-6E8A-4147-A177-3AD203B41FA5}">
                      <a16:colId xmlns:a16="http://schemas.microsoft.com/office/drawing/2014/main" val="2467739913"/>
                    </a:ext>
                  </a:extLst>
                </a:gridCol>
                <a:gridCol w="458177">
                  <a:extLst>
                    <a:ext uri="{9D8B030D-6E8A-4147-A177-3AD203B41FA5}">
                      <a16:colId xmlns:a16="http://schemas.microsoft.com/office/drawing/2014/main" val="4188379461"/>
                    </a:ext>
                  </a:extLst>
                </a:gridCol>
                <a:gridCol w="458177">
                  <a:extLst>
                    <a:ext uri="{9D8B030D-6E8A-4147-A177-3AD203B41FA5}">
                      <a16:colId xmlns:a16="http://schemas.microsoft.com/office/drawing/2014/main" val="1286541526"/>
                    </a:ext>
                  </a:extLst>
                </a:gridCol>
                <a:gridCol w="458177">
                  <a:extLst>
                    <a:ext uri="{9D8B030D-6E8A-4147-A177-3AD203B41FA5}">
                      <a16:colId xmlns:a16="http://schemas.microsoft.com/office/drawing/2014/main" val="3632343025"/>
                    </a:ext>
                  </a:extLst>
                </a:gridCol>
                <a:gridCol w="458177">
                  <a:extLst>
                    <a:ext uri="{9D8B030D-6E8A-4147-A177-3AD203B41FA5}">
                      <a16:colId xmlns:a16="http://schemas.microsoft.com/office/drawing/2014/main" val="1662250238"/>
                    </a:ext>
                  </a:extLst>
                </a:gridCol>
                <a:gridCol w="458177">
                  <a:extLst>
                    <a:ext uri="{9D8B030D-6E8A-4147-A177-3AD203B41FA5}">
                      <a16:colId xmlns:a16="http://schemas.microsoft.com/office/drawing/2014/main" val="3966297037"/>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672504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753743"/>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2225636"/>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76131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7302990"/>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792725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445133"/>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7671441"/>
                  </a:ext>
                </a:extLst>
              </a:tr>
            </a:tbl>
          </a:graphicData>
        </a:graphic>
      </p:graphicFrame>
      <p:graphicFrame>
        <p:nvGraphicFramePr>
          <p:cNvPr id="5" name="Table 4">
            <a:extLst>
              <a:ext uri="{FF2B5EF4-FFF2-40B4-BE49-F238E27FC236}">
                <a16:creationId xmlns:a16="http://schemas.microsoft.com/office/drawing/2014/main" id="{64D5DC37-6181-47FF-8985-051D7171F4C1}"/>
              </a:ext>
            </a:extLst>
          </p:cNvPr>
          <p:cNvGraphicFramePr>
            <a:graphicFrameLocks noGrp="1"/>
          </p:cNvGraphicFramePr>
          <p:nvPr>
            <p:extLst>
              <p:ext uri="{D42A27DB-BD31-4B8C-83A1-F6EECF244321}">
                <p14:modId xmlns:p14="http://schemas.microsoft.com/office/powerpoint/2010/main" val="817805405"/>
              </p:ext>
            </p:extLst>
          </p:nvPr>
        </p:nvGraphicFramePr>
        <p:xfrm>
          <a:off x="6398456" y="3195580"/>
          <a:ext cx="3665416" cy="2966720"/>
        </p:xfrm>
        <a:graphic>
          <a:graphicData uri="http://schemas.openxmlformats.org/drawingml/2006/table">
            <a:tbl>
              <a:tblPr firstRow="1" bandRow="1">
                <a:tableStyleId>{5C22544A-7EE6-4342-B048-85BDC9FD1C3A}</a:tableStyleId>
              </a:tblPr>
              <a:tblGrid>
                <a:gridCol w="458177">
                  <a:extLst>
                    <a:ext uri="{9D8B030D-6E8A-4147-A177-3AD203B41FA5}">
                      <a16:colId xmlns:a16="http://schemas.microsoft.com/office/drawing/2014/main" val="779939579"/>
                    </a:ext>
                  </a:extLst>
                </a:gridCol>
                <a:gridCol w="458177">
                  <a:extLst>
                    <a:ext uri="{9D8B030D-6E8A-4147-A177-3AD203B41FA5}">
                      <a16:colId xmlns:a16="http://schemas.microsoft.com/office/drawing/2014/main" val="1242754207"/>
                    </a:ext>
                  </a:extLst>
                </a:gridCol>
                <a:gridCol w="458177">
                  <a:extLst>
                    <a:ext uri="{9D8B030D-6E8A-4147-A177-3AD203B41FA5}">
                      <a16:colId xmlns:a16="http://schemas.microsoft.com/office/drawing/2014/main" val="2467739913"/>
                    </a:ext>
                  </a:extLst>
                </a:gridCol>
                <a:gridCol w="458177">
                  <a:extLst>
                    <a:ext uri="{9D8B030D-6E8A-4147-A177-3AD203B41FA5}">
                      <a16:colId xmlns:a16="http://schemas.microsoft.com/office/drawing/2014/main" val="4188379461"/>
                    </a:ext>
                  </a:extLst>
                </a:gridCol>
                <a:gridCol w="458177">
                  <a:extLst>
                    <a:ext uri="{9D8B030D-6E8A-4147-A177-3AD203B41FA5}">
                      <a16:colId xmlns:a16="http://schemas.microsoft.com/office/drawing/2014/main" val="1286541526"/>
                    </a:ext>
                  </a:extLst>
                </a:gridCol>
                <a:gridCol w="458177">
                  <a:extLst>
                    <a:ext uri="{9D8B030D-6E8A-4147-A177-3AD203B41FA5}">
                      <a16:colId xmlns:a16="http://schemas.microsoft.com/office/drawing/2014/main" val="3632343025"/>
                    </a:ext>
                  </a:extLst>
                </a:gridCol>
                <a:gridCol w="458177">
                  <a:extLst>
                    <a:ext uri="{9D8B030D-6E8A-4147-A177-3AD203B41FA5}">
                      <a16:colId xmlns:a16="http://schemas.microsoft.com/office/drawing/2014/main" val="1662250238"/>
                    </a:ext>
                  </a:extLst>
                </a:gridCol>
                <a:gridCol w="458177">
                  <a:extLst>
                    <a:ext uri="{9D8B030D-6E8A-4147-A177-3AD203B41FA5}">
                      <a16:colId xmlns:a16="http://schemas.microsoft.com/office/drawing/2014/main" val="3966297037"/>
                    </a:ext>
                  </a:extLst>
                </a:gridCol>
              </a:tblGrid>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6725040"/>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4753743"/>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82225636"/>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761318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7302990"/>
                  </a:ext>
                </a:extLst>
              </a:tr>
              <a:tr h="370840">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77927259"/>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1445133"/>
                  </a:ext>
                </a:extLst>
              </a:tr>
              <a:tr h="370840">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47671441"/>
                  </a:ext>
                </a:extLst>
              </a:tr>
            </a:tbl>
          </a:graphicData>
        </a:graphic>
      </p:graphicFrame>
      <p:sp>
        <p:nvSpPr>
          <p:cNvPr id="6" name="Date Placeholder 5">
            <a:extLst>
              <a:ext uri="{FF2B5EF4-FFF2-40B4-BE49-F238E27FC236}">
                <a16:creationId xmlns:a16="http://schemas.microsoft.com/office/drawing/2014/main" id="{5229ABD7-E00C-A342-A803-DEC8C8133170}"/>
              </a:ext>
            </a:extLst>
          </p:cNvPr>
          <p:cNvSpPr>
            <a:spLocks noGrp="1"/>
          </p:cNvSpPr>
          <p:nvPr>
            <p:ph type="dt" sz="half" idx="10"/>
          </p:nvPr>
        </p:nvSpPr>
        <p:spPr/>
        <p:txBody>
          <a:bodyPr/>
          <a:lstStyle/>
          <a:p>
            <a:fld id="{64C94000-9556-4CAE-97A3-1666CE8E2D2E}" type="datetime1">
              <a:rPr lang="en-US" smtClean="0"/>
              <a:t>9/21/2024</a:t>
            </a:fld>
            <a:endParaRPr lang="en-US"/>
          </a:p>
        </p:txBody>
      </p:sp>
      <p:sp>
        <p:nvSpPr>
          <p:cNvPr id="7" name="Footer Placeholder 6">
            <a:extLst>
              <a:ext uri="{FF2B5EF4-FFF2-40B4-BE49-F238E27FC236}">
                <a16:creationId xmlns:a16="http://schemas.microsoft.com/office/drawing/2014/main" id="{4AF9032E-3AB3-996C-E2E1-689EE230B6E3}"/>
              </a:ext>
            </a:extLst>
          </p:cNvPr>
          <p:cNvSpPr>
            <a:spLocks noGrp="1"/>
          </p:cNvSpPr>
          <p:nvPr>
            <p:ph type="ftr" sz="quarter" idx="11"/>
          </p:nvPr>
        </p:nvSpPr>
        <p:spPr/>
        <p:txBody>
          <a:bodyPr/>
          <a:lstStyle/>
          <a:p>
            <a:r>
              <a:rPr lang="en-US"/>
              <a:t>Morphological Image Processing</a:t>
            </a:r>
          </a:p>
        </p:txBody>
      </p:sp>
      <p:sp>
        <p:nvSpPr>
          <p:cNvPr id="8" name="Slide Number Placeholder 7">
            <a:extLst>
              <a:ext uri="{FF2B5EF4-FFF2-40B4-BE49-F238E27FC236}">
                <a16:creationId xmlns:a16="http://schemas.microsoft.com/office/drawing/2014/main" id="{19B9B0DD-721A-13D4-745B-64393ABCCAAB}"/>
              </a:ext>
            </a:extLst>
          </p:cNvPr>
          <p:cNvSpPr>
            <a:spLocks noGrp="1"/>
          </p:cNvSpPr>
          <p:nvPr>
            <p:ph type="sldNum" sz="quarter" idx="12"/>
          </p:nvPr>
        </p:nvSpPr>
        <p:spPr/>
        <p:txBody>
          <a:bodyPr/>
          <a:lstStyle/>
          <a:p>
            <a:fld id="{714CA8A7-C2BF-450A-85D4-073AF6C65BC5}" type="slidenum">
              <a:rPr lang="en-US" smtClean="0"/>
              <a:t>64</a:t>
            </a:fld>
            <a:endParaRPr lang="en-US"/>
          </a:p>
        </p:txBody>
      </p:sp>
    </p:spTree>
    <p:extLst>
      <p:ext uri="{BB962C8B-B14F-4D97-AF65-F5344CB8AC3E}">
        <p14:creationId xmlns:p14="http://schemas.microsoft.com/office/powerpoint/2010/main" val="2706602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BB34-9284-4C97-9DA5-2545F1D5AC4B}"/>
              </a:ext>
            </a:extLst>
          </p:cNvPr>
          <p:cNvSpPr>
            <a:spLocks noGrp="1"/>
          </p:cNvSpPr>
          <p:nvPr>
            <p:ph type="title"/>
          </p:nvPr>
        </p:nvSpPr>
        <p:spPr/>
        <p:txBody>
          <a:bodyPr/>
          <a:lstStyle/>
          <a:p>
            <a:r>
              <a:rPr lang="en-US" dirty="0"/>
              <a:t>Thinning</a:t>
            </a:r>
          </a:p>
        </p:txBody>
      </p:sp>
      <p:pic>
        <p:nvPicPr>
          <p:cNvPr id="7" name="Content Placeholder 6">
            <a:extLst>
              <a:ext uri="{FF2B5EF4-FFF2-40B4-BE49-F238E27FC236}">
                <a16:creationId xmlns:a16="http://schemas.microsoft.com/office/drawing/2014/main" id="{17EB358A-EE62-4005-9684-D1587443F355}"/>
              </a:ext>
            </a:extLst>
          </p:cNvPr>
          <p:cNvPicPr>
            <a:picLocks noGrp="1" noChangeAspect="1"/>
          </p:cNvPicPr>
          <p:nvPr>
            <p:ph idx="1"/>
          </p:nvPr>
        </p:nvPicPr>
        <p:blipFill>
          <a:blip r:embed="rId2"/>
          <a:stretch>
            <a:fillRect/>
          </a:stretch>
        </p:blipFill>
        <p:spPr>
          <a:xfrm>
            <a:off x="2990899" y="2982811"/>
            <a:ext cx="2809875" cy="2809875"/>
          </a:xfrm>
          <a:prstGeom prst="rect">
            <a:avLst/>
          </a:prstGeom>
        </p:spPr>
      </p:pic>
      <p:pic>
        <p:nvPicPr>
          <p:cNvPr id="8" name="Picture 7">
            <a:extLst>
              <a:ext uri="{FF2B5EF4-FFF2-40B4-BE49-F238E27FC236}">
                <a16:creationId xmlns:a16="http://schemas.microsoft.com/office/drawing/2014/main" id="{0389F79A-B05D-480C-8FAC-7616457A5B17}"/>
              </a:ext>
            </a:extLst>
          </p:cNvPr>
          <p:cNvPicPr>
            <a:picLocks noChangeAspect="1"/>
          </p:cNvPicPr>
          <p:nvPr/>
        </p:nvPicPr>
        <p:blipFill>
          <a:blip r:embed="rId3"/>
          <a:stretch>
            <a:fillRect/>
          </a:stretch>
        </p:blipFill>
        <p:spPr>
          <a:xfrm>
            <a:off x="5800774" y="2982811"/>
            <a:ext cx="3448050" cy="2800350"/>
          </a:xfrm>
          <a:prstGeom prst="rect">
            <a:avLst/>
          </a:prstGeom>
        </p:spPr>
      </p:pic>
      <p:sp>
        <p:nvSpPr>
          <p:cNvPr id="9" name="Rectangle 8">
            <a:extLst>
              <a:ext uri="{FF2B5EF4-FFF2-40B4-BE49-F238E27FC236}">
                <a16:creationId xmlns:a16="http://schemas.microsoft.com/office/drawing/2014/main" id="{9DE5364E-EB60-4947-9CCF-3085FC785D02}"/>
              </a:ext>
            </a:extLst>
          </p:cNvPr>
          <p:cNvSpPr/>
          <p:nvPr/>
        </p:nvSpPr>
        <p:spPr>
          <a:xfrm>
            <a:off x="1966717" y="5792686"/>
            <a:ext cx="8319525" cy="369332"/>
          </a:xfrm>
          <a:prstGeom prst="rect">
            <a:avLst/>
          </a:prstGeom>
        </p:spPr>
        <p:txBody>
          <a:bodyPr wrap="square">
            <a:spAutoFit/>
          </a:bodyPr>
          <a:lstStyle/>
          <a:p>
            <a:r>
              <a:rPr lang="en-US" b="1" dirty="0">
                <a:solidFill>
                  <a:srgbClr val="000000"/>
                </a:solidFill>
                <a:latin typeface="Times New Roman" panose="02020603050405020304" pitchFamily="18" charset="0"/>
              </a:rPr>
              <a:t>Figure: </a:t>
            </a:r>
            <a:r>
              <a:rPr lang="en-US" dirty="0">
                <a:solidFill>
                  <a:srgbClr val="000000"/>
                </a:solidFill>
                <a:latin typeface="Times New Roman" panose="02020603050405020304" pitchFamily="18" charset="0"/>
              </a:rPr>
              <a:t>Example skeletonization by morphological thinning of a simple binary shape</a:t>
            </a:r>
            <a:endParaRPr lang="en-US" dirty="0"/>
          </a:p>
        </p:txBody>
      </p:sp>
      <p:pic>
        <p:nvPicPr>
          <p:cNvPr id="10" name="Picture 9">
            <a:extLst>
              <a:ext uri="{FF2B5EF4-FFF2-40B4-BE49-F238E27FC236}">
                <a16:creationId xmlns:a16="http://schemas.microsoft.com/office/drawing/2014/main" id="{AD13AD34-B124-43EE-9608-D68E0D0FCADC}"/>
              </a:ext>
            </a:extLst>
          </p:cNvPr>
          <p:cNvPicPr>
            <a:picLocks noChangeAspect="1"/>
          </p:cNvPicPr>
          <p:nvPr/>
        </p:nvPicPr>
        <p:blipFill>
          <a:blip r:embed="rId4"/>
          <a:stretch>
            <a:fillRect/>
          </a:stretch>
        </p:blipFill>
        <p:spPr>
          <a:xfrm>
            <a:off x="1257104" y="1865800"/>
            <a:ext cx="1419225" cy="1438275"/>
          </a:xfrm>
          <a:prstGeom prst="rect">
            <a:avLst/>
          </a:prstGeom>
        </p:spPr>
      </p:pic>
      <p:sp>
        <p:nvSpPr>
          <p:cNvPr id="11" name="TextBox 10">
            <a:extLst>
              <a:ext uri="{FF2B5EF4-FFF2-40B4-BE49-F238E27FC236}">
                <a16:creationId xmlns:a16="http://schemas.microsoft.com/office/drawing/2014/main" id="{B24BAEEE-3CCE-4107-BDB5-B55F8FA1E1F4}"/>
              </a:ext>
            </a:extLst>
          </p:cNvPr>
          <p:cNvSpPr txBox="1"/>
          <p:nvPr/>
        </p:nvSpPr>
        <p:spPr>
          <a:xfrm>
            <a:off x="2501777" y="2148840"/>
            <a:ext cx="8653903" cy="646331"/>
          </a:xfrm>
          <a:prstGeom prst="rect">
            <a:avLst/>
          </a:prstGeom>
          <a:noFill/>
        </p:spPr>
        <p:txBody>
          <a:bodyPr wrap="square" rtlCol="0">
            <a:spAutoFit/>
          </a:bodyPr>
          <a:lstStyle/>
          <a:p>
            <a:pPr algn="ctr"/>
            <a:r>
              <a:rPr lang="en-US" dirty="0"/>
              <a:t>B1 Structuring element; successive B2…..B8 will come from clockwise rotation of B1 pixels.</a:t>
            </a:r>
          </a:p>
        </p:txBody>
      </p:sp>
      <p:sp>
        <p:nvSpPr>
          <p:cNvPr id="3" name="Date Placeholder 2">
            <a:extLst>
              <a:ext uri="{FF2B5EF4-FFF2-40B4-BE49-F238E27FC236}">
                <a16:creationId xmlns:a16="http://schemas.microsoft.com/office/drawing/2014/main" id="{D21B39D8-FA2C-FC17-D96A-3ACDCF764FF2}"/>
              </a:ext>
            </a:extLst>
          </p:cNvPr>
          <p:cNvSpPr>
            <a:spLocks noGrp="1"/>
          </p:cNvSpPr>
          <p:nvPr>
            <p:ph type="dt" sz="half" idx="10"/>
          </p:nvPr>
        </p:nvSpPr>
        <p:spPr/>
        <p:txBody>
          <a:bodyPr/>
          <a:lstStyle/>
          <a:p>
            <a:fld id="{C8B12758-80EA-4BC6-9A6E-776414D72DF5}" type="datetime1">
              <a:rPr lang="en-US" smtClean="0"/>
              <a:t>9/21/2024</a:t>
            </a:fld>
            <a:endParaRPr lang="en-US"/>
          </a:p>
        </p:txBody>
      </p:sp>
      <p:sp>
        <p:nvSpPr>
          <p:cNvPr id="4" name="Footer Placeholder 3">
            <a:extLst>
              <a:ext uri="{FF2B5EF4-FFF2-40B4-BE49-F238E27FC236}">
                <a16:creationId xmlns:a16="http://schemas.microsoft.com/office/drawing/2014/main" id="{32EBA0F8-A331-DDA7-52FC-242E7FD774DB}"/>
              </a:ext>
            </a:extLst>
          </p:cNvPr>
          <p:cNvSpPr>
            <a:spLocks noGrp="1"/>
          </p:cNvSpPr>
          <p:nvPr>
            <p:ph type="ftr" sz="quarter" idx="11"/>
          </p:nvPr>
        </p:nvSpPr>
        <p:spPr/>
        <p:txBody>
          <a:bodyPr/>
          <a:lstStyle/>
          <a:p>
            <a:r>
              <a:rPr lang="en-US"/>
              <a:t>Morphological Image Processing</a:t>
            </a:r>
          </a:p>
        </p:txBody>
      </p:sp>
      <p:sp>
        <p:nvSpPr>
          <p:cNvPr id="5" name="Slide Number Placeholder 4">
            <a:extLst>
              <a:ext uri="{FF2B5EF4-FFF2-40B4-BE49-F238E27FC236}">
                <a16:creationId xmlns:a16="http://schemas.microsoft.com/office/drawing/2014/main" id="{BF575E88-FC6D-4A5D-1214-3E23C6D4F124}"/>
              </a:ext>
            </a:extLst>
          </p:cNvPr>
          <p:cNvSpPr>
            <a:spLocks noGrp="1"/>
          </p:cNvSpPr>
          <p:nvPr>
            <p:ph type="sldNum" sz="quarter" idx="12"/>
          </p:nvPr>
        </p:nvSpPr>
        <p:spPr/>
        <p:txBody>
          <a:bodyPr/>
          <a:lstStyle/>
          <a:p>
            <a:fld id="{714CA8A7-C2BF-450A-85D4-073AF6C65BC5}" type="slidenum">
              <a:rPr lang="en-US" smtClean="0"/>
              <a:t>65</a:t>
            </a:fld>
            <a:endParaRPr lang="en-US"/>
          </a:p>
        </p:txBody>
      </p:sp>
    </p:spTree>
    <p:extLst>
      <p:ext uri="{BB962C8B-B14F-4D97-AF65-F5344CB8AC3E}">
        <p14:creationId xmlns:p14="http://schemas.microsoft.com/office/powerpoint/2010/main" val="30448148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C147-6536-4B6F-81D3-FF004C855A40}"/>
              </a:ext>
            </a:extLst>
          </p:cNvPr>
          <p:cNvSpPr>
            <a:spLocks noGrp="1"/>
          </p:cNvSpPr>
          <p:nvPr>
            <p:ph type="title"/>
          </p:nvPr>
        </p:nvSpPr>
        <p:spPr/>
        <p:txBody>
          <a:bodyPr/>
          <a:lstStyle/>
          <a:p>
            <a:r>
              <a:rPr lang="en-US" dirty="0"/>
              <a:t>Thinning</a:t>
            </a:r>
          </a:p>
        </p:txBody>
      </p:sp>
      <p:pic>
        <p:nvPicPr>
          <p:cNvPr id="7" name="Content Placeholder 6">
            <a:extLst>
              <a:ext uri="{FF2B5EF4-FFF2-40B4-BE49-F238E27FC236}">
                <a16:creationId xmlns:a16="http://schemas.microsoft.com/office/drawing/2014/main" id="{2F16D480-4BB6-497C-9D43-E3D67DC74D41}"/>
              </a:ext>
            </a:extLst>
          </p:cNvPr>
          <p:cNvPicPr>
            <a:picLocks noGrp="1" noChangeAspect="1"/>
          </p:cNvPicPr>
          <p:nvPr>
            <p:ph idx="1"/>
          </p:nvPr>
        </p:nvPicPr>
        <p:blipFill>
          <a:blip r:embed="rId2"/>
          <a:stretch>
            <a:fillRect/>
          </a:stretch>
        </p:blipFill>
        <p:spPr>
          <a:xfrm>
            <a:off x="3359150" y="2560321"/>
            <a:ext cx="5534025" cy="1949768"/>
          </a:xfrm>
          <a:prstGeom prst="rect">
            <a:avLst/>
          </a:prstGeom>
        </p:spPr>
      </p:pic>
      <p:sp>
        <p:nvSpPr>
          <p:cNvPr id="8" name="TextBox 7">
            <a:extLst>
              <a:ext uri="{FF2B5EF4-FFF2-40B4-BE49-F238E27FC236}">
                <a16:creationId xmlns:a16="http://schemas.microsoft.com/office/drawing/2014/main" id="{7AC4226B-22E6-496B-9B6A-D92FCE25BE83}"/>
              </a:ext>
            </a:extLst>
          </p:cNvPr>
          <p:cNvSpPr txBox="1"/>
          <p:nvPr/>
        </p:nvSpPr>
        <p:spPr>
          <a:xfrm>
            <a:off x="3812344" y="4622631"/>
            <a:ext cx="4923692" cy="369332"/>
          </a:xfrm>
          <a:prstGeom prst="rect">
            <a:avLst/>
          </a:prstGeom>
          <a:noFill/>
        </p:spPr>
        <p:txBody>
          <a:bodyPr wrap="square" rtlCol="0">
            <a:spAutoFit/>
          </a:bodyPr>
          <a:lstStyle/>
          <a:p>
            <a:r>
              <a:rPr lang="en-US" b="1" dirty="0"/>
              <a:t>Figure: </a:t>
            </a:r>
            <a:r>
              <a:rPr lang="en-US" dirty="0"/>
              <a:t>Input image and output thinned image</a:t>
            </a:r>
          </a:p>
        </p:txBody>
      </p:sp>
      <p:sp>
        <p:nvSpPr>
          <p:cNvPr id="3" name="Date Placeholder 2">
            <a:extLst>
              <a:ext uri="{FF2B5EF4-FFF2-40B4-BE49-F238E27FC236}">
                <a16:creationId xmlns:a16="http://schemas.microsoft.com/office/drawing/2014/main" id="{171A572C-364A-DE23-2245-09086076DF01}"/>
              </a:ext>
            </a:extLst>
          </p:cNvPr>
          <p:cNvSpPr>
            <a:spLocks noGrp="1"/>
          </p:cNvSpPr>
          <p:nvPr>
            <p:ph type="dt" sz="half" idx="10"/>
          </p:nvPr>
        </p:nvSpPr>
        <p:spPr/>
        <p:txBody>
          <a:bodyPr/>
          <a:lstStyle/>
          <a:p>
            <a:fld id="{0CE45E3B-AECD-428F-BE58-B46FCD39E071}" type="datetime1">
              <a:rPr lang="en-US" smtClean="0"/>
              <a:t>9/21/2024</a:t>
            </a:fld>
            <a:endParaRPr lang="en-US"/>
          </a:p>
        </p:txBody>
      </p:sp>
      <p:sp>
        <p:nvSpPr>
          <p:cNvPr id="4" name="Footer Placeholder 3">
            <a:extLst>
              <a:ext uri="{FF2B5EF4-FFF2-40B4-BE49-F238E27FC236}">
                <a16:creationId xmlns:a16="http://schemas.microsoft.com/office/drawing/2014/main" id="{812CF032-B2A6-6CED-2B8B-6E52702D3A01}"/>
              </a:ext>
            </a:extLst>
          </p:cNvPr>
          <p:cNvSpPr>
            <a:spLocks noGrp="1"/>
          </p:cNvSpPr>
          <p:nvPr>
            <p:ph type="ftr" sz="quarter" idx="11"/>
          </p:nvPr>
        </p:nvSpPr>
        <p:spPr/>
        <p:txBody>
          <a:bodyPr/>
          <a:lstStyle/>
          <a:p>
            <a:r>
              <a:rPr lang="en-US"/>
              <a:t>Morphological Image Processing</a:t>
            </a:r>
          </a:p>
        </p:txBody>
      </p:sp>
      <p:sp>
        <p:nvSpPr>
          <p:cNvPr id="5" name="Slide Number Placeholder 4">
            <a:extLst>
              <a:ext uri="{FF2B5EF4-FFF2-40B4-BE49-F238E27FC236}">
                <a16:creationId xmlns:a16="http://schemas.microsoft.com/office/drawing/2014/main" id="{6EA584BD-4038-89ED-82CF-B47B2BFCBF81}"/>
              </a:ext>
            </a:extLst>
          </p:cNvPr>
          <p:cNvSpPr>
            <a:spLocks noGrp="1"/>
          </p:cNvSpPr>
          <p:nvPr>
            <p:ph type="sldNum" sz="quarter" idx="12"/>
          </p:nvPr>
        </p:nvSpPr>
        <p:spPr/>
        <p:txBody>
          <a:bodyPr/>
          <a:lstStyle/>
          <a:p>
            <a:fld id="{714CA8A7-C2BF-450A-85D4-073AF6C65BC5}" type="slidenum">
              <a:rPr lang="en-US" smtClean="0"/>
              <a:t>66</a:t>
            </a:fld>
            <a:endParaRPr lang="en-US"/>
          </a:p>
        </p:txBody>
      </p:sp>
    </p:spTree>
    <p:extLst>
      <p:ext uri="{BB962C8B-B14F-4D97-AF65-F5344CB8AC3E}">
        <p14:creationId xmlns:p14="http://schemas.microsoft.com/office/powerpoint/2010/main" val="375070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7BDB0-4C90-472E-B035-8699311B0B1D}"/>
              </a:ext>
            </a:extLst>
          </p:cNvPr>
          <p:cNvSpPr>
            <a:spLocks noGrp="1"/>
          </p:cNvSpPr>
          <p:nvPr>
            <p:ph type="title"/>
          </p:nvPr>
        </p:nvSpPr>
        <p:spPr/>
        <p:txBody>
          <a:bodyPr/>
          <a:lstStyle/>
          <a:p>
            <a:r>
              <a:rPr lang="en-US" dirty="0"/>
              <a:t>Thickening</a:t>
            </a:r>
          </a:p>
        </p:txBody>
      </p:sp>
      <p:sp>
        <p:nvSpPr>
          <p:cNvPr id="3" name="Content Placeholder 2">
            <a:extLst>
              <a:ext uri="{FF2B5EF4-FFF2-40B4-BE49-F238E27FC236}">
                <a16:creationId xmlns:a16="http://schemas.microsoft.com/office/drawing/2014/main" id="{62ADA30C-4DC1-4A9A-8F7A-7142C48B467A}"/>
              </a:ext>
            </a:extLst>
          </p:cNvPr>
          <p:cNvSpPr>
            <a:spLocks noGrp="1"/>
          </p:cNvSpPr>
          <p:nvPr>
            <p:ph idx="1"/>
          </p:nvPr>
        </p:nvSpPr>
        <p:spPr/>
        <p:txBody>
          <a:bodyPr/>
          <a:lstStyle/>
          <a:p>
            <a:pPr algn="just">
              <a:lnSpc>
                <a:spcPct val="150000"/>
              </a:lnSpc>
              <a:buFont typeface="Wingdings" panose="05000000000000000000" pitchFamily="2" charset="2"/>
              <a:buChar char="v"/>
            </a:pPr>
            <a:r>
              <a:rPr lang="en-US" dirty="0"/>
              <a:t>Thickening is a morphological operation that is used to grow selected regions of foreground pixels in binary images, somewhat like dilation or closing. </a:t>
            </a:r>
          </a:p>
          <a:p>
            <a:pPr algn="just">
              <a:lnSpc>
                <a:spcPct val="150000"/>
              </a:lnSpc>
              <a:buFont typeface="Wingdings" panose="05000000000000000000" pitchFamily="2" charset="2"/>
              <a:buChar char="v"/>
            </a:pPr>
            <a:r>
              <a:rPr lang="en-US" dirty="0"/>
              <a:t>It has several applications, including determining the approximate convex hull of a shape.</a:t>
            </a:r>
          </a:p>
          <a:p>
            <a:pPr algn="just">
              <a:lnSpc>
                <a:spcPct val="150000"/>
              </a:lnSpc>
              <a:buFont typeface="Wingdings" panose="05000000000000000000" pitchFamily="2" charset="2"/>
              <a:buChar char="v"/>
            </a:pPr>
            <a:r>
              <a:rPr lang="en-US" dirty="0"/>
              <a:t>Thickening is normally only applied to binary images, and it produces another binary image as output.</a:t>
            </a:r>
          </a:p>
        </p:txBody>
      </p:sp>
      <p:sp>
        <p:nvSpPr>
          <p:cNvPr id="4" name="Date Placeholder 3">
            <a:extLst>
              <a:ext uri="{FF2B5EF4-FFF2-40B4-BE49-F238E27FC236}">
                <a16:creationId xmlns:a16="http://schemas.microsoft.com/office/drawing/2014/main" id="{33AE9032-4AB3-DB85-6782-FBAB3F1468A5}"/>
              </a:ext>
            </a:extLst>
          </p:cNvPr>
          <p:cNvSpPr>
            <a:spLocks noGrp="1"/>
          </p:cNvSpPr>
          <p:nvPr>
            <p:ph type="dt" sz="half" idx="10"/>
          </p:nvPr>
        </p:nvSpPr>
        <p:spPr/>
        <p:txBody>
          <a:bodyPr/>
          <a:lstStyle/>
          <a:p>
            <a:fld id="{82BD8A85-0BB4-4514-BA25-5DCEE264BFF3}" type="datetime1">
              <a:rPr lang="en-US" smtClean="0"/>
              <a:t>9/21/2024</a:t>
            </a:fld>
            <a:endParaRPr lang="en-US"/>
          </a:p>
        </p:txBody>
      </p:sp>
      <p:sp>
        <p:nvSpPr>
          <p:cNvPr id="5" name="Footer Placeholder 4">
            <a:extLst>
              <a:ext uri="{FF2B5EF4-FFF2-40B4-BE49-F238E27FC236}">
                <a16:creationId xmlns:a16="http://schemas.microsoft.com/office/drawing/2014/main" id="{9B6CA06C-8103-2A44-0465-3A01B9600CB1}"/>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202E156F-DD7A-8749-E8E8-B8553C9FD782}"/>
              </a:ext>
            </a:extLst>
          </p:cNvPr>
          <p:cNvSpPr>
            <a:spLocks noGrp="1"/>
          </p:cNvSpPr>
          <p:nvPr>
            <p:ph type="sldNum" sz="quarter" idx="12"/>
          </p:nvPr>
        </p:nvSpPr>
        <p:spPr/>
        <p:txBody>
          <a:bodyPr/>
          <a:lstStyle/>
          <a:p>
            <a:fld id="{714CA8A7-C2BF-450A-85D4-073AF6C65BC5}" type="slidenum">
              <a:rPr lang="en-US" smtClean="0"/>
              <a:t>67</a:t>
            </a:fld>
            <a:endParaRPr lang="en-US"/>
          </a:p>
        </p:txBody>
      </p:sp>
    </p:spTree>
    <p:extLst>
      <p:ext uri="{BB962C8B-B14F-4D97-AF65-F5344CB8AC3E}">
        <p14:creationId xmlns:p14="http://schemas.microsoft.com/office/powerpoint/2010/main" val="14541443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7946-DABF-431F-B7E6-EAC66B27738B}"/>
              </a:ext>
            </a:extLst>
          </p:cNvPr>
          <p:cNvSpPr>
            <a:spLocks noGrp="1"/>
          </p:cNvSpPr>
          <p:nvPr>
            <p:ph type="title"/>
          </p:nvPr>
        </p:nvSpPr>
        <p:spPr/>
        <p:txBody>
          <a:bodyPr/>
          <a:lstStyle/>
          <a:p>
            <a:r>
              <a:rPr lang="en-US" dirty="0"/>
              <a:t>Thickening</a:t>
            </a:r>
          </a:p>
        </p:txBody>
      </p:sp>
      <p:sp>
        <p:nvSpPr>
          <p:cNvPr id="3" name="Content Placeholder 2">
            <a:extLst>
              <a:ext uri="{FF2B5EF4-FFF2-40B4-BE49-F238E27FC236}">
                <a16:creationId xmlns:a16="http://schemas.microsoft.com/office/drawing/2014/main" id="{A19E12E5-C6D4-4AF5-A4E9-B76833B607CA}"/>
              </a:ext>
            </a:extLst>
          </p:cNvPr>
          <p:cNvSpPr>
            <a:spLocks noGrp="1"/>
          </p:cNvSpPr>
          <p:nvPr>
            <p:ph idx="1"/>
          </p:nvPr>
        </p:nvSpPr>
        <p:spPr/>
        <p:txBody>
          <a:bodyPr/>
          <a:lstStyle/>
          <a:p>
            <a:pPr>
              <a:buFont typeface="Wingdings" panose="05000000000000000000" pitchFamily="2" charset="2"/>
              <a:buChar char="v"/>
            </a:pPr>
            <a:r>
              <a:rPr lang="en-US" dirty="0"/>
              <a:t>Thickening is the morphological dual of thinning and is defined by the expression.</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lgn="just">
              <a:lnSpc>
                <a:spcPct val="150000"/>
              </a:lnSpc>
              <a:buFont typeface="Wingdings" panose="05000000000000000000" pitchFamily="2" charset="2"/>
              <a:buChar char="v"/>
            </a:pPr>
            <a:r>
              <a:rPr lang="en-US" dirty="0"/>
              <a:t>If Complete match found, change the center pixel to 1, else, pixel retains the same value as it is in the original image. At first, we need to do the pixel replication of image A.</a:t>
            </a:r>
          </a:p>
          <a:p>
            <a:pPr marL="0" indent="0">
              <a:buNone/>
            </a:pPr>
            <a:endParaRPr lang="en-US" dirty="0"/>
          </a:p>
          <a:p>
            <a:pPr marL="0" indent="0">
              <a:buNone/>
            </a:pPr>
            <a:br>
              <a:rPr lang="en-US" dirty="0"/>
            </a:br>
            <a:endParaRPr lang="en-US" dirty="0"/>
          </a:p>
        </p:txBody>
      </p:sp>
      <p:pic>
        <p:nvPicPr>
          <p:cNvPr id="4" name="Picture 3">
            <a:extLst>
              <a:ext uri="{FF2B5EF4-FFF2-40B4-BE49-F238E27FC236}">
                <a16:creationId xmlns:a16="http://schemas.microsoft.com/office/drawing/2014/main" id="{34637803-0922-483F-81BF-936C11FB1E70}"/>
              </a:ext>
            </a:extLst>
          </p:cNvPr>
          <p:cNvPicPr>
            <a:picLocks noChangeAspect="1"/>
          </p:cNvPicPr>
          <p:nvPr/>
        </p:nvPicPr>
        <p:blipFill>
          <a:blip r:embed="rId2"/>
          <a:stretch>
            <a:fillRect/>
          </a:stretch>
        </p:blipFill>
        <p:spPr>
          <a:xfrm>
            <a:off x="5195887" y="2484267"/>
            <a:ext cx="1800225" cy="285750"/>
          </a:xfrm>
          <a:prstGeom prst="rect">
            <a:avLst/>
          </a:prstGeom>
        </p:spPr>
      </p:pic>
      <p:sp>
        <p:nvSpPr>
          <p:cNvPr id="5" name="Date Placeholder 4">
            <a:extLst>
              <a:ext uri="{FF2B5EF4-FFF2-40B4-BE49-F238E27FC236}">
                <a16:creationId xmlns:a16="http://schemas.microsoft.com/office/drawing/2014/main" id="{4192ECF8-4A6F-9BD1-1E35-6E99F21FA0EF}"/>
              </a:ext>
            </a:extLst>
          </p:cNvPr>
          <p:cNvSpPr>
            <a:spLocks noGrp="1"/>
          </p:cNvSpPr>
          <p:nvPr>
            <p:ph type="dt" sz="half" idx="10"/>
          </p:nvPr>
        </p:nvSpPr>
        <p:spPr/>
        <p:txBody>
          <a:bodyPr/>
          <a:lstStyle/>
          <a:p>
            <a:fld id="{4BC48BC5-F5F8-4706-A3AC-D8F3D9CF802B}" type="datetime1">
              <a:rPr lang="en-US" smtClean="0"/>
              <a:t>9/21/2024</a:t>
            </a:fld>
            <a:endParaRPr lang="en-US"/>
          </a:p>
        </p:txBody>
      </p:sp>
      <p:sp>
        <p:nvSpPr>
          <p:cNvPr id="6" name="Footer Placeholder 5">
            <a:extLst>
              <a:ext uri="{FF2B5EF4-FFF2-40B4-BE49-F238E27FC236}">
                <a16:creationId xmlns:a16="http://schemas.microsoft.com/office/drawing/2014/main" id="{F4534FE0-6533-60C4-4001-8A5B5840167E}"/>
              </a:ext>
            </a:extLst>
          </p:cNvPr>
          <p:cNvSpPr>
            <a:spLocks noGrp="1"/>
          </p:cNvSpPr>
          <p:nvPr>
            <p:ph type="ftr" sz="quarter" idx="11"/>
          </p:nvPr>
        </p:nvSpPr>
        <p:spPr/>
        <p:txBody>
          <a:bodyPr/>
          <a:lstStyle/>
          <a:p>
            <a:r>
              <a:rPr lang="en-US"/>
              <a:t>Morphological Image Processing</a:t>
            </a:r>
          </a:p>
        </p:txBody>
      </p:sp>
      <p:sp>
        <p:nvSpPr>
          <p:cNvPr id="7" name="Slide Number Placeholder 6">
            <a:extLst>
              <a:ext uri="{FF2B5EF4-FFF2-40B4-BE49-F238E27FC236}">
                <a16:creationId xmlns:a16="http://schemas.microsoft.com/office/drawing/2014/main" id="{03D4FDB3-C59D-4AFD-BA7E-3C6494FC30E4}"/>
              </a:ext>
            </a:extLst>
          </p:cNvPr>
          <p:cNvSpPr>
            <a:spLocks noGrp="1"/>
          </p:cNvSpPr>
          <p:nvPr>
            <p:ph type="sldNum" sz="quarter" idx="12"/>
          </p:nvPr>
        </p:nvSpPr>
        <p:spPr/>
        <p:txBody>
          <a:bodyPr/>
          <a:lstStyle/>
          <a:p>
            <a:fld id="{714CA8A7-C2BF-450A-85D4-073AF6C65BC5}" type="slidenum">
              <a:rPr lang="en-US" smtClean="0"/>
              <a:t>68</a:t>
            </a:fld>
            <a:endParaRPr lang="en-US"/>
          </a:p>
        </p:txBody>
      </p:sp>
    </p:spTree>
    <p:extLst>
      <p:ext uri="{BB962C8B-B14F-4D97-AF65-F5344CB8AC3E}">
        <p14:creationId xmlns:p14="http://schemas.microsoft.com/office/powerpoint/2010/main" val="13537501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6A-39C8-418E-9DE5-842F6C21B180}"/>
              </a:ext>
            </a:extLst>
          </p:cNvPr>
          <p:cNvSpPr>
            <a:spLocks noGrp="1"/>
          </p:cNvSpPr>
          <p:nvPr>
            <p:ph type="title"/>
          </p:nvPr>
        </p:nvSpPr>
        <p:spPr/>
        <p:txBody>
          <a:bodyPr/>
          <a:lstStyle/>
          <a:p>
            <a:r>
              <a:rPr lang="en-US" dirty="0"/>
              <a:t>Thickening</a:t>
            </a:r>
          </a:p>
        </p:txBody>
      </p:sp>
      <p:graphicFrame>
        <p:nvGraphicFramePr>
          <p:cNvPr id="4" name="Content Placeholder 3">
            <a:extLst>
              <a:ext uri="{FF2B5EF4-FFF2-40B4-BE49-F238E27FC236}">
                <a16:creationId xmlns:a16="http://schemas.microsoft.com/office/drawing/2014/main" id="{41E2CCE1-7DAA-4988-8268-F60D5939A60C}"/>
              </a:ext>
            </a:extLst>
          </p:cNvPr>
          <p:cNvGraphicFramePr>
            <a:graphicFrameLocks noGrp="1"/>
          </p:cNvGraphicFramePr>
          <p:nvPr>
            <p:ph idx="1"/>
            <p:extLst>
              <p:ext uri="{D42A27DB-BD31-4B8C-83A1-F6EECF244321}">
                <p14:modId xmlns:p14="http://schemas.microsoft.com/office/powerpoint/2010/main" val="3809966761"/>
              </p:ext>
            </p:extLst>
          </p:nvPr>
        </p:nvGraphicFramePr>
        <p:xfrm>
          <a:off x="1314693" y="1917652"/>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23189140"/>
                  </a:ext>
                </a:extLst>
              </a:tr>
              <a:tr h="370840">
                <a:tc>
                  <a:txBody>
                    <a:bodyPr/>
                    <a:lstStyle/>
                    <a:p>
                      <a:r>
                        <a:rPr lang="en-US" dirty="0"/>
                        <a:t>X</a:t>
                      </a:r>
                    </a:p>
                  </a:txBody>
                  <a:tcPr/>
                </a:tc>
                <a:tc>
                  <a:txBody>
                    <a:bodyPr/>
                    <a:lstStyle/>
                    <a:p>
                      <a:r>
                        <a:rPr lang="en-US" dirty="0"/>
                        <a:t>0</a:t>
                      </a:r>
                    </a:p>
                  </a:txBody>
                  <a:tcPr/>
                </a:tc>
                <a:tc>
                  <a:txBody>
                    <a:bodyPr/>
                    <a:lstStyle/>
                    <a:p>
                      <a:r>
                        <a:rPr lang="en-US" dirty="0"/>
                        <a:t>X</a:t>
                      </a:r>
                    </a:p>
                  </a:txBody>
                  <a:tcPr/>
                </a:tc>
                <a:extLst>
                  <a:ext uri="{0D108BD9-81ED-4DB2-BD59-A6C34878D82A}">
                    <a16:rowId xmlns:a16="http://schemas.microsoft.com/office/drawing/2014/main" val="162597168"/>
                  </a:ext>
                </a:extLst>
              </a:tr>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560250243"/>
                  </a:ext>
                </a:extLst>
              </a:tr>
            </a:tbl>
          </a:graphicData>
        </a:graphic>
      </p:graphicFrame>
      <p:graphicFrame>
        <p:nvGraphicFramePr>
          <p:cNvPr id="5" name="Content Placeholder 3">
            <a:extLst>
              <a:ext uri="{FF2B5EF4-FFF2-40B4-BE49-F238E27FC236}">
                <a16:creationId xmlns:a16="http://schemas.microsoft.com/office/drawing/2014/main" id="{DBDBCB8B-81D3-499D-A670-569634D31F47}"/>
              </a:ext>
            </a:extLst>
          </p:cNvPr>
          <p:cNvGraphicFramePr>
            <a:graphicFrameLocks/>
          </p:cNvGraphicFramePr>
          <p:nvPr>
            <p:extLst>
              <p:ext uri="{D42A27DB-BD31-4B8C-83A1-F6EECF244321}">
                <p14:modId xmlns:p14="http://schemas.microsoft.com/office/powerpoint/2010/main" val="287735745"/>
              </p:ext>
            </p:extLst>
          </p:nvPr>
        </p:nvGraphicFramePr>
        <p:xfrm>
          <a:off x="2851371" y="5044560"/>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0</a:t>
                      </a:r>
                    </a:p>
                  </a:txBody>
                  <a:tcPr/>
                </a:tc>
                <a:tc>
                  <a:txBody>
                    <a:bodyPr/>
                    <a:lstStyle/>
                    <a:p>
                      <a:r>
                        <a:rPr lang="en-US" dirty="0"/>
                        <a:t>X</a:t>
                      </a:r>
                    </a:p>
                  </a:txBody>
                  <a:tcPr/>
                </a:tc>
                <a:tc>
                  <a:txBody>
                    <a:bodyPr/>
                    <a:lstStyle/>
                    <a:p>
                      <a:r>
                        <a:rPr lang="en-US" dirty="0"/>
                        <a:t>1</a:t>
                      </a:r>
                    </a:p>
                  </a:txBody>
                  <a:tcPr/>
                </a:tc>
                <a:extLst>
                  <a:ext uri="{0D108BD9-81ED-4DB2-BD59-A6C34878D82A}">
                    <a16:rowId xmlns:a16="http://schemas.microsoft.com/office/drawing/2014/main" val="1723189140"/>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62597168"/>
                  </a:ext>
                </a:extLst>
              </a:tr>
              <a:tr h="370840">
                <a:tc>
                  <a:txBody>
                    <a:bodyPr/>
                    <a:lstStyle/>
                    <a:p>
                      <a:r>
                        <a:rPr lang="en-US" dirty="0"/>
                        <a:t>0</a:t>
                      </a:r>
                    </a:p>
                  </a:txBody>
                  <a:tcPr/>
                </a:tc>
                <a:tc>
                  <a:txBody>
                    <a:bodyPr/>
                    <a:lstStyle/>
                    <a:p>
                      <a:r>
                        <a:rPr lang="en-US" dirty="0"/>
                        <a:t>X</a:t>
                      </a:r>
                    </a:p>
                  </a:txBody>
                  <a:tcPr/>
                </a:tc>
                <a:tc>
                  <a:txBody>
                    <a:bodyPr/>
                    <a:lstStyle/>
                    <a:p>
                      <a:r>
                        <a:rPr lang="en-US" dirty="0"/>
                        <a:t>1</a:t>
                      </a:r>
                    </a:p>
                  </a:txBody>
                  <a:tcPr/>
                </a:tc>
                <a:extLst>
                  <a:ext uri="{0D108BD9-81ED-4DB2-BD59-A6C34878D82A}">
                    <a16:rowId xmlns:a16="http://schemas.microsoft.com/office/drawing/2014/main" val="3560250243"/>
                  </a:ext>
                </a:extLst>
              </a:tr>
            </a:tbl>
          </a:graphicData>
        </a:graphic>
      </p:graphicFrame>
      <p:graphicFrame>
        <p:nvGraphicFramePr>
          <p:cNvPr id="6" name="Content Placeholder 3">
            <a:extLst>
              <a:ext uri="{FF2B5EF4-FFF2-40B4-BE49-F238E27FC236}">
                <a16:creationId xmlns:a16="http://schemas.microsoft.com/office/drawing/2014/main" id="{7D88837A-9CA4-41E3-BC1B-0BB422EE61E7}"/>
              </a:ext>
            </a:extLst>
          </p:cNvPr>
          <p:cNvGraphicFramePr>
            <a:graphicFrameLocks/>
          </p:cNvGraphicFramePr>
          <p:nvPr>
            <p:extLst>
              <p:ext uri="{D42A27DB-BD31-4B8C-83A1-F6EECF244321}">
                <p14:modId xmlns:p14="http://schemas.microsoft.com/office/powerpoint/2010/main" val="3317720311"/>
              </p:ext>
            </p:extLst>
          </p:nvPr>
        </p:nvGraphicFramePr>
        <p:xfrm>
          <a:off x="1278729" y="3475587"/>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1</a:t>
                      </a:r>
                    </a:p>
                  </a:txBody>
                  <a:tcPr/>
                </a:tc>
                <a:tc>
                  <a:txBody>
                    <a:bodyPr/>
                    <a:lstStyle/>
                    <a:p>
                      <a:r>
                        <a:rPr lang="en-US" dirty="0"/>
                        <a:t>1</a:t>
                      </a:r>
                    </a:p>
                  </a:txBody>
                  <a:tcPr/>
                </a:tc>
                <a:tc>
                  <a:txBody>
                    <a:bodyPr/>
                    <a:lstStyle/>
                    <a:p>
                      <a:r>
                        <a:rPr lang="en-US" dirty="0"/>
                        <a:t>X</a:t>
                      </a:r>
                    </a:p>
                  </a:txBody>
                  <a:tcPr/>
                </a:tc>
                <a:extLst>
                  <a:ext uri="{0D108BD9-81ED-4DB2-BD59-A6C34878D82A}">
                    <a16:rowId xmlns:a16="http://schemas.microsoft.com/office/drawing/2014/main" val="1723189140"/>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2597168"/>
                  </a:ext>
                </a:extLst>
              </a:tr>
              <a:tr h="370840">
                <a:tc>
                  <a:txBody>
                    <a:bodyPr/>
                    <a:lstStyle/>
                    <a:p>
                      <a:r>
                        <a:rPr lang="en-US" dirty="0"/>
                        <a:t>X</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560250243"/>
                  </a:ext>
                </a:extLst>
              </a:tr>
            </a:tbl>
          </a:graphicData>
        </a:graphic>
      </p:graphicFrame>
      <p:graphicFrame>
        <p:nvGraphicFramePr>
          <p:cNvPr id="7" name="Content Placeholder 3">
            <a:extLst>
              <a:ext uri="{FF2B5EF4-FFF2-40B4-BE49-F238E27FC236}">
                <a16:creationId xmlns:a16="http://schemas.microsoft.com/office/drawing/2014/main" id="{3797EA9A-E82F-4C36-9215-5EE8C95E445E}"/>
              </a:ext>
            </a:extLst>
          </p:cNvPr>
          <p:cNvGraphicFramePr>
            <a:graphicFrameLocks/>
          </p:cNvGraphicFramePr>
          <p:nvPr>
            <p:extLst>
              <p:ext uri="{D42A27DB-BD31-4B8C-83A1-F6EECF244321}">
                <p14:modId xmlns:p14="http://schemas.microsoft.com/office/powerpoint/2010/main" val="1032720803"/>
              </p:ext>
            </p:extLst>
          </p:nvPr>
        </p:nvGraphicFramePr>
        <p:xfrm>
          <a:off x="5160339" y="3451738"/>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723189140"/>
                  </a:ext>
                </a:extLst>
              </a:tr>
              <a:tr h="370840">
                <a:tc>
                  <a:txBody>
                    <a:bodyPr/>
                    <a:lstStyle/>
                    <a:p>
                      <a:r>
                        <a:rPr lang="en-US" dirty="0"/>
                        <a:t>X</a:t>
                      </a:r>
                    </a:p>
                  </a:txBody>
                  <a:tcPr/>
                </a:tc>
                <a:tc>
                  <a:txBody>
                    <a:bodyPr/>
                    <a:lstStyle/>
                    <a:p>
                      <a:r>
                        <a:rPr lang="en-US" dirty="0"/>
                        <a:t>0</a:t>
                      </a:r>
                    </a:p>
                  </a:txBody>
                  <a:tcPr/>
                </a:tc>
                <a:tc>
                  <a:txBody>
                    <a:bodyPr/>
                    <a:lstStyle/>
                    <a:p>
                      <a:r>
                        <a:rPr lang="en-US" dirty="0"/>
                        <a:t>X</a:t>
                      </a:r>
                    </a:p>
                  </a:txBody>
                  <a:tcPr/>
                </a:tc>
                <a:extLst>
                  <a:ext uri="{0D108BD9-81ED-4DB2-BD59-A6C34878D82A}">
                    <a16:rowId xmlns:a16="http://schemas.microsoft.com/office/drawing/2014/main" val="162597168"/>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560250243"/>
                  </a:ext>
                </a:extLst>
              </a:tr>
            </a:tbl>
          </a:graphicData>
        </a:graphic>
      </p:graphicFrame>
      <p:graphicFrame>
        <p:nvGraphicFramePr>
          <p:cNvPr id="8" name="Content Placeholder 3">
            <a:extLst>
              <a:ext uri="{FF2B5EF4-FFF2-40B4-BE49-F238E27FC236}">
                <a16:creationId xmlns:a16="http://schemas.microsoft.com/office/drawing/2014/main" id="{2E6A1167-74F0-46A5-8C84-464BD27B5997}"/>
              </a:ext>
            </a:extLst>
          </p:cNvPr>
          <p:cNvGraphicFramePr>
            <a:graphicFrameLocks/>
          </p:cNvGraphicFramePr>
          <p:nvPr>
            <p:extLst>
              <p:ext uri="{D42A27DB-BD31-4B8C-83A1-F6EECF244321}">
                <p14:modId xmlns:p14="http://schemas.microsoft.com/office/powerpoint/2010/main" val="1380533456"/>
              </p:ext>
            </p:extLst>
          </p:nvPr>
        </p:nvGraphicFramePr>
        <p:xfrm>
          <a:off x="8595042" y="3451738"/>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X</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723189140"/>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62597168"/>
                  </a:ext>
                </a:extLst>
              </a:tr>
              <a:tr h="370840">
                <a:tc>
                  <a:txBody>
                    <a:bodyPr/>
                    <a:lstStyle/>
                    <a:p>
                      <a:r>
                        <a:rPr lang="en-US" dirty="0"/>
                        <a:t>0</a:t>
                      </a:r>
                    </a:p>
                  </a:txBody>
                  <a:tcPr/>
                </a:tc>
                <a:tc>
                  <a:txBody>
                    <a:bodyPr/>
                    <a:lstStyle/>
                    <a:p>
                      <a:r>
                        <a:rPr lang="en-US" dirty="0"/>
                        <a:t>0</a:t>
                      </a:r>
                    </a:p>
                  </a:txBody>
                  <a:tcPr/>
                </a:tc>
                <a:tc>
                  <a:txBody>
                    <a:bodyPr/>
                    <a:lstStyle/>
                    <a:p>
                      <a:r>
                        <a:rPr lang="en-US" dirty="0"/>
                        <a:t>X</a:t>
                      </a:r>
                    </a:p>
                  </a:txBody>
                  <a:tcPr/>
                </a:tc>
                <a:extLst>
                  <a:ext uri="{0D108BD9-81ED-4DB2-BD59-A6C34878D82A}">
                    <a16:rowId xmlns:a16="http://schemas.microsoft.com/office/drawing/2014/main" val="3560250243"/>
                  </a:ext>
                </a:extLst>
              </a:tr>
            </a:tbl>
          </a:graphicData>
        </a:graphic>
      </p:graphicFrame>
      <p:graphicFrame>
        <p:nvGraphicFramePr>
          <p:cNvPr id="9" name="Content Placeholder 3">
            <a:extLst>
              <a:ext uri="{FF2B5EF4-FFF2-40B4-BE49-F238E27FC236}">
                <a16:creationId xmlns:a16="http://schemas.microsoft.com/office/drawing/2014/main" id="{E07F39AD-01D7-4E2C-AD5D-CAA46BECD194}"/>
              </a:ext>
            </a:extLst>
          </p:cNvPr>
          <p:cNvGraphicFramePr>
            <a:graphicFrameLocks/>
          </p:cNvGraphicFramePr>
          <p:nvPr>
            <p:extLst>
              <p:ext uri="{D42A27DB-BD31-4B8C-83A1-F6EECF244321}">
                <p14:modId xmlns:p14="http://schemas.microsoft.com/office/powerpoint/2010/main" val="2902962069"/>
              </p:ext>
            </p:extLst>
          </p:nvPr>
        </p:nvGraphicFramePr>
        <p:xfrm>
          <a:off x="5160339" y="1870113"/>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X</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723189140"/>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2597168"/>
                  </a:ext>
                </a:extLst>
              </a:tr>
              <a:tr h="370840">
                <a:tc>
                  <a:txBody>
                    <a:bodyPr/>
                    <a:lstStyle/>
                    <a:p>
                      <a:r>
                        <a:rPr lang="en-US" dirty="0"/>
                        <a:t>1</a:t>
                      </a:r>
                    </a:p>
                  </a:txBody>
                  <a:tcPr/>
                </a:tc>
                <a:tc>
                  <a:txBody>
                    <a:bodyPr/>
                    <a:lstStyle/>
                    <a:p>
                      <a:r>
                        <a:rPr lang="en-US" dirty="0"/>
                        <a:t>1</a:t>
                      </a:r>
                    </a:p>
                  </a:txBody>
                  <a:tcPr/>
                </a:tc>
                <a:tc>
                  <a:txBody>
                    <a:bodyPr/>
                    <a:lstStyle/>
                    <a:p>
                      <a:r>
                        <a:rPr lang="en-US" dirty="0"/>
                        <a:t>X</a:t>
                      </a:r>
                    </a:p>
                  </a:txBody>
                  <a:tcPr/>
                </a:tc>
                <a:extLst>
                  <a:ext uri="{0D108BD9-81ED-4DB2-BD59-A6C34878D82A}">
                    <a16:rowId xmlns:a16="http://schemas.microsoft.com/office/drawing/2014/main" val="3560250243"/>
                  </a:ext>
                </a:extLst>
              </a:tr>
            </a:tbl>
          </a:graphicData>
        </a:graphic>
      </p:graphicFrame>
      <p:graphicFrame>
        <p:nvGraphicFramePr>
          <p:cNvPr id="10" name="Content Placeholder 3">
            <a:extLst>
              <a:ext uri="{FF2B5EF4-FFF2-40B4-BE49-F238E27FC236}">
                <a16:creationId xmlns:a16="http://schemas.microsoft.com/office/drawing/2014/main" id="{1B9D098E-B915-4368-A190-5801413DD6C2}"/>
              </a:ext>
            </a:extLst>
          </p:cNvPr>
          <p:cNvGraphicFramePr>
            <a:graphicFrameLocks/>
          </p:cNvGraphicFramePr>
          <p:nvPr>
            <p:extLst>
              <p:ext uri="{D42A27DB-BD31-4B8C-83A1-F6EECF244321}">
                <p14:modId xmlns:p14="http://schemas.microsoft.com/office/powerpoint/2010/main" val="824351403"/>
              </p:ext>
            </p:extLst>
          </p:nvPr>
        </p:nvGraphicFramePr>
        <p:xfrm>
          <a:off x="8595042" y="1917652"/>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1</a:t>
                      </a:r>
                    </a:p>
                  </a:txBody>
                  <a:tcPr/>
                </a:tc>
                <a:tc>
                  <a:txBody>
                    <a:bodyPr/>
                    <a:lstStyle/>
                    <a:p>
                      <a:r>
                        <a:rPr lang="en-US" dirty="0"/>
                        <a:t>X</a:t>
                      </a:r>
                    </a:p>
                  </a:txBody>
                  <a:tcPr/>
                </a:tc>
                <a:tc>
                  <a:txBody>
                    <a:bodyPr/>
                    <a:lstStyle/>
                    <a:p>
                      <a:r>
                        <a:rPr lang="en-US" dirty="0"/>
                        <a:t>0</a:t>
                      </a:r>
                    </a:p>
                  </a:txBody>
                  <a:tcPr/>
                </a:tc>
                <a:extLst>
                  <a:ext uri="{0D108BD9-81ED-4DB2-BD59-A6C34878D82A}">
                    <a16:rowId xmlns:a16="http://schemas.microsoft.com/office/drawing/2014/main" val="1723189140"/>
                  </a:ext>
                </a:extLst>
              </a:tr>
              <a:tr h="370840">
                <a:tc>
                  <a:txBody>
                    <a:bodyPr/>
                    <a:lstStyle/>
                    <a:p>
                      <a:r>
                        <a:rPr lang="en-US" dirty="0"/>
                        <a:t>1</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162597168"/>
                  </a:ext>
                </a:extLst>
              </a:tr>
              <a:tr h="370840">
                <a:tc>
                  <a:txBody>
                    <a:bodyPr/>
                    <a:lstStyle/>
                    <a:p>
                      <a:r>
                        <a:rPr lang="en-US" dirty="0"/>
                        <a:t>1</a:t>
                      </a:r>
                    </a:p>
                  </a:txBody>
                  <a:tcPr/>
                </a:tc>
                <a:tc>
                  <a:txBody>
                    <a:bodyPr/>
                    <a:lstStyle/>
                    <a:p>
                      <a:r>
                        <a:rPr lang="en-US" dirty="0"/>
                        <a:t>X</a:t>
                      </a:r>
                    </a:p>
                  </a:txBody>
                  <a:tcPr/>
                </a:tc>
                <a:tc>
                  <a:txBody>
                    <a:bodyPr/>
                    <a:lstStyle/>
                    <a:p>
                      <a:r>
                        <a:rPr lang="en-US" dirty="0"/>
                        <a:t>0</a:t>
                      </a:r>
                    </a:p>
                  </a:txBody>
                  <a:tcPr/>
                </a:tc>
                <a:extLst>
                  <a:ext uri="{0D108BD9-81ED-4DB2-BD59-A6C34878D82A}">
                    <a16:rowId xmlns:a16="http://schemas.microsoft.com/office/drawing/2014/main" val="3560250243"/>
                  </a:ext>
                </a:extLst>
              </a:tr>
            </a:tbl>
          </a:graphicData>
        </a:graphic>
      </p:graphicFrame>
      <p:graphicFrame>
        <p:nvGraphicFramePr>
          <p:cNvPr id="11" name="Content Placeholder 3">
            <a:extLst>
              <a:ext uri="{FF2B5EF4-FFF2-40B4-BE49-F238E27FC236}">
                <a16:creationId xmlns:a16="http://schemas.microsoft.com/office/drawing/2014/main" id="{3A988363-2A98-4AF3-A277-3BE63308D0D7}"/>
              </a:ext>
            </a:extLst>
          </p:cNvPr>
          <p:cNvGraphicFramePr>
            <a:graphicFrameLocks/>
          </p:cNvGraphicFramePr>
          <p:nvPr>
            <p:extLst>
              <p:ext uri="{D42A27DB-BD31-4B8C-83A1-F6EECF244321}">
                <p14:modId xmlns:p14="http://schemas.microsoft.com/office/powerpoint/2010/main" val="4185440166"/>
              </p:ext>
            </p:extLst>
          </p:nvPr>
        </p:nvGraphicFramePr>
        <p:xfrm>
          <a:off x="6779992" y="5092507"/>
          <a:ext cx="2560638" cy="1112520"/>
        </p:xfrm>
        <a:graphic>
          <a:graphicData uri="http://schemas.openxmlformats.org/drawingml/2006/table">
            <a:tbl>
              <a:tblPr firstRow="1" bandRow="1">
                <a:tableStyleId>{5C22544A-7EE6-4342-B048-85BDC9FD1C3A}</a:tableStyleId>
              </a:tblPr>
              <a:tblGrid>
                <a:gridCol w="853546">
                  <a:extLst>
                    <a:ext uri="{9D8B030D-6E8A-4147-A177-3AD203B41FA5}">
                      <a16:colId xmlns:a16="http://schemas.microsoft.com/office/drawing/2014/main" val="1606400117"/>
                    </a:ext>
                  </a:extLst>
                </a:gridCol>
                <a:gridCol w="853546">
                  <a:extLst>
                    <a:ext uri="{9D8B030D-6E8A-4147-A177-3AD203B41FA5}">
                      <a16:colId xmlns:a16="http://schemas.microsoft.com/office/drawing/2014/main" val="2246387530"/>
                    </a:ext>
                  </a:extLst>
                </a:gridCol>
                <a:gridCol w="853546">
                  <a:extLst>
                    <a:ext uri="{9D8B030D-6E8A-4147-A177-3AD203B41FA5}">
                      <a16:colId xmlns:a16="http://schemas.microsoft.com/office/drawing/2014/main" val="1036718837"/>
                    </a:ext>
                  </a:extLst>
                </a:gridCol>
              </a:tblGrid>
              <a:tr h="370840">
                <a:tc>
                  <a:txBody>
                    <a:bodyPr/>
                    <a:lstStyle/>
                    <a:p>
                      <a:r>
                        <a:rPr lang="en-US" dirty="0"/>
                        <a:t>0</a:t>
                      </a:r>
                    </a:p>
                  </a:txBody>
                  <a:tcPr/>
                </a:tc>
                <a:tc>
                  <a:txBody>
                    <a:bodyPr/>
                    <a:lstStyle/>
                    <a:p>
                      <a:r>
                        <a:rPr lang="en-US" dirty="0"/>
                        <a:t>0</a:t>
                      </a:r>
                    </a:p>
                  </a:txBody>
                  <a:tcPr/>
                </a:tc>
                <a:tc>
                  <a:txBody>
                    <a:bodyPr/>
                    <a:lstStyle/>
                    <a:p>
                      <a:r>
                        <a:rPr lang="en-US" dirty="0"/>
                        <a:t>X</a:t>
                      </a:r>
                    </a:p>
                  </a:txBody>
                  <a:tcPr/>
                </a:tc>
                <a:extLst>
                  <a:ext uri="{0D108BD9-81ED-4DB2-BD59-A6C34878D82A}">
                    <a16:rowId xmlns:a16="http://schemas.microsoft.com/office/drawing/2014/main" val="1723189140"/>
                  </a:ext>
                </a:extLst>
              </a:tr>
              <a:tr h="370840">
                <a:tc>
                  <a:txBody>
                    <a:bodyPr/>
                    <a:lstStyle/>
                    <a:p>
                      <a:r>
                        <a:rPr lang="en-US" dirty="0"/>
                        <a:t>0</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62597168"/>
                  </a:ext>
                </a:extLst>
              </a:tr>
              <a:tr h="370840">
                <a:tc>
                  <a:txBody>
                    <a:bodyPr/>
                    <a:lstStyle/>
                    <a:p>
                      <a:r>
                        <a:rPr lang="en-US" dirty="0"/>
                        <a:t>X</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560250243"/>
                  </a:ext>
                </a:extLst>
              </a:tr>
            </a:tbl>
          </a:graphicData>
        </a:graphic>
      </p:graphicFrame>
      <p:sp>
        <p:nvSpPr>
          <p:cNvPr id="12" name="TextBox 11">
            <a:extLst>
              <a:ext uri="{FF2B5EF4-FFF2-40B4-BE49-F238E27FC236}">
                <a16:creationId xmlns:a16="http://schemas.microsoft.com/office/drawing/2014/main" id="{2217231E-FC8B-4669-BEF1-7E2676719FF3}"/>
              </a:ext>
            </a:extLst>
          </p:cNvPr>
          <p:cNvSpPr txBox="1"/>
          <p:nvPr/>
        </p:nvSpPr>
        <p:spPr>
          <a:xfrm>
            <a:off x="2284728" y="3036930"/>
            <a:ext cx="548640" cy="369332"/>
          </a:xfrm>
          <a:prstGeom prst="rect">
            <a:avLst/>
          </a:prstGeom>
          <a:noFill/>
        </p:spPr>
        <p:txBody>
          <a:bodyPr wrap="square" rtlCol="0">
            <a:spAutoFit/>
          </a:bodyPr>
          <a:lstStyle/>
          <a:p>
            <a:r>
              <a:rPr lang="en-US" dirty="0"/>
              <a:t>B1</a:t>
            </a:r>
          </a:p>
        </p:txBody>
      </p:sp>
      <p:sp>
        <p:nvSpPr>
          <p:cNvPr id="13" name="TextBox 12">
            <a:extLst>
              <a:ext uri="{FF2B5EF4-FFF2-40B4-BE49-F238E27FC236}">
                <a16:creationId xmlns:a16="http://schemas.microsoft.com/office/drawing/2014/main" id="{9960B628-F0C4-49A2-8E59-FE42000F1571}"/>
              </a:ext>
            </a:extLst>
          </p:cNvPr>
          <p:cNvSpPr txBox="1"/>
          <p:nvPr/>
        </p:nvSpPr>
        <p:spPr>
          <a:xfrm>
            <a:off x="6203216" y="3036930"/>
            <a:ext cx="548640" cy="369332"/>
          </a:xfrm>
          <a:prstGeom prst="rect">
            <a:avLst/>
          </a:prstGeom>
          <a:noFill/>
        </p:spPr>
        <p:txBody>
          <a:bodyPr wrap="square" rtlCol="0">
            <a:spAutoFit/>
          </a:bodyPr>
          <a:lstStyle/>
          <a:p>
            <a:r>
              <a:rPr lang="en-US" dirty="0"/>
              <a:t>B2</a:t>
            </a:r>
          </a:p>
        </p:txBody>
      </p:sp>
      <p:sp>
        <p:nvSpPr>
          <p:cNvPr id="14" name="TextBox 13">
            <a:extLst>
              <a:ext uri="{FF2B5EF4-FFF2-40B4-BE49-F238E27FC236}">
                <a16:creationId xmlns:a16="http://schemas.microsoft.com/office/drawing/2014/main" id="{90C7CC40-2684-4068-A320-F752A005165C}"/>
              </a:ext>
            </a:extLst>
          </p:cNvPr>
          <p:cNvSpPr txBox="1"/>
          <p:nvPr/>
        </p:nvSpPr>
        <p:spPr>
          <a:xfrm>
            <a:off x="9645748" y="3048968"/>
            <a:ext cx="548640" cy="369332"/>
          </a:xfrm>
          <a:prstGeom prst="rect">
            <a:avLst/>
          </a:prstGeom>
          <a:noFill/>
        </p:spPr>
        <p:txBody>
          <a:bodyPr wrap="square" rtlCol="0">
            <a:spAutoFit/>
          </a:bodyPr>
          <a:lstStyle/>
          <a:p>
            <a:r>
              <a:rPr lang="en-US" dirty="0"/>
              <a:t>B3</a:t>
            </a:r>
          </a:p>
        </p:txBody>
      </p:sp>
      <p:sp>
        <p:nvSpPr>
          <p:cNvPr id="15" name="TextBox 14">
            <a:extLst>
              <a:ext uri="{FF2B5EF4-FFF2-40B4-BE49-F238E27FC236}">
                <a16:creationId xmlns:a16="http://schemas.microsoft.com/office/drawing/2014/main" id="{18D5ED19-D7EC-4A4C-B75D-4FAEF1C43BF9}"/>
              </a:ext>
            </a:extLst>
          </p:cNvPr>
          <p:cNvSpPr txBox="1"/>
          <p:nvPr/>
        </p:nvSpPr>
        <p:spPr>
          <a:xfrm>
            <a:off x="2284728" y="4631667"/>
            <a:ext cx="548640" cy="369332"/>
          </a:xfrm>
          <a:prstGeom prst="rect">
            <a:avLst/>
          </a:prstGeom>
          <a:noFill/>
        </p:spPr>
        <p:txBody>
          <a:bodyPr wrap="square" rtlCol="0">
            <a:spAutoFit/>
          </a:bodyPr>
          <a:lstStyle/>
          <a:p>
            <a:r>
              <a:rPr lang="en-US" dirty="0"/>
              <a:t>B4</a:t>
            </a:r>
          </a:p>
        </p:txBody>
      </p:sp>
      <p:sp>
        <p:nvSpPr>
          <p:cNvPr id="16" name="TextBox 15">
            <a:extLst>
              <a:ext uri="{FF2B5EF4-FFF2-40B4-BE49-F238E27FC236}">
                <a16:creationId xmlns:a16="http://schemas.microsoft.com/office/drawing/2014/main" id="{18814AD2-C609-4A3B-B153-F77D25283042}"/>
              </a:ext>
            </a:extLst>
          </p:cNvPr>
          <p:cNvSpPr txBox="1"/>
          <p:nvPr/>
        </p:nvSpPr>
        <p:spPr>
          <a:xfrm>
            <a:off x="6231352" y="4610280"/>
            <a:ext cx="548640" cy="369332"/>
          </a:xfrm>
          <a:prstGeom prst="rect">
            <a:avLst/>
          </a:prstGeom>
          <a:noFill/>
        </p:spPr>
        <p:txBody>
          <a:bodyPr wrap="square" rtlCol="0">
            <a:spAutoFit/>
          </a:bodyPr>
          <a:lstStyle/>
          <a:p>
            <a:r>
              <a:rPr lang="en-US" dirty="0"/>
              <a:t>B5</a:t>
            </a:r>
          </a:p>
        </p:txBody>
      </p:sp>
      <p:sp>
        <p:nvSpPr>
          <p:cNvPr id="17" name="TextBox 16">
            <a:extLst>
              <a:ext uri="{FF2B5EF4-FFF2-40B4-BE49-F238E27FC236}">
                <a16:creationId xmlns:a16="http://schemas.microsoft.com/office/drawing/2014/main" id="{EB3CB1A3-5510-4CC8-926E-78E3C10C08C3}"/>
              </a:ext>
            </a:extLst>
          </p:cNvPr>
          <p:cNvSpPr txBox="1"/>
          <p:nvPr/>
        </p:nvSpPr>
        <p:spPr>
          <a:xfrm>
            <a:off x="9790955" y="4610280"/>
            <a:ext cx="548640" cy="369332"/>
          </a:xfrm>
          <a:prstGeom prst="rect">
            <a:avLst/>
          </a:prstGeom>
          <a:noFill/>
        </p:spPr>
        <p:txBody>
          <a:bodyPr wrap="square" rtlCol="0">
            <a:spAutoFit/>
          </a:bodyPr>
          <a:lstStyle/>
          <a:p>
            <a:r>
              <a:rPr lang="en-US" dirty="0"/>
              <a:t>B6</a:t>
            </a:r>
          </a:p>
        </p:txBody>
      </p:sp>
      <p:sp>
        <p:nvSpPr>
          <p:cNvPr id="18" name="TextBox 17">
            <a:extLst>
              <a:ext uri="{FF2B5EF4-FFF2-40B4-BE49-F238E27FC236}">
                <a16:creationId xmlns:a16="http://schemas.microsoft.com/office/drawing/2014/main" id="{21FA428A-5DBF-4574-8254-706714EAC5BF}"/>
              </a:ext>
            </a:extLst>
          </p:cNvPr>
          <p:cNvSpPr txBox="1"/>
          <p:nvPr/>
        </p:nvSpPr>
        <p:spPr>
          <a:xfrm>
            <a:off x="2302730" y="5416154"/>
            <a:ext cx="548640" cy="369332"/>
          </a:xfrm>
          <a:prstGeom prst="rect">
            <a:avLst/>
          </a:prstGeom>
          <a:noFill/>
        </p:spPr>
        <p:txBody>
          <a:bodyPr wrap="square" rtlCol="0">
            <a:spAutoFit/>
          </a:bodyPr>
          <a:lstStyle/>
          <a:p>
            <a:r>
              <a:rPr lang="en-US" dirty="0"/>
              <a:t>B7</a:t>
            </a:r>
          </a:p>
        </p:txBody>
      </p:sp>
      <p:sp>
        <p:nvSpPr>
          <p:cNvPr id="19" name="TextBox 18">
            <a:extLst>
              <a:ext uri="{FF2B5EF4-FFF2-40B4-BE49-F238E27FC236}">
                <a16:creationId xmlns:a16="http://schemas.microsoft.com/office/drawing/2014/main" id="{48F9488C-AFB5-47F7-B7CF-2A44B42B4BC3}"/>
              </a:ext>
            </a:extLst>
          </p:cNvPr>
          <p:cNvSpPr txBox="1"/>
          <p:nvPr/>
        </p:nvSpPr>
        <p:spPr>
          <a:xfrm>
            <a:off x="9326721" y="5485240"/>
            <a:ext cx="548640" cy="369332"/>
          </a:xfrm>
          <a:prstGeom prst="rect">
            <a:avLst/>
          </a:prstGeom>
          <a:noFill/>
        </p:spPr>
        <p:txBody>
          <a:bodyPr wrap="square" rtlCol="0">
            <a:spAutoFit/>
          </a:bodyPr>
          <a:lstStyle/>
          <a:p>
            <a:r>
              <a:rPr lang="en-US" dirty="0"/>
              <a:t>B8</a:t>
            </a:r>
          </a:p>
        </p:txBody>
      </p:sp>
      <p:sp>
        <p:nvSpPr>
          <p:cNvPr id="3" name="Date Placeholder 2">
            <a:extLst>
              <a:ext uri="{FF2B5EF4-FFF2-40B4-BE49-F238E27FC236}">
                <a16:creationId xmlns:a16="http://schemas.microsoft.com/office/drawing/2014/main" id="{FCC43630-65D9-B851-B173-6F5B56D01C73}"/>
              </a:ext>
            </a:extLst>
          </p:cNvPr>
          <p:cNvSpPr>
            <a:spLocks noGrp="1"/>
          </p:cNvSpPr>
          <p:nvPr>
            <p:ph type="dt" sz="half" idx="10"/>
          </p:nvPr>
        </p:nvSpPr>
        <p:spPr/>
        <p:txBody>
          <a:bodyPr/>
          <a:lstStyle/>
          <a:p>
            <a:fld id="{7156D422-71AD-46BA-A407-1EA2EFFC4C48}" type="datetime1">
              <a:rPr lang="en-US" smtClean="0"/>
              <a:t>9/21/2024</a:t>
            </a:fld>
            <a:endParaRPr lang="en-US"/>
          </a:p>
        </p:txBody>
      </p:sp>
      <p:sp>
        <p:nvSpPr>
          <p:cNvPr id="20" name="Footer Placeholder 19">
            <a:extLst>
              <a:ext uri="{FF2B5EF4-FFF2-40B4-BE49-F238E27FC236}">
                <a16:creationId xmlns:a16="http://schemas.microsoft.com/office/drawing/2014/main" id="{48C4E3F1-06BE-65AD-D784-E69408CC4E00}"/>
              </a:ext>
            </a:extLst>
          </p:cNvPr>
          <p:cNvSpPr>
            <a:spLocks noGrp="1"/>
          </p:cNvSpPr>
          <p:nvPr>
            <p:ph type="ftr" sz="quarter" idx="11"/>
          </p:nvPr>
        </p:nvSpPr>
        <p:spPr/>
        <p:txBody>
          <a:bodyPr/>
          <a:lstStyle/>
          <a:p>
            <a:r>
              <a:rPr lang="en-US"/>
              <a:t>Morphological Image Processing</a:t>
            </a:r>
          </a:p>
        </p:txBody>
      </p:sp>
      <p:sp>
        <p:nvSpPr>
          <p:cNvPr id="21" name="Slide Number Placeholder 20">
            <a:extLst>
              <a:ext uri="{FF2B5EF4-FFF2-40B4-BE49-F238E27FC236}">
                <a16:creationId xmlns:a16="http://schemas.microsoft.com/office/drawing/2014/main" id="{D006097B-641F-EF8A-8A35-442FFD2719D2}"/>
              </a:ext>
            </a:extLst>
          </p:cNvPr>
          <p:cNvSpPr>
            <a:spLocks noGrp="1"/>
          </p:cNvSpPr>
          <p:nvPr>
            <p:ph type="sldNum" sz="quarter" idx="12"/>
          </p:nvPr>
        </p:nvSpPr>
        <p:spPr/>
        <p:txBody>
          <a:bodyPr/>
          <a:lstStyle/>
          <a:p>
            <a:fld id="{714CA8A7-C2BF-450A-85D4-073AF6C65BC5}" type="slidenum">
              <a:rPr lang="en-US" smtClean="0"/>
              <a:t>69</a:t>
            </a:fld>
            <a:endParaRPr lang="en-US"/>
          </a:p>
        </p:txBody>
      </p:sp>
    </p:spTree>
    <p:extLst>
      <p:ext uri="{BB962C8B-B14F-4D97-AF65-F5344CB8AC3E}">
        <p14:creationId xmlns:p14="http://schemas.microsoft.com/office/powerpoint/2010/main" val="131637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0AEC-3F05-4B8B-A3B5-9FFAA2B9528B}"/>
              </a:ext>
            </a:extLst>
          </p:cNvPr>
          <p:cNvSpPr>
            <a:spLocks noGrp="1"/>
          </p:cNvSpPr>
          <p:nvPr>
            <p:ph type="title"/>
          </p:nvPr>
        </p:nvSpPr>
        <p:spPr/>
        <p:txBody>
          <a:bodyPr/>
          <a:lstStyle/>
          <a:p>
            <a:r>
              <a:rPr lang="en-US" dirty="0"/>
              <a:t>Structuring Elements (SE)</a:t>
            </a:r>
          </a:p>
        </p:txBody>
      </p:sp>
      <p:sp>
        <p:nvSpPr>
          <p:cNvPr id="3" name="Content Placeholder 2">
            <a:extLst>
              <a:ext uri="{FF2B5EF4-FFF2-40B4-BE49-F238E27FC236}">
                <a16:creationId xmlns:a16="http://schemas.microsoft.com/office/drawing/2014/main" id="{CA5F2FA3-F1DB-4F15-B515-FEBF6EEC5065}"/>
              </a:ext>
            </a:extLst>
          </p:cNvPr>
          <p:cNvSpPr>
            <a:spLocks noGrp="1"/>
          </p:cNvSpPr>
          <p:nvPr>
            <p:ph idx="1"/>
          </p:nvPr>
        </p:nvSpPr>
        <p:spPr/>
        <p:txBody>
          <a:bodyPr/>
          <a:lstStyle/>
          <a:p>
            <a:pPr algn="just">
              <a:lnSpc>
                <a:spcPct val="150000"/>
              </a:lnSpc>
              <a:buFont typeface="Wingdings" panose="05000000000000000000" pitchFamily="2" charset="2"/>
              <a:buChar char="v"/>
            </a:pPr>
            <a:r>
              <a:rPr lang="en-US" dirty="0">
                <a:solidFill>
                  <a:schemeClr val="tx1"/>
                </a:solidFill>
              </a:rPr>
              <a:t>A simple set A and an set B.</a:t>
            </a:r>
          </a:p>
          <a:p>
            <a:pPr algn="just">
              <a:lnSpc>
                <a:spcPct val="150000"/>
              </a:lnSpc>
              <a:buFont typeface="Wingdings" panose="05000000000000000000" pitchFamily="2" charset="2"/>
              <a:buChar char="v"/>
            </a:pPr>
            <a:r>
              <a:rPr lang="en-US" dirty="0">
                <a:solidFill>
                  <a:schemeClr val="tx1"/>
                </a:solidFill>
              </a:rPr>
              <a:t>Convert A to a rectangular array by adding background elements.</a:t>
            </a:r>
          </a:p>
          <a:p>
            <a:pPr algn="just">
              <a:lnSpc>
                <a:spcPct val="150000"/>
              </a:lnSpc>
              <a:buFont typeface="Wingdings" panose="05000000000000000000" pitchFamily="2" charset="2"/>
              <a:buChar char="v"/>
            </a:pPr>
            <a:r>
              <a:rPr lang="en-US" dirty="0">
                <a:solidFill>
                  <a:schemeClr val="tx1"/>
                </a:solidFill>
              </a:rPr>
              <a:t>Make background border large enough to accommodate the entire SE when the origin is on the border of original A.</a:t>
            </a:r>
          </a:p>
          <a:p>
            <a:pPr algn="just">
              <a:lnSpc>
                <a:spcPct val="150000"/>
              </a:lnSpc>
              <a:buFont typeface="Wingdings" panose="05000000000000000000" pitchFamily="2" charset="2"/>
              <a:buChar char="v"/>
            </a:pPr>
            <a:r>
              <a:rPr lang="en-US" dirty="0">
                <a:solidFill>
                  <a:schemeClr val="tx1"/>
                </a:solidFill>
              </a:rPr>
              <a:t>Fill in the SE with the smallest number of background elements to make it a rectangular array.</a:t>
            </a:r>
          </a:p>
        </p:txBody>
      </p:sp>
      <p:sp>
        <p:nvSpPr>
          <p:cNvPr id="4" name="Date Placeholder 3">
            <a:extLst>
              <a:ext uri="{FF2B5EF4-FFF2-40B4-BE49-F238E27FC236}">
                <a16:creationId xmlns:a16="http://schemas.microsoft.com/office/drawing/2014/main" id="{442E51BE-67D8-501B-B96B-75EC1EA562C8}"/>
              </a:ext>
            </a:extLst>
          </p:cNvPr>
          <p:cNvSpPr>
            <a:spLocks noGrp="1"/>
          </p:cNvSpPr>
          <p:nvPr>
            <p:ph type="dt" sz="half" idx="10"/>
          </p:nvPr>
        </p:nvSpPr>
        <p:spPr/>
        <p:txBody>
          <a:bodyPr/>
          <a:lstStyle/>
          <a:p>
            <a:fld id="{84332EDC-FEEB-4294-9DD5-070C8E145F4B}" type="datetime1">
              <a:rPr lang="en-US" smtClean="0"/>
              <a:t>9/21/2024</a:t>
            </a:fld>
            <a:endParaRPr lang="en-US"/>
          </a:p>
        </p:txBody>
      </p:sp>
      <p:sp>
        <p:nvSpPr>
          <p:cNvPr id="5" name="Footer Placeholder 4">
            <a:extLst>
              <a:ext uri="{FF2B5EF4-FFF2-40B4-BE49-F238E27FC236}">
                <a16:creationId xmlns:a16="http://schemas.microsoft.com/office/drawing/2014/main" id="{0A328AB9-C3FD-8D34-801E-9F75F435E75C}"/>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B1E48A87-DEA4-51B0-9DE2-60957A5F18D5}"/>
              </a:ext>
            </a:extLst>
          </p:cNvPr>
          <p:cNvSpPr>
            <a:spLocks noGrp="1"/>
          </p:cNvSpPr>
          <p:nvPr>
            <p:ph type="sldNum" sz="quarter" idx="12"/>
          </p:nvPr>
        </p:nvSpPr>
        <p:spPr/>
        <p:txBody>
          <a:bodyPr/>
          <a:lstStyle/>
          <a:p>
            <a:fld id="{714CA8A7-C2BF-450A-85D4-073AF6C65BC5}" type="slidenum">
              <a:rPr lang="en-US" smtClean="0"/>
              <a:t>7</a:t>
            </a:fld>
            <a:endParaRPr lang="en-US"/>
          </a:p>
        </p:txBody>
      </p:sp>
    </p:spTree>
    <p:extLst>
      <p:ext uri="{BB962C8B-B14F-4D97-AF65-F5344CB8AC3E}">
        <p14:creationId xmlns:p14="http://schemas.microsoft.com/office/powerpoint/2010/main" val="14866795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8D5BE7-ED60-4F34-AACB-27B99FB9CD0F}"/>
              </a:ext>
            </a:extLst>
          </p:cNvPr>
          <p:cNvSpPr>
            <a:spLocks noGrp="1"/>
          </p:cNvSpPr>
          <p:nvPr>
            <p:ph type="dt" sz="half" idx="10"/>
          </p:nvPr>
        </p:nvSpPr>
        <p:spPr/>
        <p:txBody>
          <a:bodyPr/>
          <a:lstStyle/>
          <a:p>
            <a:fld id="{5B94634F-169C-4B7C-906A-20B8CF69ADA3}" type="datetime1">
              <a:rPr lang="en-US" smtClean="0"/>
              <a:t>9/21/2024</a:t>
            </a:fld>
            <a:endParaRPr lang="en-US"/>
          </a:p>
        </p:txBody>
      </p:sp>
      <p:sp>
        <p:nvSpPr>
          <p:cNvPr id="5" name="Footer Placeholder 4">
            <a:extLst>
              <a:ext uri="{FF2B5EF4-FFF2-40B4-BE49-F238E27FC236}">
                <a16:creationId xmlns:a16="http://schemas.microsoft.com/office/drawing/2014/main" id="{FF6E3887-96A4-4BD6-9DD7-85EA81222644}"/>
              </a:ext>
            </a:extLst>
          </p:cNvPr>
          <p:cNvSpPr>
            <a:spLocks noGrp="1"/>
          </p:cNvSpPr>
          <p:nvPr>
            <p:ph type="ftr" sz="quarter" idx="11"/>
          </p:nvPr>
        </p:nvSpPr>
        <p:spPr/>
        <p:txBody>
          <a:bodyPr/>
          <a:lstStyle/>
          <a:p>
            <a:r>
              <a:rPr lang="en-US"/>
              <a:t>Morphological Image Processing</a:t>
            </a:r>
          </a:p>
        </p:txBody>
      </p:sp>
      <p:sp>
        <p:nvSpPr>
          <p:cNvPr id="6" name="Slide Number Placeholder 5">
            <a:extLst>
              <a:ext uri="{FF2B5EF4-FFF2-40B4-BE49-F238E27FC236}">
                <a16:creationId xmlns:a16="http://schemas.microsoft.com/office/drawing/2014/main" id="{D3EEF6E6-CE60-46BE-8E80-58298F643173}"/>
              </a:ext>
            </a:extLst>
          </p:cNvPr>
          <p:cNvSpPr>
            <a:spLocks noGrp="1"/>
          </p:cNvSpPr>
          <p:nvPr>
            <p:ph type="sldNum" sz="quarter" idx="12"/>
          </p:nvPr>
        </p:nvSpPr>
        <p:spPr/>
        <p:txBody>
          <a:bodyPr/>
          <a:lstStyle/>
          <a:p>
            <a:fld id="{714CA8A7-C2BF-450A-85D4-073AF6C65BC5}" type="slidenum">
              <a:rPr lang="en-US" smtClean="0"/>
              <a:t>70</a:t>
            </a:fld>
            <a:endParaRPr lang="en-US"/>
          </a:p>
        </p:txBody>
      </p:sp>
      <p:sp>
        <p:nvSpPr>
          <p:cNvPr id="7" name="TextBox 6">
            <a:extLst>
              <a:ext uri="{FF2B5EF4-FFF2-40B4-BE49-F238E27FC236}">
                <a16:creationId xmlns:a16="http://schemas.microsoft.com/office/drawing/2014/main" id="{089FB17B-2138-4DBC-8489-66695734FD41}"/>
              </a:ext>
            </a:extLst>
          </p:cNvPr>
          <p:cNvSpPr txBox="1"/>
          <p:nvPr/>
        </p:nvSpPr>
        <p:spPr>
          <a:xfrm>
            <a:off x="2609850" y="2413337"/>
            <a:ext cx="6972300" cy="1015663"/>
          </a:xfrm>
          <a:prstGeom prst="rect">
            <a:avLst/>
          </a:prstGeom>
          <a:noFill/>
        </p:spPr>
        <p:txBody>
          <a:bodyPr wrap="square" rtlCol="0">
            <a:spAutoFit/>
          </a:bodyPr>
          <a:lstStyle/>
          <a:p>
            <a:pPr algn="ctr"/>
            <a:r>
              <a:rPr lang="en-US" sz="6000" dirty="0"/>
              <a:t>Thank You </a:t>
            </a:r>
            <a:r>
              <a:rPr lang="en-US" sz="6000" dirty="0">
                <a:sym typeface="Wingdings" panose="05000000000000000000" pitchFamily="2" charset="2"/>
              </a:rPr>
              <a:t></a:t>
            </a:r>
            <a:endParaRPr lang="en-US" sz="6000" dirty="0"/>
          </a:p>
        </p:txBody>
      </p:sp>
    </p:spTree>
    <p:extLst>
      <p:ext uri="{BB962C8B-B14F-4D97-AF65-F5344CB8AC3E}">
        <p14:creationId xmlns:p14="http://schemas.microsoft.com/office/powerpoint/2010/main" val="2704974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3696047-0655-422A-8B90-5511694F83D8}"/>
              </a:ext>
            </a:extLst>
          </p:cNvPr>
          <p:cNvSpPr>
            <a:spLocks noGrp="1"/>
          </p:cNvSpPr>
          <p:nvPr>
            <p:ph type="title"/>
          </p:nvPr>
        </p:nvSpPr>
        <p:spPr>
          <a:xfrm>
            <a:off x="1097280" y="286603"/>
            <a:ext cx="10058400" cy="1450757"/>
          </a:xfrm>
        </p:spPr>
        <p:txBody>
          <a:bodyPr/>
          <a:lstStyle/>
          <a:p>
            <a:r>
              <a:rPr lang="en-US" dirty="0"/>
              <a:t>Structuring Elements (SE)</a:t>
            </a:r>
          </a:p>
        </p:txBody>
      </p:sp>
      <p:pic>
        <p:nvPicPr>
          <p:cNvPr id="10" name="Content Placeholder 9">
            <a:extLst>
              <a:ext uri="{FF2B5EF4-FFF2-40B4-BE49-F238E27FC236}">
                <a16:creationId xmlns:a16="http://schemas.microsoft.com/office/drawing/2014/main" id="{5AF30B9F-E902-40BA-B2F8-C362FFE42F7F}"/>
              </a:ext>
            </a:extLst>
          </p:cNvPr>
          <p:cNvPicPr>
            <a:picLocks noGrp="1" noChangeAspect="1"/>
          </p:cNvPicPr>
          <p:nvPr>
            <p:ph idx="1"/>
          </p:nvPr>
        </p:nvPicPr>
        <p:blipFill>
          <a:blip r:embed="rId2"/>
          <a:stretch>
            <a:fillRect/>
          </a:stretch>
        </p:blipFill>
        <p:spPr>
          <a:xfrm>
            <a:off x="4079632" y="1941342"/>
            <a:ext cx="4178104" cy="3706725"/>
          </a:xfrm>
          <a:prstGeom prst="rect">
            <a:avLst/>
          </a:prstGeom>
        </p:spPr>
      </p:pic>
      <p:sp>
        <p:nvSpPr>
          <p:cNvPr id="11" name="Rectangle 10">
            <a:extLst>
              <a:ext uri="{FF2B5EF4-FFF2-40B4-BE49-F238E27FC236}">
                <a16:creationId xmlns:a16="http://schemas.microsoft.com/office/drawing/2014/main" id="{42721BB3-6EA1-4970-A88B-C723E2886BD0}"/>
              </a:ext>
            </a:extLst>
          </p:cNvPr>
          <p:cNvSpPr/>
          <p:nvPr/>
        </p:nvSpPr>
        <p:spPr>
          <a:xfrm>
            <a:off x="1824111" y="5648067"/>
            <a:ext cx="9331569" cy="923330"/>
          </a:xfrm>
          <a:prstGeom prst="rect">
            <a:avLst/>
          </a:prstGeom>
        </p:spPr>
        <p:txBody>
          <a:bodyPr wrap="square">
            <a:spAutoFit/>
          </a:bodyPr>
          <a:lstStyle/>
          <a:p>
            <a:pPr algn="ctr"/>
            <a:r>
              <a:rPr lang="en-US" b="1" dirty="0">
                <a:latin typeface="TimesTen-Roman"/>
              </a:rPr>
              <a:t>Figure: First row: </a:t>
            </a:r>
            <a:r>
              <a:rPr lang="en-US" dirty="0">
                <a:latin typeface="TimesTen-Roman"/>
              </a:rPr>
              <a:t>Examples of structuring elements. </a:t>
            </a:r>
            <a:r>
              <a:rPr lang="en-US" b="1" dirty="0">
                <a:latin typeface="TimesTen-Roman"/>
              </a:rPr>
              <a:t>Second row: </a:t>
            </a:r>
            <a:r>
              <a:rPr lang="en-US" dirty="0">
                <a:latin typeface="TimesTen-Roman"/>
              </a:rPr>
              <a:t>Structuring elements converted to rectangular arrays. The dots denote the centers of the SEs.</a:t>
            </a:r>
            <a:r>
              <a:rPr lang="en-US" dirty="0"/>
              <a:t> </a:t>
            </a:r>
            <a:br>
              <a:rPr lang="en-US" dirty="0"/>
            </a:br>
            <a:endParaRPr lang="en-US" dirty="0"/>
          </a:p>
        </p:txBody>
      </p:sp>
      <p:sp>
        <p:nvSpPr>
          <p:cNvPr id="2" name="Date Placeholder 1">
            <a:extLst>
              <a:ext uri="{FF2B5EF4-FFF2-40B4-BE49-F238E27FC236}">
                <a16:creationId xmlns:a16="http://schemas.microsoft.com/office/drawing/2014/main" id="{BD02FF45-B0D8-1053-93C2-965D5715D2C3}"/>
              </a:ext>
            </a:extLst>
          </p:cNvPr>
          <p:cNvSpPr>
            <a:spLocks noGrp="1"/>
          </p:cNvSpPr>
          <p:nvPr>
            <p:ph type="dt" sz="half" idx="10"/>
          </p:nvPr>
        </p:nvSpPr>
        <p:spPr/>
        <p:txBody>
          <a:bodyPr/>
          <a:lstStyle/>
          <a:p>
            <a:fld id="{F2DCA091-B2C0-47B6-B070-F6284F27D7BD}" type="datetime1">
              <a:rPr lang="en-US" smtClean="0"/>
              <a:t>9/21/2024</a:t>
            </a:fld>
            <a:endParaRPr lang="en-US"/>
          </a:p>
        </p:txBody>
      </p:sp>
      <p:sp>
        <p:nvSpPr>
          <p:cNvPr id="3" name="Footer Placeholder 2">
            <a:extLst>
              <a:ext uri="{FF2B5EF4-FFF2-40B4-BE49-F238E27FC236}">
                <a16:creationId xmlns:a16="http://schemas.microsoft.com/office/drawing/2014/main" id="{54C67F73-CD59-2CE5-2575-A33ECE40AA6B}"/>
              </a:ext>
            </a:extLst>
          </p:cNvPr>
          <p:cNvSpPr>
            <a:spLocks noGrp="1"/>
          </p:cNvSpPr>
          <p:nvPr>
            <p:ph type="ftr" sz="quarter" idx="11"/>
          </p:nvPr>
        </p:nvSpPr>
        <p:spPr/>
        <p:txBody>
          <a:bodyPr/>
          <a:lstStyle/>
          <a:p>
            <a:r>
              <a:rPr lang="en-US"/>
              <a:t>Morphological Image Processing</a:t>
            </a:r>
          </a:p>
        </p:txBody>
      </p:sp>
      <p:sp>
        <p:nvSpPr>
          <p:cNvPr id="4" name="Slide Number Placeholder 3">
            <a:extLst>
              <a:ext uri="{FF2B5EF4-FFF2-40B4-BE49-F238E27FC236}">
                <a16:creationId xmlns:a16="http://schemas.microsoft.com/office/drawing/2014/main" id="{624B1E94-63ED-6C1C-EB5B-3C03CD38BE13}"/>
              </a:ext>
            </a:extLst>
          </p:cNvPr>
          <p:cNvSpPr>
            <a:spLocks noGrp="1"/>
          </p:cNvSpPr>
          <p:nvPr>
            <p:ph type="sldNum" sz="quarter" idx="12"/>
          </p:nvPr>
        </p:nvSpPr>
        <p:spPr/>
        <p:txBody>
          <a:bodyPr/>
          <a:lstStyle/>
          <a:p>
            <a:fld id="{714CA8A7-C2BF-450A-85D4-073AF6C65BC5}" type="slidenum">
              <a:rPr lang="en-US" smtClean="0"/>
              <a:t>8</a:t>
            </a:fld>
            <a:endParaRPr lang="en-US"/>
          </a:p>
        </p:txBody>
      </p:sp>
    </p:spTree>
    <p:extLst>
      <p:ext uri="{BB962C8B-B14F-4D97-AF65-F5344CB8AC3E}">
        <p14:creationId xmlns:p14="http://schemas.microsoft.com/office/powerpoint/2010/main" val="386529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1972-0022-42D7-9B4F-A9A7C71909A7}"/>
              </a:ext>
            </a:extLst>
          </p:cNvPr>
          <p:cNvSpPr>
            <a:spLocks noGrp="1"/>
          </p:cNvSpPr>
          <p:nvPr>
            <p:ph type="title"/>
          </p:nvPr>
        </p:nvSpPr>
        <p:spPr/>
        <p:txBody>
          <a:bodyPr/>
          <a:lstStyle/>
          <a:p>
            <a:r>
              <a:rPr lang="en-US" dirty="0"/>
              <a:t>Structuring Elements (SE)</a:t>
            </a:r>
          </a:p>
        </p:txBody>
      </p:sp>
      <p:pic>
        <p:nvPicPr>
          <p:cNvPr id="4" name="Content Placeholder 3">
            <a:extLst>
              <a:ext uri="{FF2B5EF4-FFF2-40B4-BE49-F238E27FC236}">
                <a16:creationId xmlns:a16="http://schemas.microsoft.com/office/drawing/2014/main" id="{64133F23-39C4-46F5-B519-5FE543F6C397}"/>
              </a:ext>
            </a:extLst>
          </p:cNvPr>
          <p:cNvPicPr>
            <a:picLocks noGrp="1" noChangeAspect="1"/>
          </p:cNvPicPr>
          <p:nvPr>
            <p:ph idx="1"/>
          </p:nvPr>
        </p:nvPicPr>
        <p:blipFill>
          <a:blip r:embed="rId2"/>
          <a:stretch>
            <a:fillRect/>
          </a:stretch>
        </p:blipFill>
        <p:spPr>
          <a:xfrm>
            <a:off x="2902267" y="1910128"/>
            <a:ext cx="6448425" cy="3040375"/>
          </a:xfrm>
          <a:prstGeom prst="rect">
            <a:avLst/>
          </a:prstGeom>
        </p:spPr>
      </p:pic>
      <p:pic>
        <p:nvPicPr>
          <p:cNvPr id="5" name="Picture 4">
            <a:extLst>
              <a:ext uri="{FF2B5EF4-FFF2-40B4-BE49-F238E27FC236}">
                <a16:creationId xmlns:a16="http://schemas.microsoft.com/office/drawing/2014/main" id="{DBBEB53B-D5EB-44AE-A0D8-876FB9382BCA}"/>
              </a:ext>
            </a:extLst>
          </p:cNvPr>
          <p:cNvPicPr>
            <a:picLocks noChangeAspect="1"/>
          </p:cNvPicPr>
          <p:nvPr/>
        </p:nvPicPr>
        <p:blipFill>
          <a:blip r:embed="rId3"/>
          <a:stretch>
            <a:fillRect/>
          </a:stretch>
        </p:blipFill>
        <p:spPr>
          <a:xfrm>
            <a:off x="2206942" y="1910129"/>
            <a:ext cx="695325" cy="514350"/>
          </a:xfrm>
          <a:prstGeom prst="rect">
            <a:avLst/>
          </a:prstGeom>
        </p:spPr>
      </p:pic>
      <p:sp>
        <p:nvSpPr>
          <p:cNvPr id="6" name="Rectangle 5">
            <a:extLst>
              <a:ext uri="{FF2B5EF4-FFF2-40B4-BE49-F238E27FC236}">
                <a16:creationId xmlns:a16="http://schemas.microsoft.com/office/drawing/2014/main" id="{EFF17B52-169D-4F39-8B49-6017A9124191}"/>
              </a:ext>
            </a:extLst>
          </p:cNvPr>
          <p:cNvSpPr/>
          <p:nvPr/>
        </p:nvSpPr>
        <p:spPr>
          <a:xfrm>
            <a:off x="1266092" y="4950504"/>
            <a:ext cx="9889588" cy="1288943"/>
          </a:xfrm>
          <a:prstGeom prst="rect">
            <a:avLst/>
          </a:prstGeom>
        </p:spPr>
        <p:txBody>
          <a:bodyPr wrap="square">
            <a:spAutoFit/>
          </a:bodyPr>
          <a:lstStyle/>
          <a:p>
            <a:pPr algn="just">
              <a:lnSpc>
                <a:spcPct val="150000"/>
              </a:lnSpc>
              <a:spcAft>
                <a:spcPts val="600"/>
              </a:spcAft>
            </a:pPr>
            <a:r>
              <a:rPr lang="en-US" b="1" dirty="0">
                <a:latin typeface="Times New Roman" panose="02020603050405020304" pitchFamily="18" charset="0"/>
                <a:ea typeface="Calibri" panose="020F0502020204030204" pitchFamily="34" charset="0"/>
                <a:cs typeface="Times New Roman" panose="02020603050405020304" pitchFamily="18" charset="0"/>
              </a:rPr>
              <a:t>Figure 5:</a:t>
            </a:r>
            <a:r>
              <a:rPr lang="en-US" dirty="0">
                <a:latin typeface="Times New Roman" panose="02020603050405020304" pitchFamily="18" charset="0"/>
                <a:ea typeface="Calibri" panose="020F0502020204030204" pitchFamily="34" charset="0"/>
                <a:cs typeface="Times New Roman" panose="02020603050405020304" pitchFamily="18" charset="0"/>
              </a:rPr>
              <a:t> (a) A set (each shaded square is a member of the set). (b) A structuring element. (c) The set padded with background elements to form a rectangular array and provide a background border. (d) Structuring element as a rectangular array. (e) Set processed by the structuring element.</a:t>
            </a:r>
            <a:endParaRPr lang="en-US" dirty="0">
              <a:latin typeface="Georgia" panose="02040502050405020303" pitchFamily="18" charset="0"/>
              <a:ea typeface="Calibri" panose="020F0502020204030204" pitchFamily="34"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DD2F351-82D8-89B0-C2BC-9477DDBA7100}"/>
              </a:ext>
            </a:extLst>
          </p:cNvPr>
          <p:cNvSpPr>
            <a:spLocks noGrp="1"/>
          </p:cNvSpPr>
          <p:nvPr>
            <p:ph type="dt" sz="half" idx="10"/>
          </p:nvPr>
        </p:nvSpPr>
        <p:spPr/>
        <p:txBody>
          <a:bodyPr/>
          <a:lstStyle/>
          <a:p>
            <a:fld id="{5D5C6229-9A5A-446F-B7C2-71AC7091971B}" type="datetime1">
              <a:rPr lang="en-US" smtClean="0"/>
              <a:t>9/21/2024</a:t>
            </a:fld>
            <a:endParaRPr lang="en-US"/>
          </a:p>
        </p:txBody>
      </p:sp>
      <p:sp>
        <p:nvSpPr>
          <p:cNvPr id="7" name="Footer Placeholder 6">
            <a:extLst>
              <a:ext uri="{FF2B5EF4-FFF2-40B4-BE49-F238E27FC236}">
                <a16:creationId xmlns:a16="http://schemas.microsoft.com/office/drawing/2014/main" id="{B5A41DE0-A246-A57C-2D66-629B95C62C9A}"/>
              </a:ext>
            </a:extLst>
          </p:cNvPr>
          <p:cNvSpPr>
            <a:spLocks noGrp="1"/>
          </p:cNvSpPr>
          <p:nvPr>
            <p:ph type="ftr" sz="quarter" idx="11"/>
          </p:nvPr>
        </p:nvSpPr>
        <p:spPr/>
        <p:txBody>
          <a:bodyPr/>
          <a:lstStyle/>
          <a:p>
            <a:r>
              <a:rPr lang="en-US"/>
              <a:t>Morphological Image Processing</a:t>
            </a:r>
          </a:p>
        </p:txBody>
      </p:sp>
      <p:sp>
        <p:nvSpPr>
          <p:cNvPr id="8" name="Slide Number Placeholder 7">
            <a:extLst>
              <a:ext uri="{FF2B5EF4-FFF2-40B4-BE49-F238E27FC236}">
                <a16:creationId xmlns:a16="http://schemas.microsoft.com/office/drawing/2014/main" id="{C6155ED9-86DB-3C59-CD85-4D17179F9245}"/>
              </a:ext>
            </a:extLst>
          </p:cNvPr>
          <p:cNvSpPr>
            <a:spLocks noGrp="1"/>
          </p:cNvSpPr>
          <p:nvPr>
            <p:ph type="sldNum" sz="quarter" idx="12"/>
          </p:nvPr>
        </p:nvSpPr>
        <p:spPr/>
        <p:txBody>
          <a:bodyPr/>
          <a:lstStyle/>
          <a:p>
            <a:fld id="{714CA8A7-C2BF-450A-85D4-073AF6C65BC5}" type="slidenum">
              <a:rPr lang="en-US" smtClean="0"/>
              <a:t>9</a:t>
            </a:fld>
            <a:endParaRPr lang="en-US"/>
          </a:p>
        </p:txBody>
      </p:sp>
    </p:spTree>
    <p:extLst>
      <p:ext uri="{BB962C8B-B14F-4D97-AF65-F5344CB8AC3E}">
        <p14:creationId xmlns:p14="http://schemas.microsoft.com/office/powerpoint/2010/main" val="2114775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ustom 1">
      <a:majorFont>
        <a:latin typeface="Times New Roman"/>
        <a:ea typeface=""/>
        <a:cs typeface=""/>
      </a:majorFont>
      <a:minorFont>
        <a:latin typeface="Times New Roman"/>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2792</TotalTime>
  <Words>5867</Words>
  <Application>Microsoft Office PowerPoint</Application>
  <PresentationFormat>Widescreen</PresentationFormat>
  <Paragraphs>2085</Paragraphs>
  <Slides>70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Arial</vt:lpstr>
      <vt:lpstr>Calibri</vt:lpstr>
      <vt:lpstr>Cambria Math</vt:lpstr>
      <vt:lpstr>Georgia</vt:lpstr>
      <vt:lpstr>Times New Roman</vt:lpstr>
      <vt:lpstr>TimesTen-Roman</vt:lpstr>
      <vt:lpstr>Wingdings</vt:lpstr>
      <vt:lpstr>Retrospect</vt:lpstr>
      <vt:lpstr>Chapter 9 ~ Morphological Image Processing</vt:lpstr>
      <vt:lpstr>Introduction</vt:lpstr>
      <vt:lpstr>Preliminaries</vt:lpstr>
      <vt:lpstr>Preliminaries</vt:lpstr>
      <vt:lpstr>Preliminaries</vt:lpstr>
      <vt:lpstr>Structuring Elements (SE)</vt:lpstr>
      <vt:lpstr>Structuring Elements (SE)</vt:lpstr>
      <vt:lpstr>Structuring Elements (SE)</vt:lpstr>
      <vt:lpstr>Structuring Elements (SE)</vt:lpstr>
      <vt:lpstr>Basic Morphological Operations</vt:lpstr>
      <vt:lpstr>Erosion</vt:lpstr>
      <vt:lpstr>Erosion</vt:lpstr>
      <vt:lpstr>Erosion</vt:lpstr>
      <vt:lpstr>Erosion</vt:lpstr>
      <vt:lpstr>Erosion</vt:lpstr>
      <vt:lpstr>Erosion</vt:lpstr>
      <vt:lpstr>Erosion</vt:lpstr>
      <vt:lpstr>Erosion</vt:lpstr>
      <vt:lpstr>Dilation</vt:lpstr>
      <vt:lpstr>Dilation</vt:lpstr>
      <vt:lpstr>Dilation</vt:lpstr>
      <vt:lpstr>Dilation</vt:lpstr>
      <vt:lpstr>Dilation</vt:lpstr>
      <vt:lpstr>Dilation</vt:lpstr>
      <vt:lpstr>Dilation</vt:lpstr>
      <vt:lpstr>Dilation</vt:lpstr>
      <vt:lpstr>Dilation</vt:lpstr>
      <vt:lpstr>Duality of Dilation and Erosion</vt:lpstr>
      <vt:lpstr>Duality of Dilation and Erosion</vt:lpstr>
      <vt:lpstr>Duality of Dilation and Erosion</vt:lpstr>
      <vt:lpstr>Opening and Closing</vt:lpstr>
      <vt:lpstr>Opening and Closing</vt:lpstr>
      <vt:lpstr>Opening and Closing</vt:lpstr>
      <vt:lpstr>Opening and Closing</vt:lpstr>
      <vt:lpstr>Duality of Opening and Closing</vt:lpstr>
      <vt:lpstr>Duality of Opening and Closing</vt:lpstr>
      <vt:lpstr>Hit or Miss Transformation</vt:lpstr>
      <vt:lpstr>Hit or Miss Transformation</vt:lpstr>
      <vt:lpstr>Hit or Miss Transformation</vt:lpstr>
      <vt:lpstr>Hit or Miss Transformation</vt:lpstr>
      <vt:lpstr>Hit or Miss Transformation</vt:lpstr>
      <vt:lpstr>Hit or Miss Transformation</vt:lpstr>
      <vt:lpstr>Boundary Extraction</vt:lpstr>
      <vt:lpstr>Boundary Extraction</vt:lpstr>
      <vt:lpstr>Boundary Extraction</vt:lpstr>
      <vt:lpstr>Hole Filling</vt:lpstr>
      <vt:lpstr>Hole Filling</vt:lpstr>
      <vt:lpstr>Hole Filling</vt:lpstr>
      <vt:lpstr>Extraction of Connected Components</vt:lpstr>
      <vt:lpstr>Extraction of Connected Components</vt:lpstr>
      <vt:lpstr>Extraction of Connected Components</vt:lpstr>
      <vt:lpstr>Extraction of Connected Components</vt:lpstr>
      <vt:lpstr>Extraction of Connected Components</vt:lpstr>
      <vt:lpstr>Extraction of Connected Components</vt:lpstr>
      <vt:lpstr>Extraction of Connected Components</vt:lpstr>
      <vt:lpstr>Extraction of Connected Components</vt:lpstr>
      <vt:lpstr>Thinning</vt:lpstr>
      <vt:lpstr>Thinning</vt:lpstr>
      <vt:lpstr>Thinning</vt:lpstr>
      <vt:lpstr>Thinning</vt:lpstr>
      <vt:lpstr>Thinning</vt:lpstr>
      <vt:lpstr>Thinning</vt:lpstr>
      <vt:lpstr>Thinning</vt:lpstr>
      <vt:lpstr>Thinning</vt:lpstr>
      <vt:lpstr>Thinning</vt:lpstr>
      <vt:lpstr>Thinning</vt:lpstr>
      <vt:lpstr>Thickening</vt:lpstr>
      <vt:lpstr>Thickening</vt:lpstr>
      <vt:lpstr>Thickening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dc:creator>Mahedy Hasan</dc:creator>
  <cp:lastModifiedBy>Mahedy Hasan</cp:lastModifiedBy>
  <cp:revision>99</cp:revision>
  <dcterms:created xsi:type="dcterms:W3CDTF">2022-11-18T06:01:44Z</dcterms:created>
  <dcterms:modified xsi:type="dcterms:W3CDTF">2024-09-21T10:55:45Z</dcterms:modified>
</cp:coreProperties>
</file>