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6"/>
  </p:notesMasterIdLst>
  <p:sldIdLst>
    <p:sldId id="335" r:id="rId2"/>
    <p:sldId id="257" r:id="rId3"/>
    <p:sldId id="258" r:id="rId4"/>
    <p:sldId id="259" r:id="rId5"/>
    <p:sldId id="260" r:id="rId6"/>
    <p:sldId id="261" r:id="rId7"/>
    <p:sldId id="262" r:id="rId8"/>
    <p:sldId id="263" r:id="rId9"/>
    <p:sldId id="264" r:id="rId10"/>
    <p:sldId id="265" r:id="rId11"/>
    <p:sldId id="266"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8" r:id="rId27"/>
    <p:sldId id="309" r:id="rId28"/>
    <p:sldId id="310" r:id="rId29"/>
    <p:sldId id="311" r:id="rId30"/>
    <p:sldId id="312" r:id="rId31"/>
    <p:sldId id="306" r:id="rId32"/>
    <p:sldId id="307" r:id="rId33"/>
    <p:sldId id="313" r:id="rId34"/>
    <p:sldId id="314" r:id="rId35"/>
    <p:sldId id="315" r:id="rId36"/>
    <p:sldId id="316" r:id="rId37"/>
    <p:sldId id="319" r:id="rId38"/>
    <p:sldId id="317" r:id="rId39"/>
    <p:sldId id="318" r:id="rId40"/>
    <p:sldId id="320" r:id="rId41"/>
    <p:sldId id="321" r:id="rId42"/>
    <p:sldId id="322" r:id="rId43"/>
    <p:sldId id="323" r:id="rId44"/>
    <p:sldId id="324" r:id="rId45"/>
    <p:sldId id="325" r:id="rId46"/>
    <p:sldId id="326" r:id="rId47"/>
    <p:sldId id="327" r:id="rId48"/>
    <p:sldId id="328" r:id="rId49"/>
    <p:sldId id="329" r:id="rId50"/>
    <p:sldId id="331" r:id="rId51"/>
    <p:sldId id="332" r:id="rId52"/>
    <p:sldId id="330" r:id="rId53"/>
    <p:sldId id="333" r:id="rId54"/>
    <p:sldId id="334"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D4877-130A-4A7E-8317-C12A756D2636}" type="datetimeFigureOut">
              <a:rPr lang="en-US" smtClean="0"/>
              <a:t>7/20/2023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183A0-F665-442B-9FED-8BA08B990D0A}" type="slidenum">
              <a:rPr lang="en-US" smtClean="0"/>
              <a:t>‹#›</a:t>
            </a:fld>
            <a:endParaRPr lang="en-US"/>
          </a:p>
        </p:txBody>
      </p:sp>
    </p:spTree>
    <p:extLst>
      <p:ext uri="{BB962C8B-B14F-4D97-AF65-F5344CB8AC3E}">
        <p14:creationId xmlns:p14="http://schemas.microsoft.com/office/powerpoint/2010/main" val="357384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Google Shape;102;p1:notes">
            <a:extLst>
              <a:ext uri="{FF2B5EF4-FFF2-40B4-BE49-F238E27FC236}">
                <a16:creationId xmlns:a16="http://schemas.microsoft.com/office/drawing/2014/main" id="{0D28FADC-15A6-A651-B0F3-3C5F8E37DB84}"/>
              </a:ext>
            </a:extLst>
          </p:cNvPr>
          <p:cNvSpPr>
            <a:spLocks noGrp="1" noRot="1" noChangeAspect="1" noTextEdit="1"/>
          </p:cNvSpPr>
          <p:nvPr>
            <p:ph type="sldImg" idx="2"/>
          </p:nvPr>
        </p:nvSpPr>
        <p:spPr bwMode="auto">
          <a:xfrm>
            <a:off x="685800" y="1143000"/>
            <a:ext cx="54864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cap="flat">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28675" name="Google Shape;103;p1:notes">
            <a:extLst>
              <a:ext uri="{FF2B5EF4-FFF2-40B4-BE49-F238E27FC236}">
                <a16:creationId xmlns:a16="http://schemas.microsoft.com/office/drawing/2014/main" id="{8495154E-5505-94FC-4CC4-8BA76117B726}"/>
              </a:ext>
            </a:extLst>
          </p:cNvPr>
          <p:cNvSpPr txBox="1">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
        <p:nvSpPr>
          <p:cNvPr id="28676" name="Google Shape;104;p1:notes">
            <a:extLst>
              <a:ext uri="{FF2B5EF4-FFF2-40B4-BE49-F238E27FC236}">
                <a16:creationId xmlns:a16="http://schemas.microsoft.com/office/drawing/2014/main" id="{A5926B42-A30B-8697-7DE0-7ABF7D472121}"/>
              </a:ext>
            </a:extLst>
          </p:cNvPr>
          <p:cNvSpPr>
            <a:spLocks noGrp="1" noChangeArrowheads="1"/>
          </p:cNvSpPr>
          <p:nvPr>
            <p:ph type="sldNum" sz="quarter" idx="5"/>
          </p:nvPr>
        </p:nvSpPr>
        <p:spPr bwMode="auto">
          <a:xfrm>
            <a:off x="3884613" y="8685213"/>
            <a:ext cx="2971800" cy="458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fld id="{583C7E7D-BCD1-4AEB-8C5B-C76AE99D350A}" type="slidenum">
              <a:rPr lang="en-US" altLang="en-US" smtClean="0">
                <a:latin typeface="Calibri" panose="020F0502020204030204" pitchFamily="34" charset="0"/>
              </a:rPr>
              <a:pPr/>
              <a:t>1</a:t>
            </a:fld>
            <a:endParaRPr lang="en-US" altLang="en-US">
              <a:latin typeface="Calibri" panose="020F0502020204030204" pitchFamily="34" charset="0"/>
            </a:endParaRPr>
          </a:p>
        </p:txBody>
      </p:sp>
      <p:sp>
        <p:nvSpPr>
          <p:cNvPr id="105" name="Google Shape;105;p1:notes">
            <a:extLst>
              <a:ext uri="{FF2B5EF4-FFF2-40B4-BE49-F238E27FC236}">
                <a16:creationId xmlns:a16="http://schemas.microsoft.com/office/drawing/2014/main" id="{DB2F1E17-6A0A-DE12-C55E-86E4B89255FB}"/>
              </a:ext>
            </a:extLst>
          </p:cNvPr>
          <p:cNvSpPr>
            <a:spLocks noGrp="1"/>
          </p:cNvSpPr>
          <p:nvPr>
            <p:ph type="dt" sz="quarter" idx="1"/>
          </p:nvPr>
        </p:nvSpPr>
        <p:spPr>
          <a:xfrm>
            <a:off x="3884613" y="0"/>
            <a:ext cx="2971800" cy="458788"/>
          </a:xfrm>
        </p:spPr>
        <p:txBody>
          <a:bodyPr spcFirstLastPara="1" wrap="square" lIns="91425" tIns="45700" rIns="91425" bIns="45700" anchor="t" anchorCtr="0">
            <a:noAutofit/>
          </a:bodyPr>
          <a:lstStyle/>
          <a:p>
            <a:pPr>
              <a:defRPr/>
            </a:pPr>
            <a:r>
              <a:rPr lang="en-US"/>
              <a:t>3/3/2023</a:t>
            </a:r>
            <a:endParaRPr/>
          </a:p>
        </p:txBody>
      </p:sp>
      <p:sp>
        <p:nvSpPr>
          <p:cNvPr id="106" name="Google Shape;106;p1:notes">
            <a:extLst>
              <a:ext uri="{FF2B5EF4-FFF2-40B4-BE49-F238E27FC236}">
                <a16:creationId xmlns:a16="http://schemas.microsoft.com/office/drawing/2014/main" id="{E79D12D8-0257-F491-81C3-11DA46A2F8D3}"/>
              </a:ext>
            </a:extLst>
          </p:cNvPr>
          <p:cNvSpPr>
            <a:spLocks noGrp="1"/>
          </p:cNvSpPr>
          <p:nvPr>
            <p:ph type="ftr" sz="quarter" idx="4"/>
          </p:nvPr>
        </p:nvSpPr>
        <p:spPr>
          <a:xfrm>
            <a:off x="0" y="8685213"/>
            <a:ext cx="2971800" cy="458787"/>
          </a:xfrm>
        </p:spPr>
        <p:txBody>
          <a:bodyPr spcFirstLastPara="1" wrap="square" lIns="91425" tIns="45700" rIns="91425" bIns="45700" anchorCtr="0">
            <a:noAutofit/>
          </a:bodyPr>
          <a:lstStyle/>
          <a:p>
            <a:pPr>
              <a:defRPr/>
            </a:pPr>
            <a:endParaRPr/>
          </a:p>
        </p:txBody>
      </p:sp>
      <p:sp>
        <p:nvSpPr>
          <p:cNvPr id="107" name="Google Shape;107;p1:notes">
            <a:extLst>
              <a:ext uri="{FF2B5EF4-FFF2-40B4-BE49-F238E27FC236}">
                <a16:creationId xmlns:a16="http://schemas.microsoft.com/office/drawing/2014/main" id="{4CFDF251-444F-6108-0D80-4E8941B176AE}"/>
              </a:ext>
            </a:extLst>
          </p:cNvPr>
          <p:cNvSpPr>
            <a:spLocks noGrp="1"/>
          </p:cNvSpPr>
          <p:nvPr>
            <p:ph type="hdr" sz="quarter"/>
          </p:nvPr>
        </p:nvSpPr>
        <p:spPr>
          <a:xfrm>
            <a:off x="0" y="0"/>
            <a:ext cx="2971800" cy="458788"/>
          </a:xfrm>
        </p:spPr>
        <p:txBody>
          <a:bodyPr spcFirstLastPara="1" wrap="square" lIns="91425" tIns="45700" rIns="91425" bIns="45700" anchor="t" anchorCtr="0">
            <a:noAutofit/>
          </a:bodyPr>
          <a:lstStyle/>
          <a:p>
            <a:pPr>
              <a:defRP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183A0-F665-442B-9FED-8BA08B990D0A}" type="slidenum">
              <a:rPr lang="en-US" smtClean="0"/>
              <a:t>43</a:t>
            </a:fld>
            <a:endParaRPr lang="en-US"/>
          </a:p>
        </p:txBody>
      </p:sp>
    </p:spTree>
    <p:extLst>
      <p:ext uri="{BB962C8B-B14F-4D97-AF65-F5344CB8AC3E}">
        <p14:creationId xmlns:p14="http://schemas.microsoft.com/office/powerpoint/2010/main" val="59736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E37412-92DA-43DB-8C11-767D07ACB09A}" type="datetime1">
              <a:rPr lang="en-US" smtClean="0"/>
              <a:t>7/20/2023</a:t>
            </a:fld>
            <a:endParaRPr lang="en-US"/>
          </a:p>
        </p:txBody>
      </p:sp>
      <p:sp>
        <p:nvSpPr>
          <p:cNvPr id="5" name="Footer Placeholder 4"/>
          <p:cNvSpPr>
            <a:spLocks noGrp="1"/>
          </p:cNvSpPr>
          <p:nvPr>
            <p:ph type="ftr" sz="quarter" idx="11"/>
          </p:nvPr>
        </p:nvSpPr>
        <p:spPr/>
        <p:txBody>
          <a:bodyPr/>
          <a:lstStyle/>
          <a:p>
            <a:r>
              <a:rPr lang="en-US"/>
              <a:t>Basic Image Segmentation</a:t>
            </a:r>
          </a:p>
        </p:txBody>
      </p:sp>
      <p:sp>
        <p:nvSpPr>
          <p:cNvPr id="6" name="Slide Number Placeholder 5"/>
          <p:cNvSpPr>
            <a:spLocks noGrp="1"/>
          </p:cNvSpPr>
          <p:nvPr>
            <p:ph type="sldNum" sz="quarter" idx="12"/>
          </p:nvPr>
        </p:nvSpPr>
        <p:spPr/>
        <p:txBody>
          <a:bodyPr/>
          <a:lstStyle/>
          <a:p>
            <a:fld id="{2FCFBBC8-F085-406F-9B65-7DDECB6CCE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77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3406B-F085-47CB-A063-BC252AD8CA32}" type="datetime1">
              <a:rPr lang="en-US" smtClean="0"/>
              <a:t>7/20/2023</a:t>
            </a:fld>
            <a:endParaRPr lang="en-US"/>
          </a:p>
        </p:txBody>
      </p:sp>
      <p:sp>
        <p:nvSpPr>
          <p:cNvPr id="5" name="Footer Placeholder 4"/>
          <p:cNvSpPr>
            <a:spLocks noGrp="1"/>
          </p:cNvSpPr>
          <p:nvPr>
            <p:ph type="ftr" sz="quarter" idx="11"/>
          </p:nvPr>
        </p:nvSpPr>
        <p:spPr/>
        <p:txBody>
          <a:bodyPr/>
          <a:lstStyle/>
          <a:p>
            <a:r>
              <a:rPr lang="en-US"/>
              <a:t>Basic Image Segmentation</a:t>
            </a:r>
          </a:p>
        </p:txBody>
      </p:sp>
      <p:sp>
        <p:nvSpPr>
          <p:cNvPr id="6" name="Slide Number Placeholder 5"/>
          <p:cNvSpPr>
            <a:spLocks noGrp="1"/>
          </p:cNvSpPr>
          <p:nvPr>
            <p:ph type="sldNum" sz="quarter" idx="12"/>
          </p:nvPr>
        </p:nvSpPr>
        <p:spPr/>
        <p:txBody>
          <a:bodyPr/>
          <a:lstStyle/>
          <a:p>
            <a:fld id="{2FCFBBC8-F085-406F-9B65-7DDECB6CCE80}" type="slidenum">
              <a:rPr lang="en-US" smtClean="0"/>
              <a:t>‹#›</a:t>
            </a:fld>
            <a:endParaRPr lang="en-US"/>
          </a:p>
        </p:txBody>
      </p:sp>
    </p:spTree>
    <p:extLst>
      <p:ext uri="{BB962C8B-B14F-4D97-AF65-F5344CB8AC3E}">
        <p14:creationId xmlns:p14="http://schemas.microsoft.com/office/powerpoint/2010/main" val="176930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48D95-7A56-4AE7-BD3A-DA8319C6F615}" type="datetime1">
              <a:rPr lang="en-US" smtClean="0"/>
              <a:t>7/20/2023</a:t>
            </a:fld>
            <a:endParaRPr lang="en-US"/>
          </a:p>
        </p:txBody>
      </p:sp>
      <p:sp>
        <p:nvSpPr>
          <p:cNvPr id="5" name="Footer Placeholder 4"/>
          <p:cNvSpPr>
            <a:spLocks noGrp="1"/>
          </p:cNvSpPr>
          <p:nvPr>
            <p:ph type="ftr" sz="quarter" idx="11"/>
          </p:nvPr>
        </p:nvSpPr>
        <p:spPr/>
        <p:txBody>
          <a:bodyPr/>
          <a:lstStyle/>
          <a:p>
            <a:r>
              <a:rPr lang="en-US"/>
              <a:t>Basic Image Segmentation</a:t>
            </a:r>
          </a:p>
        </p:txBody>
      </p:sp>
      <p:sp>
        <p:nvSpPr>
          <p:cNvPr id="6" name="Slide Number Placeholder 5"/>
          <p:cNvSpPr>
            <a:spLocks noGrp="1"/>
          </p:cNvSpPr>
          <p:nvPr>
            <p:ph type="sldNum" sz="quarter" idx="12"/>
          </p:nvPr>
        </p:nvSpPr>
        <p:spPr/>
        <p:txBody>
          <a:bodyPr/>
          <a:lstStyle/>
          <a:p>
            <a:fld id="{2FCFBBC8-F085-406F-9B65-7DDECB6CCE80}" type="slidenum">
              <a:rPr lang="en-US" smtClean="0"/>
              <a:t>‹#›</a:t>
            </a:fld>
            <a:endParaRPr lang="en-US"/>
          </a:p>
        </p:txBody>
      </p:sp>
    </p:spTree>
    <p:extLst>
      <p:ext uri="{BB962C8B-B14F-4D97-AF65-F5344CB8AC3E}">
        <p14:creationId xmlns:p14="http://schemas.microsoft.com/office/powerpoint/2010/main" val="112537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AA88C-C511-4F6E-B6D1-7E024C97DA35}" type="datetime1">
              <a:rPr lang="en-US" smtClean="0"/>
              <a:t>7/20/2023</a:t>
            </a:fld>
            <a:endParaRPr lang="en-US"/>
          </a:p>
        </p:txBody>
      </p:sp>
      <p:sp>
        <p:nvSpPr>
          <p:cNvPr id="5" name="Footer Placeholder 4"/>
          <p:cNvSpPr>
            <a:spLocks noGrp="1"/>
          </p:cNvSpPr>
          <p:nvPr>
            <p:ph type="ftr" sz="quarter" idx="11"/>
          </p:nvPr>
        </p:nvSpPr>
        <p:spPr/>
        <p:txBody>
          <a:bodyPr/>
          <a:lstStyle/>
          <a:p>
            <a:r>
              <a:rPr lang="en-US"/>
              <a:t>Basic Image Segmentation</a:t>
            </a:r>
          </a:p>
        </p:txBody>
      </p:sp>
      <p:sp>
        <p:nvSpPr>
          <p:cNvPr id="6" name="Slide Number Placeholder 5"/>
          <p:cNvSpPr>
            <a:spLocks noGrp="1"/>
          </p:cNvSpPr>
          <p:nvPr>
            <p:ph type="sldNum" sz="quarter" idx="12"/>
          </p:nvPr>
        </p:nvSpPr>
        <p:spPr/>
        <p:txBody>
          <a:bodyPr/>
          <a:lstStyle/>
          <a:p>
            <a:fld id="{2FCFBBC8-F085-406F-9B65-7DDECB6CCE80}" type="slidenum">
              <a:rPr lang="en-US" smtClean="0"/>
              <a:t>‹#›</a:t>
            </a:fld>
            <a:endParaRPr lang="en-US"/>
          </a:p>
        </p:txBody>
      </p:sp>
    </p:spTree>
    <p:extLst>
      <p:ext uri="{BB962C8B-B14F-4D97-AF65-F5344CB8AC3E}">
        <p14:creationId xmlns:p14="http://schemas.microsoft.com/office/powerpoint/2010/main" val="80696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770A60-B721-4FBA-981A-E8D651ADBD91}" type="datetime1">
              <a:rPr lang="en-US" smtClean="0"/>
              <a:t>7/20/2023</a:t>
            </a:fld>
            <a:endParaRPr lang="en-US"/>
          </a:p>
        </p:txBody>
      </p:sp>
      <p:sp>
        <p:nvSpPr>
          <p:cNvPr id="5" name="Footer Placeholder 4"/>
          <p:cNvSpPr>
            <a:spLocks noGrp="1"/>
          </p:cNvSpPr>
          <p:nvPr>
            <p:ph type="ftr" sz="quarter" idx="11"/>
          </p:nvPr>
        </p:nvSpPr>
        <p:spPr/>
        <p:txBody>
          <a:bodyPr/>
          <a:lstStyle/>
          <a:p>
            <a:r>
              <a:rPr lang="en-US"/>
              <a:t>Basic Image Segmentation</a:t>
            </a:r>
          </a:p>
        </p:txBody>
      </p:sp>
      <p:sp>
        <p:nvSpPr>
          <p:cNvPr id="6" name="Slide Number Placeholder 5"/>
          <p:cNvSpPr>
            <a:spLocks noGrp="1"/>
          </p:cNvSpPr>
          <p:nvPr>
            <p:ph type="sldNum" sz="quarter" idx="12"/>
          </p:nvPr>
        </p:nvSpPr>
        <p:spPr/>
        <p:txBody>
          <a:bodyPr/>
          <a:lstStyle/>
          <a:p>
            <a:fld id="{2FCFBBC8-F085-406F-9B65-7DDECB6CCE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9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9DA9C6-1CEA-47C8-85CD-2B809EBA424E}" type="datetime1">
              <a:rPr lang="en-US" smtClean="0"/>
              <a:t>7/20/2023</a:t>
            </a:fld>
            <a:endParaRPr lang="en-US"/>
          </a:p>
        </p:txBody>
      </p:sp>
      <p:sp>
        <p:nvSpPr>
          <p:cNvPr id="6" name="Footer Placeholder 5"/>
          <p:cNvSpPr>
            <a:spLocks noGrp="1"/>
          </p:cNvSpPr>
          <p:nvPr>
            <p:ph type="ftr" sz="quarter" idx="11"/>
          </p:nvPr>
        </p:nvSpPr>
        <p:spPr/>
        <p:txBody>
          <a:bodyPr/>
          <a:lstStyle/>
          <a:p>
            <a:r>
              <a:rPr lang="en-US"/>
              <a:t>Basic Image Segmentation</a:t>
            </a:r>
          </a:p>
        </p:txBody>
      </p:sp>
      <p:sp>
        <p:nvSpPr>
          <p:cNvPr id="7" name="Slide Number Placeholder 6"/>
          <p:cNvSpPr>
            <a:spLocks noGrp="1"/>
          </p:cNvSpPr>
          <p:nvPr>
            <p:ph type="sldNum" sz="quarter" idx="12"/>
          </p:nvPr>
        </p:nvSpPr>
        <p:spPr/>
        <p:txBody>
          <a:bodyPr/>
          <a:lstStyle/>
          <a:p>
            <a:fld id="{2FCFBBC8-F085-406F-9B65-7DDECB6CCE80}" type="slidenum">
              <a:rPr lang="en-US" smtClean="0"/>
              <a:t>‹#›</a:t>
            </a:fld>
            <a:endParaRPr lang="en-US"/>
          </a:p>
        </p:txBody>
      </p:sp>
    </p:spTree>
    <p:extLst>
      <p:ext uri="{BB962C8B-B14F-4D97-AF65-F5344CB8AC3E}">
        <p14:creationId xmlns:p14="http://schemas.microsoft.com/office/powerpoint/2010/main" val="377516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4B3C24-7E18-4D6A-A15A-5E82E3627FF9}" type="datetime1">
              <a:rPr lang="en-US" smtClean="0"/>
              <a:t>7/20/2023</a:t>
            </a:fld>
            <a:endParaRPr lang="en-US"/>
          </a:p>
        </p:txBody>
      </p:sp>
      <p:sp>
        <p:nvSpPr>
          <p:cNvPr id="8" name="Footer Placeholder 7"/>
          <p:cNvSpPr>
            <a:spLocks noGrp="1"/>
          </p:cNvSpPr>
          <p:nvPr>
            <p:ph type="ftr" sz="quarter" idx="11"/>
          </p:nvPr>
        </p:nvSpPr>
        <p:spPr/>
        <p:txBody>
          <a:bodyPr/>
          <a:lstStyle/>
          <a:p>
            <a:r>
              <a:rPr lang="en-US"/>
              <a:t>Basic Image Segmentation</a:t>
            </a:r>
          </a:p>
        </p:txBody>
      </p:sp>
      <p:sp>
        <p:nvSpPr>
          <p:cNvPr id="9" name="Slide Number Placeholder 8"/>
          <p:cNvSpPr>
            <a:spLocks noGrp="1"/>
          </p:cNvSpPr>
          <p:nvPr>
            <p:ph type="sldNum" sz="quarter" idx="12"/>
          </p:nvPr>
        </p:nvSpPr>
        <p:spPr/>
        <p:txBody>
          <a:bodyPr/>
          <a:lstStyle/>
          <a:p>
            <a:fld id="{2FCFBBC8-F085-406F-9B65-7DDECB6CCE80}" type="slidenum">
              <a:rPr lang="en-US" smtClean="0"/>
              <a:t>‹#›</a:t>
            </a:fld>
            <a:endParaRPr lang="en-US"/>
          </a:p>
        </p:txBody>
      </p:sp>
    </p:spTree>
    <p:extLst>
      <p:ext uri="{BB962C8B-B14F-4D97-AF65-F5344CB8AC3E}">
        <p14:creationId xmlns:p14="http://schemas.microsoft.com/office/powerpoint/2010/main" val="166964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5FA07C-A3B7-41C0-B97E-96A3A407153B}" type="datetime1">
              <a:rPr lang="en-US" smtClean="0"/>
              <a:t>7/20/2023</a:t>
            </a:fld>
            <a:endParaRPr lang="en-US"/>
          </a:p>
        </p:txBody>
      </p:sp>
      <p:sp>
        <p:nvSpPr>
          <p:cNvPr id="4" name="Footer Placeholder 3"/>
          <p:cNvSpPr>
            <a:spLocks noGrp="1"/>
          </p:cNvSpPr>
          <p:nvPr>
            <p:ph type="ftr" sz="quarter" idx="11"/>
          </p:nvPr>
        </p:nvSpPr>
        <p:spPr/>
        <p:txBody>
          <a:bodyPr/>
          <a:lstStyle/>
          <a:p>
            <a:r>
              <a:rPr lang="en-US"/>
              <a:t>Basic Image Segmentation</a:t>
            </a:r>
          </a:p>
        </p:txBody>
      </p:sp>
      <p:sp>
        <p:nvSpPr>
          <p:cNvPr id="5" name="Slide Number Placeholder 4"/>
          <p:cNvSpPr>
            <a:spLocks noGrp="1"/>
          </p:cNvSpPr>
          <p:nvPr>
            <p:ph type="sldNum" sz="quarter" idx="12"/>
          </p:nvPr>
        </p:nvSpPr>
        <p:spPr/>
        <p:txBody>
          <a:bodyPr/>
          <a:lstStyle/>
          <a:p>
            <a:fld id="{2FCFBBC8-F085-406F-9B65-7DDECB6CCE80}" type="slidenum">
              <a:rPr lang="en-US" smtClean="0"/>
              <a:t>‹#›</a:t>
            </a:fld>
            <a:endParaRPr lang="en-US"/>
          </a:p>
        </p:txBody>
      </p:sp>
    </p:spTree>
    <p:extLst>
      <p:ext uri="{BB962C8B-B14F-4D97-AF65-F5344CB8AC3E}">
        <p14:creationId xmlns:p14="http://schemas.microsoft.com/office/powerpoint/2010/main" val="340830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0005253-B814-4332-A6FB-33E6F207AA33}" type="datetime1">
              <a:rPr lang="en-US" smtClean="0"/>
              <a:t>7/20/2023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Basic Image Segmentation</a:t>
            </a:r>
          </a:p>
        </p:txBody>
      </p:sp>
      <p:sp>
        <p:nvSpPr>
          <p:cNvPr id="9" name="Slide Number Placeholder 8"/>
          <p:cNvSpPr>
            <a:spLocks noGrp="1"/>
          </p:cNvSpPr>
          <p:nvPr>
            <p:ph type="sldNum" sz="quarter" idx="12"/>
          </p:nvPr>
        </p:nvSpPr>
        <p:spPr/>
        <p:txBody>
          <a:bodyPr/>
          <a:lstStyle/>
          <a:p>
            <a:fld id="{2FCFBBC8-F085-406F-9B65-7DDECB6CCE80}" type="slidenum">
              <a:rPr lang="en-US" smtClean="0"/>
              <a:t>‹#›</a:t>
            </a:fld>
            <a:endParaRPr lang="en-US"/>
          </a:p>
        </p:txBody>
      </p:sp>
    </p:spTree>
    <p:extLst>
      <p:ext uri="{BB962C8B-B14F-4D97-AF65-F5344CB8AC3E}">
        <p14:creationId xmlns:p14="http://schemas.microsoft.com/office/powerpoint/2010/main" val="2808339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2B3168-4897-48BB-B863-9A191692E2FD}" type="datetime1">
              <a:rPr lang="en-US" smtClean="0"/>
              <a:t>7/20/2023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Basic Image Segmentation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CFBBC8-F085-406F-9B65-7DDECB6CCE80}" type="slidenum">
              <a:rPr lang="en-US" smtClean="0"/>
              <a:t>‹#›</a:t>
            </a:fld>
            <a:endParaRPr lang="en-US"/>
          </a:p>
        </p:txBody>
      </p:sp>
    </p:spTree>
    <p:extLst>
      <p:ext uri="{BB962C8B-B14F-4D97-AF65-F5344CB8AC3E}">
        <p14:creationId xmlns:p14="http://schemas.microsoft.com/office/powerpoint/2010/main" val="134721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85750C-69C3-44CB-BEF0-123DCD62884B}" type="datetime1">
              <a:rPr lang="en-US" smtClean="0"/>
              <a:t>7/20/2023</a:t>
            </a:fld>
            <a:endParaRPr lang="en-US"/>
          </a:p>
        </p:txBody>
      </p:sp>
      <p:sp>
        <p:nvSpPr>
          <p:cNvPr id="6" name="Footer Placeholder 5"/>
          <p:cNvSpPr>
            <a:spLocks noGrp="1"/>
          </p:cNvSpPr>
          <p:nvPr>
            <p:ph type="ftr" sz="quarter" idx="11"/>
          </p:nvPr>
        </p:nvSpPr>
        <p:spPr/>
        <p:txBody>
          <a:bodyPr/>
          <a:lstStyle/>
          <a:p>
            <a:r>
              <a:rPr lang="en-US"/>
              <a:t>Basic Image Segmentation</a:t>
            </a:r>
          </a:p>
        </p:txBody>
      </p:sp>
      <p:sp>
        <p:nvSpPr>
          <p:cNvPr id="7" name="Slide Number Placeholder 6"/>
          <p:cNvSpPr>
            <a:spLocks noGrp="1"/>
          </p:cNvSpPr>
          <p:nvPr>
            <p:ph type="sldNum" sz="quarter" idx="12"/>
          </p:nvPr>
        </p:nvSpPr>
        <p:spPr/>
        <p:txBody>
          <a:bodyPr/>
          <a:lstStyle/>
          <a:p>
            <a:fld id="{2FCFBBC8-F085-406F-9B65-7DDECB6CCE80}" type="slidenum">
              <a:rPr lang="en-US" smtClean="0"/>
              <a:t>‹#›</a:t>
            </a:fld>
            <a:endParaRPr lang="en-US"/>
          </a:p>
        </p:txBody>
      </p:sp>
    </p:spTree>
    <p:extLst>
      <p:ext uri="{BB962C8B-B14F-4D97-AF65-F5344CB8AC3E}">
        <p14:creationId xmlns:p14="http://schemas.microsoft.com/office/powerpoint/2010/main" val="79570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363EAA-253C-4A22-946D-88D621C88DCD}" type="datetime1">
              <a:rPr lang="en-US" smtClean="0"/>
              <a:t>7/20/2023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Basic Image Segmentation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CFBBC8-F085-406F-9B65-7DDECB6CCE8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631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109;p13">
            <a:extLst>
              <a:ext uri="{FF2B5EF4-FFF2-40B4-BE49-F238E27FC236}">
                <a16:creationId xmlns:a16="http://schemas.microsoft.com/office/drawing/2014/main" id="{D0B6E642-0AEC-E2E1-8E6B-224D956101DE}"/>
              </a:ext>
            </a:extLst>
          </p:cNvPr>
          <p:cNvSpPr txBox="1">
            <a:spLocks noGrp="1"/>
          </p:cNvSpPr>
          <p:nvPr>
            <p:ph type="ctrTitle"/>
          </p:nvPr>
        </p:nvSpPr>
        <p:spPr>
          <a:xfrm>
            <a:off x="1252539" y="2768600"/>
            <a:ext cx="9814530" cy="1590675"/>
          </a:xfrm>
        </p:spPr>
        <p:txBody>
          <a:bodyPr spcFirstLastPara="1" wrap="square" lIns="91425" tIns="45700" rIns="91425" bIns="45700" anchorCtr="0">
            <a:noAutofit/>
          </a:bodyPr>
          <a:lstStyle/>
          <a:p>
            <a:pPr algn="ctr">
              <a:spcBef>
                <a:spcPts val="0"/>
              </a:spcBef>
              <a:spcAft>
                <a:spcPts val="0"/>
              </a:spcAft>
              <a:buClr>
                <a:srgbClr val="262626"/>
              </a:buClr>
              <a:buSzPts val="4800"/>
              <a:buFont typeface="Times New Roman"/>
              <a:buNone/>
              <a:defRPr/>
            </a:pPr>
            <a:r>
              <a:rPr lang="en-US" sz="4800" i="1" dirty="0">
                <a:solidFill>
                  <a:schemeClr val="tx1"/>
                </a:solidFill>
                <a:latin typeface="Times New Roman"/>
                <a:ea typeface="Times New Roman"/>
                <a:cs typeface="Times New Roman"/>
                <a:sym typeface="Times New Roman"/>
              </a:rPr>
              <a:t>Chapter 10 ~ Basic Image Segmentation</a:t>
            </a:r>
            <a:endParaRPr sz="4800" i="1" dirty="0">
              <a:solidFill>
                <a:schemeClr val="tx1"/>
              </a:solidFill>
              <a:latin typeface="Times New Roman"/>
              <a:ea typeface="Times New Roman"/>
              <a:cs typeface="Times New Roman"/>
              <a:sym typeface="Times New Roman"/>
            </a:endParaRPr>
          </a:p>
        </p:txBody>
      </p:sp>
      <p:sp>
        <p:nvSpPr>
          <p:cNvPr id="27651" name="Google Shape;110;p13">
            <a:extLst>
              <a:ext uri="{FF2B5EF4-FFF2-40B4-BE49-F238E27FC236}">
                <a16:creationId xmlns:a16="http://schemas.microsoft.com/office/drawing/2014/main" id="{0D3523BE-D679-6F5E-A491-8E476C03F7EA}"/>
              </a:ext>
            </a:extLst>
          </p:cNvPr>
          <p:cNvSpPr txBox="1">
            <a:spLocks noChangeArrowheads="1"/>
          </p:cNvSpPr>
          <p:nvPr/>
        </p:nvSpPr>
        <p:spPr bwMode="auto">
          <a:xfrm>
            <a:off x="3346450" y="4552950"/>
            <a:ext cx="5894388"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algn="ctr">
              <a:lnSpc>
                <a:spcPct val="150000"/>
              </a:lnSpc>
            </a:pPr>
            <a:r>
              <a:rPr lang="en-US" altLang="en-US" sz="2000" b="1"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 M. Mahedy Hasan</a:t>
            </a:r>
            <a:endParaRPr lang="en-US" altLang="en-US"/>
          </a:p>
          <a:p>
            <a:pPr algn="ctr">
              <a:lnSpc>
                <a:spcPct val="150000"/>
              </a:lnSpc>
            </a:pPr>
            <a:r>
              <a:rPr lang="en-US"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Assistant Professor, Dept. of CSE</a:t>
            </a:r>
            <a:endParaRPr lang="en-US" altLang="en-US"/>
          </a:p>
          <a:p>
            <a:pPr algn="ctr">
              <a:lnSpc>
                <a:spcPct val="150000"/>
              </a:lnSpc>
            </a:pPr>
            <a:r>
              <a:rPr lang="en-US"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RUET, Rajshahi-6204, Bangladesh.</a:t>
            </a:r>
            <a:endParaRPr lang="en-US" altLang="en-US"/>
          </a:p>
        </p:txBody>
      </p:sp>
      <p:pic>
        <p:nvPicPr>
          <p:cNvPr id="27652" name="Google Shape;111;p13">
            <a:extLst>
              <a:ext uri="{FF2B5EF4-FFF2-40B4-BE49-F238E27FC236}">
                <a16:creationId xmlns:a16="http://schemas.microsoft.com/office/drawing/2014/main" id="{49C2078E-AB43-3A2F-1CEE-DC7851F37925}"/>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963" y="669925"/>
            <a:ext cx="1108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Google Shape;112;p13">
            <a:extLst>
              <a:ext uri="{FF2B5EF4-FFF2-40B4-BE49-F238E27FC236}">
                <a16:creationId xmlns:a16="http://schemas.microsoft.com/office/drawing/2014/main" id="{BDEB3B97-60E0-F025-7E98-C44972BFD5A5}"/>
              </a:ext>
            </a:extLst>
          </p:cNvPr>
          <p:cNvSpPr txBox="1">
            <a:spLocks noChangeArrowheads="1"/>
          </p:cNvSpPr>
          <p:nvPr/>
        </p:nvSpPr>
        <p:spPr bwMode="auto">
          <a:xfrm>
            <a:off x="4568825" y="114300"/>
            <a:ext cx="3054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algn="ctr"/>
            <a:r>
              <a:rPr lang="en-US" altLang="en-US"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Heaven’s Light is Our Guide</a:t>
            </a:r>
            <a:endParaRPr lang="en-US" altLang="en-US"/>
          </a:p>
        </p:txBody>
      </p:sp>
      <p:sp>
        <p:nvSpPr>
          <p:cNvPr id="27654" name="Google Shape;113;p13">
            <a:extLst>
              <a:ext uri="{FF2B5EF4-FFF2-40B4-BE49-F238E27FC236}">
                <a16:creationId xmlns:a16="http://schemas.microsoft.com/office/drawing/2014/main" id="{07C81C72-056A-B02C-FD2A-508CCFD418C8}"/>
              </a:ext>
            </a:extLst>
          </p:cNvPr>
          <p:cNvSpPr txBox="1">
            <a:spLocks noChangeArrowheads="1"/>
          </p:cNvSpPr>
          <p:nvPr/>
        </p:nvSpPr>
        <p:spPr bwMode="auto">
          <a:xfrm>
            <a:off x="1449388" y="1928813"/>
            <a:ext cx="8974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algn="ctr"/>
            <a:r>
              <a:rPr lang="en-US" altLang="en-US" sz="2000" b="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Department of Computer Science &amp; Engineering</a:t>
            </a:r>
            <a:endParaRPr lang="en-US" altLang="en-US" dirty="0"/>
          </a:p>
          <a:p>
            <a:pPr algn="ct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Rajshahi University of Engineering &amp; Technology, Rajshahi-6204, Bangladesh.</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123F-4D5C-44C2-BC0B-B0693740F640}"/>
              </a:ext>
            </a:extLst>
          </p:cNvPr>
          <p:cNvSpPr>
            <a:spLocks noGrp="1"/>
          </p:cNvSpPr>
          <p:nvPr>
            <p:ph type="title"/>
          </p:nvPr>
        </p:nvSpPr>
        <p:spPr/>
        <p:txBody>
          <a:bodyPr/>
          <a:lstStyle/>
          <a:p>
            <a:r>
              <a:rPr lang="en-US" dirty="0"/>
              <a:t>Detection of Dis-continuities</a:t>
            </a:r>
          </a:p>
        </p:txBody>
      </p:sp>
      <p:pic>
        <p:nvPicPr>
          <p:cNvPr id="7" name="Picture 6">
            <a:extLst>
              <a:ext uri="{FF2B5EF4-FFF2-40B4-BE49-F238E27FC236}">
                <a16:creationId xmlns:a16="http://schemas.microsoft.com/office/drawing/2014/main" id="{E8992270-DC70-46B9-B74C-1FC70391FFB5}"/>
              </a:ext>
            </a:extLst>
          </p:cNvPr>
          <p:cNvPicPr>
            <a:picLocks noChangeAspect="1"/>
          </p:cNvPicPr>
          <p:nvPr/>
        </p:nvPicPr>
        <p:blipFill>
          <a:blip r:embed="rId2"/>
          <a:stretch>
            <a:fillRect/>
          </a:stretch>
        </p:blipFill>
        <p:spPr>
          <a:xfrm>
            <a:off x="1097280" y="1845734"/>
            <a:ext cx="10058400" cy="4396951"/>
          </a:xfrm>
          <a:prstGeom prst="rect">
            <a:avLst/>
          </a:prstGeom>
        </p:spPr>
      </p:pic>
      <p:sp>
        <p:nvSpPr>
          <p:cNvPr id="3" name="Date Placeholder 2">
            <a:extLst>
              <a:ext uri="{FF2B5EF4-FFF2-40B4-BE49-F238E27FC236}">
                <a16:creationId xmlns:a16="http://schemas.microsoft.com/office/drawing/2014/main" id="{0EBCA45B-4E06-48DC-D9FE-10B5A044B5F6}"/>
              </a:ext>
            </a:extLst>
          </p:cNvPr>
          <p:cNvSpPr>
            <a:spLocks noGrp="1"/>
          </p:cNvSpPr>
          <p:nvPr>
            <p:ph type="dt" sz="half" idx="10"/>
          </p:nvPr>
        </p:nvSpPr>
        <p:spPr/>
        <p:txBody>
          <a:bodyPr/>
          <a:lstStyle/>
          <a:p>
            <a:fld id="{ACB9594D-7FA0-4AC6-9690-2108DF818B8B}" type="datetime1">
              <a:rPr lang="en-US" smtClean="0"/>
              <a:t>7/20/2023</a:t>
            </a:fld>
            <a:endParaRPr lang="en-US"/>
          </a:p>
        </p:txBody>
      </p:sp>
      <p:sp>
        <p:nvSpPr>
          <p:cNvPr id="4" name="Footer Placeholder 3">
            <a:extLst>
              <a:ext uri="{FF2B5EF4-FFF2-40B4-BE49-F238E27FC236}">
                <a16:creationId xmlns:a16="http://schemas.microsoft.com/office/drawing/2014/main" id="{15A38C95-B0F3-8751-410F-1A1657E3CFB6}"/>
              </a:ext>
            </a:extLst>
          </p:cNvPr>
          <p:cNvSpPr>
            <a:spLocks noGrp="1"/>
          </p:cNvSpPr>
          <p:nvPr>
            <p:ph type="ftr" sz="quarter" idx="11"/>
          </p:nvPr>
        </p:nvSpPr>
        <p:spPr/>
        <p:txBody>
          <a:bodyPr/>
          <a:lstStyle/>
          <a:p>
            <a:r>
              <a:rPr lang="en-US"/>
              <a:t>Basic Image Segmentation</a:t>
            </a:r>
          </a:p>
        </p:txBody>
      </p:sp>
      <p:sp>
        <p:nvSpPr>
          <p:cNvPr id="5" name="Slide Number Placeholder 4">
            <a:extLst>
              <a:ext uri="{FF2B5EF4-FFF2-40B4-BE49-F238E27FC236}">
                <a16:creationId xmlns:a16="http://schemas.microsoft.com/office/drawing/2014/main" id="{CC36171F-52CB-27AA-1F15-CDCEDEEE6A5D}"/>
              </a:ext>
            </a:extLst>
          </p:cNvPr>
          <p:cNvSpPr>
            <a:spLocks noGrp="1"/>
          </p:cNvSpPr>
          <p:nvPr>
            <p:ph type="sldNum" sz="quarter" idx="12"/>
          </p:nvPr>
        </p:nvSpPr>
        <p:spPr/>
        <p:txBody>
          <a:bodyPr/>
          <a:lstStyle/>
          <a:p>
            <a:fld id="{2FCFBBC8-F085-406F-9B65-7DDECB6CCE80}" type="slidenum">
              <a:rPr lang="en-US" smtClean="0"/>
              <a:t>10</a:t>
            </a:fld>
            <a:endParaRPr lang="en-US"/>
          </a:p>
        </p:txBody>
      </p:sp>
    </p:spTree>
    <p:extLst>
      <p:ext uri="{BB962C8B-B14F-4D97-AF65-F5344CB8AC3E}">
        <p14:creationId xmlns:p14="http://schemas.microsoft.com/office/powerpoint/2010/main" val="3038018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425C-64FA-4111-9EC9-9355EA14607E}"/>
              </a:ext>
            </a:extLst>
          </p:cNvPr>
          <p:cNvSpPr>
            <a:spLocks noGrp="1"/>
          </p:cNvSpPr>
          <p:nvPr>
            <p:ph type="title"/>
          </p:nvPr>
        </p:nvSpPr>
        <p:spPr/>
        <p:txBody>
          <a:bodyPr/>
          <a:lstStyle/>
          <a:p>
            <a:r>
              <a:rPr lang="en-US" dirty="0"/>
              <a:t>Detection of Discontinuities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3594ED-338F-41CC-B067-20E379FE59FE}"/>
                  </a:ext>
                </a:extLst>
              </p:cNvPr>
              <p:cNvSpPr>
                <a:spLocks noGrp="1"/>
              </p:cNvSpPr>
              <p:nvPr>
                <p:ph idx="1"/>
              </p:nvPr>
            </p:nvSpPr>
            <p:spPr/>
            <p:txBody>
              <a:bodyPr/>
              <a:lstStyle/>
              <a:p>
                <a:pPr>
                  <a:buFont typeface="Wingdings" panose="05000000000000000000" pitchFamily="2" charset="2"/>
                  <a:buChar char="v"/>
                </a:pPr>
                <a:r>
                  <a:rPr lang="en-US" dirty="0"/>
                  <a:t>The common way is to run a small mask over the image</a:t>
                </a:r>
              </a:p>
              <a:p>
                <a:pPr>
                  <a:buFont typeface="Wingdings" panose="05000000000000000000" pitchFamily="2" charset="2"/>
                  <a:buChar char="v"/>
                </a:pPr>
                <a:r>
                  <a:rPr lang="en-US" dirty="0"/>
                  <a:t>The mask determines which types of discontinuities we are actually looking for.</a:t>
                </a:r>
              </a:p>
              <a:p>
                <a:pPr marL="0" indent="0">
                  <a:buNone/>
                </a:pP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a:latin typeface="Cambria Math" panose="02040503050406030204" pitchFamily="18" charset="0"/>
                            </a:rPr>
                            <m:t>9</m:t>
                          </m:r>
                        </m:sub>
                      </m:s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a:latin typeface="Cambria Math" panose="02040503050406030204" pitchFamily="18" charset="0"/>
                            </a:rPr>
                            <m:t>9</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𝑘</m:t>
                          </m:r>
                          <m:r>
                            <a:rPr lang="en-US">
                              <a:latin typeface="Cambria Math" panose="02040503050406030204" pitchFamily="18" charset="0"/>
                            </a:rPr>
                            <m:t>=1</m:t>
                          </m:r>
                        </m:sub>
                        <m:sup>
                          <m:r>
                            <a:rPr lang="en-US">
                              <a:latin typeface="Cambria Math" panose="02040503050406030204" pitchFamily="18" charset="0"/>
                            </a:rPr>
                            <m:t>9</m:t>
                          </m:r>
                        </m:sup>
                        <m:e>
                          <m:r>
                            <a:rPr lang="en-US">
                              <a:latin typeface="Cambria Math" panose="02040503050406030204" pitchFamily="18" charset="0"/>
                            </a:rPr>
                            <m:t> </m:t>
                          </m:r>
                        </m:e>
                      </m:nary>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F3594ED-338F-41CC-B067-20E379FE59FE}"/>
                  </a:ext>
                </a:extLst>
              </p:cNvPr>
              <p:cNvSpPr>
                <a:spLocks noGrp="1" noRot="1" noChangeAspect="1" noMove="1" noResize="1" noEditPoints="1" noAdjustHandles="1" noChangeArrowheads="1" noChangeShapeType="1" noTextEdit="1"/>
              </p:cNvSpPr>
              <p:nvPr>
                <p:ph idx="1"/>
              </p:nvPr>
            </p:nvSpPr>
            <p:spPr>
              <a:blipFill>
                <a:blip r:embed="rId2"/>
                <a:stretch>
                  <a:fillRect l="-1455" t="-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04F9C89-4A0F-4D10-87FF-8768E491137A}"/>
                  </a:ext>
                </a:extLst>
              </p:cNvPr>
              <p:cNvGraphicFramePr>
                <a:graphicFrameLocks noGrp="1"/>
              </p:cNvGraphicFramePr>
              <p:nvPr>
                <p:extLst>
                  <p:ext uri="{D42A27DB-BD31-4B8C-83A1-F6EECF244321}">
                    <p14:modId xmlns:p14="http://schemas.microsoft.com/office/powerpoint/2010/main" val="3558135759"/>
                  </p:ext>
                </p:extLst>
              </p:nvPr>
            </p:nvGraphicFramePr>
            <p:xfrm>
              <a:off x="4285957" y="4670621"/>
              <a:ext cx="3324666" cy="990600"/>
            </p:xfrm>
            <a:graphic>
              <a:graphicData uri="http://schemas.openxmlformats.org/drawingml/2006/table">
                <a:tbl>
                  <a:tblPr firstRow="1" firstCol="1" bandRow="1">
                    <a:tableStyleId>{5C22544A-7EE6-4342-B048-85BDC9FD1C3A}</a:tableStyleId>
                  </a:tblPr>
                  <a:tblGrid>
                    <a:gridCol w="1108222">
                      <a:extLst>
                        <a:ext uri="{9D8B030D-6E8A-4147-A177-3AD203B41FA5}">
                          <a16:colId xmlns:a16="http://schemas.microsoft.com/office/drawing/2014/main" val="2432568356"/>
                        </a:ext>
                      </a:extLst>
                    </a:gridCol>
                    <a:gridCol w="1108222">
                      <a:extLst>
                        <a:ext uri="{9D8B030D-6E8A-4147-A177-3AD203B41FA5}">
                          <a16:colId xmlns:a16="http://schemas.microsoft.com/office/drawing/2014/main" val="3500124768"/>
                        </a:ext>
                      </a:extLst>
                    </a:gridCol>
                    <a:gridCol w="1108222">
                      <a:extLst>
                        <a:ext uri="{9D8B030D-6E8A-4147-A177-3AD203B41FA5}">
                          <a16:colId xmlns:a16="http://schemas.microsoft.com/office/drawing/2014/main" val="2206691621"/>
                        </a:ext>
                      </a:extLst>
                    </a:gridCol>
                  </a:tblGrid>
                  <a:tr h="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effectLst/>
                                        <a:latin typeface="Cambria Math" panose="02040503050406030204" pitchFamily="18" charset="0"/>
                                      </a:rPr>
                                    </m:ctrlPr>
                                  </m:sSubPr>
                                  <m:e>
                                    <m:r>
                                      <a:rPr lang="en-US" sz="1200" b="1" i="1">
                                        <a:solidFill>
                                          <a:schemeClr val="tx1"/>
                                        </a:solidFill>
                                        <a:effectLst/>
                                        <a:latin typeface="Cambria Math" panose="02040503050406030204" pitchFamily="18" charset="0"/>
                                      </a:rPr>
                                      <m:t>𝐰</m:t>
                                    </m:r>
                                  </m:e>
                                  <m:sub>
                                    <m:r>
                                      <a:rPr lang="en-US" sz="1200" b="1" i="1">
                                        <a:solidFill>
                                          <a:schemeClr val="tx1"/>
                                        </a:solidFill>
                                        <a:effectLst/>
                                        <a:latin typeface="Cambria Math" panose="02040503050406030204" pitchFamily="18" charset="0"/>
                                      </a:rPr>
                                      <m:t>𝟏</m:t>
                                    </m:r>
                                  </m:sub>
                                </m:sSub>
                              </m:oMath>
                            </m:oMathPara>
                          </a14:m>
                          <a:endParaRPr lang="en-US" sz="12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effectLst/>
                                        <a:latin typeface="Cambria Math" panose="02040503050406030204" pitchFamily="18" charset="0"/>
                                      </a:rPr>
                                    </m:ctrlPr>
                                  </m:sSubPr>
                                  <m:e>
                                    <m:r>
                                      <a:rPr lang="en-US" sz="1200" b="1" i="1">
                                        <a:solidFill>
                                          <a:schemeClr val="tx1"/>
                                        </a:solidFill>
                                        <a:effectLst/>
                                        <a:latin typeface="Cambria Math" panose="02040503050406030204" pitchFamily="18" charset="0"/>
                                      </a:rPr>
                                      <m:t>𝐰</m:t>
                                    </m:r>
                                  </m:e>
                                  <m:sub>
                                    <m:r>
                                      <a:rPr lang="en-US" sz="1200" b="1" i="1">
                                        <a:solidFill>
                                          <a:schemeClr val="tx1"/>
                                        </a:solidFill>
                                        <a:effectLst/>
                                        <a:latin typeface="Cambria Math" panose="02040503050406030204" pitchFamily="18" charset="0"/>
                                      </a:rPr>
                                      <m:t>𝟐</m:t>
                                    </m:r>
                                  </m:sub>
                                </m:sSub>
                              </m:oMath>
                            </m:oMathPara>
                          </a14:m>
                          <a:endParaRPr lang="en-US" sz="12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effectLst/>
                                        <a:latin typeface="Cambria Math" panose="02040503050406030204" pitchFamily="18" charset="0"/>
                                      </a:rPr>
                                    </m:ctrlPr>
                                  </m:sSubPr>
                                  <m:e>
                                    <m:r>
                                      <a:rPr lang="en-US" sz="1200" b="1" i="1">
                                        <a:solidFill>
                                          <a:schemeClr val="tx1"/>
                                        </a:solidFill>
                                        <a:effectLst/>
                                        <a:latin typeface="Cambria Math" panose="02040503050406030204" pitchFamily="18" charset="0"/>
                                      </a:rPr>
                                      <m:t>𝐰</m:t>
                                    </m:r>
                                  </m:e>
                                  <m:sub>
                                    <m:r>
                                      <a:rPr lang="en-US" sz="1200" b="1" i="1">
                                        <a:solidFill>
                                          <a:schemeClr val="tx1"/>
                                        </a:solidFill>
                                        <a:effectLst/>
                                        <a:latin typeface="Cambria Math" panose="02040503050406030204" pitchFamily="18" charset="0"/>
                                      </a:rPr>
                                      <m:t>𝟑</m:t>
                                    </m:r>
                                  </m:sub>
                                </m:sSub>
                              </m:oMath>
                            </m:oMathPara>
                          </a14:m>
                          <a:endParaRPr lang="en-US" sz="12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553181"/>
                      </a:ext>
                    </a:extLst>
                  </a:tr>
                  <a:tr h="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effectLst/>
                                        <a:latin typeface="Cambria Math" panose="02040503050406030204" pitchFamily="18" charset="0"/>
                                      </a:rPr>
                                    </m:ctrlPr>
                                  </m:sSubPr>
                                  <m:e>
                                    <m:r>
                                      <a:rPr lang="en-US" sz="1200" b="1" i="1">
                                        <a:solidFill>
                                          <a:schemeClr val="tx1"/>
                                        </a:solidFill>
                                        <a:effectLst/>
                                        <a:latin typeface="Cambria Math" panose="02040503050406030204" pitchFamily="18" charset="0"/>
                                      </a:rPr>
                                      <m:t>𝐰</m:t>
                                    </m:r>
                                  </m:e>
                                  <m:sub>
                                    <m:r>
                                      <a:rPr lang="en-US" sz="1200" b="1" i="1">
                                        <a:solidFill>
                                          <a:schemeClr val="tx1"/>
                                        </a:solidFill>
                                        <a:effectLst/>
                                        <a:latin typeface="Cambria Math" panose="02040503050406030204" pitchFamily="18" charset="0"/>
                                      </a:rPr>
                                      <m:t>𝟒</m:t>
                                    </m:r>
                                  </m:sub>
                                </m:sSub>
                              </m:oMath>
                            </m:oMathPara>
                          </a14:m>
                          <a:endParaRPr lang="en-US" sz="12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effectLst/>
                                        <a:latin typeface="Cambria Math" panose="02040503050406030204" pitchFamily="18" charset="0"/>
                                      </a:rPr>
                                    </m:ctrlPr>
                                  </m:sSubPr>
                                  <m:e>
                                    <m:r>
                                      <a:rPr lang="en-US" sz="1200" b="1" i="1">
                                        <a:solidFill>
                                          <a:schemeClr val="tx1"/>
                                        </a:solidFill>
                                        <a:effectLst/>
                                        <a:latin typeface="Cambria Math" panose="02040503050406030204" pitchFamily="18" charset="0"/>
                                      </a:rPr>
                                      <m:t>𝐰</m:t>
                                    </m:r>
                                  </m:e>
                                  <m:sub>
                                    <m:r>
                                      <a:rPr lang="en-US" sz="1200" b="1" i="1">
                                        <a:solidFill>
                                          <a:schemeClr val="tx1"/>
                                        </a:solidFill>
                                        <a:effectLst/>
                                        <a:latin typeface="Cambria Math" panose="02040503050406030204" pitchFamily="18" charset="0"/>
                                      </a:rPr>
                                      <m:t>𝟓</m:t>
                                    </m:r>
                                  </m:sub>
                                </m:sSub>
                              </m:oMath>
                            </m:oMathPara>
                          </a14:m>
                          <a:endParaRPr lang="en-US" sz="12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effectLst/>
                                        <a:latin typeface="Cambria Math" panose="02040503050406030204" pitchFamily="18" charset="0"/>
                                      </a:rPr>
                                    </m:ctrlPr>
                                  </m:sSubPr>
                                  <m:e>
                                    <m:r>
                                      <a:rPr lang="en-US" sz="1200" b="1" i="1">
                                        <a:solidFill>
                                          <a:schemeClr val="tx1"/>
                                        </a:solidFill>
                                        <a:effectLst/>
                                        <a:latin typeface="Cambria Math" panose="02040503050406030204" pitchFamily="18" charset="0"/>
                                      </a:rPr>
                                      <m:t>𝐰</m:t>
                                    </m:r>
                                  </m:e>
                                  <m:sub>
                                    <m:r>
                                      <a:rPr lang="en-US" sz="1200" b="1" i="1">
                                        <a:solidFill>
                                          <a:schemeClr val="tx1"/>
                                        </a:solidFill>
                                        <a:effectLst/>
                                        <a:latin typeface="Cambria Math" panose="02040503050406030204" pitchFamily="18" charset="0"/>
                                      </a:rPr>
                                      <m:t>𝟔</m:t>
                                    </m:r>
                                  </m:sub>
                                </m:sSub>
                              </m:oMath>
                            </m:oMathPara>
                          </a14:m>
                          <a:endParaRPr lang="en-US" sz="12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0287769"/>
                      </a:ext>
                    </a:extLst>
                  </a:tr>
                  <a:tr h="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effectLst/>
                                        <a:latin typeface="Cambria Math" panose="02040503050406030204" pitchFamily="18" charset="0"/>
                                      </a:rPr>
                                    </m:ctrlPr>
                                  </m:sSubPr>
                                  <m:e>
                                    <m:r>
                                      <a:rPr lang="en-US" sz="1200" b="1" i="1">
                                        <a:solidFill>
                                          <a:schemeClr val="tx1"/>
                                        </a:solidFill>
                                        <a:effectLst/>
                                        <a:latin typeface="Cambria Math" panose="02040503050406030204" pitchFamily="18" charset="0"/>
                                      </a:rPr>
                                      <m:t>𝐰</m:t>
                                    </m:r>
                                  </m:e>
                                  <m:sub>
                                    <m:r>
                                      <a:rPr lang="en-US" sz="1200" b="1" i="1">
                                        <a:solidFill>
                                          <a:schemeClr val="tx1"/>
                                        </a:solidFill>
                                        <a:effectLst/>
                                        <a:latin typeface="Cambria Math" panose="02040503050406030204" pitchFamily="18" charset="0"/>
                                      </a:rPr>
                                      <m:t>𝟕</m:t>
                                    </m:r>
                                  </m:sub>
                                </m:sSub>
                              </m:oMath>
                            </m:oMathPara>
                          </a14:m>
                          <a:endParaRPr lang="en-US" sz="12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effectLst/>
                                        <a:latin typeface="Cambria Math" panose="02040503050406030204" pitchFamily="18" charset="0"/>
                                      </a:rPr>
                                    </m:ctrlPr>
                                  </m:sSubPr>
                                  <m:e>
                                    <m:r>
                                      <a:rPr lang="en-US" sz="1200" b="1" i="1">
                                        <a:solidFill>
                                          <a:schemeClr val="tx1"/>
                                        </a:solidFill>
                                        <a:effectLst/>
                                        <a:latin typeface="Cambria Math" panose="02040503050406030204" pitchFamily="18" charset="0"/>
                                      </a:rPr>
                                      <m:t>𝐰</m:t>
                                    </m:r>
                                  </m:e>
                                  <m:sub>
                                    <m:r>
                                      <a:rPr lang="en-US" sz="1200" b="1" i="1">
                                        <a:solidFill>
                                          <a:schemeClr val="tx1"/>
                                        </a:solidFill>
                                        <a:effectLst/>
                                        <a:latin typeface="Cambria Math" panose="02040503050406030204" pitchFamily="18" charset="0"/>
                                      </a:rPr>
                                      <m:t>𝟖</m:t>
                                    </m:r>
                                  </m:sub>
                                </m:sSub>
                              </m:oMath>
                            </m:oMathPara>
                          </a14:m>
                          <a:endParaRPr lang="en-US" sz="12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effectLst/>
                                        <a:latin typeface="Cambria Math" panose="02040503050406030204" pitchFamily="18" charset="0"/>
                                      </a:rPr>
                                    </m:ctrlPr>
                                  </m:sSubPr>
                                  <m:e>
                                    <m:r>
                                      <a:rPr lang="en-US" sz="1200" b="1" i="1">
                                        <a:solidFill>
                                          <a:schemeClr val="tx1"/>
                                        </a:solidFill>
                                        <a:effectLst/>
                                        <a:latin typeface="Cambria Math" panose="02040503050406030204" pitchFamily="18" charset="0"/>
                                      </a:rPr>
                                      <m:t>𝐰</m:t>
                                    </m:r>
                                  </m:e>
                                  <m:sub>
                                    <m:r>
                                      <a:rPr lang="en-US" sz="1200" b="1" i="1">
                                        <a:solidFill>
                                          <a:schemeClr val="tx1"/>
                                        </a:solidFill>
                                        <a:effectLst/>
                                        <a:latin typeface="Cambria Math" panose="02040503050406030204" pitchFamily="18" charset="0"/>
                                      </a:rPr>
                                      <m:t>𝟗</m:t>
                                    </m:r>
                                  </m:sub>
                                </m:sSub>
                              </m:oMath>
                            </m:oMathPara>
                          </a14:m>
                          <a:endParaRPr lang="en-US" sz="12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5585555"/>
                      </a:ext>
                    </a:extLst>
                  </a:tr>
                </a:tbl>
              </a:graphicData>
            </a:graphic>
          </p:graphicFrame>
        </mc:Choice>
        <mc:Fallback xmlns="">
          <p:graphicFrame>
            <p:nvGraphicFramePr>
              <p:cNvPr id="4" name="Table 3">
                <a:extLst>
                  <a:ext uri="{FF2B5EF4-FFF2-40B4-BE49-F238E27FC236}">
                    <a16:creationId xmlns:a16="http://schemas.microsoft.com/office/drawing/2014/main" id="{E04F9C89-4A0F-4D10-87FF-8768E491137A}"/>
                  </a:ext>
                </a:extLst>
              </p:cNvPr>
              <p:cNvGraphicFramePr>
                <a:graphicFrameLocks noGrp="1"/>
              </p:cNvGraphicFramePr>
              <p:nvPr>
                <p:extLst>
                  <p:ext uri="{D42A27DB-BD31-4B8C-83A1-F6EECF244321}">
                    <p14:modId xmlns:p14="http://schemas.microsoft.com/office/powerpoint/2010/main" val="3558135759"/>
                  </p:ext>
                </p:extLst>
              </p:nvPr>
            </p:nvGraphicFramePr>
            <p:xfrm>
              <a:off x="4285957" y="4670621"/>
              <a:ext cx="3324666" cy="990600"/>
            </p:xfrm>
            <a:graphic>
              <a:graphicData uri="http://schemas.openxmlformats.org/drawingml/2006/table">
                <a:tbl>
                  <a:tblPr firstRow="1" firstCol="1" bandRow="1">
                    <a:tableStyleId>{5C22544A-7EE6-4342-B048-85BDC9FD1C3A}</a:tableStyleId>
                  </a:tblPr>
                  <a:tblGrid>
                    <a:gridCol w="1108222">
                      <a:extLst>
                        <a:ext uri="{9D8B030D-6E8A-4147-A177-3AD203B41FA5}">
                          <a16:colId xmlns:a16="http://schemas.microsoft.com/office/drawing/2014/main" val="2432568356"/>
                        </a:ext>
                      </a:extLst>
                    </a:gridCol>
                    <a:gridCol w="1108222">
                      <a:extLst>
                        <a:ext uri="{9D8B030D-6E8A-4147-A177-3AD203B41FA5}">
                          <a16:colId xmlns:a16="http://schemas.microsoft.com/office/drawing/2014/main" val="3500124768"/>
                        </a:ext>
                      </a:extLst>
                    </a:gridCol>
                    <a:gridCol w="1108222">
                      <a:extLst>
                        <a:ext uri="{9D8B030D-6E8A-4147-A177-3AD203B41FA5}">
                          <a16:colId xmlns:a16="http://schemas.microsoft.com/office/drawing/2014/main" val="2206691621"/>
                        </a:ext>
                      </a:extLst>
                    </a:gridCol>
                  </a:tblGrid>
                  <a:tr h="33020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49" t="-1852" r="-201099" b="-205556"/>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549" t="-1852" r="-101099" b="-205556"/>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00549" t="-1852" r="-1099" b="-205556"/>
                          </a:stretch>
                        </a:blipFill>
                      </a:tcPr>
                    </a:tc>
                    <a:extLst>
                      <a:ext uri="{0D108BD9-81ED-4DB2-BD59-A6C34878D82A}">
                        <a16:rowId xmlns:a16="http://schemas.microsoft.com/office/drawing/2014/main" val="2755553181"/>
                      </a:ext>
                    </a:extLst>
                  </a:tr>
                  <a:tr h="33020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49" t="-100000" r="-201099" b="-10181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549" t="-100000" r="-101099" b="-10181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00549" t="-100000" r="-1099" b="-101818"/>
                          </a:stretch>
                        </a:blipFill>
                      </a:tcPr>
                    </a:tc>
                    <a:extLst>
                      <a:ext uri="{0D108BD9-81ED-4DB2-BD59-A6C34878D82A}">
                        <a16:rowId xmlns:a16="http://schemas.microsoft.com/office/drawing/2014/main" val="1460287769"/>
                      </a:ext>
                    </a:extLst>
                  </a:tr>
                  <a:tr h="33020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49" t="-203704" r="-201099" b="-3704"/>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549" t="-203704" r="-101099" b="-3704"/>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00549" t="-203704" r="-1099" b="-3704"/>
                          </a:stretch>
                        </a:blipFill>
                      </a:tcPr>
                    </a:tc>
                    <a:extLst>
                      <a:ext uri="{0D108BD9-81ED-4DB2-BD59-A6C34878D82A}">
                        <a16:rowId xmlns:a16="http://schemas.microsoft.com/office/drawing/2014/main" val="845585555"/>
                      </a:ext>
                    </a:extLst>
                  </a:tr>
                </a:tbl>
              </a:graphicData>
            </a:graphic>
          </p:graphicFrame>
        </mc:Fallback>
      </mc:AlternateContent>
      <p:sp>
        <p:nvSpPr>
          <p:cNvPr id="5" name="Date Placeholder 4">
            <a:extLst>
              <a:ext uri="{FF2B5EF4-FFF2-40B4-BE49-F238E27FC236}">
                <a16:creationId xmlns:a16="http://schemas.microsoft.com/office/drawing/2014/main" id="{846548B9-60CD-EFE2-4456-010B4A59449E}"/>
              </a:ext>
            </a:extLst>
          </p:cNvPr>
          <p:cNvSpPr>
            <a:spLocks noGrp="1"/>
          </p:cNvSpPr>
          <p:nvPr>
            <p:ph type="dt" sz="half" idx="10"/>
          </p:nvPr>
        </p:nvSpPr>
        <p:spPr/>
        <p:txBody>
          <a:bodyPr/>
          <a:lstStyle/>
          <a:p>
            <a:fld id="{6812203C-50D9-4748-9C2C-3B65BE7D8AEC}" type="datetime1">
              <a:rPr lang="en-US" smtClean="0"/>
              <a:t>7/20/2023</a:t>
            </a:fld>
            <a:endParaRPr lang="en-US"/>
          </a:p>
        </p:txBody>
      </p:sp>
      <p:sp>
        <p:nvSpPr>
          <p:cNvPr id="6" name="Footer Placeholder 5">
            <a:extLst>
              <a:ext uri="{FF2B5EF4-FFF2-40B4-BE49-F238E27FC236}">
                <a16:creationId xmlns:a16="http://schemas.microsoft.com/office/drawing/2014/main" id="{AB6A7020-FECE-B8A7-CF12-81AABF477249}"/>
              </a:ext>
            </a:extLst>
          </p:cNvPr>
          <p:cNvSpPr>
            <a:spLocks noGrp="1"/>
          </p:cNvSpPr>
          <p:nvPr>
            <p:ph type="ftr" sz="quarter" idx="11"/>
          </p:nvPr>
        </p:nvSpPr>
        <p:spPr/>
        <p:txBody>
          <a:bodyPr/>
          <a:lstStyle/>
          <a:p>
            <a:r>
              <a:rPr lang="en-US"/>
              <a:t>Basic Image Segmentation</a:t>
            </a:r>
          </a:p>
        </p:txBody>
      </p:sp>
      <p:sp>
        <p:nvSpPr>
          <p:cNvPr id="7" name="Slide Number Placeholder 6">
            <a:extLst>
              <a:ext uri="{FF2B5EF4-FFF2-40B4-BE49-F238E27FC236}">
                <a16:creationId xmlns:a16="http://schemas.microsoft.com/office/drawing/2014/main" id="{7D86B4D1-0AF3-A792-183C-BEF18C382338}"/>
              </a:ext>
            </a:extLst>
          </p:cNvPr>
          <p:cNvSpPr>
            <a:spLocks noGrp="1"/>
          </p:cNvSpPr>
          <p:nvPr>
            <p:ph type="sldNum" sz="quarter" idx="12"/>
          </p:nvPr>
        </p:nvSpPr>
        <p:spPr/>
        <p:txBody>
          <a:bodyPr/>
          <a:lstStyle/>
          <a:p>
            <a:fld id="{2FCFBBC8-F085-406F-9B65-7DDECB6CCE80}" type="slidenum">
              <a:rPr lang="en-US" smtClean="0"/>
              <a:t>11</a:t>
            </a:fld>
            <a:endParaRPr lang="en-US"/>
          </a:p>
        </p:txBody>
      </p:sp>
    </p:spTree>
    <p:extLst>
      <p:ext uri="{BB962C8B-B14F-4D97-AF65-F5344CB8AC3E}">
        <p14:creationId xmlns:p14="http://schemas.microsoft.com/office/powerpoint/2010/main" val="66364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E1D6-0563-49C3-A1FC-171F836D8E29}"/>
              </a:ext>
            </a:extLst>
          </p:cNvPr>
          <p:cNvSpPr>
            <a:spLocks noGrp="1"/>
          </p:cNvSpPr>
          <p:nvPr>
            <p:ph type="title"/>
          </p:nvPr>
        </p:nvSpPr>
        <p:spPr/>
        <p:txBody>
          <a:bodyPr>
            <a:normAutofit/>
          </a:bodyPr>
          <a:lstStyle/>
          <a:p>
            <a:pPr>
              <a:lnSpc>
                <a:spcPct val="100000"/>
              </a:lnSpc>
            </a:pPr>
            <a:r>
              <a:rPr lang="en-US" sz="3600" dirty="0"/>
              <a:t>Detection of Discontinuities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4D194E-67F4-421D-9C4F-59DA4C0CA758}"/>
                  </a:ext>
                </a:extLst>
              </p:cNvPr>
              <p:cNvSpPr>
                <a:spLocks noGrp="1"/>
              </p:cNvSpPr>
              <p:nvPr>
                <p:ph idx="1"/>
              </p:nvPr>
            </p:nvSpPr>
            <p:spPr>
              <a:xfrm>
                <a:off x="1097280" y="1845733"/>
                <a:ext cx="10058400" cy="4301849"/>
              </a:xfrm>
            </p:spPr>
            <p:txBody>
              <a:bodyPr>
                <a:normAutofit/>
              </a:bodyPr>
              <a:lstStyle/>
              <a:p>
                <a:pPr marL="0" lv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i="1">
                              <a:solidFill>
                                <a:schemeClr val="tx1"/>
                              </a:solidFill>
                              <a:latin typeface="Cambria Math" panose="02040503050406030204" pitchFamily="18" charset="0"/>
                            </a:rPr>
                          </m:ctrlPr>
                        </m:sSupPr>
                        <m:e>
                          <m:r>
                            <m:rPr>
                              <m:sty m:val="p"/>
                            </m:rPr>
                            <a:rPr lang="en-US">
                              <a:solidFill>
                                <a:schemeClr val="tx1"/>
                              </a:solidFill>
                              <a:latin typeface="Cambria Math" panose="02040503050406030204" pitchFamily="18" charset="0"/>
                            </a:rPr>
                            <m:t>Δ</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e>
                            <m:sup>
                              <m:r>
                                <a:rPr lang="en-US">
                                  <a:solidFill>
                                    <a:schemeClr val="tx1"/>
                                  </a:solidFill>
                                  <a:latin typeface="Cambria Math" panose="02040503050406030204" pitchFamily="18" charset="0"/>
                                </a:rPr>
                                <m:t>2</m:t>
                              </m:r>
                            </m:sup>
                          </m:sSup>
                        </m:den>
                      </m:f>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𝑦</m:t>
                              </m:r>
                            </m:e>
                            <m:sup>
                              <m:r>
                                <a:rPr lang="en-US">
                                  <a:solidFill>
                                    <a:schemeClr val="tx1"/>
                                  </a:solidFill>
                                  <a:latin typeface="Cambria Math" panose="02040503050406030204" pitchFamily="18" charset="0"/>
                                </a:rPr>
                                <m:t>2</m:t>
                              </m:r>
                            </m:sup>
                          </m:sSup>
                        </m:den>
                      </m:f>
                    </m:oMath>
                  </m:oMathPara>
                </a14:m>
                <a:endParaRPr lang="en-US" dirty="0">
                  <a:solidFill>
                    <a:schemeClr val="tx1"/>
                  </a:solidFill>
                </a:endParaRPr>
              </a:p>
              <a:p>
                <a:pPr marL="0" lvl="0" indent="0" algn="just">
                  <a:lnSpc>
                    <a:spcPct val="150000"/>
                  </a:lnSpc>
                  <a:buNone/>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e>
                            <m:sup>
                              <m:r>
                                <a:rPr lang="en-US">
                                  <a:solidFill>
                                    <a:schemeClr val="tx1"/>
                                  </a:solidFill>
                                  <a:latin typeface="Cambria Math" panose="02040503050406030204" pitchFamily="18" charset="0"/>
                                </a:rPr>
                                <m:t>2</m:t>
                              </m:r>
                            </m:sup>
                          </m:sSup>
                        </m:den>
                      </m:f>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m:oMathPara>
                </a14:m>
                <a:endParaRPr lang="en-US" dirty="0">
                  <a:solidFill>
                    <a:schemeClr val="tx1"/>
                  </a:solidFill>
                </a:endParaRPr>
              </a:p>
              <a:p>
                <a:pPr marL="0" lvl="0" indent="0" algn="just">
                  <a:lnSpc>
                    <a:spcPct val="150000"/>
                  </a:lnSpc>
                  <a:buNone/>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𝑦</m:t>
                              </m:r>
                            </m:e>
                            <m:sup>
                              <m:r>
                                <a:rPr lang="en-US">
                                  <a:solidFill>
                                    <a:schemeClr val="tx1"/>
                                  </a:solidFill>
                                  <a:latin typeface="Cambria Math" panose="02040503050406030204" pitchFamily="18" charset="0"/>
                                </a:rPr>
                                <m:t>2</m:t>
                              </m:r>
                            </m:sup>
                          </m:sSup>
                        </m:den>
                      </m:f>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m:oMathPara>
                </a14:m>
                <a:endParaRPr lang="en-US" dirty="0">
                  <a:solidFill>
                    <a:schemeClr val="tx1"/>
                  </a:solidFill>
                </a:endParaRPr>
              </a:p>
              <a:p>
                <a:pPr marL="0" lv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i="1">
                              <a:solidFill>
                                <a:schemeClr val="tx1"/>
                              </a:solidFill>
                              <a:latin typeface="Cambria Math" panose="02040503050406030204" pitchFamily="18" charset="0"/>
                            </a:rPr>
                          </m:ctrlPr>
                        </m:sSupPr>
                        <m:e>
                          <m:r>
                            <m:rPr>
                              <m:sty m:val="p"/>
                            </m:rPr>
                            <a:rPr lang="en-US">
                              <a:solidFill>
                                <a:schemeClr val="tx1"/>
                              </a:solidFill>
                              <a:latin typeface="Cambria Math" panose="02040503050406030204" pitchFamily="18" charset="0"/>
                            </a:rPr>
                            <m:t>Δ</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4</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m:oMathPara>
                </a14:m>
                <a:endParaRPr lang="en-US" dirty="0">
                  <a:solidFill>
                    <a:schemeClr val="tx1"/>
                  </a:solidFill>
                </a:endParaRPr>
              </a:p>
              <a:p>
                <a:pPr marL="0" indent="0" algn="just">
                  <a:lnSpc>
                    <a:spcPct val="150000"/>
                  </a:lnSpc>
                  <a:buNone/>
                </a:pPr>
                <a:endParaRPr lang="en-US" sz="2100" dirty="0"/>
              </a:p>
              <a:p>
                <a:pPr lvl="0" algn="just">
                  <a:lnSpc>
                    <a:spcPct val="150000"/>
                  </a:lnSpc>
                  <a:buFont typeface="Wingdings" panose="05000000000000000000" pitchFamily="2" charset="2"/>
                  <a:buChar char="v"/>
                </a:pPr>
                <a:endParaRPr lang="en-US" dirty="0"/>
              </a:p>
            </p:txBody>
          </p:sp>
        </mc:Choice>
        <mc:Fallback xmlns="">
          <p:sp>
            <p:nvSpPr>
              <p:cNvPr id="3" name="Content Placeholder 2">
                <a:extLst>
                  <a:ext uri="{FF2B5EF4-FFF2-40B4-BE49-F238E27FC236}">
                    <a16:creationId xmlns:a16="http://schemas.microsoft.com/office/drawing/2014/main" id="{0D4D194E-67F4-421D-9C4F-59DA4C0CA758}"/>
                  </a:ext>
                </a:extLst>
              </p:cNvPr>
              <p:cNvSpPr>
                <a:spLocks noGrp="1" noRot="1" noChangeAspect="1" noMove="1" noResize="1" noEditPoints="1" noAdjustHandles="1" noChangeArrowheads="1" noChangeShapeType="1" noTextEdit="1"/>
              </p:cNvSpPr>
              <p:nvPr>
                <p:ph idx="1"/>
              </p:nvPr>
            </p:nvSpPr>
            <p:spPr>
              <a:xfrm>
                <a:off x="1097280" y="1845733"/>
                <a:ext cx="10058400" cy="4301849"/>
              </a:xfrm>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A857C42-BE5F-4BFB-8699-18E599942F11}"/>
              </a:ext>
            </a:extLst>
          </p:cNvPr>
          <p:cNvSpPr>
            <a:spLocks noGrp="1"/>
          </p:cNvSpPr>
          <p:nvPr>
            <p:ph type="dt" sz="half" idx="10"/>
          </p:nvPr>
        </p:nvSpPr>
        <p:spPr/>
        <p:txBody>
          <a:bodyPr/>
          <a:lstStyle/>
          <a:p>
            <a:fld id="{917640AF-E5E2-48AF-B26F-8E8DD7546A2C}" type="datetime1">
              <a:rPr lang="en-US" smtClean="0"/>
              <a:t>7/20/2023</a:t>
            </a:fld>
            <a:endParaRPr lang="en-US"/>
          </a:p>
        </p:txBody>
      </p:sp>
      <p:sp>
        <p:nvSpPr>
          <p:cNvPr id="5" name="Footer Placeholder 4">
            <a:extLst>
              <a:ext uri="{FF2B5EF4-FFF2-40B4-BE49-F238E27FC236}">
                <a16:creationId xmlns:a16="http://schemas.microsoft.com/office/drawing/2014/main" id="{DC3ED980-9442-4536-9702-5666C191B4B5}"/>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12E99B16-3E30-4AB9-A2BB-6FC47470EB97}"/>
              </a:ext>
            </a:extLst>
          </p:cNvPr>
          <p:cNvSpPr>
            <a:spLocks noGrp="1"/>
          </p:cNvSpPr>
          <p:nvPr>
            <p:ph type="sldNum" sz="quarter" idx="12"/>
          </p:nvPr>
        </p:nvSpPr>
        <p:spPr/>
        <p:txBody>
          <a:bodyPr/>
          <a:lstStyle/>
          <a:p>
            <a:fld id="{A764D214-15FA-44EA-90A9-5C0F2003FD5D}" type="slidenum">
              <a:rPr lang="en-US" smtClean="0"/>
              <a:t>12</a:t>
            </a:fld>
            <a:endParaRPr lang="en-US"/>
          </a:p>
        </p:txBody>
      </p:sp>
    </p:spTree>
    <p:extLst>
      <p:ext uri="{BB962C8B-B14F-4D97-AF65-F5344CB8AC3E}">
        <p14:creationId xmlns:p14="http://schemas.microsoft.com/office/powerpoint/2010/main" val="221291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8800-82EA-4C17-8F9A-222D54A3B480}"/>
              </a:ext>
            </a:extLst>
          </p:cNvPr>
          <p:cNvSpPr>
            <a:spLocks noGrp="1"/>
          </p:cNvSpPr>
          <p:nvPr>
            <p:ph type="title"/>
          </p:nvPr>
        </p:nvSpPr>
        <p:spPr/>
        <p:txBody>
          <a:bodyPr>
            <a:normAutofit/>
          </a:bodyPr>
          <a:lstStyle/>
          <a:p>
            <a:r>
              <a:rPr lang="en-US" sz="3600" dirty="0"/>
              <a:t>Detection of Discontinuities</a:t>
            </a:r>
          </a:p>
        </p:txBody>
      </p:sp>
      <p:graphicFrame>
        <p:nvGraphicFramePr>
          <p:cNvPr id="4" name="Content Placeholder 3">
            <a:extLst>
              <a:ext uri="{FF2B5EF4-FFF2-40B4-BE49-F238E27FC236}">
                <a16:creationId xmlns:a16="http://schemas.microsoft.com/office/drawing/2014/main" id="{CD77566A-0843-4A7B-AA11-5D59877013CC}"/>
              </a:ext>
            </a:extLst>
          </p:cNvPr>
          <p:cNvGraphicFramePr>
            <a:graphicFrameLocks noGrp="1"/>
          </p:cNvGraphicFramePr>
          <p:nvPr>
            <p:ph idx="1"/>
          </p:nvPr>
        </p:nvGraphicFramePr>
        <p:xfrm>
          <a:off x="1280160" y="2349511"/>
          <a:ext cx="4600452" cy="1582737"/>
        </p:xfrm>
        <a:graphic>
          <a:graphicData uri="http://schemas.openxmlformats.org/drawingml/2006/table">
            <a:tbl>
              <a:tblPr firstRow="1" bandRow="1">
                <a:tableStyleId>{5C22544A-7EE6-4342-B048-85BDC9FD1C3A}</a:tableStyleId>
              </a:tblPr>
              <a:tblGrid>
                <a:gridCol w="1533484">
                  <a:extLst>
                    <a:ext uri="{9D8B030D-6E8A-4147-A177-3AD203B41FA5}">
                      <a16:colId xmlns:a16="http://schemas.microsoft.com/office/drawing/2014/main" val="937882649"/>
                    </a:ext>
                  </a:extLst>
                </a:gridCol>
                <a:gridCol w="1533484">
                  <a:extLst>
                    <a:ext uri="{9D8B030D-6E8A-4147-A177-3AD203B41FA5}">
                      <a16:colId xmlns:a16="http://schemas.microsoft.com/office/drawing/2014/main" val="2204434604"/>
                    </a:ext>
                  </a:extLst>
                </a:gridCol>
                <a:gridCol w="1533484">
                  <a:extLst>
                    <a:ext uri="{9D8B030D-6E8A-4147-A177-3AD203B41FA5}">
                      <a16:colId xmlns:a16="http://schemas.microsoft.com/office/drawing/2014/main" val="1013893048"/>
                    </a:ext>
                  </a:extLst>
                </a:gridCol>
              </a:tblGrid>
              <a:tr h="5275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f(x-1,y-1)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f(x-1,y)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f(x-1,y+1)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7635146"/>
                  </a:ext>
                </a:extLst>
              </a:tr>
              <a:tr h="5275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f(x,y-1)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f(</a:t>
                      </a:r>
                      <a:r>
                        <a:rPr lang="en-US" b="1" dirty="0" err="1">
                          <a:solidFill>
                            <a:schemeClr val="tx1"/>
                          </a:solidFill>
                        </a:rPr>
                        <a:t>x,y</a:t>
                      </a:r>
                      <a:r>
                        <a:rPr lang="en-US"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f(x,y+1)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5951996"/>
                  </a:ext>
                </a:extLst>
              </a:tr>
              <a:tr h="527579">
                <a:tc>
                  <a:txBody>
                    <a:bodyPr/>
                    <a:lstStyle/>
                    <a:p>
                      <a:pPr algn="ctr"/>
                      <a:r>
                        <a:rPr lang="en-US" b="1" dirty="0">
                          <a:solidFill>
                            <a:schemeClr val="tx1"/>
                          </a:solidFill>
                        </a:rPr>
                        <a:t>f(x+1, 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f(x+1,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f(x+1, 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708029"/>
                  </a:ext>
                </a:extLst>
              </a:tr>
            </a:tbl>
          </a:graphicData>
        </a:graphic>
      </p:graphicFrame>
      <mc:AlternateContent xmlns:mc="http://schemas.openxmlformats.org/markup-compatibility/2006" xmlns:a14="http://schemas.microsoft.com/office/drawing/2010/main">
        <mc:Choice Requires="a14">
          <p:graphicFrame>
            <p:nvGraphicFramePr>
              <p:cNvPr id="5" name="Content Placeholder 3">
                <a:extLst>
                  <a:ext uri="{FF2B5EF4-FFF2-40B4-BE49-F238E27FC236}">
                    <a16:creationId xmlns:a16="http://schemas.microsoft.com/office/drawing/2014/main" id="{179898B7-FE82-4676-ADC9-5B17C9A00E4D}"/>
                  </a:ext>
                </a:extLst>
              </p:cNvPr>
              <p:cNvGraphicFramePr>
                <a:graphicFrameLocks/>
              </p:cNvGraphicFramePr>
              <p:nvPr/>
            </p:nvGraphicFramePr>
            <p:xfrm>
              <a:off x="6555227" y="2310702"/>
              <a:ext cx="4600452" cy="1582737"/>
            </p:xfrm>
            <a:graphic>
              <a:graphicData uri="http://schemas.openxmlformats.org/drawingml/2006/table">
                <a:tbl>
                  <a:tblPr firstRow="1" bandRow="1">
                    <a:tableStyleId>{5C22544A-7EE6-4342-B048-85BDC9FD1C3A}</a:tableStyleId>
                  </a:tblPr>
                  <a:tblGrid>
                    <a:gridCol w="1533484">
                      <a:extLst>
                        <a:ext uri="{9D8B030D-6E8A-4147-A177-3AD203B41FA5}">
                          <a16:colId xmlns:a16="http://schemas.microsoft.com/office/drawing/2014/main" val="937882649"/>
                        </a:ext>
                      </a:extLst>
                    </a:gridCol>
                    <a:gridCol w="1533484">
                      <a:extLst>
                        <a:ext uri="{9D8B030D-6E8A-4147-A177-3AD203B41FA5}">
                          <a16:colId xmlns:a16="http://schemas.microsoft.com/office/drawing/2014/main" val="2204434604"/>
                        </a:ext>
                      </a:extLst>
                    </a:gridCol>
                    <a:gridCol w="1533484">
                      <a:extLst>
                        <a:ext uri="{9D8B030D-6E8A-4147-A177-3AD203B41FA5}">
                          <a16:colId xmlns:a16="http://schemas.microsoft.com/office/drawing/2014/main" val="1013893048"/>
                        </a:ext>
                      </a:extLst>
                    </a:gridCol>
                  </a:tblGrid>
                  <a:tr h="527579">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𝟏</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𝟐</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𝟑</m:t>
                                    </m:r>
                                  </m:sub>
                                </m:sSub>
                              </m:oMath>
                            </m:oMathPara>
                          </a14:m>
                          <a:endParaRPr lang="en-US" sz="18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7635146"/>
                      </a:ext>
                    </a:extLst>
                  </a:tr>
                  <a:tr h="527579">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𝟒</m:t>
                                    </m:r>
                                  </m:sub>
                                </m:sSub>
                              </m:oMath>
                            </m:oMathPara>
                          </a14:m>
                          <a:endParaRPr lang="en-US" sz="18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𝟓</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𝟔</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5951996"/>
                      </a:ext>
                    </a:extLst>
                  </a:tr>
                  <a:tr h="527579">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𝟕</m:t>
                                    </m:r>
                                  </m:sub>
                                </m:sSub>
                              </m:oMath>
                            </m:oMathPara>
                          </a14:m>
                          <a:endParaRPr lang="en-US" sz="18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𝟕</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𝟗</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708029"/>
                      </a:ext>
                    </a:extLst>
                  </a:tr>
                </a:tbl>
              </a:graphicData>
            </a:graphic>
          </p:graphicFrame>
        </mc:Choice>
        <mc:Fallback xmlns="">
          <p:graphicFrame>
            <p:nvGraphicFramePr>
              <p:cNvPr id="5" name="Content Placeholder 3">
                <a:extLst>
                  <a:ext uri="{FF2B5EF4-FFF2-40B4-BE49-F238E27FC236}">
                    <a16:creationId xmlns:a16="http://schemas.microsoft.com/office/drawing/2014/main" id="{179898B7-FE82-4676-ADC9-5B17C9A00E4D}"/>
                  </a:ext>
                </a:extLst>
              </p:cNvPr>
              <p:cNvGraphicFramePr>
                <a:graphicFrameLocks/>
              </p:cNvGraphicFramePr>
              <p:nvPr>
                <p:extLst>
                  <p:ext uri="{D42A27DB-BD31-4B8C-83A1-F6EECF244321}">
                    <p14:modId xmlns:p14="http://schemas.microsoft.com/office/powerpoint/2010/main" val="1297576407"/>
                  </p:ext>
                </p:extLst>
              </p:nvPr>
            </p:nvGraphicFramePr>
            <p:xfrm>
              <a:off x="6555227" y="2310702"/>
              <a:ext cx="4600452" cy="1582737"/>
            </p:xfrm>
            <a:graphic>
              <a:graphicData uri="http://schemas.openxmlformats.org/drawingml/2006/table">
                <a:tbl>
                  <a:tblPr firstRow="1" bandRow="1">
                    <a:tableStyleId>{5C22544A-7EE6-4342-B048-85BDC9FD1C3A}</a:tableStyleId>
                  </a:tblPr>
                  <a:tblGrid>
                    <a:gridCol w="1533484">
                      <a:extLst>
                        <a:ext uri="{9D8B030D-6E8A-4147-A177-3AD203B41FA5}">
                          <a16:colId xmlns:a16="http://schemas.microsoft.com/office/drawing/2014/main" val="937882649"/>
                        </a:ext>
                      </a:extLst>
                    </a:gridCol>
                    <a:gridCol w="1533484">
                      <a:extLst>
                        <a:ext uri="{9D8B030D-6E8A-4147-A177-3AD203B41FA5}">
                          <a16:colId xmlns:a16="http://schemas.microsoft.com/office/drawing/2014/main" val="2204434604"/>
                        </a:ext>
                      </a:extLst>
                    </a:gridCol>
                    <a:gridCol w="1533484">
                      <a:extLst>
                        <a:ext uri="{9D8B030D-6E8A-4147-A177-3AD203B41FA5}">
                          <a16:colId xmlns:a16="http://schemas.microsoft.com/office/drawing/2014/main" val="1013893048"/>
                        </a:ext>
                      </a:extLst>
                    </a:gridCol>
                  </a:tblGrid>
                  <a:tr h="527579">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7" t="-1149" r="-200794" b="-20114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797" t="-1149" r="-101594" b="-20114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1149" r="-1190" b="-201149"/>
                          </a:stretch>
                        </a:blipFill>
                      </a:tcPr>
                    </a:tc>
                    <a:extLst>
                      <a:ext uri="{0D108BD9-81ED-4DB2-BD59-A6C34878D82A}">
                        <a16:rowId xmlns:a16="http://schemas.microsoft.com/office/drawing/2014/main" val="857635146"/>
                      </a:ext>
                    </a:extLst>
                  </a:tr>
                  <a:tr h="527579">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7" t="-102326" r="-200794" b="-10348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797" t="-102326" r="-101594" b="-10348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102326" r="-1190" b="-103488"/>
                          </a:stretch>
                        </a:blipFill>
                      </a:tcPr>
                    </a:tc>
                    <a:extLst>
                      <a:ext uri="{0D108BD9-81ED-4DB2-BD59-A6C34878D82A}">
                        <a16:rowId xmlns:a16="http://schemas.microsoft.com/office/drawing/2014/main" val="965951996"/>
                      </a:ext>
                    </a:extLst>
                  </a:tr>
                  <a:tr h="527579">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7" t="-200000" r="-200794" b="-229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797" t="-200000" r="-101594" b="-229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200000" r="-1190" b="-2299"/>
                          </a:stretch>
                        </a:blipFill>
                      </a:tcPr>
                    </a:tc>
                    <a:extLst>
                      <a:ext uri="{0D108BD9-81ED-4DB2-BD59-A6C34878D82A}">
                        <a16:rowId xmlns:a16="http://schemas.microsoft.com/office/drawing/2014/main" val="562708029"/>
                      </a:ext>
                    </a:extLst>
                  </a:tr>
                </a:tbl>
              </a:graphicData>
            </a:graphic>
          </p:graphicFrame>
        </mc:Fallback>
      </mc:AlternateContent>
      <p:graphicFrame>
        <p:nvGraphicFramePr>
          <p:cNvPr id="6" name="Content Placeholder 3">
            <a:extLst>
              <a:ext uri="{FF2B5EF4-FFF2-40B4-BE49-F238E27FC236}">
                <a16:creationId xmlns:a16="http://schemas.microsoft.com/office/drawing/2014/main" id="{DB0BA685-C91A-4C50-8EE4-A6595793BFF1}"/>
              </a:ext>
            </a:extLst>
          </p:cNvPr>
          <p:cNvGraphicFramePr>
            <a:graphicFrameLocks/>
          </p:cNvGraphicFramePr>
          <p:nvPr/>
        </p:nvGraphicFramePr>
        <p:xfrm>
          <a:off x="1280160" y="4241285"/>
          <a:ext cx="4600452" cy="1582737"/>
        </p:xfrm>
        <a:graphic>
          <a:graphicData uri="http://schemas.openxmlformats.org/drawingml/2006/table">
            <a:tbl>
              <a:tblPr firstRow="1" bandRow="1">
                <a:tableStyleId>{5C22544A-7EE6-4342-B048-85BDC9FD1C3A}</a:tableStyleId>
              </a:tblPr>
              <a:tblGrid>
                <a:gridCol w="1533484">
                  <a:extLst>
                    <a:ext uri="{9D8B030D-6E8A-4147-A177-3AD203B41FA5}">
                      <a16:colId xmlns:a16="http://schemas.microsoft.com/office/drawing/2014/main" val="937882649"/>
                    </a:ext>
                  </a:extLst>
                </a:gridCol>
                <a:gridCol w="1533484">
                  <a:extLst>
                    <a:ext uri="{9D8B030D-6E8A-4147-A177-3AD203B41FA5}">
                      <a16:colId xmlns:a16="http://schemas.microsoft.com/office/drawing/2014/main" val="2204434604"/>
                    </a:ext>
                  </a:extLst>
                </a:gridCol>
                <a:gridCol w="1533484">
                  <a:extLst>
                    <a:ext uri="{9D8B030D-6E8A-4147-A177-3AD203B41FA5}">
                      <a16:colId xmlns:a16="http://schemas.microsoft.com/office/drawing/2014/main" val="1013893048"/>
                    </a:ext>
                  </a:extLst>
                </a:gridCol>
              </a:tblGrid>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7635146"/>
                  </a:ext>
                </a:extLst>
              </a:tr>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-4</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5951996"/>
                  </a:ext>
                </a:extLst>
              </a:tr>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708029"/>
                  </a:ext>
                </a:extLst>
              </a:tr>
            </a:tbl>
          </a:graphicData>
        </a:graphic>
      </p:graphicFrame>
      <p:graphicFrame>
        <p:nvGraphicFramePr>
          <p:cNvPr id="7" name="Content Placeholder 3">
            <a:extLst>
              <a:ext uri="{FF2B5EF4-FFF2-40B4-BE49-F238E27FC236}">
                <a16:creationId xmlns:a16="http://schemas.microsoft.com/office/drawing/2014/main" id="{FF9CB9EB-1406-4C31-93DD-3C3988C85871}"/>
              </a:ext>
            </a:extLst>
          </p:cNvPr>
          <p:cNvGraphicFramePr>
            <a:graphicFrameLocks/>
          </p:cNvGraphicFramePr>
          <p:nvPr/>
        </p:nvGraphicFramePr>
        <p:xfrm>
          <a:off x="6555228" y="4241285"/>
          <a:ext cx="4600452" cy="1582737"/>
        </p:xfrm>
        <a:graphic>
          <a:graphicData uri="http://schemas.openxmlformats.org/drawingml/2006/table">
            <a:tbl>
              <a:tblPr firstRow="1" bandRow="1">
                <a:tableStyleId>{5C22544A-7EE6-4342-B048-85BDC9FD1C3A}</a:tableStyleId>
              </a:tblPr>
              <a:tblGrid>
                <a:gridCol w="1533484">
                  <a:extLst>
                    <a:ext uri="{9D8B030D-6E8A-4147-A177-3AD203B41FA5}">
                      <a16:colId xmlns:a16="http://schemas.microsoft.com/office/drawing/2014/main" val="937882649"/>
                    </a:ext>
                  </a:extLst>
                </a:gridCol>
                <a:gridCol w="1533484">
                  <a:extLst>
                    <a:ext uri="{9D8B030D-6E8A-4147-A177-3AD203B41FA5}">
                      <a16:colId xmlns:a16="http://schemas.microsoft.com/office/drawing/2014/main" val="2204434604"/>
                    </a:ext>
                  </a:extLst>
                </a:gridCol>
                <a:gridCol w="1533484">
                  <a:extLst>
                    <a:ext uri="{9D8B030D-6E8A-4147-A177-3AD203B41FA5}">
                      <a16:colId xmlns:a16="http://schemas.microsoft.com/office/drawing/2014/main" val="1013893048"/>
                    </a:ext>
                  </a:extLst>
                </a:gridCol>
              </a:tblGrid>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7635146"/>
                  </a:ext>
                </a:extLst>
              </a:tr>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4</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5951996"/>
                  </a:ext>
                </a:extLst>
              </a:tr>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708029"/>
                  </a:ext>
                </a:extLst>
              </a:tr>
            </a:tbl>
          </a:graphicData>
        </a:graphic>
      </p:graphicFrame>
      <p:sp>
        <p:nvSpPr>
          <p:cNvPr id="8" name="TextBox 7">
            <a:extLst>
              <a:ext uri="{FF2B5EF4-FFF2-40B4-BE49-F238E27FC236}">
                <a16:creationId xmlns:a16="http://schemas.microsoft.com/office/drawing/2014/main" id="{2E6CC071-5761-4939-AF5B-D9B719957AEA}"/>
              </a:ext>
            </a:extLst>
          </p:cNvPr>
          <p:cNvSpPr txBox="1"/>
          <p:nvPr/>
        </p:nvSpPr>
        <p:spPr>
          <a:xfrm>
            <a:off x="2694121" y="5852155"/>
            <a:ext cx="1772530" cy="369332"/>
          </a:xfrm>
          <a:prstGeom prst="rect">
            <a:avLst/>
          </a:prstGeom>
          <a:noFill/>
        </p:spPr>
        <p:txBody>
          <a:bodyPr wrap="square" rtlCol="0">
            <a:spAutoFit/>
          </a:bodyPr>
          <a:lstStyle/>
          <a:p>
            <a:r>
              <a:rPr lang="en-US" b="1" dirty="0"/>
              <a:t>Laplacian Mask</a:t>
            </a:r>
          </a:p>
        </p:txBody>
      </p:sp>
      <p:sp>
        <p:nvSpPr>
          <p:cNvPr id="9" name="TextBox 8">
            <a:extLst>
              <a:ext uri="{FF2B5EF4-FFF2-40B4-BE49-F238E27FC236}">
                <a16:creationId xmlns:a16="http://schemas.microsoft.com/office/drawing/2014/main" id="{0BB2899D-49C2-41C7-B6D8-0C940E7A0AE1}"/>
              </a:ext>
            </a:extLst>
          </p:cNvPr>
          <p:cNvSpPr txBox="1"/>
          <p:nvPr/>
        </p:nvSpPr>
        <p:spPr>
          <a:xfrm>
            <a:off x="7962076" y="5824022"/>
            <a:ext cx="1786755" cy="369332"/>
          </a:xfrm>
          <a:prstGeom prst="rect">
            <a:avLst/>
          </a:prstGeom>
          <a:noFill/>
        </p:spPr>
        <p:txBody>
          <a:bodyPr wrap="square" rtlCol="0">
            <a:spAutoFit/>
          </a:bodyPr>
          <a:lstStyle/>
          <a:p>
            <a:r>
              <a:rPr lang="en-US" b="1" dirty="0"/>
              <a:t>Laplacian Mask</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2F0D8F4-7B18-48C9-B42B-D98EE8339DBE}"/>
                  </a:ext>
                </a:extLst>
              </p:cNvPr>
              <p:cNvSpPr/>
              <p:nvPr/>
            </p:nvSpPr>
            <p:spPr>
              <a:xfrm>
                <a:off x="1910861" y="1690123"/>
                <a:ext cx="8370277" cy="517193"/>
              </a:xfrm>
              <a:prstGeom prst="rect">
                <a:avLst/>
              </a:prstGeom>
            </p:spPr>
            <p:txBody>
              <a:bodyPr wrap="square">
                <a:spAutoFit/>
              </a:bodyPr>
              <a:lstStyle/>
              <a:p>
                <a:pPr lvl="0" algn="just">
                  <a:lnSpc>
                    <a:spcPct val="150000"/>
                  </a:lnSpc>
                </a:pPr>
                <a14:m>
                  <m:oMathPara xmlns:m="http://schemas.openxmlformats.org/officeDocument/2006/math">
                    <m:oMathParaPr>
                      <m:jc m:val="centerGroup"/>
                    </m:oMathParaPr>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𝜟</m:t>
                          </m:r>
                        </m:e>
                        <m:sup>
                          <m:r>
                            <a:rPr lang="en-US" b="1" i="1">
                              <a:latin typeface="Cambria Math" panose="02040503050406030204" pitchFamily="18" charset="0"/>
                            </a:rPr>
                            <m:t>𝟐</m:t>
                          </m:r>
                        </m:sup>
                      </m:sSup>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𝒙</m:t>
                      </m:r>
                      <m:r>
                        <a:rPr lang="en-US" b="1">
                          <a:latin typeface="Cambria Math" panose="02040503050406030204" pitchFamily="18" charset="0"/>
                        </a:rPr>
                        <m:t>+</m:t>
                      </m:r>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𝒚</m:t>
                      </m:r>
                      <m:r>
                        <a:rPr lang="en-US" b="1">
                          <a:latin typeface="Cambria Math" panose="02040503050406030204" pitchFamily="18" charset="0"/>
                        </a:rPr>
                        <m:t>)+</m:t>
                      </m:r>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𝒚</m:t>
                      </m:r>
                      <m:r>
                        <a:rPr lang="en-US" b="1">
                          <a:latin typeface="Cambria Math" panose="02040503050406030204" pitchFamily="18" charset="0"/>
                        </a:rPr>
                        <m:t>)+</m:t>
                      </m:r>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𝒙</m:t>
                      </m:r>
                      <m:r>
                        <a:rPr lang="en-US" b="1">
                          <a:latin typeface="Cambria Math" panose="02040503050406030204" pitchFamily="18" charset="0"/>
                        </a:rPr>
                        <m:t>,</m:t>
                      </m:r>
                      <m:r>
                        <a:rPr lang="en-US" b="1" i="1">
                          <a:latin typeface="Cambria Math" panose="02040503050406030204" pitchFamily="18" charset="0"/>
                        </a:rPr>
                        <m:t>𝒚</m:t>
                      </m:r>
                      <m:r>
                        <a:rPr lang="en-US" b="1">
                          <a:latin typeface="Cambria Math" panose="02040503050406030204" pitchFamily="18" charset="0"/>
                        </a:rPr>
                        <m:t>+</m:t>
                      </m:r>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𝒙</m:t>
                      </m:r>
                      <m:r>
                        <a:rPr lang="en-US" b="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rPr>
                        <m:t>𝟒</m:t>
                      </m:r>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𝒙</m:t>
                      </m:r>
                      <m:r>
                        <a:rPr lang="en-US" b="1">
                          <a:latin typeface="Cambria Math" panose="02040503050406030204" pitchFamily="18" charset="0"/>
                        </a:rPr>
                        <m:t>,</m:t>
                      </m:r>
                      <m:r>
                        <a:rPr lang="en-US" b="1" i="1">
                          <a:latin typeface="Cambria Math" panose="02040503050406030204" pitchFamily="18" charset="0"/>
                        </a:rPr>
                        <m:t>𝒚</m:t>
                      </m:r>
                      <m:r>
                        <a:rPr lang="en-US" b="1">
                          <a:latin typeface="Cambria Math" panose="02040503050406030204" pitchFamily="18" charset="0"/>
                        </a:rPr>
                        <m:t>)</m:t>
                      </m:r>
                    </m:oMath>
                  </m:oMathPara>
                </a14:m>
                <a:endParaRPr lang="en-US" b="1" dirty="0"/>
              </a:p>
            </p:txBody>
          </p:sp>
        </mc:Choice>
        <mc:Fallback xmlns="">
          <p:sp>
            <p:nvSpPr>
              <p:cNvPr id="10" name="Rectangle 9">
                <a:extLst>
                  <a:ext uri="{FF2B5EF4-FFF2-40B4-BE49-F238E27FC236}">
                    <a16:creationId xmlns:a16="http://schemas.microsoft.com/office/drawing/2014/main" id="{A2F0D8F4-7B18-48C9-B42B-D98EE8339DBE}"/>
                  </a:ext>
                </a:extLst>
              </p:cNvPr>
              <p:cNvSpPr>
                <a:spLocks noRot="1" noChangeAspect="1" noMove="1" noResize="1" noEditPoints="1" noAdjustHandles="1" noChangeArrowheads="1" noChangeShapeType="1" noTextEdit="1"/>
              </p:cNvSpPr>
              <p:nvPr/>
            </p:nvSpPr>
            <p:spPr>
              <a:xfrm>
                <a:off x="1910861" y="1690123"/>
                <a:ext cx="8370277" cy="517193"/>
              </a:xfrm>
              <a:prstGeom prst="rect">
                <a:avLst/>
              </a:prstGeom>
              <a:blipFill>
                <a:blip r:embed="rId3"/>
                <a:stretch>
                  <a:fillRect/>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9AC3544D-2117-4EFC-9870-10DEF33C1067}"/>
              </a:ext>
            </a:extLst>
          </p:cNvPr>
          <p:cNvSpPr>
            <a:spLocks noGrp="1"/>
          </p:cNvSpPr>
          <p:nvPr>
            <p:ph type="dt" sz="half" idx="10"/>
          </p:nvPr>
        </p:nvSpPr>
        <p:spPr/>
        <p:txBody>
          <a:bodyPr/>
          <a:lstStyle/>
          <a:p>
            <a:fld id="{655407F5-30FB-4ED2-8D13-7DA34B8FD099}" type="datetime1">
              <a:rPr lang="en-US" smtClean="0"/>
              <a:t>7/20/2023</a:t>
            </a:fld>
            <a:endParaRPr lang="en-US"/>
          </a:p>
        </p:txBody>
      </p:sp>
      <p:sp>
        <p:nvSpPr>
          <p:cNvPr id="11" name="Footer Placeholder 10">
            <a:extLst>
              <a:ext uri="{FF2B5EF4-FFF2-40B4-BE49-F238E27FC236}">
                <a16:creationId xmlns:a16="http://schemas.microsoft.com/office/drawing/2014/main" id="{2D65281C-429D-47C0-B861-10FE2D98DE13}"/>
              </a:ext>
            </a:extLst>
          </p:cNvPr>
          <p:cNvSpPr>
            <a:spLocks noGrp="1"/>
          </p:cNvSpPr>
          <p:nvPr>
            <p:ph type="ftr" sz="quarter" idx="11"/>
          </p:nvPr>
        </p:nvSpPr>
        <p:spPr/>
        <p:txBody>
          <a:bodyPr/>
          <a:lstStyle/>
          <a:p>
            <a:r>
              <a:rPr lang="en-US"/>
              <a:t>Basic Image Segmentation</a:t>
            </a:r>
          </a:p>
        </p:txBody>
      </p:sp>
      <p:sp>
        <p:nvSpPr>
          <p:cNvPr id="12" name="Slide Number Placeholder 11">
            <a:extLst>
              <a:ext uri="{FF2B5EF4-FFF2-40B4-BE49-F238E27FC236}">
                <a16:creationId xmlns:a16="http://schemas.microsoft.com/office/drawing/2014/main" id="{4911CAF1-9100-40BB-95A0-7F8A51A19A07}"/>
              </a:ext>
            </a:extLst>
          </p:cNvPr>
          <p:cNvSpPr>
            <a:spLocks noGrp="1"/>
          </p:cNvSpPr>
          <p:nvPr>
            <p:ph type="sldNum" sz="quarter" idx="12"/>
          </p:nvPr>
        </p:nvSpPr>
        <p:spPr/>
        <p:txBody>
          <a:bodyPr/>
          <a:lstStyle/>
          <a:p>
            <a:fld id="{A764D214-15FA-44EA-90A9-5C0F2003FD5D}" type="slidenum">
              <a:rPr lang="en-US" smtClean="0"/>
              <a:t>13</a:t>
            </a:fld>
            <a:endParaRPr lang="en-US"/>
          </a:p>
        </p:txBody>
      </p:sp>
    </p:spTree>
    <p:extLst>
      <p:ext uri="{BB962C8B-B14F-4D97-AF65-F5344CB8AC3E}">
        <p14:creationId xmlns:p14="http://schemas.microsoft.com/office/powerpoint/2010/main" val="313881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FDFD-4B5D-4497-88B5-865798305F36}"/>
              </a:ext>
            </a:extLst>
          </p:cNvPr>
          <p:cNvSpPr>
            <a:spLocks noGrp="1"/>
          </p:cNvSpPr>
          <p:nvPr>
            <p:ph type="title"/>
          </p:nvPr>
        </p:nvSpPr>
        <p:spPr/>
        <p:txBody>
          <a:bodyPr>
            <a:normAutofit/>
          </a:bodyPr>
          <a:lstStyle/>
          <a:p>
            <a:r>
              <a:rPr lang="en-US" sz="3600" dirty="0"/>
              <a:t>Detection of Discontinuities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63E7EF-5148-4933-952B-4D7164A5E110}"/>
                  </a:ext>
                </a:extLst>
              </p:cNvPr>
              <p:cNvSpPr>
                <a:spLocks noGrp="1"/>
              </p:cNvSpPr>
              <p:nvPr>
                <p:ph idx="1"/>
              </p:nvPr>
            </p:nvSpPr>
            <p:spPr/>
            <p:txBody>
              <a:bodyPr/>
              <a:lstStyle/>
              <a:p>
                <a:pPr>
                  <a:buFont typeface="Wingdings" panose="05000000000000000000" pitchFamily="2" charset="2"/>
                  <a:buChar char="v"/>
                </a:pPr>
                <a:r>
                  <a:rPr lang="en-US" dirty="0"/>
                  <a:t>The diagonal directions can be incorporated in the definition of the digital Laplacian:</a:t>
                </a:r>
              </a:p>
              <a:p>
                <a:pPr marL="0" indent="0" algn="ctr">
                  <a:lnSpc>
                    <a:spcPct val="150000"/>
                  </a:lnSpc>
                  <a:buNone/>
                </a:pPr>
                <a14:m>
                  <m:oMath xmlns:m="http://schemas.openxmlformats.org/officeDocument/2006/math">
                    <m:sSup>
                      <m:sSupPr>
                        <m:ctrlPr>
                          <a:rPr lang="en-US" i="1" smtClean="0">
                            <a:solidFill>
                              <a:schemeClr val="tx1"/>
                            </a:solidFill>
                            <a:latin typeface="Cambria Math" panose="02040503050406030204" pitchFamily="18" charset="0"/>
                          </a:rPr>
                        </m:ctrlPr>
                      </m:sSupPr>
                      <m:e>
                        <m:r>
                          <m:rPr>
                            <m:sty m:val="p"/>
                          </m:rPr>
                          <a:rPr lang="en-US">
                            <a:solidFill>
                              <a:schemeClr val="tx1"/>
                            </a:solidFill>
                            <a:latin typeface="Cambria Math" panose="02040503050406030204" pitchFamily="18" charset="0"/>
                          </a:rPr>
                          <m:t>Δ</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4</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r>
                  <a:rPr lang="en-US" dirty="0">
                    <a:solidFill>
                      <a:schemeClr val="tx1"/>
                    </a:solidFill>
                    <a:latin typeface="+mj-lt"/>
                  </a:rPr>
                  <a:t> </a:t>
                </a:r>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oMath>
                </a14:m>
                <a:r>
                  <a:rPr lang="en-US" dirty="0">
                    <a:solidFill>
                      <a:schemeClr val="tx1"/>
                    </a:solidFill>
                    <a:latin typeface="+mj-lt"/>
                  </a:rPr>
                  <a:t> </a:t>
                </a:r>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endParaRPr lang="en-US" dirty="0">
                  <a:solidFill>
                    <a:schemeClr val="tx1"/>
                  </a:solidFill>
                  <a:latin typeface="+mj-lt"/>
                </a:endParaRPr>
              </a:p>
              <a:p>
                <a:pPr marL="0" indent="0" algn="ctr">
                  <a:lnSpc>
                    <a:spcPct val="150000"/>
                  </a:lnSpc>
                  <a:buNone/>
                </a:pPr>
                <a14:m>
                  <m:oMath xmlns:m="http://schemas.openxmlformats.org/officeDocument/2006/math">
                    <m:sSup>
                      <m:sSupPr>
                        <m:ctrlPr>
                          <a:rPr lang="en-US" i="1">
                            <a:solidFill>
                              <a:schemeClr val="tx1"/>
                            </a:solidFill>
                            <a:latin typeface="Cambria Math" panose="02040503050406030204" pitchFamily="18" charset="0"/>
                          </a:rPr>
                        </m:ctrlPr>
                      </m:sSupPr>
                      <m:e>
                        <m:r>
                          <m:rPr>
                            <m:sty m:val="p"/>
                          </m:rPr>
                          <a:rPr lang="en-US">
                            <a:solidFill>
                              <a:schemeClr val="tx1"/>
                            </a:solidFill>
                            <a:latin typeface="Cambria Math" panose="02040503050406030204" pitchFamily="18" charset="0"/>
                          </a:rPr>
                          <m:t>Δ</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oMath>
                </a14:m>
                <a:r>
                  <a:rPr lang="en-US" dirty="0">
                    <a:solidFill>
                      <a:schemeClr val="tx1"/>
                    </a:solidFill>
                    <a:latin typeface="+mj-lt"/>
                  </a:rPr>
                  <a:t>)</a:t>
                </a:r>
                <a14:m>
                  <m:oMath xmlns:m="http://schemas.openxmlformats.org/officeDocument/2006/math">
                    <m:r>
                      <a:rPr lang="en-US" i="1">
                        <a:solidFill>
                          <a:schemeClr val="tx1"/>
                        </a:solidFill>
                        <a:latin typeface="Cambria Math" panose="02040503050406030204" pitchFamily="18" charset="0"/>
                      </a:rPr>
                      <m:t> −</m:t>
                    </m:r>
                    <m:r>
                      <a:rPr lang="en-US">
                        <a:solidFill>
                          <a:schemeClr val="tx1"/>
                        </a:solidFill>
                        <a:latin typeface="Cambria Math" panose="02040503050406030204" pitchFamily="18" charset="0"/>
                      </a:rPr>
                      <m:t>8</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endParaRPr lang="en-US" dirty="0">
                  <a:solidFill>
                    <a:schemeClr val="tx1"/>
                  </a:solidFill>
                  <a:latin typeface="+mj-lt"/>
                </a:endParaRP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4C63E7EF-5148-4933-952B-4D7164A5E110}"/>
                  </a:ext>
                </a:extLst>
              </p:cNvPr>
              <p:cNvSpPr>
                <a:spLocks noGrp="1" noRot="1" noChangeAspect="1" noMove="1" noResize="1" noEditPoints="1" noAdjustHandles="1" noChangeArrowheads="1" noChangeShapeType="1" noTextEdit="1"/>
              </p:cNvSpPr>
              <p:nvPr>
                <p:ph idx="1"/>
              </p:nvPr>
            </p:nvSpPr>
            <p:spPr>
              <a:blipFill>
                <a:blip r:embed="rId2"/>
                <a:stretch>
                  <a:fillRect l="-1455" t="-1667" r="-30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690EE06-1CEF-46BC-9862-FF4263F43394}"/>
              </a:ext>
            </a:extLst>
          </p:cNvPr>
          <p:cNvSpPr>
            <a:spLocks noGrp="1"/>
          </p:cNvSpPr>
          <p:nvPr>
            <p:ph type="dt" sz="half" idx="10"/>
          </p:nvPr>
        </p:nvSpPr>
        <p:spPr/>
        <p:txBody>
          <a:bodyPr/>
          <a:lstStyle/>
          <a:p>
            <a:fld id="{85A1D111-9885-4488-B116-A26881C06D88}" type="datetime1">
              <a:rPr lang="en-US" smtClean="0"/>
              <a:t>7/20/2023</a:t>
            </a:fld>
            <a:endParaRPr lang="en-US"/>
          </a:p>
        </p:txBody>
      </p:sp>
      <p:sp>
        <p:nvSpPr>
          <p:cNvPr id="5" name="Footer Placeholder 4">
            <a:extLst>
              <a:ext uri="{FF2B5EF4-FFF2-40B4-BE49-F238E27FC236}">
                <a16:creationId xmlns:a16="http://schemas.microsoft.com/office/drawing/2014/main" id="{2F6DC5EF-71E7-4EE6-8A25-55CABF1C760C}"/>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7F0EC5AC-3293-442C-A202-456F5C5553CA}"/>
              </a:ext>
            </a:extLst>
          </p:cNvPr>
          <p:cNvSpPr>
            <a:spLocks noGrp="1"/>
          </p:cNvSpPr>
          <p:nvPr>
            <p:ph type="sldNum" sz="quarter" idx="12"/>
          </p:nvPr>
        </p:nvSpPr>
        <p:spPr/>
        <p:txBody>
          <a:bodyPr/>
          <a:lstStyle/>
          <a:p>
            <a:fld id="{A764D214-15FA-44EA-90A9-5C0F2003FD5D}" type="slidenum">
              <a:rPr lang="en-US" smtClean="0"/>
              <a:t>14</a:t>
            </a:fld>
            <a:endParaRPr lang="en-US"/>
          </a:p>
        </p:txBody>
      </p:sp>
    </p:spTree>
    <p:extLst>
      <p:ext uri="{BB962C8B-B14F-4D97-AF65-F5344CB8AC3E}">
        <p14:creationId xmlns:p14="http://schemas.microsoft.com/office/powerpoint/2010/main" val="2245139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5B63-439C-4AF2-9E92-F340AC891176}"/>
              </a:ext>
            </a:extLst>
          </p:cNvPr>
          <p:cNvSpPr>
            <a:spLocks noGrp="1"/>
          </p:cNvSpPr>
          <p:nvPr>
            <p:ph type="title"/>
          </p:nvPr>
        </p:nvSpPr>
        <p:spPr/>
        <p:txBody>
          <a:bodyPr>
            <a:normAutofit/>
          </a:bodyPr>
          <a:lstStyle/>
          <a:p>
            <a:r>
              <a:rPr lang="en-US" sz="3600" dirty="0"/>
              <a:t>Detection of Discontinuities</a:t>
            </a:r>
            <a:endParaRPr lang="en-US" sz="3600" dirty="0">
              <a:solidFill>
                <a:schemeClr val="tx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CE0A1-F577-45E1-A7BE-4C3F324CB2B4}"/>
                  </a:ext>
                </a:extLst>
              </p:cNvPr>
              <p:cNvSpPr>
                <a:spLocks noGrp="1"/>
              </p:cNvSpPr>
              <p:nvPr>
                <p:ph idx="1"/>
              </p:nvPr>
            </p:nvSpPr>
            <p:spPr/>
            <p:txBody>
              <a:bodyPr/>
              <a:lstStyle/>
              <a:p>
                <a:pPr>
                  <a:lnSpc>
                    <a:spcPct val="150000"/>
                  </a:lnSpc>
                </a:pPr>
                <a14:m>
                  <m:oMath xmlns:m="http://schemas.openxmlformats.org/officeDocument/2006/math">
                    <m:sSup>
                      <m:sSupPr>
                        <m:ctrlPr>
                          <a:rPr lang="en-US" i="1" smtClean="0">
                            <a:solidFill>
                              <a:schemeClr val="tx1"/>
                            </a:solidFill>
                            <a:latin typeface="Cambria Math" panose="02040503050406030204" pitchFamily="18" charset="0"/>
                          </a:rPr>
                        </m:ctrlPr>
                      </m:sSupPr>
                      <m:e>
                        <m:r>
                          <m:rPr>
                            <m:sty m:val="p"/>
                          </m:rPr>
                          <a:rPr lang="en-US">
                            <a:solidFill>
                              <a:schemeClr val="tx1"/>
                            </a:solidFill>
                            <a:latin typeface="Cambria Math" panose="02040503050406030204" pitchFamily="18" charset="0"/>
                          </a:rPr>
                          <m:t>Δ</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oMath>
                </a14:m>
                <a:r>
                  <a:rPr lang="en-US" dirty="0">
                    <a:solidFill>
                      <a:schemeClr val="tx1"/>
                    </a:solidFill>
                  </a:rPr>
                  <a:t>)</a:t>
                </a:r>
                <a14:m>
                  <m:oMath xmlns:m="http://schemas.openxmlformats.org/officeDocument/2006/math">
                    <m:r>
                      <a:rPr lang="en-US" i="1">
                        <a:solidFill>
                          <a:schemeClr val="tx1"/>
                        </a:solidFill>
                        <a:latin typeface="Cambria Math" panose="02040503050406030204" pitchFamily="18" charset="0"/>
                      </a:rPr>
                      <m:t> −</m:t>
                    </m:r>
                    <m:r>
                      <a:rPr lang="en-US">
                        <a:solidFill>
                          <a:schemeClr val="tx1"/>
                        </a:solidFill>
                        <a:latin typeface="Cambria Math" panose="02040503050406030204" pitchFamily="18" charset="0"/>
                      </a:rPr>
                      <m:t>8</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endParaRPr lang="en-US"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CD0CE0A1-F577-45E1-A7BE-4C3F324CB2B4}"/>
                  </a:ext>
                </a:extLst>
              </p:cNvPr>
              <p:cNvSpPr>
                <a:spLocks noGrp="1" noRot="1" noChangeAspect="1" noMove="1" noResize="1" noEditPoints="1" noAdjustHandles="1" noChangeArrowheads="1" noChangeShapeType="1" noTextEdit="1"/>
              </p:cNvSpPr>
              <p:nvPr>
                <p:ph idx="1"/>
              </p:nvPr>
            </p:nvSpPr>
            <p:spPr>
              <a:blipFill>
                <a:blip r:embed="rId2"/>
                <a:stretch>
                  <a:fillRect r="-727"/>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6EDC73D8-E3ED-42C3-9869-255B026883AB}"/>
              </a:ext>
            </a:extLst>
          </p:cNvPr>
          <p:cNvGraphicFramePr>
            <a:graphicFrameLocks noGrp="1"/>
          </p:cNvGraphicFramePr>
          <p:nvPr/>
        </p:nvGraphicFramePr>
        <p:xfrm>
          <a:off x="1398954" y="3329288"/>
          <a:ext cx="3201180" cy="1509996"/>
        </p:xfrm>
        <a:graphic>
          <a:graphicData uri="http://schemas.openxmlformats.org/drawingml/2006/table">
            <a:tbl>
              <a:tblPr firstRow="1" bandRow="1">
                <a:tableStyleId>{5C22544A-7EE6-4342-B048-85BDC9FD1C3A}</a:tableStyleId>
              </a:tblPr>
              <a:tblGrid>
                <a:gridCol w="1067060">
                  <a:extLst>
                    <a:ext uri="{9D8B030D-6E8A-4147-A177-3AD203B41FA5}">
                      <a16:colId xmlns:a16="http://schemas.microsoft.com/office/drawing/2014/main" val="1383775883"/>
                    </a:ext>
                  </a:extLst>
                </a:gridCol>
                <a:gridCol w="1067060">
                  <a:extLst>
                    <a:ext uri="{9D8B030D-6E8A-4147-A177-3AD203B41FA5}">
                      <a16:colId xmlns:a16="http://schemas.microsoft.com/office/drawing/2014/main" val="1860930489"/>
                    </a:ext>
                  </a:extLst>
                </a:gridCol>
                <a:gridCol w="1067060">
                  <a:extLst>
                    <a:ext uri="{9D8B030D-6E8A-4147-A177-3AD203B41FA5}">
                      <a16:colId xmlns:a16="http://schemas.microsoft.com/office/drawing/2014/main" val="2891074122"/>
                    </a:ext>
                  </a:extLst>
                </a:gridCol>
              </a:tblGrid>
              <a:tr h="503332">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9457021"/>
                  </a:ext>
                </a:extLst>
              </a:tr>
              <a:tr h="503332">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-8</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1218157"/>
                  </a:ext>
                </a:extLst>
              </a:tr>
              <a:tr h="503332">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7809944"/>
                  </a:ext>
                </a:extLst>
              </a:tr>
            </a:tbl>
          </a:graphicData>
        </a:graphic>
      </p:graphicFrame>
      <p:graphicFrame>
        <p:nvGraphicFramePr>
          <p:cNvPr id="5" name="Table 4">
            <a:extLst>
              <a:ext uri="{FF2B5EF4-FFF2-40B4-BE49-F238E27FC236}">
                <a16:creationId xmlns:a16="http://schemas.microsoft.com/office/drawing/2014/main" id="{38FBD412-970E-496E-8270-4A6825728BA5}"/>
              </a:ext>
            </a:extLst>
          </p:cNvPr>
          <p:cNvGraphicFramePr>
            <a:graphicFrameLocks noGrp="1"/>
          </p:cNvGraphicFramePr>
          <p:nvPr/>
        </p:nvGraphicFramePr>
        <p:xfrm>
          <a:off x="7591868" y="3329288"/>
          <a:ext cx="3201180" cy="1509996"/>
        </p:xfrm>
        <a:graphic>
          <a:graphicData uri="http://schemas.openxmlformats.org/drawingml/2006/table">
            <a:tbl>
              <a:tblPr firstRow="1" bandRow="1">
                <a:tableStyleId>{5C22544A-7EE6-4342-B048-85BDC9FD1C3A}</a:tableStyleId>
              </a:tblPr>
              <a:tblGrid>
                <a:gridCol w="1067060">
                  <a:extLst>
                    <a:ext uri="{9D8B030D-6E8A-4147-A177-3AD203B41FA5}">
                      <a16:colId xmlns:a16="http://schemas.microsoft.com/office/drawing/2014/main" val="1383775883"/>
                    </a:ext>
                  </a:extLst>
                </a:gridCol>
                <a:gridCol w="1067060">
                  <a:extLst>
                    <a:ext uri="{9D8B030D-6E8A-4147-A177-3AD203B41FA5}">
                      <a16:colId xmlns:a16="http://schemas.microsoft.com/office/drawing/2014/main" val="1860930489"/>
                    </a:ext>
                  </a:extLst>
                </a:gridCol>
                <a:gridCol w="1067060">
                  <a:extLst>
                    <a:ext uri="{9D8B030D-6E8A-4147-A177-3AD203B41FA5}">
                      <a16:colId xmlns:a16="http://schemas.microsoft.com/office/drawing/2014/main" val="2891074122"/>
                    </a:ext>
                  </a:extLst>
                </a:gridCol>
              </a:tblGrid>
              <a:tr h="503332">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9457021"/>
                  </a:ext>
                </a:extLst>
              </a:tr>
              <a:tr h="503332">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8</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1218157"/>
                  </a:ext>
                </a:extLst>
              </a:tr>
              <a:tr h="503332">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7809944"/>
                  </a:ext>
                </a:extLst>
              </a:tr>
            </a:tbl>
          </a:graphicData>
        </a:graphic>
      </p:graphicFrame>
      <p:sp>
        <p:nvSpPr>
          <p:cNvPr id="6" name="TextBox 5">
            <a:extLst>
              <a:ext uri="{FF2B5EF4-FFF2-40B4-BE49-F238E27FC236}">
                <a16:creationId xmlns:a16="http://schemas.microsoft.com/office/drawing/2014/main" id="{F55F8D94-A45E-4F29-AEC9-6E652BBB48FF}"/>
              </a:ext>
            </a:extLst>
          </p:cNvPr>
          <p:cNvSpPr txBox="1"/>
          <p:nvPr/>
        </p:nvSpPr>
        <p:spPr>
          <a:xfrm>
            <a:off x="2113279" y="4870286"/>
            <a:ext cx="1772530" cy="369332"/>
          </a:xfrm>
          <a:prstGeom prst="rect">
            <a:avLst/>
          </a:prstGeom>
          <a:noFill/>
        </p:spPr>
        <p:txBody>
          <a:bodyPr wrap="square" rtlCol="0">
            <a:spAutoFit/>
          </a:bodyPr>
          <a:lstStyle/>
          <a:p>
            <a:r>
              <a:rPr lang="en-US" b="1" dirty="0"/>
              <a:t>Laplacian Mask</a:t>
            </a:r>
          </a:p>
        </p:txBody>
      </p:sp>
      <p:sp>
        <p:nvSpPr>
          <p:cNvPr id="7" name="TextBox 6">
            <a:extLst>
              <a:ext uri="{FF2B5EF4-FFF2-40B4-BE49-F238E27FC236}">
                <a16:creationId xmlns:a16="http://schemas.microsoft.com/office/drawing/2014/main" id="{1D5317C2-9862-405C-8D63-CF90B7E4B3D4}"/>
              </a:ext>
            </a:extLst>
          </p:cNvPr>
          <p:cNvSpPr txBox="1"/>
          <p:nvPr/>
        </p:nvSpPr>
        <p:spPr>
          <a:xfrm>
            <a:off x="8329637" y="4859679"/>
            <a:ext cx="1772530" cy="369332"/>
          </a:xfrm>
          <a:prstGeom prst="rect">
            <a:avLst/>
          </a:prstGeom>
          <a:noFill/>
        </p:spPr>
        <p:txBody>
          <a:bodyPr wrap="square" rtlCol="0">
            <a:spAutoFit/>
          </a:bodyPr>
          <a:lstStyle/>
          <a:p>
            <a:r>
              <a:rPr lang="en-US" b="1" dirty="0"/>
              <a:t>Laplacian Mask</a:t>
            </a:r>
          </a:p>
        </p:txBody>
      </p:sp>
      <p:sp>
        <p:nvSpPr>
          <p:cNvPr id="8" name="Date Placeholder 7">
            <a:extLst>
              <a:ext uri="{FF2B5EF4-FFF2-40B4-BE49-F238E27FC236}">
                <a16:creationId xmlns:a16="http://schemas.microsoft.com/office/drawing/2014/main" id="{9BA3149A-6324-4545-A87E-E3DFB3ABD308}"/>
              </a:ext>
            </a:extLst>
          </p:cNvPr>
          <p:cNvSpPr>
            <a:spLocks noGrp="1"/>
          </p:cNvSpPr>
          <p:nvPr>
            <p:ph type="dt" sz="half" idx="10"/>
          </p:nvPr>
        </p:nvSpPr>
        <p:spPr/>
        <p:txBody>
          <a:bodyPr/>
          <a:lstStyle/>
          <a:p>
            <a:fld id="{C0AAE76A-745B-447C-9D9B-8BAB15B5A96F}" type="datetime1">
              <a:rPr lang="en-US" smtClean="0"/>
              <a:t>7/20/2023</a:t>
            </a:fld>
            <a:endParaRPr lang="en-US"/>
          </a:p>
        </p:txBody>
      </p:sp>
      <p:sp>
        <p:nvSpPr>
          <p:cNvPr id="9" name="Footer Placeholder 8">
            <a:extLst>
              <a:ext uri="{FF2B5EF4-FFF2-40B4-BE49-F238E27FC236}">
                <a16:creationId xmlns:a16="http://schemas.microsoft.com/office/drawing/2014/main" id="{902E91F3-12EE-4A56-A67B-5412F1647F0C}"/>
              </a:ext>
            </a:extLst>
          </p:cNvPr>
          <p:cNvSpPr>
            <a:spLocks noGrp="1"/>
          </p:cNvSpPr>
          <p:nvPr>
            <p:ph type="ftr" sz="quarter" idx="11"/>
          </p:nvPr>
        </p:nvSpPr>
        <p:spPr/>
        <p:txBody>
          <a:bodyPr/>
          <a:lstStyle/>
          <a:p>
            <a:r>
              <a:rPr lang="en-US"/>
              <a:t>Basic Image Segmentation</a:t>
            </a:r>
          </a:p>
        </p:txBody>
      </p:sp>
      <p:sp>
        <p:nvSpPr>
          <p:cNvPr id="10" name="Slide Number Placeholder 9">
            <a:extLst>
              <a:ext uri="{FF2B5EF4-FFF2-40B4-BE49-F238E27FC236}">
                <a16:creationId xmlns:a16="http://schemas.microsoft.com/office/drawing/2014/main" id="{0D09B8C7-EB02-4D28-B821-CC35863D6F17}"/>
              </a:ext>
            </a:extLst>
          </p:cNvPr>
          <p:cNvSpPr>
            <a:spLocks noGrp="1"/>
          </p:cNvSpPr>
          <p:nvPr>
            <p:ph type="sldNum" sz="quarter" idx="12"/>
          </p:nvPr>
        </p:nvSpPr>
        <p:spPr/>
        <p:txBody>
          <a:bodyPr/>
          <a:lstStyle/>
          <a:p>
            <a:fld id="{A764D214-15FA-44EA-90A9-5C0F2003FD5D}" type="slidenum">
              <a:rPr lang="en-US" smtClean="0"/>
              <a:t>15</a:t>
            </a:fld>
            <a:endParaRPr lang="en-US"/>
          </a:p>
        </p:txBody>
      </p:sp>
    </p:spTree>
    <p:extLst>
      <p:ext uri="{BB962C8B-B14F-4D97-AF65-F5344CB8AC3E}">
        <p14:creationId xmlns:p14="http://schemas.microsoft.com/office/powerpoint/2010/main" val="3993007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0244-964A-499C-90F6-5E8BF5BBF4EB}"/>
              </a:ext>
            </a:extLst>
          </p:cNvPr>
          <p:cNvSpPr>
            <a:spLocks noGrp="1"/>
          </p:cNvSpPr>
          <p:nvPr>
            <p:ph type="title"/>
          </p:nvPr>
        </p:nvSpPr>
        <p:spPr/>
        <p:txBody>
          <a:bodyPr/>
          <a:lstStyle/>
          <a:p>
            <a:r>
              <a:rPr lang="en-US" dirty="0"/>
              <a:t>Detection of Discontinuities (Isolated Points)</a:t>
            </a:r>
          </a:p>
        </p:txBody>
      </p:sp>
      <p:pic>
        <p:nvPicPr>
          <p:cNvPr id="4" name="Content Placeholder 3">
            <a:extLst>
              <a:ext uri="{FF2B5EF4-FFF2-40B4-BE49-F238E27FC236}">
                <a16:creationId xmlns:a16="http://schemas.microsoft.com/office/drawing/2014/main" id="{738117B8-A91C-4C61-AFC2-F281789CB2B8}"/>
              </a:ext>
            </a:extLst>
          </p:cNvPr>
          <p:cNvPicPr>
            <a:picLocks noGrp="1" noChangeAspect="1"/>
          </p:cNvPicPr>
          <p:nvPr>
            <p:ph idx="1"/>
          </p:nvPr>
        </p:nvPicPr>
        <p:blipFill>
          <a:blip r:embed="rId2"/>
          <a:stretch>
            <a:fillRect/>
          </a:stretch>
        </p:blipFill>
        <p:spPr>
          <a:xfrm>
            <a:off x="1097280" y="1849315"/>
            <a:ext cx="5528603" cy="2609850"/>
          </a:xfrm>
          <a:prstGeom prst="rect">
            <a:avLst/>
          </a:prstGeom>
        </p:spPr>
      </p:pic>
      <p:pic>
        <p:nvPicPr>
          <p:cNvPr id="5" name="Picture 4">
            <a:extLst>
              <a:ext uri="{FF2B5EF4-FFF2-40B4-BE49-F238E27FC236}">
                <a16:creationId xmlns:a16="http://schemas.microsoft.com/office/drawing/2014/main" id="{94E77ECF-DFE8-470D-8DD5-3A18CCB44A33}"/>
              </a:ext>
            </a:extLst>
          </p:cNvPr>
          <p:cNvPicPr>
            <a:picLocks noChangeAspect="1"/>
          </p:cNvPicPr>
          <p:nvPr/>
        </p:nvPicPr>
        <p:blipFill>
          <a:blip r:embed="rId3"/>
          <a:stretch>
            <a:fillRect/>
          </a:stretch>
        </p:blipFill>
        <p:spPr>
          <a:xfrm>
            <a:off x="6607270" y="2190554"/>
            <a:ext cx="1971675" cy="1971675"/>
          </a:xfrm>
          <a:prstGeom prst="rect">
            <a:avLst/>
          </a:prstGeom>
        </p:spPr>
      </p:pic>
      <p:pic>
        <p:nvPicPr>
          <p:cNvPr id="6" name="Picture 5">
            <a:extLst>
              <a:ext uri="{FF2B5EF4-FFF2-40B4-BE49-F238E27FC236}">
                <a16:creationId xmlns:a16="http://schemas.microsoft.com/office/drawing/2014/main" id="{96F2AE32-31C7-4924-A5E2-001E44701C3A}"/>
              </a:ext>
            </a:extLst>
          </p:cNvPr>
          <p:cNvPicPr>
            <a:picLocks noChangeAspect="1"/>
          </p:cNvPicPr>
          <p:nvPr/>
        </p:nvPicPr>
        <p:blipFill>
          <a:blip r:embed="rId4"/>
          <a:stretch>
            <a:fillRect/>
          </a:stretch>
        </p:blipFill>
        <p:spPr>
          <a:xfrm>
            <a:off x="7311758" y="1778371"/>
            <a:ext cx="561975" cy="447675"/>
          </a:xfrm>
          <a:prstGeom prst="rect">
            <a:avLst/>
          </a:prstGeom>
        </p:spPr>
      </p:pic>
      <p:sp>
        <p:nvSpPr>
          <p:cNvPr id="7" name="Rectangle 6">
            <a:extLst>
              <a:ext uri="{FF2B5EF4-FFF2-40B4-BE49-F238E27FC236}">
                <a16:creationId xmlns:a16="http://schemas.microsoft.com/office/drawing/2014/main" id="{9DAFDE5A-18EE-4CBA-A1F2-D12E38CAB435}"/>
              </a:ext>
            </a:extLst>
          </p:cNvPr>
          <p:cNvSpPr/>
          <p:nvPr/>
        </p:nvSpPr>
        <p:spPr>
          <a:xfrm>
            <a:off x="1097280" y="4542689"/>
            <a:ext cx="10339754" cy="923330"/>
          </a:xfrm>
          <a:prstGeom prst="rect">
            <a:avLst/>
          </a:prstGeom>
        </p:spPr>
        <p:txBody>
          <a:bodyPr wrap="square">
            <a:spAutoFit/>
          </a:bodyPr>
          <a:lstStyle/>
          <a:p>
            <a:pPr algn="ctr"/>
            <a:r>
              <a:rPr lang="en-US" b="1" dirty="0">
                <a:solidFill>
                  <a:srgbClr val="000000"/>
                </a:solidFill>
                <a:latin typeface="+mj-lt"/>
              </a:rPr>
              <a:t>Figure 2: </a:t>
            </a:r>
            <a:r>
              <a:rPr lang="en-US" dirty="0">
                <a:solidFill>
                  <a:srgbClr val="000000"/>
                </a:solidFill>
                <a:latin typeface="+mj-lt"/>
              </a:rPr>
              <a:t>(a) Laplacian kernel used for point detection. (b) X-ray image of a turbine blade with a porosity manifested by a single black pixel. (c) Result of convolving the kernel with the image. (d) Result of using </a:t>
            </a:r>
            <a:r>
              <a:rPr lang="en-US" b="1" dirty="0">
                <a:solidFill>
                  <a:srgbClr val="1E7AB9"/>
                </a:solidFill>
                <a:latin typeface="+mj-lt"/>
              </a:rPr>
              <a:t>a non-negative threshold.</a:t>
            </a:r>
            <a:endParaRPr lang="en-US" dirty="0">
              <a:latin typeface="+mj-lt"/>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E2FCDA1-67B9-4897-8DE3-1E176C4006F0}"/>
                  </a:ext>
                </a:extLst>
              </p:cNvPr>
              <p:cNvSpPr/>
              <p:nvPr/>
            </p:nvSpPr>
            <p:spPr>
              <a:xfrm>
                <a:off x="8738234" y="2853567"/>
                <a:ext cx="2698800" cy="5729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a:latin typeface="Cambria Math" panose="02040503050406030204" pitchFamily="18" charset="0"/>
                        </a:rPr>
                        <m:t>𝒈</m:t>
                      </m:r>
                      <m:r>
                        <a:rPr lang="en-US" sz="1400" b="1" i="0">
                          <a:latin typeface="Cambria Math" panose="02040503050406030204" pitchFamily="18" charset="0"/>
                        </a:rPr>
                        <m:t>(</m:t>
                      </m:r>
                      <m:r>
                        <a:rPr lang="en-US" sz="1400" b="1" i="1">
                          <a:latin typeface="Cambria Math" panose="02040503050406030204" pitchFamily="18" charset="0"/>
                        </a:rPr>
                        <m:t>𝒙</m:t>
                      </m:r>
                      <m:r>
                        <a:rPr lang="en-US" sz="1400" b="1" i="0">
                          <a:latin typeface="Cambria Math" panose="02040503050406030204" pitchFamily="18" charset="0"/>
                        </a:rPr>
                        <m:t>,</m:t>
                      </m:r>
                      <m:r>
                        <a:rPr lang="en-US" sz="1400" b="1" i="1">
                          <a:latin typeface="Cambria Math" panose="02040503050406030204" pitchFamily="18" charset="0"/>
                        </a:rPr>
                        <m:t>𝒚</m:t>
                      </m:r>
                      <m:r>
                        <a:rPr lang="en-US" sz="1400" b="1" i="0">
                          <a:latin typeface="Cambria Math" panose="02040503050406030204" pitchFamily="18" charset="0"/>
                        </a:rPr>
                        <m:t>)=</m:t>
                      </m:r>
                      <m:d>
                        <m:dPr>
                          <m:begChr m:val="{"/>
                          <m:endChr m:val=""/>
                          <m:ctrlPr>
                            <a:rPr lang="en-US" sz="1400" b="1" i="1">
                              <a:latin typeface="Cambria Math" panose="02040503050406030204" pitchFamily="18" charset="0"/>
                            </a:rPr>
                          </m:ctrlPr>
                        </m:dPr>
                        <m:e>
                          <m:m>
                            <m:mPr>
                              <m:plcHide m:val="on"/>
                              <m:mcs>
                                <m:mc>
                                  <m:mcPr>
                                    <m:count m:val="2"/>
                                    <m:mcJc m:val="center"/>
                                  </m:mcPr>
                                </m:mc>
                              </m:mcs>
                              <m:ctrlPr>
                                <a:rPr lang="en-US" sz="1400" b="1" i="1">
                                  <a:latin typeface="Cambria Math" panose="02040503050406030204" pitchFamily="18" charset="0"/>
                                </a:rPr>
                              </m:ctrlPr>
                            </m:mPr>
                            <m:mr>
                              <m:e>
                                <m:r>
                                  <a:rPr lang="en-US" sz="1400" b="1" i="0">
                                    <a:latin typeface="Cambria Math" panose="02040503050406030204" pitchFamily="18" charset="0"/>
                                  </a:rPr>
                                  <m:t>𝟏</m:t>
                                </m:r>
                              </m:e>
                              <m:e>
                                <m:r>
                                  <m:rPr>
                                    <m:nor/>
                                  </m:rPr>
                                  <a:rPr lang="en-US" sz="1400" b="1" i="1">
                                    <a:latin typeface="Cambria Math" panose="02040503050406030204" pitchFamily="18" charset="0"/>
                                  </a:rPr>
                                  <m:t> </m:t>
                                </m:r>
                                <m:r>
                                  <m:rPr>
                                    <m:nor/>
                                  </m:rPr>
                                  <a:rPr lang="en-US" sz="1400" b="1" i="1">
                                    <a:latin typeface="Cambria Math" panose="02040503050406030204" pitchFamily="18" charset="0"/>
                                  </a:rPr>
                                  <m:t>if</m:t>
                                </m:r>
                                <m:r>
                                  <m:rPr>
                                    <m:nor/>
                                  </m:rPr>
                                  <a:rPr lang="en-US" sz="1400" b="1" i="1">
                                    <a:latin typeface="Cambria Math" panose="02040503050406030204" pitchFamily="18" charset="0"/>
                                  </a:rPr>
                                  <m:t> </m:t>
                                </m:r>
                                <m:r>
                                  <a:rPr lang="en-US" sz="1400" b="1" i="0">
                                    <a:latin typeface="Cambria Math" panose="02040503050406030204" pitchFamily="18" charset="0"/>
                                  </a:rPr>
                                  <m:t>|</m:t>
                                </m:r>
                                <m:r>
                                  <a:rPr lang="en-US" sz="1400" b="1" i="1">
                                    <a:latin typeface="Cambria Math" panose="02040503050406030204" pitchFamily="18" charset="0"/>
                                  </a:rPr>
                                  <m:t>𝒁</m:t>
                                </m:r>
                                <m:r>
                                  <a:rPr lang="en-US" sz="1400" b="1" i="0">
                                    <a:latin typeface="Cambria Math" panose="02040503050406030204" pitchFamily="18" charset="0"/>
                                  </a:rPr>
                                  <m:t>(</m:t>
                                </m:r>
                                <m:r>
                                  <a:rPr lang="en-US" sz="1400" b="1" i="1">
                                    <a:latin typeface="Cambria Math" panose="02040503050406030204" pitchFamily="18" charset="0"/>
                                  </a:rPr>
                                  <m:t>𝒙</m:t>
                                </m:r>
                                <m:r>
                                  <a:rPr lang="en-US" sz="1400" b="1" i="0">
                                    <a:latin typeface="Cambria Math" panose="02040503050406030204" pitchFamily="18" charset="0"/>
                                  </a:rPr>
                                  <m:t>,</m:t>
                                </m:r>
                                <m:r>
                                  <a:rPr lang="en-US" sz="1400" b="1" i="1">
                                    <a:latin typeface="Cambria Math" panose="02040503050406030204" pitchFamily="18" charset="0"/>
                                  </a:rPr>
                                  <m:t>𝒚</m:t>
                                </m:r>
                                <m:r>
                                  <a:rPr lang="en-US" sz="1400" b="1" i="0">
                                    <a:latin typeface="Cambria Math" panose="02040503050406030204" pitchFamily="18" charset="0"/>
                                  </a:rPr>
                                  <m:t>)|&gt;</m:t>
                                </m:r>
                                <m:r>
                                  <a:rPr lang="en-US" sz="1400" b="1" i="1">
                                    <a:latin typeface="Cambria Math" panose="02040503050406030204" pitchFamily="18" charset="0"/>
                                  </a:rPr>
                                  <m:t>𝑻</m:t>
                                </m:r>
                              </m:e>
                            </m:mr>
                            <m:mr>
                              <m:e>
                                <m:r>
                                  <a:rPr lang="en-US" sz="1400" b="1" i="0">
                                    <a:latin typeface="Cambria Math" panose="02040503050406030204" pitchFamily="18" charset="0"/>
                                  </a:rPr>
                                  <m:t>𝟎</m:t>
                                </m:r>
                              </m:e>
                              <m:e>
                                <m:r>
                                  <m:rPr>
                                    <m:nor/>
                                  </m:rPr>
                                  <a:rPr lang="en-US" sz="1400" b="1" i="1">
                                    <a:latin typeface="Cambria Math" panose="02040503050406030204" pitchFamily="18" charset="0"/>
                                  </a:rPr>
                                  <m:t> </m:t>
                                </m:r>
                                <m:r>
                                  <m:rPr>
                                    <m:nor/>
                                  </m:rPr>
                                  <a:rPr lang="en-US" sz="1400" b="1" i="1">
                                    <a:latin typeface="Cambria Math" panose="02040503050406030204" pitchFamily="18" charset="0"/>
                                  </a:rPr>
                                  <m:t>otherwise</m:t>
                                </m:r>
                                <m:r>
                                  <m:rPr>
                                    <m:nor/>
                                  </m:rPr>
                                  <a:rPr lang="en-US" sz="1400" b="1" i="1">
                                    <a:latin typeface="Cambria Math" panose="02040503050406030204" pitchFamily="18" charset="0"/>
                                  </a:rPr>
                                  <m:t> </m:t>
                                </m:r>
                              </m:e>
                            </m:mr>
                          </m:m>
                        </m:e>
                      </m:d>
                    </m:oMath>
                  </m:oMathPara>
                </a14:m>
                <a:endParaRPr lang="en-US" sz="1400" b="1" dirty="0"/>
              </a:p>
            </p:txBody>
          </p:sp>
        </mc:Choice>
        <mc:Fallback xmlns="">
          <p:sp>
            <p:nvSpPr>
              <p:cNvPr id="8" name="Rectangle 7">
                <a:extLst>
                  <a:ext uri="{FF2B5EF4-FFF2-40B4-BE49-F238E27FC236}">
                    <a16:creationId xmlns:a16="http://schemas.microsoft.com/office/drawing/2014/main" id="{2E2FCDA1-67B9-4897-8DE3-1E176C4006F0}"/>
                  </a:ext>
                </a:extLst>
              </p:cNvPr>
              <p:cNvSpPr>
                <a:spLocks noRot="1" noChangeAspect="1" noMove="1" noResize="1" noEditPoints="1" noAdjustHandles="1" noChangeArrowheads="1" noChangeShapeType="1" noTextEdit="1"/>
              </p:cNvSpPr>
              <p:nvPr/>
            </p:nvSpPr>
            <p:spPr>
              <a:xfrm>
                <a:off x="8738234" y="2853567"/>
                <a:ext cx="2698800" cy="572914"/>
              </a:xfrm>
              <a:prstGeom prst="rect">
                <a:avLst/>
              </a:prstGeom>
              <a:blipFill>
                <a:blip r:embed="rId5"/>
                <a:stretch>
                  <a:fillRect t="-179787" b="-264894"/>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6D9ABDB4-296B-BFCA-EA81-7BC061509183}"/>
              </a:ext>
            </a:extLst>
          </p:cNvPr>
          <p:cNvSpPr>
            <a:spLocks noGrp="1"/>
          </p:cNvSpPr>
          <p:nvPr>
            <p:ph type="dt" sz="half" idx="10"/>
          </p:nvPr>
        </p:nvSpPr>
        <p:spPr/>
        <p:txBody>
          <a:bodyPr/>
          <a:lstStyle/>
          <a:p>
            <a:fld id="{99C0F263-8E35-4182-943D-14BB768BDFF0}" type="datetime1">
              <a:rPr lang="en-US" smtClean="0"/>
              <a:t>7/20/2023</a:t>
            </a:fld>
            <a:endParaRPr lang="en-US"/>
          </a:p>
        </p:txBody>
      </p:sp>
      <p:sp>
        <p:nvSpPr>
          <p:cNvPr id="9" name="Footer Placeholder 8">
            <a:extLst>
              <a:ext uri="{FF2B5EF4-FFF2-40B4-BE49-F238E27FC236}">
                <a16:creationId xmlns:a16="http://schemas.microsoft.com/office/drawing/2014/main" id="{3ECE8EA3-171C-CEA1-77C3-C11EC4B9B9F5}"/>
              </a:ext>
            </a:extLst>
          </p:cNvPr>
          <p:cNvSpPr>
            <a:spLocks noGrp="1"/>
          </p:cNvSpPr>
          <p:nvPr>
            <p:ph type="ftr" sz="quarter" idx="11"/>
          </p:nvPr>
        </p:nvSpPr>
        <p:spPr/>
        <p:txBody>
          <a:bodyPr/>
          <a:lstStyle/>
          <a:p>
            <a:r>
              <a:rPr lang="en-US"/>
              <a:t>Basic Image Segmentation</a:t>
            </a:r>
          </a:p>
        </p:txBody>
      </p:sp>
      <p:sp>
        <p:nvSpPr>
          <p:cNvPr id="10" name="Slide Number Placeholder 9">
            <a:extLst>
              <a:ext uri="{FF2B5EF4-FFF2-40B4-BE49-F238E27FC236}">
                <a16:creationId xmlns:a16="http://schemas.microsoft.com/office/drawing/2014/main" id="{61623445-40CF-AAAD-7ACC-9D1C70564222}"/>
              </a:ext>
            </a:extLst>
          </p:cNvPr>
          <p:cNvSpPr>
            <a:spLocks noGrp="1"/>
          </p:cNvSpPr>
          <p:nvPr>
            <p:ph type="sldNum" sz="quarter" idx="12"/>
          </p:nvPr>
        </p:nvSpPr>
        <p:spPr/>
        <p:txBody>
          <a:bodyPr/>
          <a:lstStyle/>
          <a:p>
            <a:fld id="{2FCFBBC8-F085-406F-9B65-7DDECB6CCE80}" type="slidenum">
              <a:rPr lang="en-US" smtClean="0"/>
              <a:t>16</a:t>
            </a:fld>
            <a:endParaRPr lang="en-US"/>
          </a:p>
        </p:txBody>
      </p:sp>
    </p:spTree>
    <p:extLst>
      <p:ext uri="{BB962C8B-B14F-4D97-AF65-F5344CB8AC3E}">
        <p14:creationId xmlns:p14="http://schemas.microsoft.com/office/powerpoint/2010/main" val="166316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001F-B6D4-4447-9801-53C388D5C02D}"/>
              </a:ext>
            </a:extLst>
          </p:cNvPr>
          <p:cNvSpPr>
            <a:spLocks noGrp="1"/>
          </p:cNvSpPr>
          <p:nvPr>
            <p:ph type="title"/>
          </p:nvPr>
        </p:nvSpPr>
        <p:spPr/>
        <p:txBody>
          <a:bodyPr/>
          <a:lstStyle/>
          <a:p>
            <a:r>
              <a:rPr lang="en-US" dirty="0"/>
              <a:t>Detection of Discontinuities (Line Detection)</a:t>
            </a:r>
          </a:p>
        </p:txBody>
      </p:sp>
      <p:pic>
        <p:nvPicPr>
          <p:cNvPr id="4" name="Content Placeholder 3">
            <a:extLst>
              <a:ext uri="{FF2B5EF4-FFF2-40B4-BE49-F238E27FC236}">
                <a16:creationId xmlns:a16="http://schemas.microsoft.com/office/drawing/2014/main" id="{C8A5D7DD-933F-4518-B9AF-7AAC0EFD69DA}"/>
              </a:ext>
            </a:extLst>
          </p:cNvPr>
          <p:cNvPicPr>
            <a:picLocks noGrp="1" noChangeAspect="1"/>
          </p:cNvPicPr>
          <p:nvPr>
            <p:ph sz="half" idx="1"/>
          </p:nvPr>
        </p:nvPicPr>
        <p:blipFill>
          <a:blip r:embed="rId2"/>
          <a:stretch>
            <a:fillRect/>
          </a:stretch>
        </p:blipFill>
        <p:spPr>
          <a:xfrm>
            <a:off x="1564247" y="1846263"/>
            <a:ext cx="4409834" cy="4022725"/>
          </a:xfrm>
          <a:prstGeom prst="rect">
            <a:avLst/>
          </a:prstGeom>
        </p:spPr>
      </p:pic>
      <p:sp>
        <p:nvSpPr>
          <p:cNvPr id="5" name="Content Placeholder 4">
            <a:extLst>
              <a:ext uri="{FF2B5EF4-FFF2-40B4-BE49-F238E27FC236}">
                <a16:creationId xmlns:a16="http://schemas.microsoft.com/office/drawing/2014/main" id="{1C3D2DF3-702F-4B5F-885B-16430B9FA16E}"/>
              </a:ext>
            </a:extLst>
          </p:cNvPr>
          <p:cNvSpPr>
            <a:spLocks noGrp="1"/>
          </p:cNvSpPr>
          <p:nvPr>
            <p:ph sz="half" idx="2"/>
          </p:nvPr>
        </p:nvSpPr>
        <p:spPr/>
        <p:txBody>
          <a:bodyPr>
            <a:normAutofit/>
          </a:bodyPr>
          <a:lstStyle/>
          <a:p>
            <a:pPr algn="just">
              <a:lnSpc>
                <a:spcPct val="150000"/>
              </a:lnSpc>
            </a:pPr>
            <a:r>
              <a:rPr lang="en-US" b="1" dirty="0">
                <a:solidFill>
                  <a:schemeClr val="tx1"/>
                </a:solidFill>
              </a:rPr>
              <a:t>Figure 3: </a:t>
            </a:r>
            <a:r>
              <a:rPr lang="en-US" dirty="0">
                <a:solidFill>
                  <a:schemeClr val="tx1"/>
                </a:solidFill>
              </a:rPr>
              <a:t>(a) Original image. (b) Laplacian image; the magnified section shows the positive/negative double-line effect characteristic of the Laplacian. (c) Absolute value of the Laplacian. (d) Positive values of the Laplacian.</a:t>
            </a:r>
          </a:p>
          <a:p>
            <a:pPr marL="0" indent="0" algn="just">
              <a:buNone/>
            </a:pPr>
            <a:r>
              <a:rPr lang="en-US" dirty="0">
                <a:solidFill>
                  <a:schemeClr val="tx1"/>
                </a:solidFill>
              </a:rPr>
              <a:t> </a:t>
            </a:r>
            <a:br>
              <a:rPr lang="en-US" dirty="0"/>
            </a:br>
            <a:endParaRPr lang="en-US" dirty="0"/>
          </a:p>
        </p:txBody>
      </p:sp>
      <p:pic>
        <p:nvPicPr>
          <p:cNvPr id="6" name="Picture 5">
            <a:extLst>
              <a:ext uri="{FF2B5EF4-FFF2-40B4-BE49-F238E27FC236}">
                <a16:creationId xmlns:a16="http://schemas.microsoft.com/office/drawing/2014/main" id="{8661F526-1969-471E-818F-03FA1185FC81}"/>
              </a:ext>
            </a:extLst>
          </p:cNvPr>
          <p:cNvPicPr>
            <a:picLocks noChangeAspect="1"/>
          </p:cNvPicPr>
          <p:nvPr/>
        </p:nvPicPr>
        <p:blipFill>
          <a:blip r:embed="rId3"/>
          <a:stretch>
            <a:fillRect/>
          </a:stretch>
        </p:blipFill>
        <p:spPr>
          <a:xfrm>
            <a:off x="1205156" y="1832317"/>
            <a:ext cx="352425" cy="333375"/>
          </a:xfrm>
          <a:prstGeom prst="rect">
            <a:avLst/>
          </a:prstGeom>
        </p:spPr>
      </p:pic>
      <p:sp>
        <p:nvSpPr>
          <p:cNvPr id="3" name="Date Placeholder 2">
            <a:extLst>
              <a:ext uri="{FF2B5EF4-FFF2-40B4-BE49-F238E27FC236}">
                <a16:creationId xmlns:a16="http://schemas.microsoft.com/office/drawing/2014/main" id="{0EAAF64C-60D8-FD09-542F-DD6CAAEB214E}"/>
              </a:ext>
            </a:extLst>
          </p:cNvPr>
          <p:cNvSpPr>
            <a:spLocks noGrp="1"/>
          </p:cNvSpPr>
          <p:nvPr>
            <p:ph type="dt" sz="half" idx="10"/>
          </p:nvPr>
        </p:nvSpPr>
        <p:spPr/>
        <p:txBody>
          <a:bodyPr/>
          <a:lstStyle/>
          <a:p>
            <a:fld id="{EE4AFC82-4E6F-4709-8B26-6655704CC7A8}" type="datetime1">
              <a:rPr lang="en-US" smtClean="0"/>
              <a:t>7/20/2023</a:t>
            </a:fld>
            <a:endParaRPr lang="en-US"/>
          </a:p>
        </p:txBody>
      </p:sp>
      <p:sp>
        <p:nvSpPr>
          <p:cNvPr id="7" name="Footer Placeholder 6">
            <a:extLst>
              <a:ext uri="{FF2B5EF4-FFF2-40B4-BE49-F238E27FC236}">
                <a16:creationId xmlns:a16="http://schemas.microsoft.com/office/drawing/2014/main" id="{353C54C3-79D4-87DB-5753-458AEC15C412}"/>
              </a:ext>
            </a:extLst>
          </p:cNvPr>
          <p:cNvSpPr>
            <a:spLocks noGrp="1"/>
          </p:cNvSpPr>
          <p:nvPr>
            <p:ph type="ftr" sz="quarter" idx="11"/>
          </p:nvPr>
        </p:nvSpPr>
        <p:spPr/>
        <p:txBody>
          <a:bodyPr/>
          <a:lstStyle/>
          <a:p>
            <a:r>
              <a:rPr lang="en-US"/>
              <a:t>Basic Image Segmentation</a:t>
            </a:r>
          </a:p>
        </p:txBody>
      </p:sp>
      <p:sp>
        <p:nvSpPr>
          <p:cNvPr id="8" name="Slide Number Placeholder 7">
            <a:extLst>
              <a:ext uri="{FF2B5EF4-FFF2-40B4-BE49-F238E27FC236}">
                <a16:creationId xmlns:a16="http://schemas.microsoft.com/office/drawing/2014/main" id="{7816FE82-A4B6-447C-E969-F65B104A8D2F}"/>
              </a:ext>
            </a:extLst>
          </p:cNvPr>
          <p:cNvSpPr>
            <a:spLocks noGrp="1"/>
          </p:cNvSpPr>
          <p:nvPr>
            <p:ph type="sldNum" sz="quarter" idx="12"/>
          </p:nvPr>
        </p:nvSpPr>
        <p:spPr/>
        <p:txBody>
          <a:bodyPr/>
          <a:lstStyle/>
          <a:p>
            <a:fld id="{2FCFBBC8-F085-406F-9B65-7DDECB6CCE80}" type="slidenum">
              <a:rPr lang="en-US" smtClean="0"/>
              <a:t>17</a:t>
            </a:fld>
            <a:endParaRPr lang="en-US"/>
          </a:p>
        </p:txBody>
      </p:sp>
    </p:spTree>
    <p:extLst>
      <p:ext uri="{BB962C8B-B14F-4D97-AF65-F5344CB8AC3E}">
        <p14:creationId xmlns:p14="http://schemas.microsoft.com/office/powerpoint/2010/main" val="416731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51AA07-40F4-4B9F-822A-3D89C7A2EB2D}"/>
              </a:ext>
            </a:extLst>
          </p:cNvPr>
          <p:cNvSpPr>
            <a:spLocks noGrp="1"/>
          </p:cNvSpPr>
          <p:nvPr>
            <p:ph type="title"/>
          </p:nvPr>
        </p:nvSpPr>
        <p:spPr/>
        <p:txBody>
          <a:bodyPr/>
          <a:lstStyle/>
          <a:p>
            <a:r>
              <a:rPr lang="en-US" dirty="0"/>
              <a:t>Detection of Discontinuities (Line Detection)</a:t>
            </a:r>
          </a:p>
        </p:txBody>
      </p:sp>
      <p:pic>
        <p:nvPicPr>
          <p:cNvPr id="7" name="Content Placeholder 6">
            <a:extLst>
              <a:ext uri="{FF2B5EF4-FFF2-40B4-BE49-F238E27FC236}">
                <a16:creationId xmlns:a16="http://schemas.microsoft.com/office/drawing/2014/main" id="{DB3A6853-F8EB-48B2-A4E2-E23DE8ECA191}"/>
              </a:ext>
            </a:extLst>
          </p:cNvPr>
          <p:cNvPicPr>
            <a:picLocks noGrp="1" noChangeAspect="1"/>
          </p:cNvPicPr>
          <p:nvPr>
            <p:ph idx="1"/>
          </p:nvPr>
        </p:nvPicPr>
        <p:blipFill>
          <a:blip r:embed="rId2"/>
          <a:stretch>
            <a:fillRect/>
          </a:stretch>
        </p:blipFill>
        <p:spPr>
          <a:xfrm>
            <a:off x="2344738" y="2120069"/>
            <a:ext cx="7562850" cy="2620744"/>
          </a:xfrm>
          <a:prstGeom prst="rect">
            <a:avLst/>
          </a:prstGeom>
        </p:spPr>
      </p:pic>
      <p:sp>
        <p:nvSpPr>
          <p:cNvPr id="8" name="Rectangle 7">
            <a:extLst>
              <a:ext uri="{FF2B5EF4-FFF2-40B4-BE49-F238E27FC236}">
                <a16:creationId xmlns:a16="http://schemas.microsoft.com/office/drawing/2014/main" id="{AFEB62BA-8B50-4127-9691-C6396F9F282C}"/>
              </a:ext>
            </a:extLst>
          </p:cNvPr>
          <p:cNvSpPr/>
          <p:nvPr/>
        </p:nvSpPr>
        <p:spPr>
          <a:xfrm>
            <a:off x="3877993" y="4737932"/>
            <a:ext cx="5308211" cy="2120068"/>
          </a:xfrm>
          <a:prstGeom prst="rect">
            <a:avLst/>
          </a:prstGeom>
        </p:spPr>
        <p:txBody>
          <a:bodyPr wrap="square">
            <a:spAutoFit/>
          </a:bodyPr>
          <a:lstStyle/>
          <a:p>
            <a:pPr algn="ctr">
              <a:lnSpc>
                <a:spcPct val="150000"/>
              </a:lnSpc>
            </a:pPr>
            <a:r>
              <a:rPr lang="en-US" b="1" dirty="0">
                <a:solidFill>
                  <a:srgbClr val="000000"/>
                </a:solidFill>
                <a:latin typeface="+mj-lt"/>
              </a:rPr>
              <a:t>Figure 4: </a:t>
            </a:r>
            <a:r>
              <a:rPr lang="en-US" dirty="0">
                <a:solidFill>
                  <a:srgbClr val="000000"/>
                </a:solidFill>
                <a:latin typeface="+mj-lt"/>
              </a:rPr>
              <a:t>Line detection kernels. Detection angles are with respect to the axis system in with positive angles measured counterclockwise.</a:t>
            </a:r>
          </a:p>
          <a:p>
            <a:pPr algn="ctr">
              <a:lnSpc>
                <a:spcPct val="150000"/>
              </a:lnSpc>
            </a:pPr>
            <a:r>
              <a:rPr lang="en-US" dirty="0">
                <a:latin typeface="+mj-lt"/>
              </a:rPr>
              <a:t> </a:t>
            </a:r>
            <a:br>
              <a:rPr lang="en-US" dirty="0">
                <a:latin typeface="+mj-lt"/>
              </a:rPr>
            </a:br>
            <a:endParaRPr lang="en-US" dirty="0">
              <a:latin typeface="+mj-lt"/>
            </a:endParaRPr>
          </a:p>
        </p:txBody>
      </p:sp>
      <p:sp>
        <p:nvSpPr>
          <p:cNvPr id="2" name="Date Placeholder 1">
            <a:extLst>
              <a:ext uri="{FF2B5EF4-FFF2-40B4-BE49-F238E27FC236}">
                <a16:creationId xmlns:a16="http://schemas.microsoft.com/office/drawing/2014/main" id="{A9907EF7-77FC-B6B3-00B6-A52497418BD5}"/>
              </a:ext>
            </a:extLst>
          </p:cNvPr>
          <p:cNvSpPr>
            <a:spLocks noGrp="1"/>
          </p:cNvSpPr>
          <p:nvPr>
            <p:ph type="dt" sz="half" idx="10"/>
          </p:nvPr>
        </p:nvSpPr>
        <p:spPr/>
        <p:txBody>
          <a:bodyPr/>
          <a:lstStyle/>
          <a:p>
            <a:fld id="{1CAF9113-F449-45ED-838F-020D16E81249}" type="datetime1">
              <a:rPr lang="en-US" smtClean="0"/>
              <a:t>7/20/2023</a:t>
            </a:fld>
            <a:endParaRPr lang="en-US"/>
          </a:p>
        </p:txBody>
      </p:sp>
      <p:sp>
        <p:nvSpPr>
          <p:cNvPr id="3" name="Footer Placeholder 2">
            <a:extLst>
              <a:ext uri="{FF2B5EF4-FFF2-40B4-BE49-F238E27FC236}">
                <a16:creationId xmlns:a16="http://schemas.microsoft.com/office/drawing/2014/main" id="{0B30EE80-39EE-91DE-9681-DACC13F9183D}"/>
              </a:ext>
            </a:extLst>
          </p:cNvPr>
          <p:cNvSpPr>
            <a:spLocks noGrp="1"/>
          </p:cNvSpPr>
          <p:nvPr>
            <p:ph type="ftr" sz="quarter" idx="11"/>
          </p:nvPr>
        </p:nvSpPr>
        <p:spPr/>
        <p:txBody>
          <a:bodyPr/>
          <a:lstStyle/>
          <a:p>
            <a:r>
              <a:rPr lang="en-US"/>
              <a:t>Basic Image Segmentation</a:t>
            </a:r>
          </a:p>
        </p:txBody>
      </p:sp>
      <p:sp>
        <p:nvSpPr>
          <p:cNvPr id="4" name="Slide Number Placeholder 3">
            <a:extLst>
              <a:ext uri="{FF2B5EF4-FFF2-40B4-BE49-F238E27FC236}">
                <a16:creationId xmlns:a16="http://schemas.microsoft.com/office/drawing/2014/main" id="{0B5A3336-EDAB-E0E3-3A04-31F1731C5EFC}"/>
              </a:ext>
            </a:extLst>
          </p:cNvPr>
          <p:cNvSpPr>
            <a:spLocks noGrp="1"/>
          </p:cNvSpPr>
          <p:nvPr>
            <p:ph type="sldNum" sz="quarter" idx="12"/>
          </p:nvPr>
        </p:nvSpPr>
        <p:spPr/>
        <p:txBody>
          <a:bodyPr/>
          <a:lstStyle/>
          <a:p>
            <a:fld id="{2FCFBBC8-F085-406F-9B65-7DDECB6CCE80}" type="slidenum">
              <a:rPr lang="en-US" smtClean="0"/>
              <a:t>18</a:t>
            </a:fld>
            <a:endParaRPr lang="en-US"/>
          </a:p>
        </p:txBody>
      </p:sp>
    </p:spTree>
    <p:extLst>
      <p:ext uri="{BB962C8B-B14F-4D97-AF65-F5344CB8AC3E}">
        <p14:creationId xmlns:p14="http://schemas.microsoft.com/office/powerpoint/2010/main" val="3570859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FDE5-0325-4B88-94D5-5D4035B93A10}"/>
              </a:ext>
            </a:extLst>
          </p:cNvPr>
          <p:cNvSpPr>
            <a:spLocks noGrp="1"/>
          </p:cNvSpPr>
          <p:nvPr>
            <p:ph type="title"/>
          </p:nvPr>
        </p:nvSpPr>
        <p:spPr/>
        <p:txBody>
          <a:bodyPr/>
          <a:lstStyle/>
          <a:p>
            <a:r>
              <a:rPr lang="en-US" dirty="0"/>
              <a:t>Detection of Discontinuities (Line Detection)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B5396E-5549-47D7-93ED-C67AF8C5BDC9}"/>
                  </a:ext>
                </a:extLst>
              </p:cNvPr>
              <p:cNvSpPr>
                <a:spLocks noGrp="1"/>
              </p:cNvSpPr>
              <p:nvPr>
                <p:ph idx="1"/>
              </p:nvPr>
            </p:nvSpPr>
            <p:spPr/>
            <p:txBody>
              <a:bodyPr>
                <a:normAutofit fontScale="92500" lnSpcReduction="10000"/>
              </a:bodyPr>
              <a:lstStyle/>
              <a:p>
                <a:pPr algn="just">
                  <a:lnSpc>
                    <a:spcPct val="150000"/>
                  </a:lnSpc>
                  <a:buFont typeface="Wingdings" panose="05000000000000000000" pitchFamily="2" charset="2"/>
                  <a:buChar char="v"/>
                </a:pPr>
                <a:r>
                  <a:rPr lang="en-US" dirty="0"/>
                  <a:t>The maximum responses would occur at image locations in which a horizontal line</a:t>
                </a:r>
                <a:br>
                  <a:rPr lang="en-US" dirty="0"/>
                </a:br>
                <a:r>
                  <a:rPr lang="en-US" dirty="0"/>
                  <a:t>passes through the middle row of the kernel.</a:t>
                </a:r>
              </a:p>
              <a:p>
                <a:pPr algn="just">
                  <a:lnSpc>
                    <a:spcPct val="150000"/>
                  </a:lnSpc>
                  <a:buFont typeface="Wingdings" panose="05000000000000000000" pitchFamily="2" charset="2"/>
                  <a:buChar char="v"/>
                </a:pPr>
                <a:r>
                  <a:rPr lang="en-US" dirty="0"/>
                  <a:t>Apply every masks on the image</a:t>
                </a:r>
              </a:p>
              <a:p>
                <a:pPr algn="just">
                  <a:lnSpc>
                    <a:spcPct val="150000"/>
                  </a:lnSpc>
                  <a:buFont typeface="Wingdings" panose="05000000000000000000" pitchFamily="2" charset="2"/>
                  <a:buChar char="v"/>
                </a:pPr>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a:latin typeface="Cambria Math" panose="02040503050406030204" pitchFamily="18" charset="0"/>
                          </a:rPr>
                          <m:t>3</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a:latin typeface="Cambria Math" panose="02040503050406030204" pitchFamily="18" charset="0"/>
                          </a:rPr>
                          <m:t>4</m:t>
                        </m:r>
                      </m:sub>
                    </m:sSub>
                  </m:oMath>
                </a14:m>
                <a:r>
                  <a:rPr lang="en-US" dirty="0"/>
                  <a:t> denotes the response of the horizontal, </a:t>
                </a:r>
                <a14:m>
                  <m:oMath xmlns:m="http://schemas.openxmlformats.org/officeDocument/2006/math">
                    <m:r>
                      <a:rPr lang="en-US">
                        <a:latin typeface="Cambria Math" panose="02040503050406030204" pitchFamily="18" charset="0"/>
                      </a:rPr>
                      <m:t>+45</m:t>
                    </m:r>
                  </m:oMath>
                </a14:m>
                <a:r>
                  <a:rPr lang="en-US" dirty="0"/>
                  <a:t> degree, vertical and </a:t>
                </a:r>
                <a14:m>
                  <m:oMath xmlns:m="http://schemas.openxmlformats.org/officeDocument/2006/math">
                    <m:r>
                      <a:rPr lang="en-US" i="1">
                        <a:latin typeface="Cambria Math" panose="02040503050406030204" pitchFamily="18" charset="0"/>
                      </a:rPr>
                      <m:t>−</m:t>
                    </m:r>
                    <m:r>
                      <a:rPr lang="en-US">
                        <a:latin typeface="Cambria Math" panose="02040503050406030204" pitchFamily="18" charset="0"/>
                      </a:rPr>
                      <m:t>45</m:t>
                    </m:r>
                  </m:oMath>
                </a14:m>
                <a:r>
                  <a:rPr lang="en-US" dirty="0"/>
                  <a:t> degree masks, respectively If, at a certain point in the image</a:t>
                </a:r>
              </a:p>
              <a:p>
                <a:pPr marL="0" indent="0" algn="just">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m:rPr>
                                  <m:sty m:val="p"/>
                                </m:rPr>
                                <a:rPr lang="en-US">
                                  <a:latin typeface="Cambria Math" panose="02040503050406030204" pitchFamily="18" charset="0"/>
                                </a:rPr>
                                <m:t>i</m:t>
                              </m:r>
                            </m:sub>
                          </m:sSub>
                        </m:e>
                      </m:d>
                      <m:r>
                        <a:rPr lang="en-US">
                          <a:latin typeface="Cambria Math" panose="02040503050406030204" pitchFamily="18" charset="0"/>
                        </a:rPr>
                        <m:t>&gt;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m:rPr>
                                  <m:sty m:val="p"/>
                                </m:rPr>
                                <a:rPr lang="en-US">
                                  <a:latin typeface="Cambria Math" panose="02040503050406030204" pitchFamily="18" charset="0"/>
                                </a:rPr>
                                <m:t>j</m:t>
                              </m:r>
                            </m:sub>
                          </m:sSub>
                        </m:e>
                      </m:d>
                    </m:oMath>
                  </m:oMathPara>
                </a14:m>
                <a:endParaRPr lang="en-US" dirty="0"/>
              </a:p>
              <a:p>
                <a:pPr algn="just">
                  <a:lnSpc>
                    <a:spcPct val="150000"/>
                  </a:lnSpc>
                  <a:buFont typeface="Wingdings" panose="05000000000000000000" pitchFamily="2" charset="2"/>
                  <a:buChar char="v"/>
                </a:pPr>
                <a:r>
                  <a:rPr lang="en-US" dirty="0"/>
                  <a:t>for all </a:t>
                </a:r>
                <a14:m>
                  <m:oMath xmlns:m="http://schemas.openxmlformats.org/officeDocument/2006/math">
                    <m:r>
                      <a:rPr lang="en-US" i="1">
                        <a:latin typeface="Cambria Math" panose="02040503050406030204" pitchFamily="18" charset="0"/>
                      </a:rPr>
                      <m:t>𝑗</m:t>
                    </m:r>
                    <m:r>
                      <a:rPr lang="en-US">
                        <a:latin typeface="Cambria Math" panose="02040503050406030204" pitchFamily="18" charset="0"/>
                      </a:rPr>
                      <m:t>≠</m:t>
                    </m:r>
                    <m:r>
                      <a:rPr lang="en-US" i="1">
                        <a:latin typeface="Cambria Math" panose="02040503050406030204" pitchFamily="18" charset="0"/>
                      </a:rPr>
                      <m:t>𝑖</m:t>
                    </m:r>
                  </m:oMath>
                </a14:m>
                <a:r>
                  <a:rPr lang="en-US" dirty="0"/>
                  <a:t>, that point is said to be more likely associated with a line in the direction of mask </a:t>
                </a:r>
                <a14:m>
                  <m:oMath xmlns:m="http://schemas.openxmlformats.org/officeDocument/2006/math">
                    <m:r>
                      <a:rPr lang="en-US" i="1">
                        <a:latin typeface="Cambria Math" panose="02040503050406030204" pitchFamily="18" charset="0"/>
                      </a:rPr>
                      <m:t>𝑖</m:t>
                    </m:r>
                  </m:oMath>
                </a14:m>
                <a:r>
                  <a:rPr lang="en-US" dirty="0"/>
                  <a:t>.</a:t>
                </a:r>
                <a:br>
                  <a:rPr lang="en-US" dirty="0"/>
                </a:br>
                <a:endParaRPr lang="en-US" dirty="0"/>
              </a:p>
            </p:txBody>
          </p:sp>
        </mc:Choice>
        <mc:Fallback xmlns="">
          <p:sp>
            <p:nvSpPr>
              <p:cNvPr id="3" name="Content Placeholder 2">
                <a:extLst>
                  <a:ext uri="{FF2B5EF4-FFF2-40B4-BE49-F238E27FC236}">
                    <a16:creationId xmlns:a16="http://schemas.microsoft.com/office/drawing/2014/main" id="{B6B5396E-5549-47D7-93ED-C67AF8C5BDC9}"/>
                  </a:ext>
                </a:extLst>
              </p:cNvPr>
              <p:cNvSpPr>
                <a:spLocks noGrp="1" noRot="1" noChangeAspect="1" noMove="1" noResize="1" noEditPoints="1" noAdjustHandles="1" noChangeArrowheads="1" noChangeShapeType="1" noTextEdit="1"/>
              </p:cNvSpPr>
              <p:nvPr>
                <p:ph idx="1"/>
              </p:nvPr>
            </p:nvSpPr>
            <p:spPr>
              <a:blipFill>
                <a:blip r:embed="rId2"/>
                <a:stretch>
                  <a:fillRect l="-1333" r="-14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8E41A67-8F4E-F4F6-10A4-99951A4ED7D4}"/>
              </a:ext>
            </a:extLst>
          </p:cNvPr>
          <p:cNvSpPr>
            <a:spLocks noGrp="1"/>
          </p:cNvSpPr>
          <p:nvPr>
            <p:ph type="dt" sz="half" idx="10"/>
          </p:nvPr>
        </p:nvSpPr>
        <p:spPr/>
        <p:txBody>
          <a:bodyPr/>
          <a:lstStyle/>
          <a:p>
            <a:fld id="{E480D9AA-4CE3-43E7-9E43-F207284BD263}" type="datetime1">
              <a:rPr lang="en-US" smtClean="0"/>
              <a:t>7/20/2023</a:t>
            </a:fld>
            <a:endParaRPr lang="en-US"/>
          </a:p>
        </p:txBody>
      </p:sp>
      <p:sp>
        <p:nvSpPr>
          <p:cNvPr id="5" name="Footer Placeholder 4">
            <a:extLst>
              <a:ext uri="{FF2B5EF4-FFF2-40B4-BE49-F238E27FC236}">
                <a16:creationId xmlns:a16="http://schemas.microsoft.com/office/drawing/2014/main" id="{D9D702F5-2595-ECFD-B7F2-7AE5CBA3C5EB}"/>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3E5D807F-92E8-0ABC-4D9D-E8D7E599467B}"/>
              </a:ext>
            </a:extLst>
          </p:cNvPr>
          <p:cNvSpPr>
            <a:spLocks noGrp="1"/>
          </p:cNvSpPr>
          <p:nvPr>
            <p:ph type="sldNum" sz="quarter" idx="12"/>
          </p:nvPr>
        </p:nvSpPr>
        <p:spPr/>
        <p:txBody>
          <a:bodyPr/>
          <a:lstStyle/>
          <a:p>
            <a:fld id="{2FCFBBC8-F085-406F-9B65-7DDECB6CCE80}" type="slidenum">
              <a:rPr lang="en-US" smtClean="0"/>
              <a:t>19</a:t>
            </a:fld>
            <a:endParaRPr lang="en-US"/>
          </a:p>
        </p:txBody>
      </p:sp>
    </p:spTree>
    <p:extLst>
      <p:ext uri="{BB962C8B-B14F-4D97-AF65-F5344CB8AC3E}">
        <p14:creationId xmlns:p14="http://schemas.microsoft.com/office/powerpoint/2010/main" val="161103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AE99-E0D0-4DBA-9BF9-AEEC0122E987}"/>
              </a:ext>
            </a:extLst>
          </p:cNvPr>
          <p:cNvSpPr>
            <a:spLocks noGrp="1"/>
          </p:cNvSpPr>
          <p:nvPr>
            <p:ph type="title"/>
          </p:nvPr>
        </p:nvSpPr>
        <p:spPr/>
        <p:txBody>
          <a:bodyPr/>
          <a:lstStyle/>
          <a:p>
            <a:r>
              <a:rPr lang="en-US" dirty="0"/>
              <a:t>Image Analysis</a:t>
            </a:r>
          </a:p>
        </p:txBody>
      </p:sp>
      <p:sp>
        <p:nvSpPr>
          <p:cNvPr id="3" name="Content Placeholder 2">
            <a:extLst>
              <a:ext uri="{FF2B5EF4-FFF2-40B4-BE49-F238E27FC236}">
                <a16:creationId xmlns:a16="http://schemas.microsoft.com/office/drawing/2014/main" id="{3AB7D4A6-30BF-4928-BED2-F99CE066393E}"/>
              </a:ext>
            </a:extLst>
          </p:cNvPr>
          <p:cNvSpPr>
            <a:spLocks noGrp="1"/>
          </p:cNvSpPr>
          <p:nvPr>
            <p:ph idx="1"/>
          </p:nvPr>
        </p:nvSpPr>
        <p:spPr/>
        <p:txBody>
          <a:bodyPr/>
          <a:lstStyle/>
          <a:p>
            <a:pPr lvl="0" algn="just">
              <a:buFont typeface="Wingdings" panose="05000000000000000000" pitchFamily="2" charset="2"/>
              <a:buChar char="v"/>
            </a:pPr>
            <a:r>
              <a:rPr lang="en-US" dirty="0"/>
              <a:t>Image analysis is the extraction of meaningful information from images.</a:t>
            </a:r>
          </a:p>
          <a:p>
            <a:pPr lvl="0" algn="just">
              <a:buFont typeface="Wingdings" panose="05000000000000000000" pitchFamily="2" charset="2"/>
              <a:buChar char="v"/>
            </a:pPr>
            <a:r>
              <a:rPr lang="en-US" dirty="0"/>
              <a:t>It is a prior task of object recognition.</a:t>
            </a:r>
          </a:p>
          <a:p>
            <a:pPr lvl="0" algn="just">
              <a:buFont typeface="Wingdings" panose="05000000000000000000" pitchFamily="2" charset="2"/>
              <a:buChar char="v"/>
            </a:pPr>
            <a:r>
              <a:rPr lang="en-US" dirty="0"/>
              <a:t>Image analysis gives input to the object recognition task.</a:t>
            </a:r>
          </a:p>
          <a:p>
            <a:pPr lvl="0" algn="just">
              <a:buFont typeface="Wingdings" panose="05000000000000000000" pitchFamily="2" charset="2"/>
              <a:buChar char="v"/>
            </a:pPr>
            <a:r>
              <a:rPr lang="en-US" dirty="0"/>
              <a:t>Image analysis involves three sub-tasks:</a:t>
            </a:r>
          </a:p>
          <a:p>
            <a:pPr marL="457200" lvl="0" indent="-457200" algn="just">
              <a:buFont typeface="+mj-lt"/>
              <a:buAutoNum type="arabicPeriod"/>
            </a:pPr>
            <a:r>
              <a:rPr lang="en-US" dirty="0"/>
              <a:t>Segmentation</a:t>
            </a:r>
          </a:p>
          <a:p>
            <a:pPr marL="457200" lvl="0" indent="-457200" algn="just">
              <a:buFont typeface="+mj-lt"/>
              <a:buAutoNum type="arabicPeriod"/>
            </a:pPr>
            <a:r>
              <a:rPr lang="en-US" dirty="0"/>
              <a:t>Feature Extraction</a:t>
            </a:r>
          </a:p>
          <a:p>
            <a:pPr marL="457200" lvl="0" indent="-457200" algn="just">
              <a:buFont typeface="+mj-lt"/>
              <a:buAutoNum type="arabicPeriod"/>
            </a:pPr>
            <a:r>
              <a:rPr lang="en-US" dirty="0"/>
              <a:t>Classification</a:t>
            </a:r>
          </a:p>
          <a:p>
            <a:endParaRPr lang="en-US" dirty="0"/>
          </a:p>
        </p:txBody>
      </p:sp>
      <p:sp>
        <p:nvSpPr>
          <p:cNvPr id="4" name="Date Placeholder 3">
            <a:extLst>
              <a:ext uri="{FF2B5EF4-FFF2-40B4-BE49-F238E27FC236}">
                <a16:creationId xmlns:a16="http://schemas.microsoft.com/office/drawing/2014/main" id="{40947CBA-DB5A-867F-FED8-1678AC4F14A3}"/>
              </a:ext>
            </a:extLst>
          </p:cNvPr>
          <p:cNvSpPr>
            <a:spLocks noGrp="1"/>
          </p:cNvSpPr>
          <p:nvPr>
            <p:ph type="dt" sz="half" idx="10"/>
          </p:nvPr>
        </p:nvSpPr>
        <p:spPr/>
        <p:txBody>
          <a:bodyPr/>
          <a:lstStyle/>
          <a:p>
            <a:fld id="{077B3BEB-66AC-4818-B0F9-32B033F11AB4}" type="datetime1">
              <a:rPr lang="en-US" smtClean="0"/>
              <a:t>7/20/2023</a:t>
            </a:fld>
            <a:endParaRPr lang="en-US"/>
          </a:p>
        </p:txBody>
      </p:sp>
      <p:sp>
        <p:nvSpPr>
          <p:cNvPr id="5" name="Footer Placeholder 4">
            <a:extLst>
              <a:ext uri="{FF2B5EF4-FFF2-40B4-BE49-F238E27FC236}">
                <a16:creationId xmlns:a16="http://schemas.microsoft.com/office/drawing/2014/main" id="{3B01FED2-6F70-E7AC-CDB5-72085B1B800F}"/>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047F4ED6-B091-7A9B-D4FF-0EB3BAE22155}"/>
              </a:ext>
            </a:extLst>
          </p:cNvPr>
          <p:cNvSpPr>
            <a:spLocks noGrp="1"/>
          </p:cNvSpPr>
          <p:nvPr>
            <p:ph type="sldNum" sz="quarter" idx="12"/>
          </p:nvPr>
        </p:nvSpPr>
        <p:spPr/>
        <p:txBody>
          <a:bodyPr/>
          <a:lstStyle/>
          <a:p>
            <a:fld id="{2FCFBBC8-F085-406F-9B65-7DDECB6CCE80}" type="slidenum">
              <a:rPr lang="en-US" smtClean="0"/>
              <a:t>2</a:t>
            </a:fld>
            <a:endParaRPr lang="en-US"/>
          </a:p>
        </p:txBody>
      </p:sp>
    </p:spTree>
    <p:extLst>
      <p:ext uri="{BB962C8B-B14F-4D97-AF65-F5344CB8AC3E}">
        <p14:creationId xmlns:p14="http://schemas.microsoft.com/office/powerpoint/2010/main" val="1952456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6798-F13A-44A0-954E-B9366C5B5E3F}"/>
              </a:ext>
            </a:extLst>
          </p:cNvPr>
          <p:cNvSpPr>
            <a:spLocks noGrp="1"/>
          </p:cNvSpPr>
          <p:nvPr>
            <p:ph type="title"/>
          </p:nvPr>
        </p:nvSpPr>
        <p:spPr/>
        <p:txBody>
          <a:bodyPr/>
          <a:lstStyle/>
          <a:p>
            <a:r>
              <a:rPr lang="en-US" dirty="0"/>
              <a:t>Detection of Discontinuities (Line Detection)</a:t>
            </a:r>
          </a:p>
        </p:txBody>
      </p:sp>
      <p:sp>
        <p:nvSpPr>
          <p:cNvPr id="3" name="Content Placeholder 2">
            <a:extLst>
              <a:ext uri="{FF2B5EF4-FFF2-40B4-BE49-F238E27FC236}">
                <a16:creationId xmlns:a16="http://schemas.microsoft.com/office/drawing/2014/main" id="{19E69470-1B14-42B8-AD7C-834604051FC3}"/>
              </a:ext>
            </a:extLst>
          </p:cNvPr>
          <p:cNvSpPr>
            <a:spLocks noGrp="1"/>
          </p:cNvSpPr>
          <p:nvPr>
            <p:ph idx="1"/>
          </p:nvPr>
        </p:nvSpPr>
        <p:spPr/>
        <p:txBody>
          <a:bodyPr/>
          <a:lstStyle/>
          <a:p>
            <a:pPr>
              <a:buFont typeface="Wingdings" panose="05000000000000000000" pitchFamily="2" charset="2"/>
              <a:buChar char="v"/>
            </a:pPr>
            <a:r>
              <a:rPr lang="en-US" dirty="0"/>
              <a:t>How to detect lines in a specified direction?</a:t>
            </a:r>
          </a:p>
          <a:p>
            <a:pPr marL="0" indent="0">
              <a:buNone/>
            </a:pPr>
            <a:r>
              <a:rPr lang="en-US" dirty="0"/>
              <a:t> Use the mask associated with that direction and threshold it’s output.</a:t>
            </a:r>
          </a:p>
        </p:txBody>
      </p:sp>
      <p:sp>
        <p:nvSpPr>
          <p:cNvPr id="4" name="Date Placeholder 3">
            <a:extLst>
              <a:ext uri="{FF2B5EF4-FFF2-40B4-BE49-F238E27FC236}">
                <a16:creationId xmlns:a16="http://schemas.microsoft.com/office/drawing/2014/main" id="{85C39659-69B6-3A81-015D-BA89EA226027}"/>
              </a:ext>
            </a:extLst>
          </p:cNvPr>
          <p:cNvSpPr>
            <a:spLocks noGrp="1"/>
          </p:cNvSpPr>
          <p:nvPr>
            <p:ph type="dt" sz="half" idx="10"/>
          </p:nvPr>
        </p:nvSpPr>
        <p:spPr/>
        <p:txBody>
          <a:bodyPr/>
          <a:lstStyle/>
          <a:p>
            <a:fld id="{B71DD9EB-E701-47B2-A2C6-DE1EF630F70C}" type="datetime1">
              <a:rPr lang="en-US" smtClean="0"/>
              <a:t>7/20/2023</a:t>
            </a:fld>
            <a:endParaRPr lang="en-US"/>
          </a:p>
        </p:txBody>
      </p:sp>
      <p:sp>
        <p:nvSpPr>
          <p:cNvPr id="5" name="Footer Placeholder 4">
            <a:extLst>
              <a:ext uri="{FF2B5EF4-FFF2-40B4-BE49-F238E27FC236}">
                <a16:creationId xmlns:a16="http://schemas.microsoft.com/office/drawing/2014/main" id="{E55209AB-E8AD-2A3D-A4FB-BE6112352CC9}"/>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007FB715-FE60-FD07-A7E7-9B14B482B778}"/>
              </a:ext>
            </a:extLst>
          </p:cNvPr>
          <p:cNvSpPr>
            <a:spLocks noGrp="1"/>
          </p:cNvSpPr>
          <p:nvPr>
            <p:ph type="sldNum" sz="quarter" idx="12"/>
          </p:nvPr>
        </p:nvSpPr>
        <p:spPr/>
        <p:txBody>
          <a:bodyPr/>
          <a:lstStyle/>
          <a:p>
            <a:fld id="{2FCFBBC8-F085-406F-9B65-7DDECB6CCE80}" type="slidenum">
              <a:rPr lang="en-US" smtClean="0"/>
              <a:t>20</a:t>
            </a:fld>
            <a:endParaRPr lang="en-US"/>
          </a:p>
        </p:txBody>
      </p:sp>
    </p:spTree>
    <p:extLst>
      <p:ext uri="{BB962C8B-B14F-4D97-AF65-F5344CB8AC3E}">
        <p14:creationId xmlns:p14="http://schemas.microsoft.com/office/powerpoint/2010/main" val="3608933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0B4E-7B98-4DED-877D-DBA0C3044725}"/>
              </a:ext>
            </a:extLst>
          </p:cNvPr>
          <p:cNvSpPr>
            <a:spLocks noGrp="1"/>
          </p:cNvSpPr>
          <p:nvPr>
            <p:ph type="title"/>
          </p:nvPr>
        </p:nvSpPr>
        <p:spPr/>
        <p:txBody>
          <a:bodyPr/>
          <a:lstStyle/>
          <a:p>
            <a:r>
              <a:rPr lang="en-US" dirty="0"/>
              <a:t>Edge Detection</a:t>
            </a:r>
          </a:p>
        </p:txBody>
      </p:sp>
      <p:sp>
        <p:nvSpPr>
          <p:cNvPr id="3" name="Content Placeholder 2">
            <a:extLst>
              <a:ext uri="{FF2B5EF4-FFF2-40B4-BE49-F238E27FC236}">
                <a16:creationId xmlns:a16="http://schemas.microsoft.com/office/drawing/2014/main" id="{EFE57BF4-D859-42D7-8CDD-B3A265942B1A}"/>
              </a:ext>
            </a:extLst>
          </p:cNvPr>
          <p:cNvSpPr>
            <a:spLocks noGrp="1"/>
          </p:cNvSpPr>
          <p:nvPr>
            <p:ph idx="1"/>
          </p:nvPr>
        </p:nvSpPr>
        <p:spPr/>
        <p:txBody>
          <a:bodyPr/>
          <a:lstStyle/>
          <a:p>
            <a:pPr algn="just">
              <a:lnSpc>
                <a:spcPct val="150000"/>
              </a:lnSpc>
            </a:pPr>
            <a:r>
              <a:rPr lang="en-US" b="1" dirty="0"/>
              <a:t>What is an edge?</a:t>
            </a:r>
          </a:p>
          <a:p>
            <a:pPr algn="just">
              <a:lnSpc>
                <a:spcPct val="150000"/>
              </a:lnSpc>
              <a:buFont typeface="Wingdings" panose="05000000000000000000" pitchFamily="2" charset="2"/>
              <a:buChar char="v"/>
            </a:pPr>
            <a:r>
              <a:rPr lang="en-US" dirty="0"/>
              <a:t>Set of connected pixels that lie on the boundary between two regions.</a:t>
            </a:r>
          </a:p>
          <a:p>
            <a:pPr algn="just">
              <a:lnSpc>
                <a:spcPct val="150000"/>
              </a:lnSpc>
              <a:buFont typeface="Wingdings" panose="05000000000000000000" pitchFamily="2" charset="2"/>
              <a:buChar char="v"/>
            </a:pPr>
            <a:r>
              <a:rPr lang="en-US" dirty="0"/>
              <a:t>Edge pixels are pixels at which the intensity of an image changes abruptly, and edges (or edge segments) are sets of connected edge pixels.</a:t>
            </a:r>
          </a:p>
        </p:txBody>
      </p:sp>
      <p:sp>
        <p:nvSpPr>
          <p:cNvPr id="4" name="Date Placeholder 3">
            <a:extLst>
              <a:ext uri="{FF2B5EF4-FFF2-40B4-BE49-F238E27FC236}">
                <a16:creationId xmlns:a16="http://schemas.microsoft.com/office/drawing/2014/main" id="{6B806020-9B5B-9B51-1ECF-96D8FDCF5228}"/>
              </a:ext>
            </a:extLst>
          </p:cNvPr>
          <p:cNvSpPr>
            <a:spLocks noGrp="1"/>
          </p:cNvSpPr>
          <p:nvPr>
            <p:ph type="dt" sz="half" idx="10"/>
          </p:nvPr>
        </p:nvSpPr>
        <p:spPr/>
        <p:txBody>
          <a:bodyPr/>
          <a:lstStyle/>
          <a:p>
            <a:fld id="{D0CDEC07-0BF9-43C8-B0CC-5F4303B5ACBB}" type="datetime1">
              <a:rPr lang="en-US" smtClean="0"/>
              <a:t>7/20/2023</a:t>
            </a:fld>
            <a:endParaRPr lang="en-US"/>
          </a:p>
        </p:txBody>
      </p:sp>
      <p:sp>
        <p:nvSpPr>
          <p:cNvPr id="5" name="Footer Placeholder 4">
            <a:extLst>
              <a:ext uri="{FF2B5EF4-FFF2-40B4-BE49-F238E27FC236}">
                <a16:creationId xmlns:a16="http://schemas.microsoft.com/office/drawing/2014/main" id="{2BD4FCA3-8D27-E274-D430-39899FA25742}"/>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285E70DB-0F32-7DF2-9995-36029EBB60AB}"/>
              </a:ext>
            </a:extLst>
          </p:cNvPr>
          <p:cNvSpPr>
            <a:spLocks noGrp="1"/>
          </p:cNvSpPr>
          <p:nvPr>
            <p:ph type="sldNum" sz="quarter" idx="12"/>
          </p:nvPr>
        </p:nvSpPr>
        <p:spPr/>
        <p:txBody>
          <a:bodyPr/>
          <a:lstStyle/>
          <a:p>
            <a:fld id="{2FCFBBC8-F085-406F-9B65-7DDECB6CCE80}" type="slidenum">
              <a:rPr lang="en-US" smtClean="0"/>
              <a:t>21</a:t>
            </a:fld>
            <a:endParaRPr lang="en-US"/>
          </a:p>
        </p:txBody>
      </p:sp>
    </p:spTree>
    <p:extLst>
      <p:ext uri="{BB962C8B-B14F-4D97-AF65-F5344CB8AC3E}">
        <p14:creationId xmlns:p14="http://schemas.microsoft.com/office/powerpoint/2010/main" val="2344252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70F-38D3-4489-A773-B9A41D044BC1}"/>
              </a:ext>
            </a:extLst>
          </p:cNvPr>
          <p:cNvSpPr>
            <a:spLocks noGrp="1"/>
          </p:cNvSpPr>
          <p:nvPr>
            <p:ph type="title"/>
          </p:nvPr>
        </p:nvSpPr>
        <p:spPr/>
        <p:txBody>
          <a:bodyPr/>
          <a:lstStyle/>
          <a:p>
            <a:r>
              <a:rPr lang="en-US" dirty="0"/>
              <a:t>Edge Detection</a:t>
            </a:r>
          </a:p>
        </p:txBody>
      </p:sp>
      <p:sp>
        <p:nvSpPr>
          <p:cNvPr id="3" name="Content Placeholder 2">
            <a:extLst>
              <a:ext uri="{FF2B5EF4-FFF2-40B4-BE49-F238E27FC236}">
                <a16:creationId xmlns:a16="http://schemas.microsoft.com/office/drawing/2014/main" id="{8A677E2A-55FB-4005-9E3F-39D7ABA46C30}"/>
              </a:ext>
            </a:extLst>
          </p:cNvPr>
          <p:cNvSpPr>
            <a:spLocks noGrp="1"/>
          </p:cNvSpPr>
          <p:nvPr>
            <p:ph idx="1"/>
          </p:nvPr>
        </p:nvSpPr>
        <p:spPr/>
        <p:txBody>
          <a:bodyPr/>
          <a:lstStyle/>
          <a:p>
            <a:r>
              <a:rPr lang="en-US" dirty="0"/>
              <a:t>Edge detection techniques</a:t>
            </a:r>
          </a:p>
          <a:p>
            <a:pPr>
              <a:buFont typeface="Wingdings" panose="05000000000000000000" pitchFamily="2" charset="2"/>
              <a:buChar char="v"/>
            </a:pPr>
            <a:r>
              <a:rPr lang="en-US" dirty="0"/>
              <a:t>Gradient operators</a:t>
            </a:r>
          </a:p>
          <a:p>
            <a:pPr marL="457200" indent="-457200">
              <a:buFont typeface="+mj-lt"/>
              <a:buAutoNum type="arabicPeriod"/>
            </a:pPr>
            <a:r>
              <a:rPr lang="en-US" dirty="0"/>
              <a:t>Roberts cross-gradient operators</a:t>
            </a:r>
          </a:p>
          <a:p>
            <a:pPr marL="457200" indent="-457200">
              <a:buFont typeface="+mj-lt"/>
              <a:buAutoNum type="arabicPeriod"/>
            </a:pPr>
            <a:r>
              <a:rPr lang="en-US" dirty="0"/>
              <a:t>Prewitt operators</a:t>
            </a:r>
          </a:p>
          <a:p>
            <a:pPr marL="457200" indent="-457200">
              <a:buFont typeface="+mj-lt"/>
              <a:buAutoNum type="arabicPeriod"/>
            </a:pPr>
            <a:r>
              <a:rPr lang="en-US" dirty="0"/>
              <a:t>Sobel operators</a:t>
            </a:r>
          </a:p>
          <a:p>
            <a:pPr>
              <a:buFont typeface="Wingdings" panose="05000000000000000000" pitchFamily="2" charset="2"/>
              <a:buChar char="v"/>
            </a:pPr>
            <a:r>
              <a:rPr lang="en-US" dirty="0"/>
              <a:t>More advanced techniques</a:t>
            </a:r>
          </a:p>
          <a:p>
            <a:pPr marL="457200" indent="-457200">
              <a:buFont typeface="+mj-lt"/>
              <a:buAutoNum type="arabicPeriod"/>
            </a:pPr>
            <a:r>
              <a:rPr lang="en-US" dirty="0"/>
              <a:t>Marr-Hildreth edge detector / </a:t>
            </a:r>
            <a:r>
              <a:rPr lang="en-US" dirty="0" err="1"/>
              <a:t>LoG</a:t>
            </a:r>
            <a:r>
              <a:rPr lang="en-US" dirty="0"/>
              <a:t> operator</a:t>
            </a:r>
          </a:p>
          <a:p>
            <a:pPr marL="457200" indent="-457200">
              <a:buFont typeface="+mj-lt"/>
              <a:buAutoNum type="arabicPeriod"/>
            </a:pPr>
            <a:r>
              <a:rPr lang="en-US" dirty="0"/>
              <a:t>Canny edge detector</a:t>
            </a:r>
          </a:p>
        </p:txBody>
      </p:sp>
      <p:sp>
        <p:nvSpPr>
          <p:cNvPr id="4" name="Date Placeholder 3">
            <a:extLst>
              <a:ext uri="{FF2B5EF4-FFF2-40B4-BE49-F238E27FC236}">
                <a16:creationId xmlns:a16="http://schemas.microsoft.com/office/drawing/2014/main" id="{B8356D84-D32B-4603-0077-204C262402A5}"/>
              </a:ext>
            </a:extLst>
          </p:cNvPr>
          <p:cNvSpPr>
            <a:spLocks noGrp="1"/>
          </p:cNvSpPr>
          <p:nvPr>
            <p:ph type="dt" sz="half" idx="10"/>
          </p:nvPr>
        </p:nvSpPr>
        <p:spPr/>
        <p:txBody>
          <a:bodyPr/>
          <a:lstStyle/>
          <a:p>
            <a:fld id="{F1D3A3D8-DC25-41FF-BAA7-25495CD1F442}" type="datetime1">
              <a:rPr lang="en-US" smtClean="0"/>
              <a:t>7/20/2023</a:t>
            </a:fld>
            <a:endParaRPr lang="en-US"/>
          </a:p>
        </p:txBody>
      </p:sp>
      <p:sp>
        <p:nvSpPr>
          <p:cNvPr id="5" name="Footer Placeholder 4">
            <a:extLst>
              <a:ext uri="{FF2B5EF4-FFF2-40B4-BE49-F238E27FC236}">
                <a16:creationId xmlns:a16="http://schemas.microsoft.com/office/drawing/2014/main" id="{BE7088A4-85CC-3AC5-7E35-854E5E7523DE}"/>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22BE4C3F-89A7-53F3-14AD-83EF3420B827}"/>
              </a:ext>
            </a:extLst>
          </p:cNvPr>
          <p:cNvSpPr>
            <a:spLocks noGrp="1"/>
          </p:cNvSpPr>
          <p:nvPr>
            <p:ph type="sldNum" sz="quarter" idx="12"/>
          </p:nvPr>
        </p:nvSpPr>
        <p:spPr/>
        <p:txBody>
          <a:bodyPr/>
          <a:lstStyle/>
          <a:p>
            <a:fld id="{2FCFBBC8-F085-406F-9B65-7DDECB6CCE80}" type="slidenum">
              <a:rPr lang="en-US" smtClean="0"/>
              <a:t>22</a:t>
            </a:fld>
            <a:endParaRPr lang="en-US"/>
          </a:p>
        </p:txBody>
      </p:sp>
    </p:spTree>
    <p:extLst>
      <p:ext uri="{BB962C8B-B14F-4D97-AF65-F5344CB8AC3E}">
        <p14:creationId xmlns:p14="http://schemas.microsoft.com/office/powerpoint/2010/main" val="175048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580D-0BAB-4CC3-959C-58002AC92F0A}"/>
              </a:ext>
            </a:extLst>
          </p:cNvPr>
          <p:cNvSpPr>
            <a:spLocks noGrp="1"/>
          </p:cNvSpPr>
          <p:nvPr>
            <p:ph type="title"/>
          </p:nvPr>
        </p:nvSpPr>
        <p:spPr/>
        <p:txBody>
          <a:bodyPr/>
          <a:lstStyle/>
          <a:p>
            <a:r>
              <a:rPr lang="en-US" dirty="0"/>
              <a:t>Edge Detection</a:t>
            </a:r>
          </a:p>
        </p:txBody>
      </p:sp>
      <p:pic>
        <p:nvPicPr>
          <p:cNvPr id="4" name="Content Placeholder 3">
            <a:extLst>
              <a:ext uri="{FF2B5EF4-FFF2-40B4-BE49-F238E27FC236}">
                <a16:creationId xmlns:a16="http://schemas.microsoft.com/office/drawing/2014/main" id="{59C20505-DD88-4233-923C-1DA531597C45}"/>
              </a:ext>
            </a:extLst>
          </p:cNvPr>
          <p:cNvPicPr>
            <a:picLocks noGrp="1" noChangeAspect="1"/>
          </p:cNvPicPr>
          <p:nvPr>
            <p:ph idx="1"/>
          </p:nvPr>
        </p:nvPicPr>
        <p:blipFill>
          <a:blip r:embed="rId2"/>
          <a:stretch>
            <a:fillRect/>
          </a:stretch>
        </p:blipFill>
        <p:spPr>
          <a:xfrm>
            <a:off x="3116580" y="2086853"/>
            <a:ext cx="6019800" cy="2161589"/>
          </a:xfrm>
          <a:prstGeom prst="rect">
            <a:avLst/>
          </a:prstGeom>
        </p:spPr>
      </p:pic>
      <p:pic>
        <p:nvPicPr>
          <p:cNvPr id="5" name="Picture 4">
            <a:extLst>
              <a:ext uri="{FF2B5EF4-FFF2-40B4-BE49-F238E27FC236}">
                <a16:creationId xmlns:a16="http://schemas.microsoft.com/office/drawing/2014/main" id="{697AFDD0-C389-4623-BC08-BC06C8D7FDAE}"/>
              </a:ext>
            </a:extLst>
          </p:cNvPr>
          <p:cNvPicPr>
            <a:picLocks noChangeAspect="1"/>
          </p:cNvPicPr>
          <p:nvPr/>
        </p:nvPicPr>
        <p:blipFill>
          <a:blip r:embed="rId3"/>
          <a:stretch>
            <a:fillRect/>
          </a:stretch>
        </p:blipFill>
        <p:spPr>
          <a:xfrm>
            <a:off x="2071687" y="2086854"/>
            <a:ext cx="733425" cy="352425"/>
          </a:xfrm>
          <a:prstGeom prst="rect">
            <a:avLst/>
          </a:prstGeom>
        </p:spPr>
      </p:pic>
      <p:sp>
        <p:nvSpPr>
          <p:cNvPr id="6" name="Rectangle 5">
            <a:extLst>
              <a:ext uri="{FF2B5EF4-FFF2-40B4-BE49-F238E27FC236}">
                <a16:creationId xmlns:a16="http://schemas.microsoft.com/office/drawing/2014/main" id="{7829AA38-4DCC-4D95-BB17-7A87D1216F25}"/>
              </a:ext>
            </a:extLst>
          </p:cNvPr>
          <p:cNvSpPr/>
          <p:nvPr/>
        </p:nvSpPr>
        <p:spPr>
          <a:xfrm>
            <a:off x="2838450" y="4597935"/>
            <a:ext cx="6576060" cy="923330"/>
          </a:xfrm>
          <a:prstGeom prst="rect">
            <a:avLst/>
          </a:prstGeom>
        </p:spPr>
        <p:txBody>
          <a:bodyPr wrap="square">
            <a:spAutoFit/>
          </a:bodyPr>
          <a:lstStyle/>
          <a:p>
            <a:pPr algn="ctr"/>
            <a:r>
              <a:rPr lang="en-US" b="1" dirty="0">
                <a:solidFill>
                  <a:srgbClr val="000000"/>
                </a:solidFill>
                <a:latin typeface="+mj-lt"/>
              </a:rPr>
              <a:t>Figure 4: </a:t>
            </a:r>
            <a:r>
              <a:rPr lang="en-US" dirty="0">
                <a:solidFill>
                  <a:srgbClr val="000000"/>
                </a:solidFill>
                <a:latin typeface="+mj-lt"/>
              </a:rPr>
              <a:t>From left to right, models (ideal representations) of a step, a ramp, and a roof edge, and their corresponding intensity profiles.</a:t>
            </a:r>
            <a:r>
              <a:rPr lang="en-US" dirty="0">
                <a:latin typeface="+mj-lt"/>
              </a:rPr>
              <a:t> </a:t>
            </a:r>
            <a:br>
              <a:rPr lang="en-US" dirty="0"/>
            </a:br>
            <a:endParaRPr lang="en-US" dirty="0"/>
          </a:p>
        </p:txBody>
      </p:sp>
      <p:sp>
        <p:nvSpPr>
          <p:cNvPr id="3" name="Date Placeholder 2">
            <a:extLst>
              <a:ext uri="{FF2B5EF4-FFF2-40B4-BE49-F238E27FC236}">
                <a16:creationId xmlns:a16="http://schemas.microsoft.com/office/drawing/2014/main" id="{8E9AB54A-3FEF-1BD3-5A2B-E8FFC3C8E862}"/>
              </a:ext>
            </a:extLst>
          </p:cNvPr>
          <p:cNvSpPr>
            <a:spLocks noGrp="1"/>
          </p:cNvSpPr>
          <p:nvPr>
            <p:ph type="dt" sz="half" idx="10"/>
          </p:nvPr>
        </p:nvSpPr>
        <p:spPr/>
        <p:txBody>
          <a:bodyPr/>
          <a:lstStyle/>
          <a:p>
            <a:fld id="{A9575040-2BA4-471E-B689-A25B9B0980BE}" type="datetime1">
              <a:rPr lang="en-US" smtClean="0"/>
              <a:t>7/20/2023</a:t>
            </a:fld>
            <a:endParaRPr lang="en-US"/>
          </a:p>
        </p:txBody>
      </p:sp>
      <p:sp>
        <p:nvSpPr>
          <p:cNvPr id="7" name="Footer Placeholder 6">
            <a:extLst>
              <a:ext uri="{FF2B5EF4-FFF2-40B4-BE49-F238E27FC236}">
                <a16:creationId xmlns:a16="http://schemas.microsoft.com/office/drawing/2014/main" id="{BB8F79FC-3F81-8D24-A994-04D67137A05D}"/>
              </a:ext>
            </a:extLst>
          </p:cNvPr>
          <p:cNvSpPr>
            <a:spLocks noGrp="1"/>
          </p:cNvSpPr>
          <p:nvPr>
            <p:ph type="ftr" sz="quarter" idx="11"/>
          </p:nvPr>
        </p:nvSpPr>
        <p:spPr/>
        <p:txBody>
          <a:bodyPr/>
          <a:lstStyle/>
          <a:p>
            <a:r>
              <a:rPr lang="en-US"/>
              <a:t>Basic Image Segmentation</a:t>
            </a:r>
          </a:p>
        </p:txBody>
      </p:sp>
      <p:sp>
        <p:nvSpPr>
          <p:cNvPr id="8" name="Slide Number Placeholder 7">
            <a:extLst>
              <a:ext uri="{FF2B5EF4-FFF2-40B4-BE49-F238E27FC236}">
                <a16:creationId xmlns:a16="http://schemas.microsoft.com/office/drawing/2014/main" id="{8829F9E2-8CF1-3300-E63E-5EE042F46F4B}"/>
              </a:ext>
            </a:extLst>
          </p:cNvPr>
          <p:cNvSpPr>
            <a:spLocks noGrp="1"/>
          </p:cNvSpPr>
          <p:nvPr>
            <p:ph type="sldNum" sz="quarter" idx="12"/>
          </p:nvPr>
        </p:nvSpPr>
        <p:spPr/>
        <p:txBody>
          <a:bodyPr/>
          <a:lstStyle/>
          <a:p>
            <a:fld id="{2FCFBBC8-F085-406F-9B65-7DDECB6CCE80}" type="slidenum">
              <a:rPr lang="en-US" smtClean="0"/>
              <a:t>23</a:t>
            </a:fld>
            <a:endParaRPr lang="en-US"/>
          </a:p>
        </p:txBody>
      </p:sp>
    </p:spTree>
    <p:extLst>
      <p:ext uri="{BB962C8B-B14F-4D97-AF65-F5344CB8AC3E}">
        <p14:creationId xmlns:p14="http://schemas.microsoft.com/office/powerpoint/2010/main" val="610989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3835-3929-44C7-A90B-F204D3D4BD90}"/>
              </a:ext>
            </a:extLst>
          </p:cNvPr>
          <p:cNvSpPr>
            <a:spLocks noGrp="1"/>
          </p:cNvSpPr>
          <p:nvPr>
            <p:ph type="title"/>
          </p:nvPr>
        </p:nvSpPr>
        <p:spPr/>
        <p:txBody>
          <a:bodyPr/>
          <a:lstStyle/>
          <a:p>
            <a:r>
              <a:rPr lang="en-US" dirty="0"/>
              <a:t>Edge Detection</a:t>
            </a:r>
          </a:p>
        </p:txBody>
      </p:sp>
      <p:pic>
        <p:nvPicPr>
          <p:cNvPr id="4" name="Content Placeholder 3">
            <a:extLst>
              <a:ext uri="{FF2B5EF4-FFF2-40B4-BE49-F238E27FC236}">
                <a16:creationId xmlns:a16="http://schemas.microsoft.com/office/drawing/2014/main" id="{81CFD6C4-BC16-4783-A190-BFF835CAD5F7}"/>
              </a:ext>
            </a:extLst>
          </p:cNvPr>
          <p:cNvPicPr>
            <a:picLocks noGrp="1" noChangeAspect="1"/>
          </p:cNvPicPr>
          <p:nvPr>
            <p:ph idx="1"/>
          </p:nvPr>
        </p:nvPicPr>
        <p:blipFill>
          <a:blip r:embed="rId2"/>
          <a:stretch>
            <a:fillRect/>
          </a:stretch>
        </p:blipFill>
        <p:spPr>
          <a:xfrm>
            <a:off x="3420613" y="1846263"/>
            <a:ext cx="5920335" cy="4470131"/>
          </a:xfrm>
          <a:prstGeom prst="rect">
            <a:avLst/>
          </a:prstGeom>
        </p:spPr>
      </p:pic>
      <p:sp>
        <p:nvSpPr>
          <p:cNvPr id="3" name="Date Placeholder 2">
            <a:extLst>
              <a:ext uri="{FF2B5EF4-FFF2-40B4-BE49-F238E27FC236}">
                <a16:creationId xmlns:a16="http://schemas.microsoft.com/office/drawing/2014/main" id="{4CEA5080-3161-CD0E-F9EE-9C9962F4D56D}"/>
              </a:ext>
            </a:extLst>
          </p:cNvPr>
          <p:cNvSpPr>
            <a:spLocks noGrp="1"/>
          </p:cNvSpPr>
          <p:nvPr>
            <p:ph type="dt" sz="half" idx="10"/>
          </p:nvPr>
        </p:nvSpPr>
        <p:spPr/>
        <p:txBody>
          <a:bodyPr/>
          <a:lstStyle/>
          <a:p>
            <a:fld id="{25A1C415-E439-41CE-B177-2415FAD9FAD6}" type="datetime1">
              <a:rPr lang="en-US" smtClean="0"/>
              <a:t>7/20/2023</a:t>
            </a:fld>
            <a:endParaRPr lang="en-US"/>
          </a:p>
        </p:txBody>
      </p:sp>
      <p:sp>
        <p:nvSpPr>
          <p:cNvPr id="5" name="Footer Placeholder 4">
            <a:extLst>
              <a:ext uri="{FF2B5EF4-FFF2-40B4-BE49-F238E27FC236}">
                <a16:creationId xmlns:a16="http://schemas.microsoft.com/office/drawing/2014/main" id="{9B4288AC-F8DA-D672-C12B-B16B2DCFF50E}"/>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B0C13859-0707-4C32-EDD7-13555D4E7293}"/>
              </a:ext>
            </a:extLst>
          </p:cNvPr>
          <p:cNvSpPr>
            <a:spLocks noGrp="1"/>
          </p:cNvSpPr>
          <p:nvPr>
            <p:ph type="sldNum" sz="quarter" idx="12"/>
          </p:nvPr>
        </p:nvSpPr>
        <p:spPr/>
        <p:txBody>
          <a:bodyPr/>
          <a:lstStyle/>
          <a:p>
            <a:fld id="{2FCFBBC8-F085-406F-9B65-7DDECB6CCE80}" type="slidenum">
              <a:rPr lang="en-US" smtClean="0"/>
              <a:t>24</a:t>
            </a:fld>
            <a:endParaRPr lang="en-US"/>
          </a:p>
        </p:txBody>
      </p:sp>
    </p:spTree>
    <p:extLst>
      <p:ext uri="{BB962C8B-B14F-4D97-AF65-F5344CB8AC3E}">
        <p14:creationId xmlns:p14="http://schemas.microsoft.com/office/powerpoint/2010/main" val="169096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21F3-5102-4B61-ACE1-9453E4B64410}"/>
              </a:ext>
            </a:extLst>
          </p:cNvPr>
          <p:cNvSpPr>
            <a:spLocks noGrp="1"/>
          </p:cNvSpPr>
          <p:nvPr>
            <p:ph type="title"/>
          </p:nvPr>
        </p:nvSpPr>
        <p:spPr/>
        <p:txBody>
          <a:bodyPr>
            <a:normAutofit/>
          </a:bodyPr>
          <a:lstStyle/>
          <a:p>
            <a:r>
              <a:rPr lang="en-US" sz="3200" dirty="0"/>
              <a:t>Behavior of the first and second derivatives in the region of a noisy edge </a:t>
            </a:r>
          </a:p>
        </p:txBody>
      </p:sp>
      <p:pic>
        <p:nvPicPr>
          <p:cNvPr id="4" name="Content Placeholder 3">
            <a:extLst>
              <a:ext uri="{FF2B5EF4-FFF2-40B4-BE49-F238E27FC236}">
                <a16:creationId xmlns:a16="http://schemas.microsoft.com/office/drawing/2014/main" id="{74C2357C-1D37-4D9A-8498-DFF67D5ACF3C}"/>
              </a:ext>
            </a:extLst>
          </p:cNvPr>
          <p:cNvPicPr>
            <a:picLocks noGrp="1" noChangeAspect="1"/>
          </p:cNvPicPr>
          <p:nvPr>
            <p:ph sz="half" idx="1"/>
          </p:nvPr>
        </p:nvPicPr>
        <p:blipFill>
          <a:blip r:embed="rId2"/>
          <a:stretch>
            <a:fillRect/>
          </a:stretch>
        </p:blipFill>
        <p:spPr>
          <a:xfrm>
            <a:off x="1097280" y="1846263"/>
            <a:ext cx="4600135" cy="4371657"/>
          </a:xfrm>
          <a:prstGeom prst="rect">
            <a:avLst/>
          </a:prstGeom>
        </p:spPr>
      </p:pic>
      <p:sp>
        <p:nvSpPr>
          <p:cNvPr id="5" name="Content Placeholder 4">
            <a:extLst>
              <a:ext uri="{FF2B5EF4-FFF2-40B4-BE49-F238E27FC236}">
                <a16:creationId xmlns:a16="http://schemas.microsoft.com/office/drawing/2014/main" id="{A4994A83-948C-4080-8ABD-9485EA33E841}"/>
              </a:ext>
            </a:extLst>
          </p:cNvPr>
          <p:cNvSpPr>
            <a:spLocks noGrp="1"/>
          </p:cNvSpPr>
          <p:nvPr>
            <p:ph sz="half" idx="2"/>
          </p:nvPr>
        </p:nvSpPr>
        <p:spPr/>
        <p:txBody>
          <a:bodyPr>
            <a:normAutofit fontScale="92500" lnSpcReduction="20000"/>
          </a:bodyPr>
          <a:lstStyle/>
          <a:p>
            <a:pPr algn="just">
              <a:lnSpc>
                <a:spcPct val="150000"/>
              </a:lnSpc>
            </a:pPr>
            <a:r>
              <a:rPr lang="en-US" b="1" dirty="0"/>
              <a:t>Figure 5: </a:t>
            </a:r>
            <a:r>
              <a:rPr lang="en-US" dirty="0"/>
              <a:t>First column: Images and intensity profiles of a ramp edge corrupted by random Gaussian noise of zero mean and standard deviations of 0.0, 0.1, 1.0, and 10.0 intensity levels, respectively. Second column: First derivative images and intensity profiles. Third column: Second-derivative images and intensity profiles.</a:t>
            </a:r>
          </a:p>
          <a:p>
            <a:pPr marL="0" indent="0" algn="just">
              <a:lnSpc>
                <a:spcPct val="150000"/>
              </a:lnSpc>
              <a:buNone/>
            </a:pPr>
            <a:r>
              <a:rPr lang="en-US" dirty="0"/>
              <a:t> </a:t>
            </a:r>
            <a:br>
              <a:rPr lang="en-US" dirty="0"/>
            </a:br>
            <a:endParaRPr lang="en-US" dirty="0"/>
          </a:p>
        </p:txBody>
      </p:sp>
      <p:sp>
        <p:nvSpPr>
          <p:cNvPr id="3" name="Date Placeholder 2">
            <a:extLst>
              <a:ext uri="{FF2B5EF4-FFF2-40B4-BE49-F238E27FC236}">
                <a16:creationId xmlns:a16="http://schemas.microsoft.com/office/drawing/2014/main" id="{8489398A-6C7C-8C52-4174-1854FB5B6A8F}"/>
              </a:ext>
            </a:extLst>
          </p:cNvPr>
          <p:cNvSpPr>
            <a:spLocks noGrp="1"/>
          </p:cNvSpPr>
          <p:nvPr>
            <p:ph type="dt" sz="half" idx="10"/>
          </p:nvPr>
        </p:nvSpPr>
        <p:spPr/>
        <p:txBody>
          <a:bodyPr/>
          <a:lstStyle/>
          <a:p>
            <a:fld id="{C7E6C980-6AE8-4139-9216-38E6B48A58B7}" type="datetime1">
              <a:rPr lang="en-US" smtClean="0"/>
              <a:t>7/20/2023</a:t>
            </a:fld>
            <a:endParaRPr lang="en-US"/>
          </a:p>
        </p:txBody>
      </p:sp>
      <p:sp>
        <p:nvSpPr>
          <p:cNvPr id="6" name="Footer Placeholder 5">
            <a:extLst>
              <a:ext uri="{FF2B5EF4-FFF2-40B4-BE49-F238E27FC236}">
                <a16:creationId xmlns:a16="http://schemas.microsoft.com/office/drawing/2014/main" id="{4BB793BB-AF95-B234-7576-BA4BABAC93CB}"/>
              </a:ext>
            </a:extLst>
          </p:cNvPr>
          <p:cNvSpPr>
            <a:spLocks noGrp="1"/>
          </p:cNvSpPr>
          <p:nvPr>
            <p:ph type="ftr" sz="quarter" idx="11"/>
          </p:nvPr>
        </p:nvSpPr>
        <p:spPr/>
        <p:txBody>
          <a:bodyPr/>
          <a:lstStyle/>
          <a:p>
            <a:r>
              <a:rPr lang="en-US"/>
              <a:t>Basic Image Segmentation</a:t>
            </a:r>
          </a:p>
        </p:txBody>
      </p:sp>
      <p:sp>
        <p:nvSpPr>
          <p:cNvPr id="7" name="Slide Number Placeholder 6">
            <a:extLst>
              <a:ext uri="{FF2B5EF4-FFF2-40B4-BE49-F238E27FC236}">
                <a16:creationId xmlns:a16="http://schemas.microsoft.com/office/drawing/2014/main" id="{9B0EC111-DEFB-4D3E-BE41-E0CC6A606F8A}"/>
              </a:ext>
            </a:extLst>
          </p:cNvPr>
          <p:cNvSpPr>
            <a:spLocks noGrp="1"/>
          </p:cNvSpPr>
          <p:nvPr>
            <p:ph type="sldNum" sz="quarter" idx="12"/>
          </p:nvPr>
        </p:nvSpPr>
        <p:spPr/>
        <p:txBody>
          <a:bodyPr/>
          <a:lstStyle/>
          <a:p>
            <a:fld id="{2FCFBBC8-F085-406F-9B65-7DDECB6CCE80}" type="slidenum">
              <a:rPr lang="en-US" smtClean="0"/>
              <a:t>25</a:t>
            </a:fld>
            <a:endParaRPr lang="en-US"/>
          </a:p>
        </p:txBody>
      </p:sp>
    </p:spTree>
    <p:extLst>
      <p:ext uri="{BB962C8B-B14F-4D97-AF65-F5344CB8AC3E}">
        <p14:creationId xmlns:p14="http://schemas.microsoft.com/office/powerpoint/2010/main" val="3086548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CCEF6C-A7B9-442D-91D6-13F41B98E89E}"/>
              </a:ext>
            </a:extLst>
          </p:cNvPr>
          <p:cNvSpPr>
            <a:spLocks noGrp="1"/>
          </p:cNvSpPr>
          <p:nvPr>
            <p:ph type="title"/>
          </p:nvPr>
        </p:nvSpPr>
        <p:spPr/>
        <p:txBody>
          <a:bodyPr/>
          <a:lstStyle/>
          <a:p>
            <a:r>
              <a:rPr lang="en-US" dirty="0"/>
              <a:t>Gradient Operators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6FFEAD5-9BB8-4C10-BE71-19C5A28AF8C4}"/>
                  </a:ext>
                </a:extLst>
              </p:cNvPr>
              <p:cNvSpPr>
                <a:spLocks noGrp="1"/>
              </p:cNvSpPr>
              <p:nvPr>
                <p:ph idx="1"/>
              </p:nvPr>
            </p:nvSpPr>
            <p:spPr>
              <a:xfrm>
                <a:off x="1097280" y="1845734"/>
                <a:ext cx="10058400" cy="4442524"/>
              </a:xfrm>
            </p:spPr>
            <p:txBody>
              <a:bodyPr>
                <a:normAutofit fontScale="85000" lnSpcReduction="20000"/>
              </a:bodyPr>
              <a:lstStyle/>
              <a:p>
                <a:r>
                  <a:rPr lang="en-US" b="1" dirty="0"/>
                  <a:t>First-order derivatives:</a:t>
                </a:r>
              </a:p>
              <a:p>
                <a:pPr lvl="0"/>
                <a:r>
                  <a:rPr lang="en-US" b="1" dirty="0"/>
                  <a:t>The gradient of an image </a:t>
                </a:r>
                <a14:m>
                  <m:oMath xmlns:m="http://schemas.openxmlformats.org/officeDocument/2006/math">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𝒙</m:t>
                    </m:r>
                    <m:r>
                      <a:rPr lang="en-US" b="1">
                        <a:latin typeface="Cambria Math" panose="02040503050406030204" pitchFamily="18" charset="0"/>
                      </a:rPr>
                      <m:t>,</m:t>
                    </m:r>
                    <m:r>
                      <a:rPr lang="en-US" b="1" i="1">
                        <a:latin typeface="Cambria Math" panose="02040503050406030204" pitchFamily="18" charset="0"/>
                      </a:rPr>
                      <m:t>𝒚</m:t>
                    </m:r>
                    <m:r>
                      <a:rPr lang="en-US" b="1">
                        <a:latin typeface="Cambria Math" panose="02040503050406030204" pitchFamily="18" charset="0"/>
                      </a:rPr>
                      <m:t>)</m:t>
                    </m:r>
                  </m:oMath>
                </a14:m>
                <a:r>
                  <a:rPr lang="en-US" b="1" dirty="0"/>
                  <a:t> at location </a:t>
                </a:r>
                <a14:m>
                  <m:oMath xmlns:m="http://schemas.openxmlformats.org/officeDocument/2006/math">
                    <m:r>
                      <a:rPr lang="en-US" b="1">
                        <a:latin typeface="Cambria Math" panose="02040503050406030204" pitchFamily="18" charset="0"/>
                      </a:rPr>
                      <m:t>(</m:t>
                    </m:r>
                    <m:r>
                      <a:rPr lang="en-US" b="1" i="1">
                        <a:latin typeface="Cambria Math" panose="02040503050406030204" pitchFamily="18" charset="0"/>
                      </a:rPr>
                      <m:t>𝒙</m:t>
                    </m:r>
                    <m:r>
                      <a:rPr lang="en-US" b="1">
                        <a:latin typeface="Cambria Math" panose="02040503050406030204" pitchFamily="18" charset="0"/>
                      </a:rPr>
                      <m:t>,</m:t>
                    </m:r>
                    <m:r>
                      <a:rPr lang="en-US" b="1" i="1">
                        <a:latin typeface="Cambria Math" panose="02040503050406030204" pitchFamily="18" charset="0"/>
                      </a:rPr>
                      <m:t>𝒚</m:t>
                    </m:r>
                    <m:r>
                      <a:rPr lang="en-US" b="1">
                        <a:latin typeface="Cambria Math" panose="02040503050406030204" pitchFamily="18" charset="0"/>
                      </a:rPr>
                      <m:t>)</m:t>
                    </m:r>
                  </m:oMath>
                </a14:m>
                <a:r>
                  <a:rPr lang="en-US" b="1" dirty="0"/>
                  <a:t> is defined as the vector:</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m:t>
                      </m:r>
                      <m:r>
                        <a:rPr lang="en-US" b="1" i="1">
                          <a:latin typeface="Cambria Math" panose="02040503050406030204" pitchFamily="18" charset="0"/>
                        </a:rPr>
                        <m:t>𝐟</m:t>
                      </m:r>
                      <m:r>
                        <a:rPr lang="en-US">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𝑥</m:t>
                                    </m:r>
                                  </m:sub>
                                </m:sSub>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𝑦</m:t>
                                    </m:r>
                                  </m:sub>
                                </m:sSub>
                              </m:e>
                            </m:mr>
                          </m:m>
                        </m:e>
                      </m:d>
                      <m:r>
                        <a:rPr lang="en-US">
                          <a:latin typeface="Cambria Math" panose="02040503050406030204" pitchFamily="18" charset="0"/>
                        </a:rPr>
                        <m:t>=</m:t>
                      </m:r>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𝑓</m:t>
                                    </m:r>
                                  </m:num>
                                  <m:den>
                                    <m:r>
                                      <a:rPr lang="en-US">
                                        <a:latin typeface="Cambria Math" panose="02040503050406030204" pitchFamily="18" charset="0"/>
                                      </a:rPr>
                                      <m:t>𝜕</m:t>
                                    </m:r>
                                    <m:r>
                                      <a:rPr lang="en-US" i="1">
                                        <a:latin typeface="Cambria Math" panose="02040503050406030204" pitchFamily="18" charset="0"/>
                                      </a:rPr>
                                      <m:t>𝑥</m:t>
                                    </m:r>
                                  </m:den>
                                </m:f>
                              </m:e>
                            </m:mr>
                            <m:mr>
                              <m:e>
                                <m:f>
                                  <m:fP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𝑓</m:t>
                                    </m:r>
                                  </m:num>
                                  <m:den>
                                    <m:r>
                                      <a:rPr lang="en-US">
                                        <a:latin typeface="Cambria Math" panose="02040503050406030204" pitchFamily="18" charset="0"/>
                                      </a:rPr>
                                      <m:t>𝜕</m:t>
                                    </m:r>
                                    <m:r>
                                      <a:rPr lang="en-US" i="1">
                                        <a:latin typeface="Cambria Math" panose="02040503050406030204" pitchFamily="18" charset="0"/>
                                      </a:rPr>
                                      <m:t>𝑦</m:t>
                                    </m:r>
                                  </m:den>
                                </m:f>
                              </m:e>
                            </m:mr>
                          </m:m>
                        </m:e>
                      </m:d>
                    </m:oMath>
                  </m:oMathPara>
                </a14:m>
                <a:endParaRPr lang="en-US" dirty="0"/>
              </a:p>
              <a:p>
                <a:pPr lvl="0"/>
                <a:r>
                  <a:rPr lang="en-US" b="1" dirty="0"/>
                  <a:t>The magnitude of this vector </a:t>
                </a:r>
                <a14:m>
                  <m:oMath xmlns:m="http://schemas.openxmlformats.org/officeDocument/2006/math">
                    <m:r>
                      <a:rPr lang="en-US" b="1">
                        <a:latin typeface="Cambria Math" panose="02040503050406030204" pitchFamily="18" charset="0"/>
                      </a:rPr>
                      <m:t>(</m:t>
                    </m:r>
                    <m:r>
                      <a:rPr lang="en-US" b="1" i="1">
                        <a:latin typeface="Cambria Math" panose="02040503050406030204" pitchFamily="18" charset="0"/>
                      </a:rPr>
                      <m:t>𝑴</m:t>
                    </m:r>
                    <m:r>
                      <a:rPr lang="en-US" b="1">
                        <a:latin typeface="Cambria Math" panose="02040503050406030204" pitchFamily="18" charset="0"/>
                      </a:rPr>
                      <m:t>(</m:t>
                    </m:r>
                    <m:r>
                      <a:rPr lang="en-US" b="1" i="1">
                        <a:latin typeface="Cambria Math" panose="02040503050406030204" pitchFamily="18" charset="0"/>
                      </a:rPr>
                      <m:t>𝒙</m:t>
                    </m:r>
                    <m:r>
                      <a:rPr lang="en-US" b="1">
                        <a:latin typeface="Cambria Math" panose="02040503050406030204" pitchFamily="18" charset="0"/>
                      </a:rPr>
                      <m:t>,</m:t>
                    </m:r>
                    <m:r>
                      <a:rPr lang="en-US" b="1" i="1">
                        <a:latin typeface="Cambria Math" panose="02040503050406030204" pitchFamily="18" charset="0"/>
                      </a:rPr>
                      <m:t>𝒚</m:t>
                    </m:r>
                    <m:r>
                      <a:rPr lang="en-US" b="1">
                        <a:latin typeface="Cambria Math" panose="02040503050406030204" pitchFamily="18" charset="0"/>
                      </a:rPr>
                      <m:t>))</m:t>
                    </m:r>
                  </m:oMath>
                </a14:m>
                <a:r>
                  <a:rPr lang="en-US" b="1" dirty="0"/>
                  <a:t> :</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𝑓</m:t>
                      </m:r>
                      <m:r>
                        <a:rPr lang="en-US">
                          <a:latin typeface="Cambria Math" panose="02040503050406030204" pitchFamily="18" charset="0"/>
                        </a:rPr>
                        <m:t>=</m:t>
                      </m:r>
                      <m:r>
                        <m:rPr>
                          <m:sty m:val="p"/>
                        </m:rPr>
                        <a:rPr lang="en-US">
                          <a:latin typeface="Cambria Math" panose="02040503050406030204" pitchFamily="18" charset="0"/>
                        </a:rPr>
                        <m:t>mag</m:t>
                      </m:r>
                      <m:r>
                        <a:rPr lang="en-US">
                          <a:latin typeface="Cambria Math" panose="02040503050406030204" pitchFamily="18" charset="0"/>
                        </a:rPr>
                        <m:t>(</m:t>
                      </m:r>
                      <m:r>
                        <m:rPr>
                          <m:sty m:val="p"/>
                        </m:rPr>
                        <a:rPr lang="en-US">
                          <a:latin typeface="Cambria Math" panose="02040503050406030204" pitchFamily="18" charset="0"/>
                        </a:rPr>
                        <m:t>∇</m:t>
                      </m:r>
                      <m:r>
                        <a:rPr lang="en-US" b="1" i="1">
                          <a:latin typeface="Cambria Math" panose="02040503050406030204" pitchFamily="18" charset="0"/>
                        </a:rPr>
                        <m:t>𝐟</m:t>
                      </m:r>
                      <m:r>
                        <a:rPr lang="en-US">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𝐺</m:t>
                                  </m:r>
                                </m:e>
                                <m:sub>
                                  <m:r>
                                    <a:rPr lang="en-US" i="1">
                                      <a:latin typeface="Cambria Math" panose="02040503050406030204" pitchFamily="18" charset="0"/>
                                    </a:rPr>
                                    <m:t>𝑥</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𝐺</m:t>
                                  </m:r>
                                </m:e>
                                <m:sub>
                                  <m:r>
                                    <a:rPr lang="en-US" i="1">
                                      <a:latin typeface="Cambria Math" panose="02040503050406030204" pitchFamily="18" charset="0"/>
                                    </a:rPr>
                                    <m:t>𝑦</m:t>
                                  </m:r>
                                </m:sub>
                                <m:sup>
                                  <m:r>
                                    <a:rPr lang="en-US">
                                      <a:latin typeface="Cambria Math" panose="02040503050406030204" pitchFamily="18" charset="0"/>
                                    </a:rPr>
                                    <m:t>2</m:t>
                                  </m:r>
                                </m:sup>
                              </m:sSubSup>
                            </m:e>
                          </m:d>
                        </m:e>
                        <m:sup>
                          <m:r>
                            <a:rPr lang="en-US">
                              <a:latin typeface="Cambria Math" panose="02040503050406030204" pitchFamily="18" charset="0"/>
                            </a:rPr>
                            <m:t>1/2</m:t>
                          </m:r>
                        </m:sup>
                      </m:sSup>
                    </m:oMath>
                  </m:oMathPara>
                </a14:m>
                <a:endParaRPr lang="en-US" dirty="0"/>
              </a:p>
              <a:p>
                <a:pPr lvl="0"/>
                <a:r>
                  <a:rPr lang="en-US" b="1" dirty="0"/>
                  <a:t>The direction of this vector:</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𝛼</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sSup>
                        <m:sSupPr>
                          <m:ctrlPr>
                            <a:rPr lang="en-US" i="1">
                              <a:latin typeface="Cambria Math" panose="02040503050406030204" pitchFamily="18" charset="0"/>
                            </a:rPr>
                          </m:ctrlPr>
                        </m:sSupPr>
                        <m:e>
                          <m:r>
                            <m:rPr>
                              <m:sty m:val="p"/>
                            </m:rPr>
                            <a:rPr lang="en-US">
                              <a:latin typeface="Cambria Math" panose="02040503050406030204" pitchFamily="18" charset="0"/>
                            </a:rPr>
                            <m:t>tan</m:t>
                          </m:r>
                        </m:e>
                        <m:sup>
                          <m:r>
                            <a:rPr lang="en-US" i="1">
                              <a:latin typeface="Cambria Math" panose="02040503050406030204" pitchFamily="18" charset="0"/>
                            </a:rPr>
                            <m:t>−</m:t>
                          </m:r>
                          <m:r>
                            <a:rPr lang="en-US">
                              <a:latin typeface="Cambria Math" panose="02040503050406030204" pitchFamily="18" charset="0"/>
                            </a:rPr>
                            <m:t>1</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𝑦</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𝑥</m:t>
                                  </m:r>
                                </m:sub>
                              </m:sSub>
                            </m:den>
                          </m:f>
                        </m:e>
                      </m:d>
                    </m:oMath>
                  </m:oMathPara>
                </a14:m>
                <a:endParaRPr lang="en-US" dirty="0"/>
              </a:p>
              <a:p>
                <a:pPr marL="0" indent="0" algn="just">
                  <a:buNone/>
                </a:pPr>
                <a:endParaRPr lang="en-US" dirty="0"/>
              </a:p>
              <a:p>
                <a:pPr algn="just">
                  <a:buFont typeface="Wingdings" panose="05000000000000000000" pitchFamily="2" charset="2"/>
                  <a:buChar char="v"/>
                </a:pPr>
                <a:r>
                  <a:rPr lang="en-US" dirty="0"/>
                  <a:t>The direction of an edge at an</a:t>
                </a:r>
              </a:p>
              <a:p>
                <a:pPr algn="just">
                  <a:buFont typeface="Wingdings" panose="05000000000000000000" pitchFamily="2" charset="2"/>
                  <a:buChar char="v"/>
                </a:pPr>
                <a:r>
                  <a:rPr lang="en-US" dirty="0"/>
                  <a:t> arbitrary point (x, y) is </a:t>
                </a:r>
                <a:r>
                  <a:rPr lang="en-US" i="1" dirty="0"/>
                  <a:t>orthogonal </a:t>
                </a:r>
                <a:r>
                  <a:rPr lang="en-US" dirty="0"/>
                  <a:t>to the direction </a:t>
                </a:r>
                <a14:m>
                  <m:oMath xmlns:m="http://schemas.openxmlformats.org/officeDocument/2006/math">
                    <m:r>
                      <a:rPr lang="en-US" i="1">
                        <a:latin typeface="Cambria Math" panose="02040503050406030204" pitchFamily="18" charset="0"/>
                      </a:rPr>
                      <m:t>𝛼</m:t>
                    </m:r>
                  </m:oMath>
                </a14:m>
                <a:r>
                  <a:rPr lang="en-US" dirty="0"/>
                  <a:t>(x, y), of the gradient vector at the point. </a:t>
                </a:r>
              </a:p>
            </p:txBody>
          </p:sp>
        </mc:Choice>
        <mc:Fallback xmlns="">
          <p:sp>
            <p:nvSpPr>
              <p:cNvPr id="6" name="Content Placeholder 5">
                <a:extLst>
                  <a:ext uri="{FF2B5EF4-FFF2-40B4-BE49-F238E27FC236}">
                    <a16:creationId xmlns:a16="http://schemas.microsoft.com/office/drawing/2014/main" id="{06FFEAD5-9BB8-4C10-BE71-19C5A28AF8C4}"/>
                  </a:ext>
                </a:extLst>
              </p:cNvPr>
              <p:cNvSpPr>
                <a:spLocks noGrp="1" noRot="1" noChangeAspect="1" noMove="1" noResize="1" noEditPoints="1" noAdjustHandles="1" noChangeArrowheads="1" noChangeShapeType="1" noTextEdit="1"/>
              </p:cNvSpPr>
              <p:nvPr>
                <p:ph idx="1"/>
              </p:nvPr>
            </p:nvSpPr>
            <p:spPr>
              <a:xfrm>
                <a:off x="1097280" y="1845734"/>
                <a:ext cx="10058400" cy="4442524"/>
              </a:xfrm>
              <a:blipFill>
                <a:blip r:embed="rId2"/>
                <a:stretch>
                  <a:fillRect l="-1152" t="-2058"/>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C1D29196-BF55-1EBF-8325-40F029208B2D}"/>
              </a:ext>
            </a:extLst>
          </p:cNvPr>
          <p:cNvSpPr>
            <a:spLocks noGrp="1"/>
          </p:cNvSpPr>
          <p:nvPr>
            <p:ph type="dt" sz="half" idx="10"/>
          </p:nvPr>
        </p:nvSpPr>
        <p:spPr/>
        <p:txBody>
          <a:bodyPr/>
          <a:lstStyle/>
          <a:p>
            <a:fld id="{8AE8EC7C-F4E1-47C3-B594-37C4DD5586F4}" type="datetime1">
              <a:rPr lang="en-US" smtClean="0"/>
              <a:t>7/20/2023</a:t>
            </a:fld>
            <a:endParaRPr lang="en-US"/>
          </a:p>
        </p:txBody>
      </p:sp>
      <p:sp>
        <p:nvSpPr>
          <p:cNvPr id="3" name="Footer Placeholder 2">
            <a:extLst>
              <a:ext uri="{FF2B5EF4-FFF2-40B4-BE49-F238E27FC236}">
                <a16:creationId xmlns:a16="http://schemas.microsoft.com/office/drawing/2014/main" id="{93094DCE-F08B-75BB-F73C-0AD4307E9F08}"/>
              </a:ext>
            </a:extLst>
          </p:cNvPr>
          <p:cNvSpPr>
            <a:spLocks noGrp="1"/>
          </p:cNvSpPr>
          <p:nvPr>
            <p:ph type="ftr" sz="quarter" idx="11"/>
          </p:nvPr>
        </p:nvSpPr>
        <p:spPr/>
        <p:txBody>
          <a:bodyPr/>
          <a:lstStyle/>
          <a:p>
            <a:r>
              <a:rPr lang="en-US"/>
              <a:t>Basic Image Segmentation</a:t>
            </a:r>
          </a:p>
        </p:txBody>
      </p:sp>
      <p:sp>
        <p:nvSpPr>
          <p:cNvPr id="4" name="Slide Number Placeholder 3">
            <a:extLst>
              <a:ext uri="{FF2B5EF4-FFF2-40B4-BE49-F238E27FC236}">
                <a16:creationId xmlns:a16="http://schemas.microsoft.com/office/drawing/2014/main" id="{3EDB7CDF-8ED0-AAAA-1802-CBC455B76182}"/>
              </a:ext>
            </a:extLst>
          </p:cNvPr>
          <p:cNvSpPr>
            <a:spLocks noGrp="1"/>
          </p:cNvSpPr>
          <p:nvPr>
            <p:ph type="sldNum" sz="quarter" idx="12"/>
          </p:nvPr>
        </p:nvSpPr>
        <p:spPr/>
        <p:txBody>
          <a:bodyPr/>
          <a:lstStyle/>
          <a:p>
            <a:fld id="{2FCFBBC8-F085-406F-9B65-7DDECB6CCE80}" type="slidenum">
              <a:rPr lang="en-US" smtClean="0"/>
              <a:t>26</a:t>
            </a:fld>
            <a:endParaRPr lang="en-US"/>
          </a:p>
        </p:txBody>
      </p:sp>
    </p:spTree>
    <p:extLst>
      <p:ext uri="{BB962C8B-B14F-4D97-AF65-F5344CB8AC3E}">
        <p14:creationId xmlns:p14="http://schemas.microsoft.com/office/powerpoint/2010/main" val="2728833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FAA61B-74D6-415B-9489-CA5270C27BC1}"/>
              </a:ext>
            </a:extLst>
          </p:cNvPr>
          <p:cNvSpPr>
            <a:spLocks noGrp="1"/>
          </p:cNvSpPr>
          <p:nvPr>
            <p:ph type="title"/>
          </p:nvPr>
        </p:nvSpPr>
        <p:spPr/>
        <p:txBody>
          <a:bodyPr/>
          <a:lstStyle/>
          <a:p>
            <a:r>
              <a:rPr lang="en-US" dirty="0"/>
              <a:t>Gradient Operators</a:t>
            </a:r>
          </a:p>
        </p:txBody>
      </p:sp>
      <p:pic>
        <p:nvPicPr>
          <p:cNvPr id="4" name="Content Placeholder 3">
            <a:extLst>
              <a:ext uri="{FF2B5EF4-FFF2-40B4-BE49-F238E27FC236}">
                <a16:creationId xmlns:a16="http://schemas.microsoft.com/office/drawing/2014/main" id="{597E6A7B-BAB2-4D42-9A5E-FB5E0D3A5B4F}"/>
              </a:ext>
            </a:extLst>
          </p:cNvPr>
          <p:cNvPicPr>
            <a:picLocks noGrp="1" noChangeAspect="1"/>
          </p:cNvPicPr>
          <p:nvPr>
            <p:ph sz="half" idx="1"/>
          </p:nvPr>
        </p:nvPicPr>
        <p:blipFill>
          <a:blip r:embed="rId2"/>
          <a:stretch>
            <a:fillRect/>
          </a:stretch>
        </p:blipFill>
        <p:spPr>
          <a:xfrm>
            <a:off x="1036320" y="1845736"/>
            <a:ext cx="4938712" cy="2135422"/>
          </a:xfrm>
          <a:prstGeom prst="rect">
            <a:avLst/>
          </a:prstGeom>
        </p:spPr>
      </p:pic>
      <p:sp>
        <p:nvSpPr>
          <p:cNvPr id="6" name="Content Placeholder 5">
            <a:extLst>
              <a:ext uri="{FF2B5EF4-FFF2-40B4-BE49-F238E27FC236}">
                <a16:creationId xmlns:a16="http://schemas.microsoft.com/office/drawing/2014/main" id="{0CDB7D36-1A2C-4A6A-B95B-6A9FE6A70D0F}"/>
              </a:ext>
            </a:extLst>
          </p:cNvPr>
          <p:cNvSpPr>
            <a:spLocks noGrp="1"/>
          </p:cNvSpPr>
          <p:nvPr>
            <p:ph sz="half" idx="2"/>
          </p:nvPr>
        </p:nvSpPr>
        <p:spPr/>
        <p:txBody>
          <a:bodyPr/>
          <a:lstStyle/>
          <a:p>
            <a:pPr algn="just">
              <a:lnSpc>
                <a:spcPct val="150000"/>
              </a:lnSpc>
              <a:buFont typeface="Wingdings" panose="05000000000000000000" pitchFamily="2" charset="2"/>
              <a:buChar char="v"/>
            </a:pPr>
            <a:r>
              <a:rPr lang="en-US" dirty="0">
                <a:solidFill>
                  <a:schemeClr val="tx1"/>
                </a:solidFill>
              </a:rPr>
              <a:t>The magnitude will be higher along that direction.</a:t>
            </a:r>
          </a:p>
          <a:p>
            <a:pPr algn="just">
              <a:lnSpc>
                <a:spcPct val="150000"/>
              </a:lnSpc>
              <a:buFont typeface="Wingdings" panose="05000000000000000000" pitchFamily="2" charset="2"/>
              <a:buChar char="v"/>
            </a:pPr>
            <a:r>
              <a:rPr lang="en-US" dirty="0">
                <a:solidFill>
                  <a:schemeClr val="tx1"/>
                </a:solidFill>
              </a:rPr>
              <a:t>It points in the direction of maximum rate of change of ‘f’ at co-ordinates (x, y).</a:t>
            </a:r>
          </a:p>
          <a:p>
            <a:pPr algn="just">
              <a:lnSpc>
                <a:spcPct val="150000"/>
              </a:lnSpc>
              <a:buFont typeface="Wingdings" panose="05000000000000000000" pitchFamily="2" charset="2"/>
              <a:buChar char="v"/>
            </a:pPr>
            <a:r>
              <a:rPr lang="en-US" dirty="0">
                <a:solidFill>
                  <a:schemeClr val="tx1"/>
                </a:solidFill>
              </a:rPr>
              <a:t>It gives maximum rate of increase of f (</a:t>
            </a:r>
            <a:r>
              <a:rPr lang="en-US" dirty="0" err="1">
                <a:solidFill>
                  <a:schemeClr val="tx1"/>
                </a:solidFill>
              </a:rPr>
              <a:t>x,y</a:t>
            </a:r>
            <a:r>
              <a:rPr lang="en-US" dirty="0">
                <a:solidFill>
                  <a:schemeClr val="tx1"/>
                </a:solidFill>
              </a:rPr>
              <a:t>).</a:t>
            </a:r>
          </a:p>
          <a:p>
            <a:pPr algn="just">
              <a:lnSpc>
                <a:spcPct val="150000"/>
              </a:lnSpc>
              <a:buFont typeface="Wingdings" panose="05000000000000000000" pitchFamily="2" charset="2"/>
              <a:buChar char="v"/>
            </a:pPr>
            <a:r>
              <a:rPr lang="en-US" dirty="0">
                <a:solidFill>
                  <a:schemeClr val="tx1"/>
                </a:solidFill>
              </a:rPr>
              <a:t>This is also known as a gradient image.</a:t>
            </a:r>
          </a:p>
          <a:p>
            <a:pPr>
              <a:buFont typeface="Wingdings" panose="05000000000000000000" pitchFamily="2" charset="2"/>
              <a:buChar char="v"/>
            </a:pPr>
            <a:endParaRPr lang="en-US" dirty="0"/>
          </a:p>
        </p:txBody>
      </p:sp>
      <p:sp>
        <p:nvSpPr>
          <p:cNvPr id="7" name="Rectangle 6">
            <a:extLst>
              <a:ext uri="{FF2B5EF4-FFF2-40B4-BE49-F238E27FC236}">
                <a16:creationId xmlns:a16="http://schemas.microsoft.com/office/drawing/2014/main" id="{3D203432-F802-4251-8CC8-E0FF7A117F03}"/>
              </a:ext>
            </a:extLst>
          </p:cNvPr>
          <p:cNvSpPr/>
          <p:nvPr/>
        </p:nvSpPr>
        <p:spPr>
          <a:xfrm>
            <a:off x="1293769" y="3986894"/>
            <a:ext cx="4423814" cy="2308324"/>
          </a:xfrm>
          <a:prstGeom prst="rect">
            <a:avLst/>
          </a:prstGeom>
        </p:spPr>
        <p:txBody>
          <a:bodyPr wrap="square">
            <a:spAutoFit/>
          </a:bodyPr>
          <a:lstStyle/>
          <a:p>
            <a:pPr algn="just"/>
            <a:r>
              <a:rPr lang="en-US" b="1" dirty="0">
                <a:solidFill>
                  <a:srgbClr val="231F20"/>
                </a:solidFill>
                <a:latin typeface="TimesTen-Roman"/>
              </a:rPr>
              <a:t>Figure:</a:t>
            </a:r>
            <a:r>
              <a:rPr lang="en-US" dirty="0">
                <a:solidFill>
                  <a:srgbClr val="231F20"/>
                </a:solidFill>
                <a:latin typeface="TimesTen-Roman"/>
              </a:rPr>
              <a:t> Using the gradient to determine edge strength and direction at a point. Note that the edge is perpendicular to the direction of the gradient vector at the point where the gradient is computed. Each square in the figure represents one pixel.</a:t>
            </a:r>
          </a:p>
          <a:p>
            <a:pPr algn="just"/>
            <a:r>
              <a:rPr lang="en-US" dirty="0"/>
              <a:t> </a:t>
            </a:r>
            <a:br>
              <a:rPr lang="en-US" dirty="0"/>
            </a:br>
            <a:endParaRPr lang="en-US" dirty="0"/>
          </a:p>
        </p:txBody>
      </p:sp>
      <p:sp>
        <p:nvSpPr>
          <p:cNvPr id="2" name="Date Placeholder 1">
            <a:extLst>
              <a:ext uri="{FF2B5EF4-FFF2-40B4-BE49-F238E27FC236}">
                <a16:creationId xmlns:a16="http://schemas.microsoft.com/office/drawing/2014/main" id="{83FB1FB1-5DFB-2BEB-547A-AD77721481DC}"/>
              </a:ext>
            </a:extLst>
          </p:cNvPr>
          <p:cNvSpPr>
            <a:spLocks noGrp="1"/>
          </p:cNvSpPr>
          <p:nvPr>
            <p:ph type="dt" sz="half" idx="10"/>
          </p:nvPr>
        </p:nvSpPr>
        <p:spPr/>
        <p:txBody>
          <a:bodyPr/>
          <a:lstStyle/>
          <a:p>
            <a:fld id="{8476D177-3048-4B67-8040-41BFBE989382}" type="datetime1">
              <a:rPr lang="en-US" smtClean="0"/>
              <a:t>7/20/2023</a:t>
            </a:fld>
            <a:endParaRPr lang="en-US"/>
          </a:p>
        </p:txBody>
      </p:sp>
      <p:sp>
        <p:nvSpPr>
          <p:cNvPr id="3" name="Footer Placeholder 2">
            <a:extLst>
              <a:ext uri="{FF2B5EF4-FFF2-40B4-BE49-F238E27FC236}">
                <a16:creationId xmlns:a16="http://schemas.microsoft.com/office/drawing/2014/main" id="{63CB8964-5E36-D727-BBC8-DC07D97E8254}"/>
              </a:ext>
            </a:extLst>
          </p:cNvPr>
          <p:cNvSpPr>
            <a:spLocks noGrp="1"/>
          </p:cNvSpPr>
          <p:nvPr>
            <p:ph type="ftr" sz="quarter" idx="11"/>
          </p:nvPr>
        </p:nvSpPr>
        <p:spPr/>
        <p:txBody>
          <a:bodyPr/>
          <a:lstStyle/>
          <a:p>
            <a:r>
              <a:rPr lang="en-US"/>
              <a:t>Basic Image Segmentation</a:t>
            </a:r>
          </a:p>
        </p:txBody>
      </p:sp>
      <p:sp>
        <p:nvSpPr>
          <p:cNvPr id="8" name="Slide Number Placeholder 7">
            <a:extLst>
              <a:ext uri="{FF2B5EF4-FFF2-40B4-BE49-F238E27FC236}">
                <a16:creationId xmlns:a16="http://schemas.microsoft.com/office/drawing/2014/main" id="{70BCDD47-FABB-511A-75DA-26CCECAAD50E}"/>
              </a:ext>
            </a:extLst>
          </p:cNvPr>
          <p:cNvSpPr>
            <a:spLocks noGrp="1"/>
          </p:cNvSpPr>
          <p:nvPr>
            <p:ph type="sldNum" sz="quarter" idx="12"/>
          </p:nvPr>
        </p:nvSpPr>
        <p:spPr/>
        <p:txBody>
          <a:bodyPr/>
          <a:lstStyle/>
          <a:p>
            <a:fld id="{2FCFBBC8-F085-406F-9B65-7DDECB6CCE80}" type="slidenum">
              <a:rPr lang="en-US" smtClean="0"/>
              <a:t>27</a:t>
            </a:fld>
            <a:endParaRPr lang="en-US"/>
          </a:p>
        </p:txBody>
      </p:sp>
    </p:spTree>
    <p:extLst>
      <p:ext uri="{BB962C8B-B14F-4D97-AF65-F5344CB8AC3E}">
        <p14:creationId xmlns:p14="http://schemas.microsoft.com/office/powerpoint/2010/main" val="1578986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D1D908-330C-4F3C-9C64-A6FF242F2DCB}"/>
              </a:ext>
            </a:extLst>
          </p:cNvPr>
          <p:cNvSpPr>
            <a:spLocks noGrp="1"/>
          </p:cNvSpPr>
          <p:nvPr>
            <p:ph type="title"/>
          </p:nvPr>
        </p:nvSpPr>
        <p:spPr/>
        <p:txBody>
          <a:bodyPr/>
          <a:lstStyle/>
          <a:p>
            <a:r>
              <a:rPr lang="en-US" dirty="0"/>
              <a:t>Gradient Operators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FE528BF-F574-4094-8CD2-88D872A55360}"/>
                  </a:ext>
                </a:extLst>
              </p:cNvPr>
              <p:cNvSpPr>
                <a:spLocks noGrp="1"/>
              </p:cNvSpPr>
              <p:nvPr>
                <p:ph idx="1"/>
              </p:nvPr>
            </p:nvSpPr>
            <p:spPr/>
            <p:txBody>
              <a:bodyPr/>
              <a:lstStyle/>
              <a:p>
                <a:pPr>
                  <a:lnSpc>
                    <a:spcPct val="150000"/>
                  </a:lnSpc>
                  <a:buFont typeface="Wingdings" panose="05000000000000000000" pitchFamily="2" charset="2"/>
                  <a:buChar char="v"/>
                </a:pPr>
                <a:r>
                  <a:rPr lang="en-US" dirty="0"/>
                  <a:t>Obtaining the gradient of an image requires computing the partial derivatives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𝑓</m:t>
                    </m:r>
                    <m:r>
                      <a:rPr lang="en-US">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𝑥</m:t>
                    </m:r>
                  </m:oMath>
                </a14:m>
                <a:r>
                  <a:rPr lang="en-US" dirty="0"/>
                  <a:t> and </a:t>
                </a:r>
                <a14:m>
                  <m:oMath xmlns:m="http://schemas.openxmlformats.org/officeDocument/2006/math">
                    <m:r>
                      <a:rPr lang="en-US">
                        <a:latin typeface="Cambria Math" panose="02040503050406030204" pitchFamily="18" charset="0"/>
                      </a:rPr>
                      <m:t>𝜕</m:t>
                    </m:r>
                    <m:r>
                      <a:rPr lang="en-US">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𝑦</m:t>
                    </m:r>
                  </m:oMath>
                </a14:m>
                <a:r>
                  <a:rPr lang="en-US" dirty="0"/>
                  <a:t> at every pixel location in the image.</a:t>
                </a:r>
                <a:br>
                  <a:rPr lang="en-US" dirty="0"/>
                </a:br>
                <a:r>
                  <a:rPr lang="en-US" dirty="0"/>
                  <a:t>Its digital approximation,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𝑥</m:t>
                          </m:r>
                        </m:sub>
                      </m:sSub>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num>
                        <m:den>
                          <m:r>
                            <a:rPr lang="en-US">
                              <a:latin typeface="Cambria Math" panose="02040503050406030204" pitchFamily="18" charset="0"/>
                            </a:rPr>
                            <m:t>𝜕</m:t>
                          </m:r>
                          <m:r>
                            <a:rPr lang="en-US" i="1">
                              <a:latin typeface="Cambria Math" panose="02040503050406030204" pitchFamily="18" charset="0"/>
                            </a:rPr>
                            <m:t>𝑥</m:t>
                          </m:r>
                        </m:den>
                      </m:f>
                      <m:r>
                        <a:rPr lang="en-US">
                          <a:latin typeface="Cambria Math" panose="02040503050406030204" pitchFamily="18" charset="0"/>
                        </a:rPr>
                        <m:t>=</m:t>
                      </m:r>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+1,</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oMath>
                  </m:oMathPara>
                </a14:m>
                <a:endParaRPr lang="en-US" dirty="0"/>
              </a:p>
              <a:p>
                <a:r>
                  <a:rPr lang="en-US" dirty="0"/>
                  <a:t>and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𝑦</m:t>
                          </m:r>
                        </m:sub>
                      </m:sSub>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num>
                        <m:den>
                          <m:r>
                            <a:rPr lang="en-US">
                              <a:latin typeface="Cambria Math" panose="02040503050406030204" pitchFamily="18" charset="0"/>
                            </a:rPr>
                            <m:t>𝜕</m:t>
                          </m:r>
                          <m:r>
                            <a:rPr lang="en-US" i="1">
                              <a:latin typeface="Cambria Math" panose="02040503050406030204" pitchFamily="18" charset="0"/>
                            </a:rPr>
                            <m:t>𝑦</m:t>
                          </m:r>
                        </m:den>
                      </m:f>
                      <m:r>
                        <a:rPr lang="en-US">
                          <a:latin typeface="Cambria Math" panose="02040503050406030204" pitchFamily="18" charset="0"/>
                        </a:rPr>
                        <m:t>=</m:t>
                      </m:r>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oMath>
                  </m:oMathPara>
                </a14:m>
                <a:endParaRPr lang="en-US" dirty="0"/>
              </a:p>
              <a:p>
                <a:endParaRPr lang="en-US" dirty="0"/>
              </a:p>
            </p:txBody>
          </p:sp>
        </mc:Choice>
        <mc:Fallback xmlns="">
          <p:sp>
            <p:nvSpPr>
              <p:cNvPr id="6" name="Content Placeholder 5">
                <a:extLst>
                  <a:ext uri="{FF2B5EF4-FFF2-40B4-BE49-F238E27FC236}">
                    <a16:creationId xmlns:a16="http://schemas.microsoft.com/office/drawing/2014/main" id="{FFE528BF-F574-4094-8CD2-88D872A55360}"/>
                  </a:ext>
                </a:extLst>
              </p:cNvPr>
              <p:cNvSpPr>
                <a:spLocks noGrp="1" noRot="1" noChangeAspect="1" noMove="1" noResize="1" noEditPoints="1" noAdjustHandles="1" noChangeArrowheads="1" noChangeShapeType="1" noTextEdit="1"/>
              </p:cNvSpPr>
              <p:nvPr>
                <p:ph idx="1"/>
              </p:nvPr>
            </p:nvSpPr>
            <p:spPr>
              <a:blipFill>
                <a:blip r:embed="rId2"/>
                <a:stretch>
                  <a:fillRect l="-145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98E746F5-5012-E96C-6E95-43240228C023}"/>
              </a:ext>
            </a:extLst>
          </p:cNvPr>
          <p:cNvSpPr>
            <a:spLocks noGrp="1"/>
          </p:cNvSpPr>
          <p:nvPr>
            <p:ph type="dt" sz="half" idx="10"/>
          </p:nvPr>
        </p:nvSpPr>
        <p:spPr/>
        <p:txBody>
          <a:bodyPr/>
          <a:lstStyle/>
          <a:p>
            <a:fld id="{4C0222ED-1B75-4CEB-8B15-FE0398709247}" type="datetime1">
              <a:rPr lang="en-US" smtClean="0"/>
              <a:t>7/20/2023</a:t>
            </a:fld>
            <a:endParaRPr lang="en-US"/>
          </a:p>
        </p:txBody>
      </p:sp>
      <p:sp>
        <p:nvSpPr>
          <p:cNvPr id="3" name="Footer Placeholder 2">
            <a:extLst>
              <a:ext uri="{FF2B5EF4-FFF2-40B4-BE49-F238E27FC236}">
                <a16:creationId xmlns:a16="http://schemas.microsoft.com/office/drawing/2014/main" id="{17AC42FF-A961-0FDF-3797-10B441C36698}"/>
              </a:ext>
            </a:extLst>
          </p:cNvPr>
          <p:cNvSpPr>
            <a:spLocks noGrp="1"/>
          </p:cNvSpPr>
          <p:nvPr>
            <p:ph type="ftr" sz="quarter" idx="11"/>
          </p:nvPr>
        </p:nvSpPr>
        <p:spPr/>
        <p:txBody>
          <a:bodyPr/>
          <a:lstStyle/>
          <a:p>
            <a:r>
              <a:rPr lang="en-US"/>
              <a:t>Basic Image Segmentation</a:t>
            </a:r>
          </a:p>
        </p:txBody>
      </p:sp>
      <p:sp>
        <p:nvSpPr>
          <p:cNvPr id="4" name="Slide Number Placeholder 3">
            <a:extLst>
              <a:ext uri="{FF2B5EF4-FFF2-40B4-BE49-F238E27FC236}">
                <a16:creationId xmlns:a16="http://schemas.microsoft.com/office/drawing/2014/main" id="{F6B24F77-403D-7A21-5BE5-BE8B48F470E7}"/>
              </a:ext>
            </a:extLst>
          </p:cNvPr>
          <p:cNvSpPr>
            <a:spLocks noGrp="1"/>
          </p:cNvSpPr>
          <p:nvPr>
            <p:ph type="sldNum" sz="quarter" idx="12"/>
          </p:nvPr>
        </p:nvSpPr>
        <p:spPr/>
        <p:txBody>
          <a:bodyPr/>
          <a:lstStyle/>
          <a:p>
            <a:fld id="{2FCFBBC8-F085-406F-9B65-7DDECB6CCE80}" type="slidenum">
              <a:rPr lang="en-US" smtClean="0"/>
              <a:t>28</a:t>
            </a:fld>
            <a:endParaRPr lang="en-US"/>
          </a:p>
        </p:txBody>
      </p:sp>
    </p:spTree>
    <p:extLst>
      <p:ext uri="{BB962C8B-B14F-4D97-AF65-F5344CB8AC3E}">
        <p14:creationId xmlns:p14="http://schemas.microsoft.com/office/powerpoint/2010/main" val="3726083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0688-2D05-4605-A02C-03BE47E629F4}"/>
              </a:ext>
            </a:extLst>
          </p:cNvPr>
          <p:cNvSpPr>
            <a:spLocks noGrp="1"/>
          </p:cNvSpPr>
          <p:nvPr>
            <p:ph type="title"/>
          </p:nvPr>
        </p:nvSpPr>
        <p:spPr/>
        <p:txBody>
          <a:bodyPr/>
          <a:lstStyle/>
          <a:p>
            <a:r>
              <a:rPr lang="en-US" dirty="0"/>
              <a:t>Gradient Operators</a:t>
            </a:r>
          </a:p>
        </p:txBody>
      </p:sp>
      <p:pic>
        <p:nvPicPr>
          <p:cNvPr id="4" name="Content Placeholder 3">
            <a:extLst>
              <a:ext uri="{FF2B5EF4-FFF2-40B4-BE49-F238E27FC236}">
                <a16:creationId xmlns:a16="http://schemas.microsoft.com/office/drawing/2014/main" id="{45F585E3-B41B-4E16-AF60-F2A19B417E3E}"/>
              </a:ext>
            </a:extLst>
          </p:cNvPr>
          <p:cNvPicPr>
            <a:picLocks noGrp="1" noChangeAspect="1"/>
          </p:cNvPicPr>
          <p:nvPr>
            <p:ph idx="1"/>
          </p:nvPr>
        </p:nvPicPr>
        <p:blipFill>
          <a:blip r:embed="rId2"/>
          <a:stretch>
            <a:fillRect/>
          </a:stretch>
        </p:blipFill>
        <p:spPr>
          <a:xfrm>
            <a:off x="3441511" y="1883391"/>
            <a:ext cx="4938214" cy="4449170"/>
          </a:xfrm>
          <a:prstGeom prst="rect">
            <a:avLst/>
          </a:prstGeom>
        </p:spPr>
      </p:pic>
      <p:sp>
        <p:nvSpPr>
          <p:cNvPr id="3" name="Date Placeholder 2">
            <a:extLst>
              <a:ext uri="{FF2B5EF4-FFF2-40B4-BE49-F238E27FC236}">
                <a16:creationId xmlns:a16="http://schemas.microsoft.com/office/drawing/2014/main" id="{312866EE-F35C-06D3-FE8A-3E4944E06647}"/>
              </a:ext>
            </a:extLst>
          </p:cNvPr>
          <p:cNvSpPr>
            <a:spLocks noGrp="1"/>
          </p:cNvSpPr>
          <p:nvPr>
            <p:ph type="dt" sz="half" idx="10"/>
          </p:nvPr>
        </p:nvSpPr>
        <p:spPr/>
        <p:txBody>
          <a:bodyPr/>
          <a:lstStyle/>
          <a:p>
            <a:fld id="{01728319-5377-49F1-BDEB-881BE0C7B84A}" type="datetime1">
              <a:rPr lang="en-US" smtClean="0"/>
              <a:t>7/20/2023</a:t>
            </a:fld>
            <a:endParaRPr lang="en-US"/>
          </a:p>
        </p:txBody>
      </p:sp>
      <p:sp>
        <p:nvSpPr>
          <p:cNvPr id="5" name="Footer Placeholder 4">
            <a:extLst>
              <a:ext uri="{FF2B5EF4-FFF2-40B4-BE49-F238E27FC236}">
                <a16:creationId xmlns:a16="http://schemas.microsoft.com/office/drawing/2014/main" id="{26CD6DFB-E183-5F84-DC0F-576BA1B3A83A}"/>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0416D086-AF36-3252-3181-E11437B1969D}"/>
              </a:ext>
            </a:extLst>
          </p:cNvPr>
          <p:cNvSpPr>
            <a:spLocks noGrp="1"/>
          </p:cNvSpPr>
          <p:nvPr>
            <p:ph type="sldNum" sz="quarter" idx="12"/>
          </p:nvPr>
        </p:nvSpPr>
        <p:spPr/>
        <p:txBody>
          <a:bodyPr/>
          <a:lstStyle/>
          <a:p>
            <a:fld id="{2FCFBBC8-F085-406F-9B65-7DDECB6CCE80}" type="slidenum">
              <a:rPr lang="en-US" smtClean="0"/>
              <a:t>29</a:t>
            </a:fld>
            <a:endParaRPr lang="en-US"/>
          </a:p>
        </p:txBody>
      </p:sp>
    </p:spTree>
    <p:extLst>
      <p:ext uri="{BB962C8B-B14F-4D97-AF65-F5344CB8AC3E}">
        <p14:creationId xmlns:p14="http://schemas.microsoft.com/office/powerpoint/2010/main" val="150359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992D-DB54-4E43-90D2-93AA4BDCC1FE}"/>
              </a:ext>
            </a:extLst>
          </p:cNvPr>
          <p:cNvSpPr>
            <a:spLocks noGrp="1"/>
          </p:cNvSpPr>
          <p:nvPr>
            <p:ph type="title"/>
          </p:nvPr>
        </p:nvSpPr>
        <p:spPr/>
        <p:txBody>
          <a:bodyPr/>
          <a:lstStyle/>
          <a:p>
            <a:r>
              <a:rPr lang="en-US" dirty="0"/>
              <a:t>Image Analysis (Edge Detection)</a:t>
            </a:r>
          </a:p>
        </p:txBody>
      </p:sp>
      <p:pic>
        <p:nvPicPr>
          <p:cNvPr id="1026" name="Picture 2" descr="Edge Detection in Python. Gentle intro to the math and code… | by Ritvik  Kharkar | Towards Data Science">
            <a:extLst>
              <a:ext uri="{FF2B5EF4-FFF2-40B4-BE49-F238E27FC236}">
                <a16:creationId xmlns:a16="http://schemas.microsoft.com/office/drawing/2014/main" id="{C7BCBE78-DA7D-43DB-81A3-EDC43A7B80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3" y="1846263"/>
            <a:ext cx="8137519" cy="402272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672B342A-DA3A-ED74-C719-4EAC16C36845}"/>
              </a:ext>
            </a:extLst>
          </p:cNvPr>
          <p:cNvSpPr>
            <a:spLocks noGrp="1"/>
          </p:cNvSpPr>
          <p:nvPr>
            <p:ph type="dt" sz="half" idx="10"/>
          </p:nvPr>
        </p:nvSpPr>
        <p:spPr/>
        <p:txBody>
          <a:bodyPr/>
          <a:lstStyle/>
          <a:p>
            <a:fld id="{6B26BACC-C2A3-421F-A801-3B3ED86EC2F2}" type="datetime1">
              <a:rPr lang="en-US" smtClean="0"/>
              <a:t>7/20/2023</a:t>
            </a:fld>
            <a:endParaRPr lang="en-US"/>
          </a:p>
        </p:txBody>
      </p:sp>
      <p:sp>
        <p:nvSpPr>
          <p:cNvPr id="4" name="Footer Placeholder 3">
            <a:extLst>
              <a:ext uri="{FF2B5EF4-FFF2-40B4-BE49-F238E27FC236}">
                <a16:creationId xmlns:a16="http://schemas.microsoft.com/office/drawing/2014/main" id="{E5730555-2C68-5F3D-2A8E-BBD78D46902A}"/>
              </a:ext>
            </a:extLst>
          </p:cNvPr>
          <p:cNvSpPr>
            <a:spLocks noGrp="1"/>
          </p:cNvSpPr>
          <p:nvPr>
            <p:ph type="ftr" sz="quarter" idx="11"/>
          </p:nvPr>
        </p:nvSpPr>
        <p:spPr/>
        <p:txBody>
          <a:bodyPr/>
          <a:lstStyle/>
          <a:p>
            <a:r>
              <a:rPr lang="en-US"/>
              <a:t>Basic Image Segmentation</a:t>
            </a:r>
          </a:p>
        </p:txBody>
      </p:sp>
      <p:sp>
        <p:nvSpPr>
          <p:cNvPr id="5" name="Slide Number Placeholder 4">
            <a:extLst>
              <a:ext uri="{FF2B5EF4-FFF2-40B4-BE49-F238E27FC236}">
                <a16:creationId xmlns:a16="http://schemas.microsoft.com/office/drawing/2014/main" id="{E723542C-16FA-8991-A055-8664519C163A}"/>
              </a:ext>
            </a:extLst>
          </p:cNvPr>
          <p:cNvSpPr>
            <a:spLocks noGrp="1"/>
          </p:cNvSpPr>
          <p:nvPr>
            <p:ph type="sldNum" sz="quarter" idx="12"/>
          </p:nvPr>
        </p:nvSpPr>
        <p:spPr/>
        <p:txBody>
          <a:bodyPr/>
          <a:lstStyle/>
          <a:p>
            <a:fld id="{2FCFBBC8-F085-406F-9B65-7DDECB6CCE80}" type="slidenum">
              <a:rPr lang="en-US" smtClean="0"/>
              <a:t>3</a:t>
            </a:fld>
            <a:endParaRPr lang="en-US"/>
          </a:p>
        </p:txBody>
      </p:sp>
    </p:spTree>
    <p:extLst>
      <p:ext uri="{BB962C8B-B14F-4D97-AF65-F5344CB8AC3E}">
        <p14:creationId xmlns:p14="http://schemas.microsoft.com/office/powerpoint/2010/main" val="2379122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AB15-DE4B-482B-A733-120387A096F0}"/>
              </a:ext>
            </a:extLst>
          </p:cNvPr>
          <p:cNvSpPr>
            <a:spLocks noGrp="1"/>
          </p:cNvSpPr>
          <p:nvPr>
            <p:ph type="title"/>
          </p:nvPr>
        </p:nvSpPr>
        <p:spPr/>
        <p:txBody>
          <a:bodyPr/>
          <a:lstStyle/>
          <a:p>
            <a:r>
              <a:rPr lang="en-US" dirty="0"/>
              <a:t>Gradient Operators</a:t>
            </a:r>
          </a:p>
        </p:txBody>
      </p:sp>
      <p:pic>
        <p:nvPicPr>
          <p:cNvPr id="4" name="Content Placeholder 3">
            <a:extLst>
              <a:ext uri="{FF2B5EF4-FFF2-40B4-BE49-F238E27FC236}">
                <a16:creationId xmlns:a16="http://schemas.microsoft.com/office/drawing/2014/main" id="{05E735AD-A83D-4A3E-8C59-B10D43813335}"/>
              </a:ext>
            </a:extLst>
          </p:cNvPr>
          <p:cNvPicPr>
            <a:picLocks noGrp="1" noChangeAspect="1"/>
          </p:cNvPicPr>
          <p:nvPr>
            <p:ph idx="1"/>
          </p:nvPr>
        </p:nvPicPr>
        <p:blipFill>
          <a:blip r:embed="rId2"/>
          <a:stretch>
            <a:fillRect/>
          </a:stretch>
        </p:blipFill>
        <p:spPr>
          <a:xfrm>
            <a:off x="4783137" y="2197290"/>
            <a:ext cx="2845961" cy="3316406"/>
          </a:xfrm>
          <a:prstGeom prst="rect">
            <a:avLst/>
          </a:prstGeom>
        </p:spPr>
      </p:pic>
      <p:sp>
        <p:nvSpPr>
          <p:cNvPr id="5" name="Rectangle 4">
            <a:extLst>
              <a:ext uri="{FF2B5EF4-FFF2-40B4-BE49-F238E27FC236}">
                <a16:creationId xmlns:a16="http://schemas.microsoft.com/office/drawing/2014/main" id="{726D4CD4-EAE4-44BD-B581-5F1D85A9031B}"/>
              </a:ext>
            </a:extLst>
          </p:cNvPr>
          <p:cNvSpPr/>
          <p:nvPr/>
        </p:nvSpPr>
        <p:spPr>
          <a:xfrm>
            <a:off x="4185578" y="5513696"/>
            <a:ext cx="4041077" cy="923330"/>
          </a:xfrm>
          <a:prstGeom prst="rect">
            <a:avLst/>
          </a:prstGeom>
        </p:spPr>
        <p:txBody>
          <a:bodyPr wrap="square">
            <a:spAutoFit/>
          </a:bodyPr>
          <a:lstStyle/>
          <a:p>
            <a:pPr algn="ctr"/>
            <a:r>
              <a:rPr lang="en-US" b="1" dirty="0">
                <a:solidFill>
                  <a:srgbClr val="231F20"/>
                </a:solidFill>
                <a:latin typeface="TimesTen-Roman"/>
              </a:rPr>
              <a:t>Figure: </a:t>
            </a:r>
            <a:r>
              <a:rPr lang="en-US" dirty="0">
                <a:solidFill>
                  <a:srgbClr val="231F20"/>
                </a:solidFill>
                <a:latin typeface="TimesTen-Roman"/>
              </a:rPr>
              <a:t>Prewitt and Sobel masks for</a:t>
            </a:r>
            <a:br>
              <a:rPr lang="en-US" dirty="0">
                <a:solidFill>
                  <a:srgbClr val="231F20"/>
                </a:solidFill>
                <a:latin typeface="TimesTen-Roman"/>
              </a:rPr>
            </a:br>
            <a:r>
              <a:rPr lang="en-US" dirty="0">
                <a:solidFill>
                  <a:srgbClr val="231F20"/>
                </a:solidFill>
                <a:latin typeface="TimesTen-Roman"/>
              </a:rPr>
              <a:t>detecting diagonal edges.</a:t>
            </a:r>
            <a:r>
              <a:rPr lang="en-US" dirty="0"/>
              <a:t> </a:t>
            </a:r>
            <a:br>
              <a:rPr lang="en-US" dirty="0"/>
            </a:br>
            <a:endParaRPr lang="en-US" dirty="0"/>
          </a:p>
        </p:txBody>
      </p:sp>
      <p:sp>
        <p:nvSpPr>
          <p:cNvPr id="3" name="Date Placeholder 2">
            <a:extLst>
              <a:ext uri="{FF2B5EF4-FFF2-40B4-BE49-F238E27FC236}">
                <a16:creationId xmlns:a16="http://schemas.microsoft.com/office/drawing/2014/main" id="{680F99F0-B4A9-F3A4-1114-D10CFE6DBCA2}"/>
              </a:ext>
            </a:extLst>
          </p:cNvPr>
          <p:cNvSpPr>
            <a:spLocks noGrp="1"/>
          </p:cNvSpPr>
          <p:nvPr>
            <p:ph type="dt" sz="half" idx="10"/>
          </p:nvPr>
        </p:nvSpPr>
        <p:spPr/>
        <p:txBody>
          <a:bodyPr/>
          <a:lstStyle/>
          <a:p>
            <a:fld id="{6702F882-3526-4FC6-98E0-A57658B435D3}" type="datetime1">
              <a:rPr lang="en-US" smtClean="0"/>
              <a:t>7/20/2023</a:t>
            </a:fld>
            <a:endParaRPr lang="en-US"/>
          </a:p>
        </p:txBody>
      </p:sp>
      <p:sp>
        <p:nvSpPr>
          <p:cNvPr id="6" name="Footer Placeholder 5">
            <a:extLst>
              <a:ext uri="{FF2B5EF4-FFF2-40B4-BE49-F238E27FC236}">
                <a16:creationId xmlns:a16="http://schemas.microsoft.com/office/drawing/2014/main" id="{D06D17BF-2309-3D13-923D-1559BB7C5E37}"/>
              </a:ext>
            </a:extLst>
          </p:cNvPr>
          <p:cNvSpPr>
            <a:spLocks noGrp="1"/>
          </p:cNvSpPr>
          <p:nvPr>
            <p:ph type="ftr" sz="quarter" idx="11"/>
          </p:nvPr>
        </p:nvSpPr>
        <p:spPr/>
        <p:txBody>
          <a:bodyPr/>
          <a:lstStyle/>
          <a:p>
            <a:r>
              <a:rPr lang="en-US"/>
              <a:t>Basic Image Segmentation</a:t>
            </a:r>
          </a:p>
        </p:txBody>
      </p:sp>
      <p:sp>
        <p:nvSpPr>
          <p:cNvPr id="7" name="Slide Number Placeholder 6">
            <a:extLst>
              <a:ext uri="{FF2B5EF4-FFF2-40B4-BE49-F238E27FC236}">
                <a16:creationId xmlns:a16="http://schemas.microsoft.com/office/drawing/2014/main" id="{93B0608B-EAE3-797C-3CE4-16C6795D3C0F}"/>
              </a:ext>
            </a:extLst>
          </p:cNvPr>
          <p:cNvSpPr>
            <a:spLocks noGrp="1"/>
          </p:cNvSpPr>
          <p:nvPr>
            <p:ph type="sldNum" sz="quarter" idx="12"/>
          </p:nvPr>
        </p:nvSpPr>
        <p:spPr/>
        <p:txBody>
          <a:bodyPr/>
          <a:lstStyle/>
          <a:p>
            <a:fld id="{2FCFBBC8-F085-406F-9B65-7DDECB6CCE80}" type="slidenum">
              <a:rPr lang="en-US" smtClean="0"/>
              <a:t>30</a:t>
            </a:fld>
            <a:endParaRPr lang="en-US"/>
          </a:p>
        </p:txBody>
      </p:sp>
    </p:spTree>
    <p:extLst>
      <p:ext uri="{BB962C8B-B14F-4D97-AF65-F5344CB8AC3E}">
        <p14:creationId xmlns:p14="http://schemas.microsoft.com/office/powerpoint/2010/main" val="1200152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9C811E-5118-4B99-B985-04D9BC99483E}"/>
              </a:ext>
            </a:extLst>
          </p:cNvPr>
          <p:cNvSpPr>
            <a:spLocks noGrp="1"/>
          </p:cNvSpPr>
          <p:nvPr>
            <p:ph type="title"/>
          </p:nvPr>
        </p:nvSpPr>
        <p:spPr/>
        <p:txBody>
          <a:bodyPr/>
          <a:lstStyle/>
          <a:p>
            <a:r>
              <a:rPr lang="en-US" dirty="0"/>
              <a:t>Properties of Edge Detector</a:t>
            </a:r>
          </a:p>
        </p:txBody>
      </p:sp>
      <p:sp>
        <p:nvSpPr>
          <p:cNvPr id="6" name="Content Placeholder 5">
            <a:extLst>
              <a:ext uri="{FF2B5EF4-FFF2-40B4-BE49-F238E27FC236}">
                <a16:creationId xmlns:a16="http://schemas.microsoft.com/office/drawing/2014/main" id="{78DD821A-7FC4-4AB2-AB81-D1166D9E3EE8}"/>
              </a:ext>
            </a:extLst>
          </p:cNvPr>
          <p:cNvSpPr>
            <a:spLocks noGrp="1"/>
          </p:cNvSpPr>
          <p:nvPr>
            <p:ph sz="half" idx="1"/>
          </p:nvPr>
        </p:nvSpPr>
        <p:spPr/>
        <p:txBody>
          <a:bodyPr>
            <a:normAutofit fontScale="92500" lnSpcReduction="20000"/>
          </a:bodyPr>
          <a:lstStyle/>
          <a:p>
            <a:pPr>
              <a:lnSpc>
                <a:spcPct val="150000"/>
              </a:lnSpc>
              <a:buFont typeface="Wingdings" panose="05000000000000000000" pitchFamily="2" charset="2"/>
              <a:buChar char="v"/>
            </a:pPr>
            <a:r>
              <a:rPr lang="en-US" dirty="0">
                <a:solidFill>
                  <a:schemeClr val="tx1"/>
                </a:solidFill>
              </a:rPr>
              <a:t>Low error rate</a:t>
            </a:r>
          </a:p>
          <a:p>
            <a:pPr>
              <a:lnSpc>
                <a:spcPct val="150000"/>
              </a:lnSpc>
            </a:pPr>
            <a:r>
              <a:rPr lang="en-US" dirty="0">
                <a:solidFill>
                  <a:schemeClr val="tx1"/>
                </a:solidFill>
              </a:rPr>
              <a:t>All edges should be found (Good detection).</a:t>
            </a:r>
          </a:p>
          <a:p>
            <a:pPr>
              <a:lnSpc>
                <a:spcPct val="150000"/>
              </a:lnSpc>
              <a:buFont typeface="Wingdings" panose="05000000000000000000" pitchFamily="2" charset="2"/>
              <a:buChar char="v"/>
            </a:pPr>
            <a:r>
              <a:rPr lang="en-US" dirty="0">
                <a:solidFill>
                  <a:schemeClr val="tx1"/>
                </a:solidFill>
              </a:rPr>
              <a:t>Edge points should be well localized</a:t>
            </a:r>
          </a:p>
          <a:p>
            <a:pPr>
              <a:lnSpc>
                <a:spcPct val="150000"/>
              </a:lnSpc>
            </a:pPr>
            <a:r>
              <a:rPr lang="en-US" dirty="0">
                <a:solidFill>
                  <a:schemeClr val="tx1"/>
                </a:solidFill>
              </a:rPr>
              <a:t>The edges located must be as close as possible to the true edges (Good localization).</a:t>
            </a:r>
          </a:p>
          <a:p>
            <a:pPr>
              <a:lnSpc>
                <a:spcPct val="150000"/>
              </a:lnSpc>
              <a:buFont typeface="Wingdings" panose="05000000000000000000" pitchFamily="2" charset="2"/>
              <a:buChar char="v"/>
            </a:pPr>
            <a:r>
              <a:rPr lang="en-US" dirty="0">
                <a:solidFill>
                  <a:schemeClr val="tx1"/>
                </a:solidFill>
              </a:rPr>
              <a:t>Single edge point response</a:t>
            </a:r>
          </a:p>
          <a:p>
            <a:pPr>
              <a:lnSpc>
                <a:spcPct val="150000"/>
              </a:lnSpc>
            </a:pPr>
            <a:r>
              <a:rPr lang="en-US" dirty="0">
                <a:solidFill>
                  <a:schemeClr val="tx1"/>
                </a:solidFill>
              </a:rPr>
              <a:t>The detector should return only one point for each true edge point (Single response).</a:t>
            </a:r>
          </a:p>
        </p:txBody>
      </p:sp>
      <p:pic>
        <p:nvPicPr>
          <p:cNvPr id="8" name="Content Placeholder 7">
            <a:extLst>
              <a:ext uri="{FF2B5EF4-FFF2-40B4-BE49-F238E27FC236}">
                <a16:creationId xmlns:a16="http://schemas.microsoft.com/office/drawing/2014/main" id="{9ECA9972-6505-400A-A914-9CF708D2602B}"/>
              </a:ext>
            </a:extLst>
          </p:cNvPr>
          <p:cNvPicPr>
            <a:picLocks noGrp="1" noChangeAspect="1"/>
          </p:cNvPicPr>
          <p:nvPr>
            <p:ph sz="half" idx="2"/>
          </p:nvPr>
        </p:nvPicPr>
        <p:blipFill>
          <a:blip r:embed="rId2"/>
          <a:stretch>
            <a:fillRect/>
          </a:stretch>
        </p:blipFill>
        <p:spPr>
          <a:xfrm>
            <a:off x="8337673" y="2467899"/>
            <a:ext cx="2494450" cy="2779029"/>
          </a:xfrm>
          <a:prstGeom prst="rect">
            <a:avLst/>
          </a:prstGeom>
        </p:spPr>
      </p:pic>
      <p:sp>
        <p:nvSpPr>
          <p:cNvPr id="2" name="Date Placeholder 1">
            <a:extLst>
              <a:ext uri="{FF2B5EF4-FFF2-40B4-BE49-F238E27FC236}">
                <a16:creationId xmlns:a16="http://schemas.microsoft.com/office/drawing/2014/main" id="{7FE63D5C-6093-E1F1-68CE-DA8D2275E3B1}"/>
              </a:ext>
            </a:extLst>
          </p:cNvPr>
          <p:cNvSpPr>
            <a:spLocks noGrp="1"/>
          </p:cNvSpPr>
          <p:nvPr>
            <p:ph type="dt" sz="half" idx="10"/>
          </p:nvPr>
        </p:nvSpPr>
        <p:spPr/>
        <p:txBody>
          <a:bodyPr/>
          <a:lstStyle/>
          <a:p>
            <a:fld id="{E859B1F7-005F-4E31-A99B-039EB6D69BF8}" type="datetime1">
              <a:rPr lang="en-US" smtClean="0"/>
              <a:t>7/20/2023</a:t>
            </a:fld>
            <a:endParaRPr lang="en-US"/>
          </a:p>
        </p:txBody>
      </p:sp>
      <p:sp>
        <p:nvSpPr>
          <p:cNvPr id="3" name="Footer Placeholder 2">
            <a:extLst>
              <a:ext uri="{FF2B5EF4-FFF2-40B4-BE49-F238E27FC236}">
                <a16:creationId xmlns:a16="http://schemas.microsoft.com/office/drawing/2014/main" id="{ADA14316-8E56-3D47-FAEE-E647806F34D9}"/>
              </a:ext>
            </a:extLst>
          </p:cNvPr>
          <p:cNvSpPr>
            <a:spLocks noGrp="1"/>
          </p:cNvSpPr>
          <p:nvPr>
            <p:ph type="ftr" sz="quarter" idx="11"/>
          </p:nvPr>
        </p:nvSpPr>
        <p:spPr/>
        <p:txBody>
          <a:bodyPr/>
          <a:lstStyle/>
          <a:p>
            <a:r>
              <a:rPr lang="en-US"/>
              <a:t>Basic Image Segmentation</a:t>
            </a:r>
          </a:p>
        </p:txBody>
      </p:sp>
      <p:sp>
        <p:nvSpPr>
          <p:cNvPr id="4" name="Slide Number Placeholder 3">
            <a:extLst>
              <a:ext uri="{FF2B5EF4-FFF2-40B4-BE49-F238E27FC236}">
                <a16:creationId xmlns:a16="http://schemas.microsoft.com/office/drawing/2014/main" id="{ED72BB9C-E6E3-3EB7-700D-02CA9690AF80}"/>
              </a:ext>
            </a:extLst>
          </p:cNvPr>
          <p:cNvSpPr>
            <a:spLocks noGrp="1"/>
          </p:cNvSpPr>
          <p:nvPr>
            <p:ph type="sldNum" sz="quarter" idx="12"/>
          </p:nvPr>
        </p:nvSpPr>
        <p:spPr/>
        <p:txBody>
          <a:bodyPr/>
          <a:lstStyle/>
          <a:p>
            <a:fld id="{2FCFBBC8-F085-406F-9B65-7DDECB6CCE80}" type="slidenum">
              <a:rPr lang="en-US" smtClean="0"/>
              <a:t>31</a:t>
            </a:fld>
            <a:endParaRPr lang="en-US"/>
          </a:p>
        </p:txBody>
      </p:sp>
    </p:spTree>
    <p:extLst>
      <p:ext uri="{BB962C8B-B14F-4D97-AF65-F5344CB8AC3E}">
        <p14:creationId xmlns:p14="http://schemas.microsoft.com/office/powerpoint/2010/main" val="3306967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32B7-3443-4CDC-B4B4-E3DA1F4C9AD6}"/>
              </a:ext>
            </a:extLst>
          </p:cNvPr>
          <p:cNvSpPr>
            <a:spLocks noGrp="1"/>
          </p:cNvSpPr>
          <p:nvPr>
            <p:ph type="title"/>
          </p:nvPr>
        </p:nvSpPr>
        <p:spPr/>
        <p:txBody>
          <a:bodyPr/>
          <a:lstStyle/>
          <a:p>
            <a:r>
              <a:rPr lang="en-US" dirty="0"/>
              <a:t>Canny Edge Detector Algorithm</a:t>
            </a:r>
          </a:p>
        </p:txBody>
      </p:sp>
      <p:sp>
        <p:nvSpPr>
          <p:cNvPr id="3" name="Content Placeholder 2">
            <a:extLst>
              <a:ext uri="{FF2B5EF4-FFF2-40B4-BE49-F238E27FC236}">
                <a16:creationId xmlns:a16="http://schemas.microsoft.com/office/drawing/2014/main" id="{252D5563-EE1C-42EA-9C35-1304E6E61CFC}"/>
              </a:ext>
            </a:extLst>
          </p:cNvPr>
          <p:cNvSpPr>
            <a:spLocks noGrp="1"/>
          </p:cNvSpPr>
          <p:nvPr>
            <p:ph idx="1"/>
          </p:nvPr>
        </p:nvSpPr>
        <p:spPr>
          <a:xfrm>
            <a:off x="1097280" y="1845733"/>
            <a:ext cx="10058400" cy="4400321"/>
          </a:xfrm>
        </p:spPr>
        <p:txBody>
          <a:bodyPr>
            <a:normAutofit fontScale="92500" lnSpcReduction="10000"/>
          </a:bodyPr>
          <a:lstStyle/>
          <a:p>
            <a:pPr algn="just">
              <a:lnSpc>
                <a:spcPct val="150000"/>
              </a:lnSpc>
            </a:pPr>
            <a:r>
              <a:rPr lang="en-US" dirty="0"/>
              <a:t>Algorithm</a:t>
            </a:r>
          </a:p>
          <a:p>
            <a:pPr algn="just">
              <a:lnSpc>
                <a:spcPct val="150000"/>
              </a:lnSpc>
            </a:pPr>
            <a:r>
              <a:rPr lang="en-US" dirty="0"/>
              <a:t>1</a:t>
            </a:r>
            <a:r>
              <a:rPr lang="en-US" b="1" dirty="0"/>
              <a:t>. Smoothing: </a:t>
            </a:r>
            <a:r>
              <a:rPr lang="en-US" dirty="0"/>
              <a:t>Blurring of the image to remove noise (Low-pass spatial filtering: </a:t>
            </a:r>
            <a:r>
              <a:rPr lang="en-US" dirty="0" err="1"/>
              <a:t>Guassian</a:t>
            </a:r>
            <a:r>
              <a:rPr lang="en-US" dirty="0"/>
              <a:t>)</a:t>
            </a:r>
          </a:p>
          <a:p>
            <a:pPr algn="just">
              <a:lnSpc>
                <a:spcPct val="150000"/>
              </a:lnSpc>
            </a:pPr>
            <a:r>
              <a:rPr lang="en-US" dirty="0"/>
              <a:t>2. </a:t>
            </a:r>
            <a:r>
              <a:rPr lang="en-US" b="1" dirty="0"/>
              <a:t>Finding gradients: </a:t>
            </a:r>
            <a:r>
              <a:rPr lang="en-US" dirty="0"/>
              <a:t>The edges should be marked where the gradients of the image has large magnitudes (Application of first-order differential masks)</a:t>
            </a:r>
          </a:p>
          <a:p>
            <a:pPr algn="just">
              <a:lnSpc>
                <a:spcPct val="150000"/>
              </a:lnSpc>
            </a:pPr>
            <a:r>
              <a:rPr lang="en-US" dirty="0"/>
              <a:t>3. </a:t>
            </a:r>
            <a:r>
              <a:rPr lang="en-US" b="1" dirty="0"/>
              <a:t>Non-maximum suppression: </a:t>
            </a:r>
            <a:r>
              <a:rPr lang="en-US" dirty="0"/>
              <a:t>Only local maxima should be marked as edges</a:t>
            </a:r>
          </a:p>
          <a:p>
            <a:pPr algn="just">
              <a:lnSpc>
                <a:spcPct val="150000"/>
              </a:lnSpc>
            </a:pPr>
            <a:r>
              <a:rPr lang="en-US" dirty="0"/>
              <a:t>4. </a:t>
            </a:r>
            <a:r>
              <a:rPr lang="en-US" b="1" dirty="0"/>
              <a:t>Double thresholding: </a:t>
            </a:r>
            <a:r>
              <a:rPr lang="en-US" dirty="0"/>
              <a:t>Potential edges are determined by thresholding</a:t>
            </a:r>
          </a:p>
          <a:p>
            <a:pPr algn="just">
              <a:lnSpc>
                <a:spcPct val="150000"/>
              </a:lnSpc>
            </a:pPr>
            <a:r>
              <a:rPr lang="en-US" dirty="0"/>
              <a:t>5. </a:t>
            </a:r>
            <a:r>
              <a:rPr lang="en-US" b="1" dirty="0"/>
              <a:t>Edge tracking by hysteresis: </a:t>
            </a:r>
            <a:r>
              <a:rPr lang="en-US" dirty="0"/>
              <a:t>Final edges are determined by suppressing all edges that are not connected to a very certain (strong) edge</a:t>
            </a:r>
          </a:p>
        </p:txBody>
      </p:sp>
      <p:sp>
        <p:nvSpPr>
          <p:cNvPr id="4" name="Date Placeholder 3">
            <a:extLst>
              <a:ext uri="{FF2B5EF4-FFF2-40B4-BE49-F238E27FC236}">
                <a16:creationId xmlns:a16="http://schemas.microsoft.com/office/drawing/2014/main" id="{5659224E-F262-9E33-5A73-027D64EF8539}"/>
              </a:ext>
            </a:extLst>
          </p:cNvPr>
          <p:cNvSpPr>
            <a:spLocks noGrp="1"/>
          </p:cNvSpPr>
          <p:nvPr>
            <p:ph type="dt" sz="half" idx="10"/>
          </p:nvPr>
        </p:nvSpPr>
        <p:spPr/>
        <p:txBody>
          <a:bodyPr/>
          <a:lstStyle/>
          <a:p>
            <a:fld id="{70D86A26-50B6-409B-85DA-078A15CB2B0B}" type="datetime1">
              <a:rPr lang="en-US" smtClean="0"/>
              <a:t>7/20/2023</a:t>
            </a:fld>
            <a:endParaRPr lang="en-US"/>
          </a:p>
        </p:txBody>
      </p:sp>
      <p:sp>
        <p:nvSpPr>
          <p:cNvPr id="5" name="Footer Placeholder 4">
            <a:extLst>
              <a:ext uri="{FF2B5EF4-FFF2-40B4-BE49-F238E27FC236}">
                <a16:creationId xmlns:a16="http://schemas.microsoft.com/office/drawing/2014/main" id="{11B490D9-67A1-651D-18A2-B4F8673121B1}"/>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A4FFE42D-7B19-6117-603D-B340A1E20716}"/>
              </a:ext>
            </a:extLst>
          </p:cNvPr>
          <p:cNvSpPr>
            <a:spLocks noGrp="1"/>
          </p:cNvSpPr>
          <p:nvPr>
            <p:ph type="sldNum" sz="quarter" idx="12"/>
          </p:nvPr>
        </p:nvSpPr>
        <p:spPr/>
        <p:txBody>
          <a:bodyPr/>
          <a:lstStyle/>
          <a:p>
            <a:fld id="{2FCFBBC8-F085-406F-9B65-7DDECB6CCE80}" type="slidenum">
              <a:rPr lang="en-US" smtClean="0"/>
              <a:t>32</a:t>
            </a:fld>
            <a:endParaRPr lang="en-US"/>
          </a:p>
        </p:txBody>
      </p:sp>
    </p:spTree>
    <p:extLst>
      <p:ext uri="{BB962C8B-B14F-4D97-AF65-F5344CB8AC3E}">
        <p14:creationId xmlns:p14="http://schemas.microsoft.com/office/powerpoint/2010/main" val="3629696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F43F-8FFC-4565-B95C-3038B6C40E5B}"/>
              </a:ext>
            </a:extLst>
          </p:cNvPr>
          <p:cNvSpPr>
            <a:spLocks noGrp="1"/>
          </p:cNvSpPr>
          <p:nvPr>
            <p:ph type="title"/>
          </p:nvPr>
        </p:nvSpPr>
        <p:spPr/>
        <p:txBody>
          <a:bodyPr/>
          <a:lstStyle/>
          <a:p>
            <a:r>
              <a:rPr lang="en-US" dirty="0"/>
              <a:t>Canny Edge Detector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213D40-2E20-4CC4-AA7D-26509F63CC65}"/>
                  </a:ext>
                </a:extLst>
              </p:cNvPr>
              <p:cNvSpPr>
                <a:spLocks noGrp="1"/>
              </p:cNvSpPr>
              <p:nvPr>
                <p:ph idx="1"/>
              </p:nvPr>
            </p:nvSpPr>
            <p:spPr/>
            <p:txBody>
              <a:bodyPr/>
              <a:lstStyle/>
              <a:p>
                <a:pPr marL="457200" indent="-457200">
                  <a:buFont typeface="+mj-lt"/>
                  <a:buAutoNum type="arabicPeriod"/>
                </a:pPr>
                <a:r>
                  <a:rPr lang="en-US" b="1" dirty="0"/>
                  <a:t>Smoothing:</a:t>
                </a:r>
              </a:p>
              <a:p>
                <a:r>
                  <a:rPr lang="en-US" dirty="0">
                    <a:solidFill>
                      <a:schemeClr val="tx1"/>
                    </a:solidFill>
                  </a:rPr>
                  <a:t>Let, </a:t>
                </a:r>
                <a14:m>
                  <m:oMath xmlns:m="http://schemas.openxmlformats.org/officeDocument/2006/math">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r>
                  <a:rPr lang="en-US" dirty="0">
                    <a:solidFill>
                      <a:schemeClr val="tx1"/>
                    </a:solidFill>
                  </a:rPr>
                  <a:t> denote the input image and </a:t>
                </a:r>
                <a14:m>
                  <m:oMath xmlns:m="http://schemas.openxmlformats.org/officeDocument/2006/math">
                    <m:r>
                      <a:rPr lang="en-US" i="1">
                        <a:solidFill>
                          <a:schemeClr val="tx1"/>
                        </a:solidFill>
                        <a:latin typeface="Cambria Math" panose="02040503050406030204" pitchFamily="18" charset="0"/>
                      </a:rPr>
                      <m:t>𝐺</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r>
                  <a:rPr lang="en-US" dirty="0">
                    <a:solidFill>
                      <a:schemeClr val="tx1"/>
                    </a:solidFill>
                  </a:rPr>
                  <a:t> denote the Gaussian function:</a:t>
                </a:r>
              </a:p>
              <a:p>
                <a:pPr marL="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𝐺</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e>
                                <m:sup>
                                  <m:r>
                                    <a:rPr lang="en-US">
                                      <a:solidFill>
                                        <a:schemeClr val="tx1"/>
                                      </a:solidFill>
                                      <a:latin typeface="Cambria Math" panose="02040503050406030204" pitchFamily="18" charset="0"/>
                                    </a:rPr>
                                    <m:t>2</m:t>
                                  </m:r>
                                </m:sup>
                              </m:sSup>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𝑦</m:t>
                                  </m:r>
                                </m:e>
                                <m:sup>
                                  <m:r>
                                    <a:rPr lang="en-US">
                                      <a:solidFill>
                                        <a:schemeClr val="tx1"/>
                                      </a:solidFill>
                                      <a:latin typeface="Cambria Math" panose="02040503050406030204" pitchFamily="18" charset="0"/>
                                    </a:rPr>
                                    <m:t>2</m:t>
                                  </m:r>
                                </m:sup>
                              </m:sSup>
                            </m:num>
                            <m:den>
                              <m:r>
                                <a:rPr lang="en-US">
                                  <a:solidFill>
                                    <a:schemeClr val="tx1"/>
                                  </a:solidFill>
                                  <a:latin typeface="Cambria Math" panose="02040503050406030204" pitchFamily="18" charset="0"/>
                                </a:rPr>
                                <m:t>2</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𝑟</m:t>
                                  </m:r>
                                </m:e>
                                <m:sup>
                                  <m:r>
                                    <a:rPr lang="en-US">
                                      <a:solidFill>
                                        <a:schemeClr val="tx1"/>
                                      </a:solidFill>
                                      <a:latin typeface="Cambria Math" panose="02040503050406030204" pitchFamily="18" charset="0"/>
                                    </a:rPr>
                                    <m:t>2</m:t>
                                  </m:r>
                                </m:sup>
                              </m:sSup>
                            </m:den>
                          </m:f>
                        </m:sup>
                      </m:sSup>
                    </m:oMath>
                  </m:oMathPara>
                </a14:m>
                <a:endParaRPr lang="en-US" dirty="0">
                  <a:solidFill>
                    <a:schemeClr val="tx1"/>
                  </a:solidFill>
                </a:endParaRPr>
              </a:p>
              <a:p>
                <a:r>
                  <a:rPr lang="en-US" dirty="0">
                    <a:solidFill>
                      <a:schemeClr val="tx1"/>
                    </a:solidFill>
                  </a:rPr>
                  <a:t>Here, r denotes the standard deviation.</a:t>
                </a:r>
              </a:p>
              <a:p>
                <a:r>
                  <a:rPr lang="en-US" dirty="0">
                    <a:solidFill>
                      <a:schemeClr val="tx1"/>
                    </a:solidFill>
                  </a:rPr>
                  <a:t>We form a smoothed image,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𝑓</m:t>
                        </m:r>
                      </m:e>
                      <m:sub>
                        <m:r>
                          <a:rPr lang="en-US" i="1">
                            <a:solidFill>
                              <a:schemeClr val="tx1"/>
                            </a:solidFill>
                            <a:latin typeface="Cambria Math" panose="02040503050406030204" pitchFamily="18" charset="0"/>
                          </a:rPr>
                          <m:t>𝑠</m:t>
                        </m:r>
                      </m:sub>
                    </m:sSub>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r>
                  <a:rPr lang="en-US" dirty="0">
                    <a:solidFill>
                      <a:schemeClr val="tx1"/>
                    </a:solidFill>
                  </a:rPr>
                  <a:t>, by convolving </a:t>
                </a:r>
                <a14:m>
                  <m:oMath xmlns:m="http://schemas.openxmlformats.org/officeDocument/2006/math">
                    <m:r>
                      <a:rPr lang="en-US" i="1">
                        <a:solidFill>
                          <a:schemeClr val="tx1"/>
                        </a:solidFill>
                        <a:latin typeface="Cambria Math" panose="02040503050406030204" pitchFamily="18" charset="0"/>
                      </a:rPr>
                      <m:t>𝐺</m:t>
                    </m:r>
                  </m:oMath>
                </a14:m>
                <a:r>
                  <a:rPr lang="en-US" dirty="0">
                    <a:solidFill>
                      <a:schemeClr val="tx1"/>
                    </a:solidFill>
                  </a:rPr>
                  <a:t> and </a:t>
                </a:r>
                <a14:m>
                  <m:oMath xmlns:m="http://schemas.openxmlformats.org/officeDocument/2006/math">
                    <m:r>
                      <a:rPr lang="en-US" i="1">
                        <a:solidFill>
                          <a:schemeClr val="tx1"/>
                        </a:solidFill>
                        <a:latin typeface="Cambria Math" panose="02040503050406030204" pitchFamily="18" charset="0"/>
                      </a:rPr>
                      <m:t>𝑓</m:t>
                    </m:r>
                  </m:oMath>
                </a14:m>
                <a:r>
                  <a:rPr lang="en-US" dirty="0">
                    <a:solidFill>
                      <a:schemeClr val="tx1"/>
                    </a:solidFill>
                  </a:rPr>
                  <a:t> :</a:t>
                </a:r>
              </a:p>
              <a:p>
                <a:pPr marL="0" indent="0">
                  <a:buNone/>
                </a:pPr>
                <a:endParaRPr lang="en-US" i="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𝑓</m:t>
                          </m:r>
                        </m:e>
                        <m:sub>
                          <m:r>
                            <a:rPr lang="en-US" i="1">
                              <a:solidFill>
                                <a:schemeClr val="tx1"/>
                              </a:solidFill>
                              <a:latin typeface="Cambria Math" panose="02040503050406030204" pitchFamily="18" charset="0"/>
                            </a:rPr>
                            <m:t>𝑠</m:t>
                          </m:r>
                        </m:sub>
                      </m:sSub>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𝐺</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m:oMathPara>
                </a14:m>
                <a:endParaRPr lang="en-US"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6F213D40-2E20-4CC4-AA7D-26509F63CC65}"/>
                  </a:ext>
                </a:extLst>
              </p:cNvPr>
              <p:cNvSpPr>
                <a:spLocks noGrp="1" noRot="1" noChangeAspect="1" noMove="1" noResize="1" noEditPoints="1" noAdjustHandles="1" noChangeArrowheads="1" noChangeShapeType="1" noTextEdit="1"/>
              </p:cNvSpPr>
              <p:nvPr>
                <p:ph idx="1"/>
              </p:nvPr>
            </p:nvSpPr>
            <p:spPr>
              <a:blipFill>
                <a:blip r:embed="rId2"/>
                <a:stretch>
                  <a:fillRect l="-1394" t="-166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9034C37-E4E5-5B9D-C940-94A3B1F3C475}"/>
              </a:ext>
            </a:extLst>
          </p:cNvPr>
          <p:cNvSpPr>
            <a:spLocks noGrp="1"/>
          </p:cNvSpPr>
          <p:nvPr>
            <p:ph type="dt" sz="half" idx="10"/>
          </p:nvPr>
        </p:nvSpPr>
        <p:spPr/>
        <p:txBody>
          <a:bodyPr/>
          <a:lstStyle/>
          <a:p>
            <a:fld id="{E6FF824C-1E0A-48F0-90DB-B8DC60C4633F}" type="datetime1">
              <a:rPr lang="en-US" smtClean="0"/>
              <a:t>7/20/2023</a:t>
            </a:fld>
            <a:endParaRPr lang="en-US"/>
          </a:p>
        </p:txBody>
      </p:sp>
      <p:sp>
        <p:nvSpPr>
          <p:cNvPr id="5" name="Footer Placeholder 4">
            <a:extLst>
              <a:ext uri="{FF2B5EF4-FFF2-40B4-BE49-F238E27FC236}">
                <a16:creationId xmlns:a16="http://schemas.microsoft.com/office/drawing/2014/main" id="{AC94A5EC-43E4-51C6-83E8-59642A2079FF}"/>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AD8B6E6A-FECC-CE19-5FBD-989713104ECA}"/>
              </a:ext>
            </a:extLst>
          </p:cNvPr>
          <p:cNvSpPr>
            <a:spLocks noGrp="1"/>
          </p:cNvSpPr>
          <p:nvPr>
            <p:ph type="sldNum" sz="quarter" idx="12"/>
          </p:nvPr>
        </p:nvSpPr>
        <p:spPr/>
        <p:txBody>
          <a:bodyPr/>
          <a:lstStyle/>
          <a:p>
            <a:fld id="{2FCFBBC8-F085-406F-9B65-7DDECB6CCE80}" type="slidenum">
              <a:rPr lang="en-US" smtClean="0"/>
              <a:t>33</a:t>
            </a:fld>
            <a:endParaRPr lang="en-US"/>
          </a:p>
        </p:txBody>
      </p:sp>
    </p:spTree>
    <p:extLst>
      <p:ext uri="{BB962C8B-B14F-4D97-AF65-F5344CB8AC3E}">
        <p14:creationId xmlns:p14="http://schemas.microsoft.com/office/powerpoint/2010/main" val="1908867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FF11-4DDB-4A71-8A0C-C45358CD07E9}"/>
              </a:ext>
            </a:extLst>
          </p:cNvPr>
          <p:cNvSpPr>
            <a:spLocks noGrp="1"/>
          </p:cNvSpPr>
          <p:nvPr>
            <p:ph type="title"/>
          </p:nvPr>
        </p:nvSpPr>
        <p:spPr/>
        <p:txBody>
          <a:bodyPr/>
          <a:lstStyle/>
          <a:p>
            <a:r>
              <a:rPr lang="en-US" dirty="0"/>
              <a:t>Canny Edge Detector</a:t>
            </a:r>
          </a:p>
        </p:txBody>
      </p:sp>
      <p:pic>
        <p:nvPicPr>
          <p:cNvPr id="4" name="Content Placeholder 3">
            <a:extLst>
              <a:ext uri="{FF2B5EF4-FFF2-40B4-BE49-F238E27FC236}">
                <a16:creationId xmlns:a16="http://schemas.microsoft.com/office/drawing/2014/main" id="{7BA98172-69B0-42CE-BFE0-3A86A9D92316}"/>
              </a:ext>
            </a:extLst>
          </p:cNvPr>
          <p:cNvPicPr>
            <a:picLocks noGrp="1" noChangeAspect="1"/>
          </p:cNvPicPr>
          <p:nvPr>
            <p:ph idx="1"/>
          </p:nvPr>
        </p:nvPicPr>
        <p:blipFill>
          <a:blip r:embed="rId2"/>
          <a:stretch>
            <a:fillRect/>
          </a:stretch>
        </p:blipFill>
        <p:spPr>
          <a:xfrm>
            <a:off x="3359150" y="2486025"/>
            <a:ext cx="5534025" cy="2743200"/>
          </a:xfrm>
          <a:prstGeom prst="rect">
            <a:avLst/>
          </a:prstGeom>
        </p:spPr>
      </p:pic>
      <p:sp>
        <p:nvSpPr>
          <p:cNvPr id="5" name="TextBox 4">
            <a:extLst>
              <a:ext uri="{FF2B5EF4-FFF2-40B4-BE49-F238E27FC236}">
                <a16:creationId xmlns:a16="http://schemas.microsoft.com/office/drawing/2014/main" id="{F3BC740E-B5F9-42E7-B5B5-DE35D51AAF62}"/>
              </a:ext>
            </a:extLst>
          </p:cNvPr>
          <p:cNvSpPr txBox="1"/>
          <p:nvPr/>
        </p:nvSpPr>
        <p:spPr>
          <a:xfrm>
            <a:off x="3971499" y="5349922"/>
            <a:ext cx="1692322" cy="369332"/>
          </a:xfrm>
          <a:prstGeom prst="rect">
            <a:avLst/>
          </a:prstGeom>
          <a:noFill/>
        </p:spPr>
        <p:txBody>
          <a:bodyPr wrap="square" rtlCol="0">
            <a:spAutoFit/>
          </a:bodyPr>
          <a:lstStyle/>
          <a:p>
            <a:r>
              <a:rPr lang="en-US" dirty="0"/>
              <a:t>Original Image</a:t>
            </a:r>
          </a:p>
        </p:txBody>
      </p:sp>
      <p:sp>
        <p:nvSpPr>
          <p:cNvPr id="6" name="TextBox 5">
            <a:extLst>
              <a:ext uri="{FF2B5EF4-FFF2-40B4-BE49-F238E27FC236}">
                <a16:creationId xmlns:a16="http://schemas.microsoft.com/office/drawing/2014/main" id="{B2192E0A-FFB6-46DE-A2F6-94F3B287F32A}"/>
              </a:ext>
            </a:extLst>
          </p:cNvPr>
          <p:cNvSpPr txBox="1"/>
          <p:nvPr/>
        </p:nvSpPr>
        <p:spPr>
          <a:xfrm>
            <a:off x="6689677" y="5357167"/>
            <a:ext cx="1963003" cy="369332"/>
          </a:xfrm>
          <a:prstGeom prst="rect">
            <a:avLst/>
          </a:prstGeom>
          <a:noFill/>
        </p:spPr>
        <p:txBody>
          <a:bodyPr wrap="square" rtlCol="0">
            <a:spAutoFit/>
          </a:bodyPr>
          <a:lstStyle/>
          <a:p>
            <a:r>
              <a:rPr lang="en-US" dirty="0"/>
              <a:t>Smoothed Image</a:t>
            </a:r>
          </a:p>
        </p:txBody>
      </p:sp>
      <p:sp>
        <p:nvSpPr>
          <p:cNvPr id="3" name="Date Placeholder 2">
            <a:extLst>
              <a:ext uri="{FF2B5EF4-FFF2-40B4-BE49-F238E27FC236}">
                <a16:creationId xmlns:a16="http://schemas.microsoft.com/office/drawing/2014/main" id="{2BA41866-6F50-118C-4577-4D440B96A230}"/>
              </a:ext>
            </a:extLst>
          </p:cNvPr>
          <p:cNvSpPr>
            <a:spLocks noGrp="1"/>
          </p:cNvSpPr>
          <p:nvPr>
            <p:ph type="dt" sz="half" idx="10"/>
          </p:nvPr>
        </p:nvSpPr>
        <p:spPr/>
        <p:txBody>
          <a:bodyPr/>
          <a:lstStyle/>
          <a:p>
            <a:fld id="{7400110F-24DB-45C3-8690-70E5B8E38A2F}" type="datetime1">
              <a:rPr lang="en-US" smtClean="0"/>
              <a:t>7/20/2023</a:t>
            </a:fld>
            <a:endParaRPr lang="en-US"/>
          </a:p>
        </p:txBody>
      </p:sp>
      <p:sp>
        <p:nvSpPr>
          <p:cNvPr id="7" name="Footer Placeholder 6">
            <a:extLst>
              <a:ext uri="{FF2B5EF4-FFF2-40B4-BE49-F238E27FC236}">
                <a16:creationId xmlns:a16="http://schemas.microsoft.com/office/drawing/2014/main" id="{2EBC4792-3D1E-6005-CD02-BC6B41D92F8D}"/>
              </a:ext>
            </a:extLst>
          </p:cNvPr>
          <p:cNvSpPr>
            <a:spLocks noGrp="1"/>
          </p:cNvSpPr>
          <p:nvPr>
            <p:ph type="ftr" sz="quarter" idx="11"/>
          </p:nvPr>
        </p:nvSpPr>
        <p:spPr/>
        <p:txBody>
          <a:bodyPr/>
          <a:lstStyle/>
          <a:p>
            <a:r>
              <a:rPr lang="en-US"/>
              <a:t>Basic Image Segmentation</a:t>
            </a:r>
          </a:p>
        </p:txBody>
      </p:sp>
      <p:sp>
        <p:nvSpPr>
          <p:cNvPr id="8" name="Slide Number Placeholder 7">
            <a:extLst>
              <a:ext uri="{FF2B5EF4-FFF2-40B4-BE49-F238E27FC236}">
                <a16:creationId xmlns:a16="http://schemas.microsoft.com/office/drawing/2014/main" id="{13FAC682-A08B-ECE0-59E3-9AAA8E5ECEAB}"/>
              </a:ext>
            </a:extLst>
          </p:cNvPr>
          <p:cNvSpPr>
            <a:spLocks noGrp="1"/>
          </p:cNvSpPr>
          <p:nvPr>
            <p:ph type="sldNum" sz="quarter" idx="12"/>
          </p:nvPr>
        </p:nvSpPr>
        <p:spPr/>
        <p:txBody>
          <a:bodyPr/>
          <a:lstStyle/>
          <a:p>
            <a:fld id="{2FCFBBC8-F085-406F-9B65-7DDECB6CCE80}" type="slidenum">
              <a:rPr lang="en-US" smtClean="0"/>
              <a:t>34</a:t>
            </a:fld>
            <a:endParaRPr lang="en-US"/>
          </a:p>
        </p:txBody>
      </p:sp>
    </p:spTree>
    <p:extLst>
      <p:ext uri="{BB962C8B-B14F-4D97-AF65-F5344CB8AC3E}">
        <p14:creationId xmlns:p14="http://schemas.microsoft.com/office/powerpoint/2010/main" val="3694962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CECA-8AB9-437C-884E-C756DAF6622F}"/>
              </a:ext>
            </a:extLst>
          </p:cNvPr>
          <p:cNvSpPr>
            <a:spLocks noGrp="1"/>
          </p:cNvSpPr>
          <p:nvPr>
            <p:ph type="title"/>
          </p:nvPr>
        </p:nvSpPr>
        <p:spPr/>
        <p:txBody>
          <a:bodyPr/>
          <a:lstStyle/>
          <a:p>
            <a:r>
              <a:rPr lang="en-US" dirty="0"/>
              <a:t>Canny Edge Detector</a:t>
            </a:r>
          </a:p>
        </p:txBody>
      </p:sp>
      <p:sp>
        <p:nvSpPr>
          <p:cNvPr id="3" name="Content Placeholder 2">
            <a:extLst>
              <a:ext uri="{FF2B5EF4-FFF2-40B4-BE49-F238E27FC236}">
                <a16:creationId xmlns:a16="http://schemas.microsoft.com/office/drawing/2014/main" id="{D648CD6C-F9CA-4D9B-B83B-AEC28F658AB6}"/>
              </a:ext>
            </a:extLst>
          </p:cNvPr>
          <p:cNvSpPr>
            <a:spLocks noGrp="1"/>
          </p:cNvSpPr>
          <p:nvPr>
            <p:ph idx="1"/>
          </p:nvPr>
        </p:nvSpPr>
        <p:spPr/>
        <p:txBody>
          <a:bodyPr/>
          <a:lstStyle/>
          <a:p>
            <a:pPr marL="0" indent="0">
              <a:buNone/>
            </a:pPr>
            <a:r>
              <a:rPr lang="en-US" b="1" dirty="0"/>
              <a:t>2. Finding Gradient:</a:t>
            </a:r>
          </a:p>
          <a:p>
            <a:pPr>
              <a:buFont typeface="Wingdings" panose="05000000000000000000" pitchFamily="2" charset="2"/>
              <a:buChar char="v"/>
            </a:pPr>
            <a:r>
              <a:rPr lang="en-US" dirty="0"/>
              <a:t>Gradients at each pixel in the smooth images are determined by applying the Sobel-Operator.</a:t>
            </a:r>
          </a:p>
          <a:p>
            <a:pPr>
              <a:buFont typeface="Wingdings" panose="05000000000000000000" pitchFamily="2" charset="2"/>
              <a:buChar char="v"/>
            </a:pPr>
            <a:r>
              <a:rPr lang="en-US" dirty="0"/>
              <a:t>But, the problem is that we are getting thick edges.</a:t>
            </a:r>
          </a:p>
          <a:p>
            <a:pPr>
              <a:buFont typeface="Wingdings" panose="05000000000000000000" pitchFamily="2" charset="2"/>
              <a:buChar char="v"/>
            </a:pPr>
            <a:endParaRPr lang="en-US" dirty="0"/>
          </a:p>
          <a:p>
            <a:pPr marL="0" indent="0">
              <a:buNone/>
            </a:pPr>
            <a:r>
              <a:rPr lang="en-US" dirty="0"/>
              <a:t> </a:t>
            </a:r>
          </a:p>
        </p:txBody>
      </p:sp>
      <p:pic>
        <p:nvPicPr>
          <p:cNvPr id="4" name="Picture 3">
            <a:extLst>
              <a:ext uri="{FF2B5EF4-FFF2-40B4-BE49-F238E27FC236}">
                <a16:creationId xmlns:a16="http://schemas.microsoft.com/office/drawing/2014/main" id="{DE9AAF4A-A5CA-4075-A7BF-E89CA8CA6FD3}"/>
              </a:ext>
            </a:extLst>
          </p:cNvPr>
          <p:cNvPicPr>
            <a:picLocks noChangeAspect="1"/>
          </p:cNvPicPr>
          <p:nvPr/>
        </p:nvPicPr>
        <p:blipFill>
          <a:blip r:embed="rId2"/>
          <a:stretch>
            <a:fillRect/>
          </a:stretch>
        </p:blipFill>
        <p:spPr>
          <a:xfrm>
            <a:off x="3538537" y="3000090"/>
            <a:ext cx="5114925" cy="2495550"/>
          </a:xfrm>
          <a:prstGeom prst="rect">
            <a:avLst/>
          </a:prstGeom>
        </p:spPr>
      </p:pic>
      <p:sp>
        <p:nvSpPr>
          <p:cNvPr id="5" name="TextBox 4">
            <a:extLst>
              <a:ext uri="{FF2B5EF4-FFF2-40B4-BE49-F238E27FC236}">
                <a16:creationId xmlns:a16="http://schemas.microsoft.com/office/drawing/2014/main" id="{2CEDC904-51A3-4BC4-AD6A-CD5F5A3B308E}"/>
              </a:ext>
            </a:extLst>
          </p:cNvPr>
          <p:cNvSpPr txBox="1"/>
          <p:nvPr/>
        </p:nvSpPr>
        <p:spPr>
          <a:xfrm>
            <a:off x="3998795" y="5608136"/>
            <a:ext cx="1910686" cy="369332"/>
          </a:xfrm>
          <a:prstGeom prst="rect">
            <a:avLst/>
          </a:prstGeom>
          <a:noFill/>
        </p:spPr>
        <p:txBody>
          <a:bodyPr wrap="square" rtlCol="0">
            <a:spAutoFit/>
          </a:bodyPr>
          <a:lstStyle/>
          <a:p>
            <a:r>
              <a:rPr lang="en-US" dirty="0"/>
              <a:t>Smoothed Image</a:t>
            </a:r>
          </a:p>
        </p:txBody>
      </p:sp>
      <p:sp>
        <p:nvSpPr>
          <p:cNvPr id="6" name="TextBox 5">
            <a:extLst>
              <a:ext uri="{FF2B5EF4-FFF2-40B4-BE49-F238E27FC236}">
                <a16:creationId xmlns:a16="http://schemas.microsoft.com/office/drawing/2014/main" id="{C1317ABD-D9E7-488F-8770-FE44DD020CE4}"/>
              </a:ext>
            </a:extLst>
          </p:cNvPr>
          <p:cNvSpPr txBox="1"/>
          <p:nvPr/>
        </p:nvSpPr>
        <p:spPr>
          <a:xfrm>
            <a:off x="6742776" y="5608136"/>
            <a:ext cx="1910686" cy="369332"/>
          </a:xfrm>
          <a:prstGeom prst="rect">
            <a:avLst/>
          </a:prstGeom>
          <a:noFill/>
        </p:spPr>
        <p:txBody>
          <a:bodyPr wrap="square" rtlCol="0">
            <a:spAutoFit/>
          </a:bodyPr>
          <a:lstStyle/>
          <a:p>
            <a:r>
              <a:rPr lang="en-US" dirty="0"/>
              <a:t>Edge  Image</a:t>
            </a:r>
          </a:p>
        </p:txBody>
      </p:sp>
      <p:sp>
        <p:nvSpPr>
          <p:cNvPr id="7" name="Date Placeholder 6">
            <a:extLst>
              <a:ext uri="{FF2B5EF4-FFF2-40B4-BE49-F238E27FC236}">
                <a16:creationId xmlns:a16="http://schemas.microsoft.com/office/drawing/2014/main" id="{0CA21B65-16A5-CF8F-32C9-02879C0576B8}"/>
              </a:ext>
            </a:extLst>
          </p:cNvPr>
          <p:cNvSpPr>
            <a:spLocks noGrp="1"/>
          </p:cNvSpPr>
          <p:nvPr>
            <p:ph type="dt" sz="half" idx="10"/>
          </p:nvPr>
        </p:nvSpPr>
        <p:spPr/>
        <p:txBody>
          <a:bodyPr/>
          <a:lstStyle/>
          <a:p>
            <a:fld id="{8DAC09D8-7EF9-4E38-89A2-D87B1132BC67}" type="datetime1">
              <a:rPr lang="en-US" smtClean="0"/>
              <a:t>7/20/2023</a:t>
            </a:fld>
            <a:endParaRPr lang="en-US"/>
          </a:p>
        </p:txBody>
      </p:sp>
      <p:sp>
        <p:nvSpPr>
          <p:cNvPr id="8" name="Footer Placeholder 7">
            <a:extLst>
              <a:ext uri="{FF2B5EF4-FFF2-40B4-BE49-F238E27FC236}">
                <a16:creationId xmlns:a16="http://schemas.microsoft.com/office/drawing/2014/main" id="{8E3C4CCD-182D-4703-0F48-FDC88A21DD7F}"/>
              </a:ext>
            </a:extLst>
          </p:cNvPr>
          <p:cNvSpPr>
            <a:spLocks noGrp="1"/>
          </p:cNvSpPr>
          <p:nvPr>
            <p:ph type="ftr" sz="quarter" idx="11"/>
          </p:nvPr>
        </p:nvSpPr>
        <p:spPr/>
        <p:txBody>
          <a:bodyPr/>
          <a:lstStyle/>
          <a:p>
            <a:r>
              <a:rPr lang="en-US"/>
              <a:t>Basic Image Segmentation</a:t>
            </a:r>
          </a:p>
        </p:txBody>
      </p:sp>
      <p:sp>
        <p:nvSpPr>
          <p:cNvPr id="9" name="Slide Number Placeholder 8">
            <a:extLst>
              <a:ext uri="{FF2B5EF4-FFF2-40B4-BE49-F238E27FC236}">
                <a16:creationId xmlns:a16="http://schemas.microsoft.com/office/drawing/2014/main" id="{4EC4CAF9-CB98-3F96-BDD2-BA1D64003095}"/>
              </a:ext>
            </a:extLst>
          </p:cNvPr>
          <p:cNvSpPr>
            <a:spLocks noGrp="1"/>
          </p:cNvSpPr>
          <p:nvPr>
            <p:ph type="sldNum" sz="quarter" idx="12"/>
          </p:nvPr>
        </p:nvSpPr>
        <p:spPr/>
        <p:txBody>
          <a:bodyPr/>
          <a:lstStyle/>
          <a:p>
            <a:fld id="{2FCFBBC8-F085-406F-9B65-7DDECB6CCE80}" type="slidenum">
              <a:rPr lang="en-US" smtClean="0"/>
              <a:t>35</a:t>
            </a:fld>
            <a:endParaRPr lang="en-US"/>
          </a:p>
        </p:txBody>
      </p:sp>
    </p:spTree>
    <p:extLst>
      <p:ext uri="{BB962C8B-B14F-4D97-AF65-F5344CB8AC3E}">
        <p14:creationId xmlns:p14="http://schemas.microsoft.com/office/powerpoint/2010/main" val="1664965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77D4-7A62-4990-AED9-9C09C396B0C3}"/>
              </a:ext>
            </a:extLst>
          </p:cNvPr>
          <p:cNvSpPr>
            <a:spLocks noGrp="1"/>
          </p:cNvSpPr>
          <p:nvPr>
            <p:ph type="title"/>
          </p:nvPr>
        </p:nvSpPr>
        <p:spPr/>
        <p:txBody>
          <a:bodyPr/>
          <a:lstStyle/>
          <a:p>
            <a:r>
              <a:rPr lang="en-US" dirty="0"/>
              <a:t>Canny Edge Detector</a:t>
            </a:r>
          </a:p>
        </p:txBody>
      </p:sp>
      <p:sp>
        <p:nvSpPr>
          <p:cNvPr id="3" name="Content Placeholder 2">
            <a:extLst>
              <a:ext uri="{FF2B5EF4-FFF2-40B4-BE49-F238E27FC236}">
                <a16:creationId xmlns:a16="http://schemas.microsoft.com/office/drawing/2014/main" id="{3ED1DA2F-C608-4833-9248-482E5059EBFB}"/>
              </a:ext>
            </a:extLst>
          </p:cNvPr>
          <p:cNvSpPr>
            <a:spLocks noGrp="1"/>
          </p:cNvSpPr>
          <p:nvPr>
            <p:ph idx="1"/>
          </p:nvPr>
        </p:nvSpPr>
        <p:spPr/>
        <p:txBody>
          <a:bodyPr>
            <a:normAutofit lnSpcReduction="10000"/>
          </a:bodyPr>
          <a:lstStyle/>
          <a:p>
            <a:r>
              <a:rPr lang="en-US" b="1" dirty="0"/>
              <a:t>3. Non-maximum suppression</a:t>
            </a:r>
          </a:p>
          <a:p>
            <a:pPr algn="just">
              <a:lnSpc>
                <a:spcPct val="150000"/>
              </a:lnSpc>
              <a:buFont typeface="Wingdings" panose="05000000000000000000" pitchFamily="2" charset="2"/>
              <a:buChar char="v"/>
            </a:pPr>
            <a:r>
              <a:rPr lang="en-US" dirty="0">
                <a:solidFill>
                  <a:schemeClr val="tx1"/>
                </a:solidFill>
              </a:rPr>
              <a:t>The purpose is to convert the "blurred" edges in the image of the gradient magnitudes to "sharp" edges</a:t>
            </a:r>
          </a:p>
          <a:p>
            <a:pPr algn="just">
              <a:lnSpc>
                <a:spcPct val="150000"/>
              </a:lnSpc>
              <a:buFont typeface="Wingdings" panose="05000000000000000000" pitchFamily="2" charset="2"/>
              <a:buChar char="v"/>
            </a:pPr>
            <a:r>
              <a:rPr lang="en-US" dirty="0">
                <a:solidFill>
                  <a:schemeClr val="tx1"/>
                </a:solidFill>
              </a:rPr>
              <a:t>Preserve all local maxima in the gradient image, and delete everything else.</a:t>
            </a:r>
          </a:p>
          <a:p>
            <a:pPr algn="just">
              <a:lnSpc>
                <a:spcPct val="150000"/>
              </a:lnSpc>
              <a:buFont typeface="Wingdings" panose="05000000000000000000" pitchFamily="2" charset="2"/>
              <a:buChar char="v"/>
            </a:pPr>
            <a:r>
              <a:rPr lang="en-US" dirty="0">
                <a:solidFill>
                  <a:schemeClr val="tx1"/>
                </a:solidFill>
              </a:rPr>
              <a:t>Compare the edge strength (magnitude) of the current pixel with the edge strength of the pixel in the positive and negative gradient direction. </a:t>
            </a:r>
          </a:p>
          <a:p>
            <a:pPr algn="just">
              <a:lnSpc>
                <a:spcPct val="150000"/>
              </a:lnSpc>
              <a:buFont typeface="Wingdings" panose="05000000000000000000" pitchFamily="2" charset="2"/>
              <a:buChar char="v"/>
            </a:pPr>
            <a:r>
              <a:rPr lang="en-US" dirty="0">
                <a:solidFill>
                  <a:schemeClr val="tx1"/>
                </a:solidFill>
              </a:rPr>
              <a:t>If the edge strength of the current pixel is largest; preserve the value of the edge strength. If not, suppress (i.e. remove) the value.</a:t>
            </a:r>
          </a:p>
        </p:txBody>
      </p:sp>
      <p:sp>
        <p:nvSpPr>
          <p:cNvPr id="4" name="Date Placeholder 3">
            <a:extLst>
              <a:ext uri="{FF2B5EF4-FFF2-40B4-BE49-F238E27FC236}">
                <a16:creationId xmlns:a16="http://schemas.microsoft.com/office/drawing/2014/main" id="{9A0C4F98-D273-2731-BFE7-15A781DAB750}"/>
              </a:ext>
            </a:extLst>
          </p:cNvPr>
          <p:cNvSpPr>
            <a:spLocks noGrp="1"/>
          </p:cNvSpPr>
          <p:nvPr>
            <p:ph type="dt" sz="half" idx="10"/>
          </p:nvPr>
        </p:nvSpPr>
        <p:spPr/>
        <p:txBody>
          <a:bodyPr/>
          <a:lstStyle/>
          <a:p>
            <a:fld id="{47571E77-E51B-4ABD-B9BA-58E92291DCB4}" type="datetime1">
              <a:rPr lang="en-US" smtClean="0"/>
              <a:t>7/20/2023</a:t>
            </a:fld>
            <a:endParaRPr lang="en-US"/>
          </a:p>
        </p:txBody>
      </p:sp>
      <p:sp>
        <p:nvSpPr>
          <p:cNvPr id="5" name="Footer Placeholder 4">
            <a:extLst>
              <a:ext uri="{FF2B5EF4-FFF2-40B4-BE49-F238E27FC236}">
                <a16:creationId xmlns:a16="http://schemas.microsoft.com/office/drawing/2014/main" id="{4EB99854-3584-6242-A6C1-36452DC3E2B8}"/>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8D5A6B67-BE2C-55E1-0EF4-75F80EFB6E38}"/>
              </a:ext>
            </a:extLst>
          </p:cNvPr>
          <p:cNvSpPr>
            <a:spLocks noGrp="1"/>
          </p:cNvSpPr>
          <p:nvPr>
            <p:ph type="sldNum" sz="quarter" idx="12"/>
          </p:nvPr>
        </p:nvSpPr>
        <p:spPr/>
        <p:txBody>
          <a:bodyPr/>
          <a:lstStyle/>
          <a:p>
            <a:fld id="{2FCFBBC8-F085-406F-9B65-7DDECB6CCE80}" type="slidenum">
              <a:rPr lang="en-US" smtClean="0"/>
              <a:t>36</a:t>
            </a:fld>
            <a:endParaRPr lang="en-US"/>
          </a:p>
        </p:txBody>
      </p:sp>
    </p:spTree>
    <p:extLst>
      <p:ext uri="{BB962C8B-B14F-4D97-AF65-F5344CB8AC3E}">
        <p14:creationId xmlns:p14="http://schemas.microsoft.com/office/powerpoint/2010/main" val="2872126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D306-8759-423A-A6A3-1D5F4858431A}"/>
              </a:ext>
            </a:extLst>
          </p:cNvPr>
          <p:cNvSpPr>
            <a:spLocks noGrp="1"/>
          </p:cNvSpPr>
          <p:nvPr>
            <p:ph type="title"/>
          </p:nvPr>
        </p:nvSpPr>
        <p:spPr/>
        <p:txBody>
          <a:bodyPr/>
          <a:lstStyle/>
          <a:p>
            <a:r>
              <a:rPr lang="en-US" dirty="0"/>
              <a:t>Canny Edge Detector</a:t>
            </a:r>
          </a:p>
        </p:txBody>
      </p:sp>
      <p:pic>
        <p:nvPicPr>
          <p:cNvPr id="4" name="Content Placeholder 3">
            <a:extLst>
              <a:ext uri="{FF2B5EF4-FFF2-40B4-BE49-F238E27FC236}">
                <a16:creationId xmlns:a16="http://schemas.microsoft.com/office/drawing/2014/main" id="{BC8D96A6-D30E-4145-B3E7-D708DDFE2AC6}"/>
              </a:ext>
            </a:extLst>
          </p:cNvPr>
          <p:cNvPicPr>
            <a:picLocks noGrp="1" noChangeAspect="1"/>
          </p:cNvPicPr>
          <p:nvPr>
            <p:ph idx="1"/>
          </p:nvPr>
        </p:nvPicPr>
        <p:blipFill>
          <a:blip r:embed="rId2"/>
          <a:stretch>
            <a:fillRect/>
          </a:stretch>
        </p:blipFill>
        <p:spPr>
          <a:xfrm>
            <a:off x="2444750" y="2579428"/>
            <a:ext cx="7362825" cy="2688608"/>
          </a:xfrm>
          <a:prstGeom prst="rect">
            <a:avLst/>
          </a:prstGeom>
        </p:spPr>
      </p:pic>
      <p:sp>
        <p:nvSpPr>
          <p:cNvPr id="5" name="Rectangle 4">
            <a:extLst>
              <a:ext uri="{FF2B5EF4-FFF2-40B4-BE49-F238E27FC236}">
                <a16:creationId xmlns:a16="http://schemas.microsoft.com/office/drawing/2014/main" id="{5EE0DD27-D384-437A-916C-A9613BAB2FE7}"/>
              </a:ext>
            </a:extLst>
          </p:cNvPr>
          <p:cNvSpPr/>
          <p:nvPr/>
        </p:nvSpPr>
        <p:spPr>
          <a:xfrm>
            <a:off x="1097280" y="1973728"/>
            <a:ext cx="3123612" cy="369332"/>
          </a:xfrm>
          <a:prstGeom prst="rect">
            <a:avLst/>
          </a:prstGeom>
        </p:spPr>
        <p:txBody>
          <a:bodyPr wrap="none">
            <a:spAutoFit/>
          </a:bodyPr>
          <a:lstStyle/>
          <a:p>
            <a:r>
              <a:rPr lang="en-US" b="1" dirty="0"/>
              <a:t>3. Non-maximum suppression</a:t>
            </a:r>
          </a:p>
        </p:txBody>
      </p:sp>
      <p:sp>
        <p:nvSpPr>
          <p:cNvPr id="3" name="Date Placeholder 2">
            <a:extLst>
              <a:ext uri="{FF2B5EF4-FFF2-40B4-BE49-F238E27FC236}">
                <a16:creationId xmlns:a16="http://schemas.microsoft.com/office/drawing/2014/main" id="{38B288D9-C2E9-243A-953A-16D2A26B5960}"/>
              </a:ext>
            </a:extLst>
          </p:cNvPr>
          <p:cNvSpPr>
            <a:spLocks noGrp="1"/>
          </p:cNvSpPr>
          <p:nvPr>
            <p:ph type="dt" sz="half" idx="10"/>
          </p:nvPr>
        </p:nvSpPr>
        <p:spPr/>
        <p:txBody>
          <a:bodyPr/>
          <a:lstStyle/>
          <a:p>
            <a:fld id="{71F27F53-D879-4E01-A3F2-242561D76605}" type="datetime1">
              <a:rPr lang="en-US" smtClean="0"/>
              <a:t>7/20/2023</a:t>
            </a:fld>
            <a:endParaRPr lang="en-US"/>
          </a:p>
        </p:txBody>
      </p:sp>
      <p:sp>
        <p:nvSpPr>
          <p:cNvPr id="6" name="Footer Placeholder 5">
            <a:extLst>
              <a:ext uri="{FF2B5EF4-FFF2-40B4-BE49-F238E27FC236}">
                <a16:creationId xmlns:a16="http://schemas.microsoft.com/office/drawing/2014/main" id="{D530FE61-4B8D-6310-A596-F65698832118}"/>
              </a:ext>
            </a:extLst>
          </p:cNvPr>
          <p:cNvSpPr>
            <a:spLocks noGrp="1"/>
          </p:cNvSpPr>
          <p:nvPr>
            <p:ph type="ftr" sz="quarter" idx="11"/>
          </p:nvPr>
        </p:nvSpPr>
        <p:spPr/>
        <p:txBody>
          <a:bodyPr/>
          <a:lstStyle/>
          <a:p>
            <a:r>
              <a:rPr lang="en-US"/>
              <a:t>Basic Image Segmentation</a:t>
            </a:r>
          </a:p>
        </p:txBody>
      </p:sp>
      <p:sp>
        <p:nvSpPr>
          <p:cNvPr id="7" name="Slide Number Placeholder 6">
            <a:extLst>
              <a:ext uri="{FF2B5EF4-FFF2-40B4-BE49-F238E27FC236}">
                <a16:creationId xmlns:a16="http://schemas.microsoft.com/office/drawing/2014/main" id="{2B570601-E326-708D-A07E-63354A09525F}"/>
              </a:ext>
            </a:extLst>
          </p:cNvPr>
          <p:cNvSpPr>
            <a:spLocks noGrp="1"/>
          </p:cNvSpPr>
          <p:nvPr>
            <p:ph type="sldNum" sz="quarter" idx="12"/>
          </p:nvPr>
        </p:nvSpPr>
        <p:spPr/>
        <p:txBody>
          <a:bodyPr/>
          <a:lstStyle/>
          <a:p>
            <a:fld id="{2FCFBBC8-F085-406F-9B65-7DDECB6CCE80}" type="slidenum">
              <a:rPr lang="en-US" smtClean="0"/>
              <a:t>37</a:t>
            </a:fld>
            <a:endParaRPr lang="en-US"/>
          </a:p>
        </p:txBody>
      </p:sp>
    </p:spTree>
    <p:extLst>
      <p:ext uri="{BB962C8B-B14F-4D97-AF65-F5344CB8AC3E}">
        <p14:creationId xmlns:p14="http://schemas.microsoft.com/office/powerpoint/2010/main" val="551906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2C4073-3432-4D11-9820-A0E17242955B}"/>
              </a:ext>
            </a:extLst>
          </p:cNvPr>
          <p:cNvSpPr>
            <a:spLocks noGrp="1"/>
          </p:cNvSpPr>
          <p:nvPr>
            <p:ph type="title"/>
          </p:nvPr>
        </p:nvSpPr>
        <p:spPr/>
        <p:txBody>
          <a:bodyPr/>
          <a:lstStyle/>
          <a:p>
            <a:r>
              <a:rPr lang="en-US" dirty="0"/>
              <a:t>Canny Edge Detector</a:t>
            </a:r>
          </a:p>
        </p:txBody>
      </p:sp>
      <p:pic>
        <p:nvPicPr>
          <p:cNvPr id="7" name="Content Placeholder 6">
            <a:extLst>
              <a:ext uri="{FF2B5EF4-FFF2-40B4-BE49-F238E27FC236}">
                <a16:creationId xmlns:a16="http://schemas.microsoft.com/office/drawing/2014/main" id="{771F5D5C-A618-4455-B878-A958344BAD6B}"/>
              </a:ext>
            </a:extLst>
          </p:cNvPr>
          <p:cNvPicPr>
            <a:picLocks noGrp="1" noChangeAspect="1"/>
          </p:cNvPicPr>
          <p:nvPr>
            <p:ph sz="half" idx="1"/>
          </p:nvPr>
        </p:nvPicPr>
        <p:blipFill>
          <a:blip r:embed="rId2"/>
          <a:stretch>
            <a:fillRect/>
          </a:stretch>
        </p:blipFill>
        <p:spPr>
          <a:xfrm>
            <a:off x="1303207" y="2375552"/>
            <a:ext cx="4362450" cy="3524250"/>
          </a:xfrm>
          <a:prstGeom prst="rect">
            <a:avLst/>
          </a:prstGeom>
        </p:spPr>
      </p:pic>
      <p:sp>
        <p:nvSpPr>
          <p:cNvPr id="6" name="Content Placeholder 5">
            <a:extLst>
              <a:ext uri="{FF2B5EF4-FFF2-40B4-BE49-F238E27FC236}">
                <a16:creationId xmlns:a16="http://schemas.microsoft.com/office/drawing/2014/main" id="{16C51C1A-DAD5-4A05-A8BF-9CBB252171AA}"/>
              </a:ext>
            </a:extLst>
          </p:cNvPr>
          <p:cNvSpPr>
            <a:spLocks noGrp="1"/>
          </p:cNvSpPr>
          <p:nvPr>
            <p:ph sz="half" idx="2"/>
          </p:nvPr>
        </p:nvSpPr>
        <p:spPr/>
        <p:txBody>
          <a:bodyPr/>
          <a:lstStyle/>
          <a:p>
            <a:pPr algn="just">
              <a:lnSpc>
                <a:spcPct val="150000"/>
              </a:lnSpc>
              <a:buFont typeface="Wingdings" panose="05000000000000000000" pitchFamily="2" charset="2"/>
              <a:buChar char="v"/>
            </a:pPr>
            <a:r>
              <a:rPr lang="en-US" dirty="0">
                <a:solidFill>
                  <a:schemeClr val="tx1"/>
                </a:solidFill>
              </a:rPr>
              <a:t>The edge strengths are indicated both as colors and numbers, while the gradient directions are shown as arrows. </a:t>
            </a:r>
          </a:p>
          <a:p>
            <a:pPr algn="just">
              <a:lnSpc>
                <a:spcPct val="150000"/>
              </a:lnSpc>
              <a:buFont typeface="Wingdings" panose="05000000000000000000" pitchFamily="2" charset="2"/>
              <a:buChar char="v"/>
            </a:pPr>
            <a:r>
              <a:rPr lang="en-US" dirty="0">
                <a:solidFill>
                  <a:schemeClr val="tx1"/>
                </a:solidFill>
              </a:rPr>
              <a:t>The resulting edge pixels are marked with white borders.</a:t>
            </a:r>
          </a:p>
          <a:p>
            <a:endParaRPr lang="en-US" dirty="0"/>
          </a:p>
        </p:txBody>
      </p:sp>
      <p:sp>
        <p:nvSpPr>
          <p:cNvPr id="8" name="Rectangle 7">
            <a:extLst>
              <a:ext uri="{FF2B5EF4-FFF2-40B4-BE49-F238E27FC236}">
                <a16:creationId xmlns:a16="http://schemas.microsoft.com/office/drawing/2014/main" id="{FA358395-AD50-4A5F-A3F8-FE2ED1C17F33}"/>
              </a:ext>
            </a:extLst>
          </p:cNvPr>
          <p:cNvSpPr/>
          <p:nvPr/>
        </p:nvSpPr>
        <p:spPr>
          <a:xfrm>
            <a:off x="1097280" y="1845735"/>
            <a:ext cx="3123612" cy="369332"/>
          </a:xfrm>
          <a:prstGeom prst="rect">
            <a:avLst/>
          </a:prstGeom>
        </p:spPr>
        <p:txBody>
          <a:bodyPr wrap="none">
            <a:spAutoFit/>
          </a:bodyPr>
          <a:lstStyle/>
          <a:p>
            <a:r>
              <a:rPr lang="en-US" b="1" dirty="0"/>
              <a:t>3. Non-maximum suppression</a:t>
            </a:r>
          </a:p>
        </p:txBody>
      </p:sp>
      <p:sp>
        <p:nvSpPr>
          <p:cNvPr id="2" name="Date Placeholder 1">
            <a:extLst>
              <a:ext uri="{FF2B5EF4-FFF2-40B4-BE49-F238E27FC236}">
                <a16:creationId xmlns:a16="http://schemas.microsoft.com/office/drawing/2014/main" id="{336CEE27-5480-CEE3-8E52-E071866FF163}"/>
              </a:ext>
            </a:extLst>
          </p:cNvPr>
          <p:cNvSpPr>
            <a:spLocks noGrp="1"/>
          </p:cNvSpPr>
          <p:nvPr>
            <p:ph type="dt" sz="half" idx="10"/>
          </p:nvPr>
        </p:nvSpPr>
        <p:spPr/>
        <p:txBody>
          <a:bodyPr/>
          <a:lstStyle/>
          <a:p>
            <a:fld id="{4EA56C67-AA66-4264-BA62-85C7CD212A6F}" type="datetime1">
              <a:rPr lang="en-US" smtClean="0"/>
              <a:t>7/20/2023</a:t>
            </a:fld>
            <a:endParaRPr lang="en-US"/>
          </a:p>
        </p:txBody>
      </p:sp>
      <p:sp>
        <p:nvSpPr>
          <p:cNvPr id="3" name="Footer Placeholder 2">
            <a:extLst>
              <a:ext uri="{FF2B5EF4-FFF2-40B4-BE49-F238E27FC236}">
                <a16:creationId xmlns:a16="http://schemas.microsoft.com/office/drawing/2014/main" id="{B2B6C5B9-7624-54D1-A973-0E7E61964C64}"/>
              </a:ext>
            </a:extLst>
          </p:cNvPr>
          <p:cNvSpPr>
            <a:spLocks noGrp="1"/>
          </p:cNvSpPr>
          <p:nvPr>
            <p:ph type="ftr" sz="quarter" idx="11"/>
          </p:nvPr>
        </p:nvSpPr>
        <p:spPr/>
        <p:txBody>
          <a:bodyPr/>
          <a:lstStyle/>
          <a:p>
            <a:r>
              <a:rPr lang="en-US"/>
              <a:t>Basic Image Segmentation</a:t>
            </a:r>
          </a:p>
        </p:txBody>
      </p:sp>
      <p:sp>
        <p:nvSpPr>
          <p:cNvPr id="5" name="Slide Number Placeholder 4">
            <a:extLst>
              <a:ext uri="{FF2B5EF4-FFF2-40B4-BE49-F238E27FC236}">
                <a16:creationId xmlns:a16="http://schemas.microsoft.com/office/drawing/2014/main" id="{D75E4236-2BB0-A354-C8B8-0DA33A1CC579}"/>
              </a:ext>
            </a:extLst>
          </p:cNvPr>
          <p:cNvSpPr>
            <a:spLocks noGrp="1"/>
          </p:cNvSpPr>
          <p:nvPr>
            <p:ph type="sldNum" sz="quarter" idx="12"/>
          </p:nvPr>
        </p:nvSpPr>
        <p:spPr/>
        <p:txBody>
          <a:bodyPr/>
          <a:lstStyle/>
          <a:p>
            <a:fld id="{2FCFBBC8-F085-406F-9B65-7DDECB6CCE80}" type="slidenum">
              <a:rPr lang="en-US" smtClean="0"/>
              <a:t>38</a:t>
            </a:fld>
            <a:endParaRPr lang="en-US"/>
          </a:p>
        </p:txBody>
      </p:sp>
    </p:spTree>
    <p:extLst>
      <p:ext uri="{BB962C8B-B14F-4D97-AF65-F5344CB8AC3E}">
        <p14:creationId xmlns:p14="http://schemas.microsoft.com/office/powerpoint/2010/main" val="3730028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FA89A2-42B0-44AF-9E58-74849B08BCEF}"/>
              </a:ext>
            </a:extLst>
          </p:cNvPr>
          <p:cNvSpPr>
            <a:spLocks noGrp="1"/>
          </p:cNvSpPr>
          <p:nvPr>
            <p:ph type="title"/>
          </p:nvPr>
        </p:nvSpPr>
        <p:spPr/>
        <p:txBody>
          <a:bodyPr/>
          <a:lstStyle/>
          <a:p>
            <a:r>
              <a:rPr lang="en-US" dirty="0"/>
              <a:t>Canny Edge Detector</a:t>
            </a:r>
          </a:p>
        </p:txBody>
      </p:sp>
      <p:pic>
        <p:nvPicPr>
          <p:cNvPr id="7" name="Content Placeholder 6">
            <a:extLst>
              <a:ext uri="{FF2B5EF4-FFF2-40B4-BE49-F238E27FC236}">
                <a16:creationId xmlns:a16="http://schemas.microsoft.com/office/drawing/2014/main" id="{1332D300-5139-485A-8609-58A28A2C5748}"/>
              </a:ext>
            </a:extLst>
          </p:cNvPr>
          <p:cNvPicPr>
            <a:picLocks noGrp="1" noChangeAspect="1"/>
          </p:cNvPicPr>
          <p:nvPr>
            <p:ph idx="1"/>
          </p:nvPr>
        </p:nvPicPr>
        <p:blipFill>
          <a:blip r:embed="rId2"/>
          <a:stretch>
            <a:fillRect/>
          </a:stretch>
        </p:blipFill>
        <p:spPr>
          <a:xfrm>
            <a:off x="3640138" y="2624138"/>
            <a:ext cx="4972050" cy="2466975"/>
          </a:xfrm>
          <a:prstGeom prst="rect">
            <a:avLst/>
          </a:prstGeom>
        </p:spPr>
      </p:pic>
      <p:sp>
        <p:nvSpPr>
          <p:cNvPr id="8" name="TextBox 7">
            <a:extLst>
              <a:ext uri="{FF2B5EF4-FFF2-40B4-BE49-F238E27FC236}">
                <a16:creationId xmlns:a16="http://schemas.microsoft.com/office/drawing/2014/main" id="{3AE04E80-896F-4B03-94E6-A2FC96E67F3D}"/>
              </a:ext>
            </a:extLst>
          </p:cNvPr>
          <p:cNvSpPr txBox="1"/>
          <p:nvPr/>
        </p:nvSpPr>
        <p:spPr>
          <a:xfrm>
            <a:off x="4313475" y="5091113"/>
            <a:ext cx="1910686" cy="369332"/>
          </a:xfrm>
          <a:prstGeom prst="rect">
            <a:avLst/>
          </a:prstGeom>
          <a:noFill/>
        </p:spPr>
        <p:txBody>
          <a:bodyPr wrap="square" rtlCol="0">
            <a:spAutoFit/>
          </a:bodyPr>
          <a:lstStyle/>
          <a:p>
            <a:r>
              <a:rPr lang="en-US" dirty="0"/>
              <a:t>Thick Edge</a:t>
            </a:r>
          </a:p>
        </p:txBody>
      </p:sp>
      <p:sp>
        <p:nvSpPr>
          <p:cNvPr id="9" name="TextBox 8">
            <a:extLst>
              <a:ext uri="{FF2B5EF4-FFF2-40B4-BE49-F238E27FC236}">
                <a16:creationId xmlns:a16="http://schemas.microsoft.com/office/drawing/2014/main" id="{3B3C003B-A392-460A-9BC3-0E39F7091BF3}"/>
              </a:ext>
            </a:extLst>
          </p:cNvPr>
          <p:cNvSpPr txBox="1"/>
          <p:nvPr/>
        </p:nvSpPr>
        <p:spPr>
          <a:xfrm>
            <a:off x="6096000" y="5091113"/>
            <a:ext cx="2933817" cy="369332"/>
          </a:xfrm>
          <a:prstGeom prst="rect">
            <a:avLst/>
          </a:prstGeom>
          <a:noFill/>
        </p:spPr>
        <p:txBody>
          <a:bodyPr wrap="square" rtlCol="0">
            <a:spAutoFit/>
          </a:bodyPr>
          <a:lstStyle/>
          <a:p>
            <a:r>
              <a:rPr lang="en-US" dirty="0"/>
              <a:t>Non-maximum suppression</a:t>
            </a:r>
          </a:p>
        </p:txBody>
      </p:sp>
      <p:sp>
        <p:nvSpPr>
          <p:cNvPr id="10" name="Rectangle 9">
            <a:extLst>
              <a:ext uri="{FF2B5EF4-FFF2-40B4-BE49-F238E27FC236}">
                <a16:creationId xmlns:a16="http://schemas.microsoft.com/office/drawing/2014/main" id="{EE248640-A846-4FA4-BB3E-F00240DE9BE6}"/>
              </a:ext>
            </a:extLst>
          </p:cNvPr>
          <p:cNvSpPr/>
          <p:nvPr/>
        </p:nvSpPr>
        <p:spPr>
          <a:xfrm>
            <a:off x="1097280" y="1845735"/>
            <a:ext cx="9490740" cy="369332"/>
          </a:xfrm>
          <a:prstGeom prst="rect">
            <a:avLst/>
          </a:prstGeom>
        </p:spPr>
        <p:txBody>
          <a:bodyPr wrap="none">
            <a:spAutoFit/>
          </a:bodyPr>
          <a:lstStyle/>
          <a:p>
            <a:r>
              <a:rPr lang="en-US" b="1" dirty="0"/>
              <a:t>3. Non-maximum suppression: </a:t>
            </a:r>
            <a:r>
              <a:rPr lang="en-US" dirty="0"/>
              <a:t>Edge pixels are only preserved when the gradient has local maxima.</a:t>
            </a:r>
            <a:endParaRPr lang="en-US" b="1" dirty="0"/>
          </a:p>
        </p:txBody>
      </p:sp>
      <p:sp>
        <p:nvSpPr>
          <p:cNvPr id="2" name="Date Placeholder 1">
            <a:extLst>
              <a:ext uri="{FF2B5EF4-FFF2-40B4-BE49-F238E27FC236}">
                <a16:creationId xmlns:a16="http://schemas.microsoft.com/office/drawing/2014/main" id="{76A24E54-8706-245F-91D8-1231A414408D}"/>
              </a:ext>
            </a:extLst>
          </p:cNvPr>
          <p:cNvSpPr>
            <a:spLocks noGrp="1"/>
          </p:cNvSpPr>
          <p:nvPr>
            <p:ph type="dt" sz="half" idx="10"/>
          </p:nvPr>
        </p:nvSpPr>
        <p:spPr/>
        <p:txBody>
          <a:bodyPr/>
          <a:lstStyle/>
          <a:p>
            <a:fld id="{6AC93772-1BEF-4C4F-A58F-41D0DFE05F4F}" type="datetime1">
              <a:rPr lang="en-US" smtClean="0"/>
              <a:t>7/20/2023</a:t>
            </a:fld>
            <a:endParaRPr lang="en-US"/>
          </a:p>
        </p:txBody>
      </p:sp>
      <p:sp>
        <p:nvSpPr>
          <p:cNvPr id="3" name="Footer Placeholder 2">
            <a:extLst>
              <a:ext uri="{FF2B5EF4-FFF2-40B4-BE49-F238E27FC236}">
                <a16:creationId xmlns:a16="http://schemas.microsoft.com/office/drawing/2014/main" id="{D6841AE2-3332-60D5-C12C-ED66A811EAF4}"/>
              </a:ext>
            </a:extLst>
          </p:cNvPr>
          <p:cNvSpPr>
            <a:spLocks noGrp="1"/>
          </p:cNvSpPr>
          <p:nvPr>
            <p:ph type="ftr" sz="quarter" idx="11"/>
          </p:nvPr>
        </p:nvSpPr>
        <p:spPr/>
        <p:txBody>
          <a:bodyPr/>
          <a:lstStyle/>
          <a:p>
            <a:r>
              <a:rPr lang="en-US"/>
              <a:t>Basic Image Segmentation</a:t>
            </a:r>
          </a:p>
        </p:txBody>
      </p:sp>
      <p:sp>
        <p:nvSpPr>
          <p:cNvPr id="4" name="Slide Number Placeholder 3">
            <a:extLst>
              <a:ext uri="{FF2B5EF4-FFF2-40B4-BE49-F238E27FC236}">
                <a16:creationId xmlns:a16="http://schemas.microsoft.com/office/drawing/2014/main" id="{9030292E-6AB1-5F0C-42D4-93ED458F4D06}"/>
              </a:ext>
            </a:extLst>
          </p:cNvPr>
          <p:cNvSpPr>
            <a:spLocks noGrp="1"/>
          </p:cNvSpPr>
          <p:nvPr>
            <p:ph type="sldNum" sz="quarter" idx="12"/>
          </p:nvPr>
        </p:nvSpPr>
        <p:spPr/>
        <p:txBody>
          <a:bodyPr/>
          <a:lstStyle/>
          <a:p>
            <a:fld id="{2FCFBBC8-F085-406F-9B65-7DDECB6CCE80}" type="slidenum">
              <a:rPr lang="en-US" smtClean="0"/>
              <a:t>39</a:t>
            </a:fld>
            <a:endParaRPr lang="en-US"/>
          </a:p>
        </p:txBody>
      </p:sp>
    </p:spTree>
    <p:extLst>
      <p:ext uri="{BB962C8B-B14F-4D97-AF65-F5344CB8AC3E}">
        <p14:creationId xmlns:p14="http://schemas.microsoft.com/office/powerpoint/2010/main" val="356584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BB65-728A-4EE2-A51D-13B77D2E3DB6}"/>
              </a:ext>
            </a:extLst>
          </p:cNvPr>
          <p:cNvSpPr>
            <a:spLocks noGrp="1"/>
          </p:cNvSpPr>
          <p:nvPr>
            <p:ph type="title"/>
          </p:nvPr>
        </p:nvSpPr>
        <p:spPr/>
        <p:txBody>
          <a:bodyPr/>
          <a:lstStyle/>
          <a:p>
            <a:r>
              <a:rPr lang="en-US" dirty="0"/>
              <a:t>Image Analysis (Segmentation)</a:t>
            </a:r>
          </a:p>
        </p:txBody>
      </p:sp>
      <p:pic>
        <p:nvPicPr>
          <p:cNvPr id="4" name="Content Placeholder 3">
            <a:extLst>
              <a:ext uri="{FF2B5EF4-FFF2-40B4-BE49-F238E27FC236}">
                <a16:creationId xmlns:a16="http://schemas.microsoft.com/office/drawing/2014/main" id="{7BD048B9-B8F3-45E2-95B8-6DC95F64BC87}"/>
              </a:ext>
            </a:extLst>
          </p:cNvPr>
          <p:cNvPicPr>
            <a:picLocks noGrp="1" noChangeAspect="1"/>
          </p:cNvPicPr>
          <p:nvPr>
            <p:ph idx="1"/>
          </p:nvPr>
        </p:nvPicPr>
        <p:blipFill>
          <a:blip r:embed="rId2"/>
          <a:stretch>
            <a:fillRect/>
          </a:stretch>
        </p:blipFill>
        <p:spPr>
          <a:xfrm>
            <a:off x="2625725" y="2110154"/>
            <a:ext cx="7000875" cy="3376246"/>
          </a:xfrm>
          <a:prstGeom prst="rect">
            <a:avLst/>
          </a:prstGeom>
        </p:spPr>
      </p:pic>
      <p:sp>
        <p:nvSpPr>
          <p:cNvPr id="3" name="Date Placeholder 2">
            <a:extLst>
              <a:ext uri="{FF2B5EF4-FFF2-40B4-BE49-F238E27FC236}">
                <a16:creationId xmlns:a16="http://schemas.microsoft.com/office/drawing/2014/main" id="{88BC52A9-8E52-A586-C9C7-EDE59A41A9BA}"/>
              </a:ext>
            </a:extLst>
          </p:cNvPr>
          <p:cNvSpPr>
            <a:spLocks noGrp="1"/>
          </p:cNvSpPr>
          <p:nvPr>
            <p:ph type="dt" sz="half" idx="10"/>
          </p:nvPr>
        </p:nvSpPr>
        <p:spPr/>
        <p:txBody>
          <a:bodyPr/>
          <a:lstStyle/>
          <a:p>
            <a:fld id="{EE8C3B5B-8568-4FFF-9B04-B74CB410D22E}" type="datetime1">
              <a:rPr lang="en-US" smtClean="0"/>
              <a:t>7/20/2023</a:t>
            </a:fld>
            <a:endParaRPr lang="en-US"/>
          </a:p>
        </p:txBody>
      </p:sp>
      <p:sp>
        <p:nvSpPr>
          <p:cNvPr id="5" name="Footer Placeholder 4">
            <a:extLst>
              <a:ext uri="{FF2B5EF4-FFF2-40B4-BE49-F238E27FC236}">
                <a16:creationId xmlns:a16="http://schemas.microsoft.com/office/drawing/2014/main" id="{E1ED9409-0467-DEBE-2231-F2577F42DA30}"/>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C89261B3-FE99-655F-4192-AF933147F716}"/>
              </a:ext>
            </a:extLst>
          </p:cNvPr>
          <p:cNvSpPr>
            <a:spLocks noGrp="1"/>
          </p:cNvSpPr>
          <p:nvPr>
            <p:ph type="sldNum" sz="quarter" idx="12"/>
          </p:nvPr>
        </p:nvSpPr>
        <p:spPr/>
        <p:txBody>
          <a:bodyPr/>
          <a:lstStyle/>
          <a:p>
            <a:fld id="{2FCFBBC8-F085-406F-9B65-7DDECB6CCE80}" type="slidenum">
              <a:rPr lang="en-US" smtClean="0"/>
              <a:t>4</a:t>
            </a:fld>
            <a:endParaRPr lang="en-US"/>
          </a:p>
        </p:txBody>
      </p:sp>
    </p:spTree>
    <p:extLst>
      <p:ext uri="{BB962C8B-B14F-4D97-AF65-F5344CB8AC3E}">
        <p14:creationId xmlns:p14="http://schemas.microsoft.com/office/powerpoint/2010/main" val="3519162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B583-3349-45D7-8EB8-36530C840D2E}"/>
              </a:ext>
            </a:extLst>
          </p:cNvPr>
          <p:cNvSpPr>
            <a:spLocks noGrp="1"/>
          </p:cNvSpPr>
          <p:nvPr>
            <p:ph type="title"/>
          </p:nvPr>
        </p:nvSpPr>
        <p:spPr/>
        <p:txBody>
          <a:bodyPr/>
          <a:lstStyle/>
          <a:p>
            <a:r>
              <a:rPr lang="en-US" dirty="0"/>
              <a:t>Canny Edge Detector</a:t>
            </a:r>
          </a:p>
        </p:txBody>
      </p:sp>
      <p:sp>
        <p:nvSpPr>
          <p:cNvPr id="3" name="Content Placeholder 2">
            <a:extLst>
              <a:ext uri="{FF2B5EF4-FFF2-40B4-BE49-F238E27FC236}">
                <a16:creationId xmlns:a16="http://schemas.microsoft.com/office/drawing/2014/main" id="{934378DA-8541-4BCE-9085-AF859897973A}"/>
              </a:ext>
            </a:extLst>
          </p:cNvPr>
          <p:cNvSpPr>
            <a:spLocks noGrp="1"/>
          </p:cNvSpPr>
          <p:nvPr>
            <p:ph idx="1"/>
          </p:nvPr>
        </p:nvSpPr>
        <p:spPr/>
        <p:txBody>
          <a:bodyPr/>
          <a:lstStyle/>
          <a:p>
            <a:r>
              <a:rPr lang="en-US" b="1" dirty="0"/>
              <a:t>4. Double Thresholding</a:t>
            </a:r>
          </a:p>
          <a:p>
            <a:r>
              <a:rPr lang="en-US" dirty="0"/>
              <a:t>- Edge pixels stronger than the high threshold are marked as strong</a:t>
            </a:r>
          </a:p>
          <a:p>
            <a:r>
              <a:rPr lang="en-US" dirty="0"/>
              <a:t>- Edge pixels weaker than the low threshold are suppressed</a:t>
            </a:r>
          </a:p>
          <a:p>
            <a:r>
              <a:rPr lang="en-US" dirty="0"/>
              <a:t>- Edge pixels between the two thresholds are marked as weak</a:t>
            </a:r>
          </a:p>
        </p:txBody>
      </p:sp>
      <p:sp>
        <p:nvSpPr>
          <p:cNvPr id="4" name="Date Placeholder 3">
            <a:extLst>
              <a:ext uri="{FF2B5EF4-FFF2-40B4-BE49-F238E27FC236}">
                <a16:creationId xmlns:a16="http://schemas.microsoft.com/office/drawing/2014/main" id="{55C374EF-8F5D-AD35-7624-A981D79BC75E}"/>
              </a:ext>
            </a:extLst>
          </p:cNvPr>
          <p:cNvSpPr>
            <a:spLocks noGrp="1"/>
          </p:cNvSpPr>
          <p:nvPr>
            <p:ph type="dt" sz="half" idx="10"/>
          </p:nvPr>
        </p:nvSpPr>
        <p:spPr/>
        <p:txBody>
          <a:bodyPr/>
          <a:lstStyle/>
          <a:p>
            <a:fld id="{EDB4252A-DAFF-497C-8097-0A363931F901}" type="datetime1">
              <a:rPr lang="en-US" smtClean="0"/>
              <a:t>7/20/2023</a:t>
            </a:fld>
            <a:endParaRPr lang="en-US"/>
          </a:p>
        </p:txBody>
      </p:sp>
      <p:sp>
        <p:nvSpPr>
          <p:cNvPr id="5" name="Footer Placeholder 4">
            <a:extLst>
              <a:ext uri="{FF2B5EF4-FFF2-40B4-BE49-F238E27FC236}">
                <a16:creationId xmlns:a16="http://schemas.microsoft.com/office/drawing/2014/main" id="{8D735738-F5D6-E081-0334-4991547A3AF0}"/>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32E88726-724A-C4DF-7068-0DC3981B91E9}"/>
              </a:ext>
            </a:extLst>
          </p:cNvPr>
          <p:cNvSpPr>
            <a:spLocks noGrp="1"/>
          </p:cNvSpPr>
          <p:nvPr>
            <p:ph type="sldNum" sz="quarter" idx="12"/>
          </p:nvPr>
        </p:nvSpPr>
        <p:spPr/>
        <p:txBody>
          <a:bodyPr/>
          <a:lstStyle/>
          <a:p>
            <a:fld id="{2FCFBBC8-F085-406F-9B65-7DDECB6CCE80}" type="slidenum">
              <a:rPr lang="en-US" smtClean="0"/>
              <a:t>40</a:t>
            </a:fld>
            <a:endParaRPr lang="en-US"/>
          </a:p>
        </p:txBody>
      </p:sp>
    </p:spTree>
    <p:extLst>
      <p:ext uri="{BB962C8B-B14F-4D97-AF65-F5344CB8AC3E}">
        <p14:creationId xmlns:p14="http://schemas.microsoft.com/office/powerpoint/2010/main" val="755933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7F68-1136-43D4-9D5E-C6EC4BDC793F}"/>
              </a:ext>
            </a:extLst>
          </p:cNvPr>
          <p:cNvSpPr>
            <a:spLocks noGrp="1"/>
          </p:cNvSpPr>
          <p:nvPr>
            <p:ph type="title"/>
          </p:nvPr>
        </p:nvSpPr>
        <p:spPr/>
        <p:txBody>
          <a:bodyPr/>
          <a:lstStyle/>
          <a:p>
            <a:r>
              <a:rPr lang="en-US" dirty="0"/>
              <a:t>Canny Edge Detector</a:t>
            </a:r>
          </a:p>
        </p:txBody>
      </p:sp>
      <p:pic>
        <p:nvPicPr>
          <p:cNvPr id="4" name="Content Placeholder 3">
            <a:extLst>
              <a:ext uri="{FF2B5EF4-FFF2-40B4-BE49-F238E27FC236}">
                <a16:creationId xmlns:a16="http://schemas.microsoft.com/office/drawing/2014/main" id="{4815E7DA-6B8E-4969-9D01-E6F536882654}"/>
              </a:ext>
            </a:extLst>
          </p:cNvPr>
          <p:cNvPicPr>
            <a:picLocks noGrp="1" noChangeAspect="1"/>
          </p:cNvPicPr>
          <p:nvPr>
            <p:ph sz="half" idx="1"/>
          </p:nvPr>
        </p:nvPicPr>
        <p:blipFill>
          <a:blip r:embed="rId2"/>
          <a:stretch>
            <a:fillRect/>
          </a:stretch>
        </p:blipFill>
        <p:spPr>
          <a:xfrm>
            <a:off x="1096963" y="2633684"/>
            <a:ext cx="4938712" cy="2447883"/>
          </a:xfrm>
          <a:prstGeom prst="rect">
            <a:avLst/>
          </a:prstGeom>
        </p:spPr>
      </p:pic>
      <p:sp>
        <p:nvSpPr>
          <p:cNvPr id="7" name="Content Placeholder 6">
            <a:extLst>
              <a:ext uri="{FF2B5EF4-FFF2-40B4-BE49-F238E27FC236}">
                <a16:creationId xmlns:a16="http://schemas.microsoft.com/office/drawing/2014/main" id="{EF6A7A58-E672-4DB3-A4A7-01DF990089E0}"/>
              </a:ext>
            </a:extLst>
          </p:cNvPr>
          <p:cNvSpPr>
            <a:spLocks noGrp="1"/>
          </p:cNvSpPr>
          <p:nvPr>
            <p:ph sz="half" idx="2"/>
          </p:nvPr>
        </p:nvSpPr>
        <p:spPr/>
        <p:txBody>
          <a:bodyPr/>
          <a:lstStyle/>
          <a:p>
            <a:pPr algn="just">
              <a:lnSpc>
                <a:spcPct val="150000"/>
              </a:lnSpc>
              <a:buFont typeface="Wingdings" panose="05000000000000000000" pitchFamily="2" charset="2"/>
              <a:buChar char="v"/>
            </a:pPr>
            <a:r>
              <a:rPr lang="en-US" dirty="0">
                <a:solidFill>
                  <a:schemeClr val="tx1"/>
                </a:solidFill>
              </a:rPr>
              <a:t>In the second image, strong edges are white, while weak edges are grey. Edges with a strength below thresholds are suppressed.</a:t>
            </a:r>
          </a:p>
        </p:txBody>
      </p:sp>
      <p:sp>
        <p:nvSpPr>
          <p:cNvPr id="5" name="TextBox 4">
            <a:extLst>
              <a:ext uri="{FF2B5EF4-FFF2-40B4-BE49-F238E27FC236}">
                <a16:creationId xmlns:a16="http://schemas.microsoft.com/office/drawing/2014/main" id="{88550B3F-DD19-4B62-842A-F7E595CE662C}"/>
              </a:ext>
            </a:extLst>
          </p:cNvPr>
          <p:cNvSpPr txBox="1"/>
          <p:nvPr/>
        </p:nvSpPr>
        <p:spPr>
          <a:xfrm>
            <a:off x="1314439" y="5081567"/>
            <a:ext cx="2251880" cy="584775"/>
          </a:xfrm>
          <a:prstGeom prst="rect">
            <a:avLst/>
          </a:prstGeom>
          <a:noFill/>
        </p:spPr>
        <p:txBody>
          <a:bodyPr wrap="square" rtlCol="0">
            <a:spAutoFit/>
          </a:bodyPr>
          <a:lstStyle/>
          <a:p>
            <a:pPr algn="ctr"/>
            <a:r>
              <a:rPr lang="en-US" sz="1600" dirty="0"/>
              <a:t>Edges after non-maximum suppression</a:t>
            </a:r>
          </a:p>
        </p:txBody>
      </p:sp>
      <p:sp>
        <p:nvSpPr>
          <p:cNvPr id="6" name="TextBox 5">
            <a:extLst>
              <a:ext uri="{FF2B5EF4-FFF2-40B4-BE49-F238E27FC236}">
                <a16:creationId xmlns:a16="http://schemas.microsoft.com/office/drawing/2014/main" id="{7D11E832-A3C1-45C2-B85A-F6D021422426}"/>
              </a:ext>
            </a:extLst>
          </p:cNvPr>
          <p:cNvSpPr txBox="1"/>
          <p:nvPr/>
        </p:nvSpPr>
        <p:spPr>
          <a:xfrm>
            <a:off x="3675057" y="5081567"/>
            <a:ext cx="2251880" cy="584775"/>
          </a:xfrm>
          <a:prstGeom prst="rect">
            <a:avLst/>
          </a:prstGeom>
          <a:noFill/>
        </p:spPr>
        <p:txBody>
          <a:bodyPr wrap="square" rtlCol="0">
            <a:spAutoFit/>
          </a:bodyPr>
          <a:lstStyle/>
          <a:p>
            <a:pPr algn="ctr"/>
            <a:r>
              <a:rPr lang="en-US" sz="1600" dirty="0"/>
              <a:t>Edges after double thresholding</a:t>
            </a:r>
          </a:p>
        </p:txBody>
      </p:sp>
      <p:sp>
        <p:nvSpPr>
          <p:cNvPr id="3" name="Date Placeholder 2">
            <a:extLst>
              <a:ext uri="{FF2B5EF4-FFF2-40B4-BE49-F238E27FC236}">
                <a16:creationId xmlns:a16="http://schemas.microsoft.com/office/drawing/2014/main" id="{E84DAC08-A07C-67EF-1C63-0BFEC9B9D435}"/>
              </a:ext>
            </a:extLst>
          </p:cNvPr>
          <p:cNvSpPr>
            <a:spLocks noGrp="1"/>
          </p:cNvSpPr>
          <p:nvPr>
            <p:ph type="dt" sz="half" idx="10"/>
          </p:nvPr>
        </p:nvSpPr>
        <p:spPr/>
        <p:txBody>
          <a:bodyPr/>
          <a:lstStyle/>
          <a:p>
            <a:fld id="{25E6A44D-1060-401F-9638-B5773BFD5D59}" type="datetime1">
              <a:rPr lang="en-US" smtClean="0"/>
              <a:t>7/20/2023</a:t>
            </a:fld>
            <a:endParaRPr lang="en-US"/>
          </a:p>
        </p:txBody>
      </p:sp>
      <p:sp>
        <p:nvSpPr>
          <p:cNvPr id="8" name="Footer Placeholder 7">
            <a:extLst>
              <a:ext uri="{FF2B5EF4-FFF2-40B4-BE49-F238E27FC236}">
                <a16:creationId xmlns:a16="http://schemas.microsoft.com/office/drawing/2014/main" id="{47F1DB0E-88E4-64CB-4D44-D095961499A3}"/>
              </a:ext>
            </a:extLst>
          </p:cNvPr>
          <p:cNvSpPr>
            <a:spLocks noGrp="1"/>
          </p:cNvSpPr>
          <p:nvPr>
            <p:ph type="ftr" sz="quarter" idx="11"/>
          </p:nvPr>
        </p:nvSpPr>
        <p:spPr/>
        <p:txBody>
          <a:bodyPr/>
          <a:lstStyle/>
          <a:p>
            <a:r>
              <a:rPr lang="en-US"/>
              <a:t>Basic Image Segmentation</a:t>
            </a:r>
          </a:p>
        </p:txBody>
      </p:sp>
      <p:sp>
        <p:nvSpPr>
          <p:cNvPr id="9" name="Slide Number Placeholder 8">
            <a:extLst>
              <a:ext uri="{FF2B5EF4-FFF2-40B4-BE49-F238E27FC236}">
                <a16:creationId xmlns:a16="http://schemas.microsoft.com/office/drawing/2014/main" id="{2F59BC16-FC4C-BFE5-75E1-B09878331019}"/>
              </a:ext>
            </a:extLst>
          </p:cNvPr>
          <p:cNvSpPr>
            <a:spLocks noGrp="1"/>
          </p:cNvSpPr>
          <p:nvPr>
            <p:ph type="sldNum" sz="quarter" idx="12"/>
          </p:nvPr>
        </p:nvSpPr>
        <p:spPr/>
        <p:txBody>
          <a:bodyPr/>
          <a:lstStyle/>
          <a:p>
            <a:fld id="{2FCFBBC8-F085-406F-9B65-7DDECB6CCE80}" type="slidenum">
              <a:rPr lang="en-US" smtClean="0"/>
              <a:t>41</a:t>
            </a:fld>
            <a:endParaRPr lang="en-US"/>
          </a:p>
        </p:txBody>
      </p:sp>
    </p:spTree>
    <p:extLst>
      <p:ext uri="{BB962C8B-B14F-4D97-AF65-F5344CB8AC3E}">
        <p14:creationId xmlns:p14="http://schemas.microsoft.com/office/powerpoint/2010/main" val="289877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2FCF45-E091-489F-82DF-F3E14DCF800F}"/>
              </a:ext>
            </a:extLst>
          </p:cNvPr>
          <p:cNvSpPr>
            <a:spLocks noGrp="1"/>
          </p:cNvSpPr>
          <p:nvPr>
            <p:ph type="title"/>
          </p:nvPr>
        </p:nvSpPr>
        <p:spPr/>
        <p:txBody>
          <a:bodyPr/>
          <a:lstStyle/>
          <a:p>
            <a:r>
              <a:rPr lang="en-US" dirty="0"/>
              <a:t>Canny Edge Detector</a:t>
            </a:r>
          </a:p>
        </p:txBody>
      </p:sp>
      <p:sp>
        <p:nvSpPr>
          <p:cNvPr id="6" name="Content Placeholder 5">
            <a:extLst>
              <a:ext uri="{FF2B5EF4-FFF2-40B4-BE49-F238E27FC236}">
                <a16:creationId xmlns:a16="http://schemas.microsoft.com/office/drawing/2014/main" id="{891FABFF-F1BD-4F74-977C-2A4BE87FA07D}"/>
              </a:ext>
            </a:extLst>
          </p:cNvPr>
          <p:cNvSpPr>
            <a:spLocks noGrp="1"/>
          </p:cNvSpPr>
          <p:nvPr>
            <p:ph idx="1"/>
          </p:nvPr>
        </p:nvSpPr>
        <p:spPr/>
        <p:txBody>
          <a:bodyPr/>
          <a:lstStyle/>
          <a:p>
            <a:r>
              <a:rPr lang="en-US" dirty="0"/>
              <a:t>5. Edge Tracking by Hysteresis</a:t>
            </a:r>
          </a:p>
          <a:p>
            <a:pPr algn="just">
              <a:lnSpc>
                <a:spcPct val="150000"/>
              </a:lnSpc>
            </a:pPr>
            <a:r>
              <a:rPr lang="en-US" dirty="0">
                <a:solidFill>
                  <a:schemeClr val="tx1"/>
                </a:solidFill>
              </a:rPr>
              <a:t>- Strong edges are interpreted as "certain edges", and can immediately be included in the final edge image</a:t>
            </a:r>
          </a:p>
          <a:p>
            <a:pPr algn="just">
              <a:lnSpc>
                <a:spcPct val="150000"/>
              </a:lnSpc>
            </a:pPr>
            <a:r>
              <a:rPr lang="en-US" dirty="0">
                <a:solidFill>
                  <a:schemeClr val="tx1"/>
                </a:solidFill>
              </a:rPr>
              <a:t>- Weak edges are included if and only if they are connected to strong edges</a:t>
            </a:r>
          </a:p>
          <a:p>
            <a:endParaRPr lang="en-US" dirty="0"/>
          </a:p>
        </p:txBody>
      </p:sp>
      <p:sp>
        <p:nvSpPr>
          <p:cNvPr id="2" name="Date Placeholder 1">
            <a:extLst>
              <a:ext uri="{FF2B5EF4-FFF2-40B4-BE49-F238E27FC236}">
                <a16:creationId xmlns:a16="http://schemas.microsoft.com/office/drawing/2014/main" id="{FB1A0655-A01C-B72F-6626-437CAE1DED3D}"/>
              </a:ext>
            </a:extLst>
          </p:cNvPr>
          <p:cNvSpPr>
            <a:spLocks noGrp="1"/>
          </p:cNvSpPr>
          <p:nvPr>
            <p:ph type="dt" sz="half" idx="10"/>
          </p:nvPr>
        </p:nvSpPr>
        <p:spPr/>
        <p:txBody>
          <a:bodyPr/>
          <a:lstStyle/>
          <a:p>
            <a:fld id="{B706BB81-EC14-4E48-A60B-4EE60E052190}" type="datetime1">
              <a:rPr lang="en-US" smtClean="0"/>
              <a:t>7/20/2023</a:t>
            </a:fld>
            <a:endParaRPr lang="en-US"/>
          </a:p>
        </p:txBody>
      </p:sp>
      <p:sp>
        <p:nvSpPr>
          <p:cNvPr id="3" name="Footer Placeholder 2">
            <a:extLst>
              <a:ext uri="{FF2B5EF4-FFF2-40B4-BE49-F238E27FC236}">
                <a16:creationId xmlns:a16="http://schemas.microsoft.com/office/drawing/2014/main" id="{E51921C4-A5BC-19BD-AF35-D093493E5CE4}"/>
              </a:ext>
            </a:extLst>
          </p:cNvPr>
          <p:cNvSpPr>
            <a:spLocks noGrp="1"/>
          </p:cNvSpPr>
          <p:nvPr>
            <p:ph type="ftr" sz="quarter" idx="11"/>
          </p:nvPr>
        </p:nvSpPr>
        <p:spPr/>
        <p:txBody>
          <a:bodyPr/>
          <a:lstStyle/>
          <a:p>
            <a:r>
              <a:rPr lang="en-US"/>
              <a:t>Basic Image Segmentation</a:t>
            </a:r>
          </a:p>
        </p:txBody>
      </p:sp>
      <p:sp>
        <p:nvSpPr>
          <p:cNvPr id="4" name="Slide Number Placeholder 3">
            <a:extLst>
              <a:ext uri="{FF2B5EF4-FFF2-40B4-BE49-F238E27FC236}">
                <a16:creationId xmlns:a16="http://schemas.microsoft.com/office/drawing/2014/main" id="{52FA577D-D2F1-2CB0-6BCD-35691A5BC8F0}"/>
              </a:ext>
            </a:extLst>
          </p:cNvPr>
          <p:cNvSpPr>
            <a:spLocks noGrp="1"/>
          </p:cNvSpPr>
          <p:nvPr>
            <p:ph type="sldNum" sz="quarter" idx="12"/>
          </p:nvPr>
        </p:nvSpPr>
        <p:spPr/>
        <p:txBody>
          <a:bodyPr/>
          <a:lstStyle/>
          <a:p>
            <a:fld id="{2FCFBBC8-F085-406F-9B65-7DDECB6CCE80}" type="slidenum">
              <a:rPr lang="en-US" smtClean="0"/>
              <a:t>42</a:t>
            </a:fld>
            <a:endParaRPr lang="en-US"/>
          </a:p>
        </p:txBody>
      </p:sp>
    </p:spTree>
    <p:extLst>
      <p:ext uri="{BB962C8B-B14F-4D97-AF65-F5344CB8AC3E}">
        <p14:creationId xmlns:p14="http://schemas.microsoft.com/office/powerpoint/2010/main" val="515524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D6CB-CBB0-49CF-ADEE-9E87026C18F9}"/>
              </a:ext>
            </a:extLst>
          </p:cNvPr>
          <p:cNvSpPr>
            <a:spLocks noGrp="1"/>
          </p:cNvSpPr>
          <p:nvPr>
            <p:ph type="title"/>
          </p:nvPr>
        </p:nvSpPr>
        <p:spPr/>
        <p:txBody>
          <a:bodyPr/>
          <a:lstStyle/>
          <a:p>
            <a:r>
              <a:rPr lang="en-US" dirty="0"/>
              <a:t>Canny Edge Detector</a:t>
            </a:r>
          </a:p>
        </p:txBody>
      </p:sp>
      <p:pic>
        <p:nvPicPr>
          <p:cNvPr id="4" name="Content Placeholder 3">
            <a:extLst>
              <a:ext uri="{FF2B5EF4-FFF2-40B4-BE49-F238E27FC236}">
                <a16:creationId xmlns:a16="http://schemas.microsoft.com/office/drawing/2014/main" id="{CA286F5A-F6E5-4D5D-9F66-E3270C213D7B}"/>
              </a:ext>
            </a:extLst>
          </p:cNvPr>
          <p:cNvPicPr>
            <a:picLocks noGrp="1" noChangeAspect="1"/>
          </p:cNvPicPr>
          <p:nvPr>
            <p:ph idx="1"/>
          </p:nvPr>
        </p:nvPicPr>
        <p:blipFill>
          <a:blip r:embed="rId3"/>
          <a:stretch>
            <a:fillRect/>
          </a:stretch>
        </p:blipFill>
        <p:spPr>
          <a:xfrm>
            <a:off x="2487930" y="2378437"/>
            <a:ext cx="7277100" cy="2619375"/>
          </a:xfrm>
          <a:prstGeom prst="rect">
            <a:avLst/>
          </a:prstGeom>
        </p:spPr>
      </p:pic>
      <p:sp>
        <p:nvSpPr>
          <p:cNvPr id="5" name="TextBox 4">
            <a:extLst>
              <a:ext uri="{FF2B5EF4-FFF2-40B4-BE49-F238E27FC236}">
                <a16:creationId xmlns:a16="http://schemas.microsoft.com/office/drawing/2014/main" id="{6440E2D9-F6C3-4565-8D6E-CCD20B0E9576}"/>
              </a:ext>
            </a:extLst>
          </p:cNvPr>
          <p:cNvSpPr txBox="1"/>
          <p:nvPr/>
        </p:nvSpPr>
        <p:spPr>
          <a:xfrm>
            <a:off x="2407664" y="5202103"/>
            <a:ext cx="7376672" cy="873572"/>
          </a:xfrm>
          <a:prstGeom prst="rect">
            <a:avLst/>
          </a:prstGeom>
          <a:noFill/>
        </p:spPr>
        <p:txBody>
          <a:bodyPr wrap="square" rtlCol="0">
            <a:spAutoFit/>
          </a:bodyPr>
          <a:lstStyle/>
          <a:p>
            <a:pPr algn="ctr">
              <a:lnSpc>
                <a:spcPct val="150000"/>
              </a:lnSpc>
            </a:pPr>
            <a:r>
              <a:rPr lang="en-US" dirty="0"/>
              <a:t>The middle image shows strong edges in white, weak edges connected to strong edges in blue, and other weak edges are in red.</a:t>
            </a:r>
          </a:p>
        </p:txBody>
      </p:sp>
      <p:sp>
        <p:nvSpPr>
          <p:cNvPr id="3" name="Date Placeholder 2">
            <a:extLst>
              <a:ext uri="{FF2B5EF4-FFF2-40B4-BE49-F238E27FC236}">
                <a16:creationId xmlns:a16="http://schemas.microsoft.com/office/drawing/2014/main" id="{E2C80C5D-8A2B-B6B0-5491-CB4C22A8A326}"/>
              </a:ext>
            </a:extLst>
          </p:cNvPr>
          <p:cNvSpPr>
            <a:spLocks noGrp="1"/>
          </p:cNvSpPr>
          <p:nvPr>
            <p:ph type="dt" sz="half" idx="10"/>
          </p:nvPr>
        </p:nvSpPr>
        <p:spPr/>
        <p:txBody>
          <a:bodyPr/>
          <a:lstStyle/>
          <a:p>
            <a:fld id="{1DE954EA-A19A-4B5B-B2D4-F3941827E416}" type="datetime1">
              <a:rPr lang="en-US" smtClean="0"/>
              <a:t>7/20/2023</a:t>
            </a:fld>
            <a:endParaRPr lang="en-US"/>
          </a:p>
        </p:txBody>
      </p:sp>
      <p:sp>
        <p:nvSpPr>
          <p:cNvPr id="6" name="Footer Placeholder 5">
            <a:extLst>
              <a:ext uri="{FF2B5EF4-FFF2-40B4-BE49-F238E27FC236}">
                <a16:creationId xmlns:a16="http://schemas.microsoft.com/office/drawing/2014/main" id="{D8B0E633-E24B-B315-58F1-F5DC7F25AE65}"/>
              </a:ext>
            </a:extLst>
          </p:cNvPr>
          <p:cNvSpPr>
            <a:spLocks noGrp="1"/>
          </p:cNvSpPr>
          <p:nvPr>
            <p:ph type="ftr" sz="quarter" idx="11"/>
          </p:nvPr>
        </p:nvSpPr>
        <p:spPr/>
        <p:txBody>
          <a:bodyPr/>
          <a:lstStyle/>
          <a:p>
            <a:r>
              <a:rPr lang="en-US"/>
              <a:t>Basic Image Segmentation</a:t>
            </a:r>
          </a:p>
        </p:txBody>
      </p:sp>
      <p:sp>
        <p:nvSpPr>
          <p:cNvPr id="7" name="Slide Number Placeholder 6">
            <a:extLst>
              <a:ext uri="{FF2B5EF4-FFF2-40B4-BE49-F238E27FC236}">
                <a16:creationId xmlns:a16="http://schemas.microsoft.com/office/drawing/2014/main" id="{6C30E964-8F10-F189-2365-6BFC6779EE0B}"/>
              </a:ext>
            </a:extLst>
          </p:cNvPr>
          <p:cNvSpPr>
            <a:spLocks noGrp="1"/>
          </p:cNvSpPr>
          <p:nvPr>
            <p:ph type="sldNum" sz="quarter" idx="12"/>
          </p:nvPr>
        </p:nvSpPr>
        <p:spPr/>
        <p:txBody>
          <a:bodyPr/>
          <a:lstStyle/>
          <a:p>
            <a:fld id="{2FCFBBC8-F085-406F-9B65-7DDECB6CCE80}" type="slidenum">
              <a:rPr lang="en-US" smtClean="0"/>
              <a:t>43</a:t>
            </a:fld>
            <a:endParaRPr lang="en-US"/>
          </a:p>
        </p:txBody>
      </p:sp>
    </p:spTree>
    <p:extLst>
      <p:ext uri="{BB962C8B-B14F-4D97-AF65-F5344CB8AC3E}">
        <p14:creationId xmlns:p14="http://schemas.microsoft.com/office/powerpoint/2010/main" val="4056695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966B-2A39-4A62-A26F-9F4E9292076B}"/>
              </a:ext>
            </a:extLst>
          </p:cNvPr>
          <p:cNvSpPr>
            <a:spLocks noGrp="1"/>
          </p:cNvSpPr>
          <p:nvPr>
            <p:ph type="title"/>
          </p:nvPr>
        </p:nvSpPr>
        <p:spPr/>
        <p:txBody>
          <a:bodyPr/>
          <a:lstStyle/>
          <a:p>
            <a:r>
              <a:rPr lang="en-US" dirty="0"/>
              <a:t>Edge detection comparison</a:t>
            </a:r>
          </a:p>
        </p:txBody>
      </p:sp>
      <p:pic>
        <p:nvPicPr>
          <p:cNvPr id="4" name="Content Placeholder 3">
            <a:extLst>
              <a:ext uri="{FF2B5EF4-FFF2-40B4-BE49-F238E27FC236}">
                <a16:creationId xmlns:a16="http://schemas.microsoft.com/office/drawing/2014/main" id="{944F90CC-FE0D-424D-BDFF-C8710C7D2FFF}"/>
              </a:ext>
            </a:extLst>
          </p:cNvPr>
          <p:cNvPicPr>
            <a:picLocks noGrp="1" noChangeAspect="1"/>
          </p:cNvPicPr>
          <p:nvPr>
            <p:ph idx="1"/>
          </p:nvPr>
        </p:nvPicPr>
        <p:blipFill>
          <a:blip r:embed="rId2"/>
          <a:stretch>
            <a:fillRect/>
          </a:stretch>
        </p:blipFill>
        <p:spPr>
          <a:xfrm>
            <a:off x="2019868" y="1846263"/>
            <a:ext cx="8284191" cy="4404412"/>
          </a:xfrm>
          <a:prstGeom prst="rect">
            <a:avLst/>
          </a:prstGeom>
        </p:spPr>
      </p:pic>
      <p:sp>
        <p:nvSpPr>
          <p:cNvPr id="3" name="Date Placeholder 2">
            <a:extLst>
              <a:ext uri="{FF2B5EF4-FFF2-40B4-BE49-F238E27FC236}">
                <a16:creationId xmlns:a16="http://schemas.microsoft.com/office/drawing/2014/main" id="{F602DFC1-FE12-FB5E-5C42-255BA1BFE489}"/>
              </a:ext>
            </a:extLst>
          </p:cNvPr>
          <p:cNvSpPr>
            <a:spLocks noGrp="1"/>
          </p:cNvSpPr>
          <p:nvPr>
            <p:ph type="dt" sz="half" idx="10"/>
          </p:nvPr>
        </p:nvSpPr>
        <p:spPr/>
        <p:txBody>
          <a:bodyPr/>
          <a:lstStyle/>
          <a:p>
            <a:fld id="{70B59802-0331-4C54-8098-44C4D4167B2C}" type="datetime1">
              <a:rPr lang="en-US" smtClean="0"/>
              <a:t>7/20/2023</a:t>
            </a:fld>
            <a:endParaRPr lang="en-US"/>
          </a:p>
        </p:txBody>
      </p:sp>
      <p:sp>
        <p:nvSpPr>
          <p:cNvPr id="5" name="Footer Placeholder 4">
            <a:extLst>
              <a:ext uri="{FF2B5EF4-FFF2-40B4-BE49-F238E27FC236}">
                <a16:creationId xmlns:a16="http://schemas.microsoft.com/office/drawing/2014/main" id="{CA2BBB7B-7B80-67E8-B200-6E2FA6A25BD9}"/>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2A9BC82E-8131-5E3F-85F4-041B94A56126}"/>
              </a:ext>
            </a:extLst>
          </p:cNvPr>
          <p:cNvSpPr>
            <a:spLocks noGrp="1"/>
          </p:cNvSpPr>
          <p:nvPr>
            <p:ph type="sldNum" sz="quarter" idx="12"/>
          </p:nvPr>
        </p:nvSpPr>
        <p:spPr/>
        <p:txBody>
          <a:bodyPr/>
          <a:lstStyle/>
          <a:p>
            <a:fld id="{2FCFBBC8-F085-406F-9B65-7DDECB6CCE80}" type="slidenum">
              <a:rPr lang="en-US" smtClean="0"/>
              <a:t>44</a:t>
            </a:fld>
            <a:endParaRPr lang="en-US"/>
          </a:p>
        </p:txBody>
      </p:sp>
    </p:spTree>
    <p:extLst>
      <p:ext uri="{BB962C8B-B14F-4D97-AF65-F5344CB8AC3E}">
        <p14:creationId xmlns:p14="http://schemas.microsoft.com/office/powerpoint/2010/main" val="1556508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21B4-3C8D-47A2-8891-6BB279B23FC9}"/>
              </a:ext>
            </a:extLst>
          </p:cNvPr>
          <p:cNvSpPr>
            <a:spLocks noGrp="1"/>
          </p:cNvSpPr>
          <p:nvPr>
            <p:ph type="title"/>
          </p:nvPr>
        </p:nvSpPr>
        <p:spPr/>
        <p:txBody>
          <a:bodyPr/>
          <a:lstStyle/>
          <a:p>
            <a:r>
              <a:rPr lang="en-US" dirty="0"/>
              <a:t>Region Based Segmentation</a:t>
            </a:r>
          </a:p>
        </p:txBody>
      </p:sp>
      <p:sp>
        <p:nvSpPr>
          <p:cNvPr id="3" name="Content Placeholder 2">
            <a:extLst>
              <a:ext uri="{FF2B5EF4-FFF2-40B4-BE49-F238E27FC236}">
                <a16:creationId xmlns:a16="http://schemas.microsoft.com/office/drawing/2014/main" id="{BE157848-4890-4B40-98F7-4563F8656723}"/>
              </a:ext>
            </a:extLst>
          </p:cNvPr>
          <p:cNvSpPr>
            <a:spLocks noGrp="1"/>
          </p:cNvSpPr>
          <p:nvPr>
            <p:ph idx="1"/>
          </p:nvPr>
        </p:nvSpPr>
        <p:spPr/>
        <p:txBody>
          <a:bodyPr/>
          <a:lstStyle/>
          <a:p>
            <a:pPr>
              <a:buFont typeface="Wingdings" panose="05000000000000000000" pitchFamily="2" charset="2"/>
              <a:buChar char="v"/>
            </a:pPr>
            <a:r>
              <a:rPr lang="en-US" dirty="0">
                <a:solidFill>
                  <a:schemeClr val="tx1"/>
                </a:solidFill>
              </a:rPr>
              <a:t>Edges and thresholds sometimes do not give good results for segmentation</a:t>
            </a:r>
          </a:p>
          <a:p>
            <a:pPr>
              <a:buFont typeface="Wingdings" panose="05000000000000000000" pitchFamily="2" charset="2"/>
              <a:buChar char="v"/>
            </a:pPr>
            <a:r>
              <a:rPr lang="en-US" dirty="0">
                <a:solidFill>
                  <a:schemeClr val="tx1"/>
                </a:solidFill>
              </a:rPr>
              <a:t>Region-based segmentation is based on the connectivity of similar pixels in a region.</a:t>
            </a:r>
          </a:p>
          <a:p>
            <a:pPr marL="457200" indent="-457200">
              <a:buFont typeface="+mj-lt"/>
              <a:buAutoNum type="arabicPeriod"/>
            </a:pPr>
            <a:r>
              <a:rPr lang="en-US" dirty="0">
                <a:solidFill>
                  <a:schemeClr val="tx1"/>
                </a:solidFill>
              </a:rPr>
              <a:t>Each region must be uniform (color, intensity values, texture </a:t>
            </a:r>
            <a:r>
              <a:rPr lang="en-US" dirty="0" err="1">
                <a:solidFill>
                  <a:schemeClr val="tx1"/>
                </a:solidFill>
              </a:rPr>
              <a:t>etc</a:t>
            </a:r>
            <a:r>
              <a:rPr lang="en-US" dirty="0">
                <a:solidFill>
                  <a:schemeClr val="tx1"/>
                </a:solidFill>
              </a:rPr>
              <a:t>…..)</a:t>
            </a:r>
          </a:p>
          <a:p>
            <a:pPr marL="457200" indent="-457200">
              <a:buFont typeface="+mj-lt"/>
              <a:buAutoNum type="arabicPeriod"/>
            </a:pPr>
            <a:r>
              <a:rPr lang="en-US" dirty="0">
                <a:solidFill>
                  <a:schemeClr val="tx1"/>
                </a:solidFill>
              </a:rPr>
              <a:t>Connectivity of the pixels within the region is defined (4, 8 adjacency </a:t>
            </a:r>
            <a:r>
              <a:rPr lang="en-US" dirty="0" err="1">
                <a:solidFill>
                  <a:schemeClr val="tx1"/>
                </a:solidFill>
              </a:rPr>
              <a:t>etc</a:t>
            </a:r>
            <a:r>
              <a:rPr lang="en-US" dirty="0">
                <a:solidFill>
                  <a:schemeClr val="tx1"/>
                </a:solidFill>
              </a:rPr>
              <a:t>…..)</a:t>
            </a:r>
          </a:p>
          <a:p>
            <a:pPr>
              <a:buFont typeface="Wingdings" panose="05000000000000000000" pitchFamily="2" charset="2"/>
              <a:buChar char="v"/>
            </a:pPr>
            <a:r>
              <a:rPr lang="en-US" dirty="0">
                <a:solidFill>
                  <a:schemeClr val="tx1"/>
                </a:solidFill>
              </a:rPr>
              <a:t>Approaches to region-based segmentation:</a:t>
            </a:r>
          </a:p>
          <a:p>
            <a:pPr marL="457200" indent="-457200">
              <a:buFont typeface="+mj-lt"/>
              <a:buAutoNum type="arabicPeriod"/>
            </a:pPr>
            <a:r>
              <a:rPr lang="en-US" dirty="0">
                <a:solidFill>
                  <a:schemeClr val="tx1"/>
                </a:solidFill>
              </a:rPr>
              <a:t>Region growing</a:t>
            </a:r>
          </a:p>
          <a:p>
            <a:pPr marL="457200" indent="-457200">
              <a:buFont typeface="+mj-lt"/>
              <a:buAutoNum type="arabicPeriod"/>
            </a:pPr>
            <a:r>
              <a:rPr lang="en-US" dirty="0">
                <a:solidFill>
                  <a:schemeClr val="tx1"/>
                </a:solidFill>
              </a:rPr>
              <a:t>Region splitting</a:t>
            </a:r>
          </a:p>
        </p:txBody>
      </p:sp>
      <p:sp>
        <p:nvSpPr>
          <p:cNvPr id="4" name="Date Placeholder 3">
            <a:extLst>
              <a:ext uri="{FF2B5EF4-FFF2-40B4-BE49-F238E27FC236}">
                <a16:creationId xmlns:a16="http://schemas.microsoft.com/office/drawing/2014/main" id="{0B780CE0-101E-DE2A-C26E-415EA05F2DA5}"/>
              </a:ext>
            </a:extLst>
          </p:cNvPr>
          <p:cNvSpPr>
            <a:spLocks noGrp="1"/>
          </p:cNvSpPr>
          <p:nvPr>
            <p:ph type="dt" sz="half" idx="10"/>
          </p:nvPr>
        </p:nvSpPr>
        <p:spPr/>
        <p:txBody>
          <a:bodyPr/>
          <a:lstStyle/>
          <a:p>
            <a:fld id="{A965D8EF-4CF5-4655-8860-02ABE0310019}" type="datetime1">
              <a:rPr lang="en-US" smtClean="0"/>
              <a:t>7/20/2023</a:t>
            </a:fld>
            <a:endParaRPr lang="en-US"/>
          </a:p>
        </p:txBody>
      </p:sp>
      <p:sp>
        <p:nvSpPr>
          <p:cNvPr id="5" name="Footer Placeholder 4">
            <a:extLst>
              <a:ext uri="{FF2B5EF4-FFF2-40B4-BE49-F238E27FC236}">
                <a16:creationId xmlns:a16="http://schemas.microsoft.com/office/drawing/2014/main" id="{5A090B7B-86A9-49FE-65A9-3089CDA3255A}"/>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9DEDAF99-CA4B-B3E2-3652-7288D82E4A34}"/>
              </a:ext>
            </a:extLst>
          </p:cNvPr>
          <p:cNvSpPr>
            <a:spLocks noGrp="1"/>
          </p:cNvSpPr>
          <p:nvPr>
            <p:ph type="sldNum" sz="quarter" idx="12"/>
          </p:nvPr>
        </p:nvSpPr>
        <p:spPr/>
        <p:txBody>
          <a:bodyPr/>
          <a:lstStyle/>
          <a:p>
            <a:fld id="{2FCFBBC8-F085-406F-9B65-7DDECB6CCE80}" type="slidenum">
              <a:rPr lang="en-US" smtClean="0"/>
              <a:t>45</a:t>
            </a:fld>
            <a:endParaRPr lang="en-US"/>
          </a:p>
        </p:txBody>
      </p:sp>
    </p:spTree>
    <p:extLst>
      <p:ext uri="{BB962C8B-B14F-4D97-AF65-F5344CB8AC3E}">
        <p14:creationId xmlns:p14="http://schemas.microsoft.com/office/powerpoint/2010/main" val="2359484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6382-8FA6-412D-B9C7-FD0D173EA543}"/>
              </a:ext>
            </a:extLst>
          </p:cNvPr>
          <p:cNvSpPr>
            <a:spLocks noGrp="1"/>
          </p:cNvSpPr>
          <p:nvPr>
            <p:ph type="title"/>
          </p:nvPr>
        </p:nvSpPr>
        <p:spPr/>
        <p:txBody>
          <a:bodyPr/>
          <a:lstStyle/>
          <a:p>
            <a:r>
              <a:rPr lang="en-US" dirty="0"/>
              <a:t>Region Based Segmentation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AE9BE4-6493-48FE-856A-3D0FF32B9A6F}"/>
                  </a:ext>
                </a:extLst>
              </p:cNvPr>
              <p:cNvSpPr>
                <a:spLocks noGrp="1"/>
              </p:cNvSpPr>
              <p:nvPr>
                <p:ph idx="1"/>
              </p:nvPr>
            </p:nvSpPr>
            <p:spPr/>
            <p:txBody>
              <a:bodyPr>
                <a:normAutofit fontScale="85000" lnSpcReduction="20000"/>
              </a:bodyPr>
              <a:lstStyle/>
              <a:p>
                <a:pPr>
                  <a:lnSpc>
                    <a:spcPct val="150000"/>
                  </a:lnSpc>
                  <a:buFont typeface="Wingdings" panose="05000000000000000000" pitchFamily="2" charset="2"/>
                  <a:buChar char="v"/>
                </a:pPr>
                <a:r>
                  <a:rPr lang="en-US" dirty="0"/>
                  <a:t>Let </a:t>
                </a:r>
                <a14:m>
                  <m:oMath xmlns:m="http://schemas.openxmlformats.org/officeDocument/2006/math">
                    <m:r>
                      <a:rPr lang="en-US" i="1">
                        <a:latin typeface="Cambria Math" panose="02040503050406030204" pitchFamily="18" charset="0"/>
                      </a:rPr>
                      <m:t>𝑅</m:t>
                    </m:r>
                  </m:oMath>
                </a14:m>
                <a:r>
                  <a:rPr lang="en-US" dirty="0"/>
                  <a:t> represents the entire image region.</a:t>
                </a:r>
                <a:br>
                  <a:rPr lang="en-US" dirty="0"/>
                </a:br>
                <a:r>
                  <a:rPr lang="en-US" dirty="0"/>
                  <a:t>Segmentation is a process that partitions </a:t>
                </a:r>
                <a14:m>
                  <m:oMath xmlns:m="http://schemas.openxmlformats.org/officeDocument/2006/math">
                    <m:r>
                      <a:rPr lang="en-US" i="1">
                        <a:latin typeface="Cambria Math" panose="02040503050406030204" pitchFamily="18" charset="0"/>
                      </a:rPr>
                      <m:t>𝑅</m:t>
                    </m:r>
                  </m:oMath>
                </a14:m>
                <a:r>
                  <a:rPr lang="en-US" dirty="0"/>
                  <a:t> into ‘n’ number of subregions, such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𝑛</m:t>
                        </m:r>
                      </m:sub>
                    </m:sSub>
                    <m:r>
                      <a:rPr lang="en-US" b="0" i="0" smtClean="0">
                        <a:latin typeface="Cambria Math" panose="02040503050406030204" pitchFamily="18" charset="0"/>
                      </a:rPr>
                      <m:t>. </m:t>
                    </m:r>
                  </m:oMath>
                </a14:m>
                <a:r>
                  <a:rPr lang="en-US" dirty="0"/>
                  <a:t>We expect this subregion to satisfy some properties:</a:t>
                </a:r>
                <a:br>
                  <a:rPr lang="en-US" dirty="0"/>
                </a:br>
                <a:r>
                  <a:rPr lang="en-US" dirty="0"/>
                  <a:t>(a) </a:t>
                </a:r>
                <a14:m>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m:t>
                        </m:r>
                      </m:e>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sSubSup>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𝑅</m:t>
                    </m:r>
                  </m:oMath>
                </a14:m>
                <a:r>
                  <a:rPr lang="en-US" dirty="0"/>
                  <a:t>. Union of all sub regions will be equal to the original image. This will ensure the completeness of segmentation and also ensures that no pixel is left out. Every pixel must be one of the region</a:t>
                </a:r>
                <a:br>
                  <a:rPr lang="en-US" dirty="0"/>
                </a:br>
                <a:r>
                  <a:rPr lang="en-US" dirty="0"/>
                  <a:t>(b)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oMath>
                </a14:m>
                <a:r>
                  <a:rPr lang="en-US" dirty="0"/>
                  <a:t> is a connected region, </a:t>
                </a:r>
                <a14:m>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=1,2,…,</m:t>
                    </m:r>
                    <m:r>
                      <a:rPr lang="en-US" i="1">
                        <a:latin typeface="Cambria Math" panose="02040503050406030204" pitchFamily="18" charset="0"/>
                      </a:rPr>
                      <m:t>𝑛</m:t>
                    </m:r>
                  </m:oMath>
                </a14:m>
                <a:r>
                  <a:rPr lang="en-US" dirty="0"/>
                  <a:t>. All pixels in a region must be connected in some predefined sense.</a:t>
                </a:r>
                <a:br>
                  <a:rPr lang="en-US" dirty="0"/>
                </a:br>
                <a:r>
                  <a:rPr lang="en-US" dirty="0"/>
                  <a:t>(c)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𝑗</m:t>
                        </m:r>
                      </m:sub>
                    </m:sSub>
                    <m:r>
                      <a:rPr lang="en-US">
                        <a:latin typeface="Cambria Math" panose="02040503050406030204" pitchFamily="18" charset="0"/>
                      </a:rPr>
                      <m:t>=</m:t>
                    </m:r>
                    <m:r>
                      <a:rPr lang="en-US" i="1">
                        <a:latin typeface="Cambria Math" panose="02040503050406030204" pitchFamily="18" charset="0"/>
                      </a:rPr>
                      <m:t>𝜙</m:t>
                    </m:r>
                  </m:oMath>
                </a14:m>
                <a:r>
                  <a:rPr lang="en-US" dirty="0"/>
                  <a:t> for all </a:t>
                </a:r>
                <a14:m>
                  <m:oMath xmlns:m="http://schemas.openxmlformats.org/officeDocument/2006/math">
                    <m:r>
                      <a:rPr lang="en-US" i="1">
                        <a:latin typeface="Cambria Math" panose="02040503050406030204" pitchFamily="18" charset="0"/>
                      </a:rPr>
                      <m:t>𝑖</m:t>
                    </m:r>
                  </m:oMath>
                </a14:m>
                <a:r>
                  <a:rPr lang="en-US" dirty="0"/>
                  <a:t> and </a:t>
                </a:r>
                <a14:m>
                  <m:oMath xmlns:m="http://schemas.openxmlformats.org/officeDocument/2006/math">
                    <m:r>
                      <a:rPr lang="en-US" i="1">
                        <a:latin typeface="Cambria Math" panose="02040503050406030204" pitchFamily="18" charset="0"/>
                      </a:rPr>
                      <m:t>𝑗</m:t>
                    </m:r>
                    <m:r>
                      <a:rPr lang="en-US">
                        <a:latin typeface="Cambria Math" panose="02040503050406030204" pitchFamily="18" charset="0"/>
                      </a:rPr>
                      <m:t>,</m:t>
                    </m:r>
                    <m:r>
                      <a:rPr lang="en-US" i="1">
                        <a:latin typeface="Cambria Math" panose="02040503050406030204" pitchFamily="18" charset="0"/>
                      </a:rPr>
                      <m:t>𝑖</m:t>
                    </m:r>
                    <m:r>
                      <a:rPr lang="en-US">
                        <a:latin typeface="Cambria Math" panose="02040503050406030204" pitchFamily="18" charset="0"/>
                      </a:rPr>
                      <m:t>≠</m:t>
                    </m:r>
                    <m:r>
                      <a:rPr lang="en-US" i="1">
                        <a:latin typeface="Cambria Math" panose="02040503050406030204" pitchFamily="18" charset="0"/>
                      </a:rPr>
                      <m:t>𝑗</m:t>
                    </m:r>
                  </m:oMath>
                </a14:m>
                <a:br>
                  <a:rPr lang="en-US" dirty="0"/>
                </a:br>
                <a:r>
                  <a:rPr lang="en-US" dirty="0"/>
                  <a:t>(d)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e>
                    </m:d>
                    <m:r>
                      <a:rPr lang="en-US">
                        <a:latin typeface="Cambria Math" panose="02040503050406030204" pitchFamily="18" charset="0"/>
                      </a:rPr>
                      <m:t>=</m:t>
                    </m:r>
                  </m:oMath>
                </a14:m>
                <a:r>
                  <a:rPr lang="en-US" dirty="0"/>
                  <a:t> TRUE for </a:t>
                </a:r>
                <a14:m>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=1,2,…,</m:t>
                    </m:r>
                    <m:r>
                      <a:rPr lang="en-US" i="1">
                        <a:latin typeface="Cambria Math" panose="02040503050406030204" pitchFamily="18" charset="0"/>
                      </a:rPr>
                      <m:t>𝑛</m:t>
                    </m:r>
                  </m:oMath>
                </a14:m>
                <a:br>
                  <a:rPr lang="en-US" dirty="0"/>
                </a:br>
                <a:r>
                  <a:rPr lang="en-US" dirty="0"/>
                  <a:t>where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𝑘</m:t>
                            </m:r>
                          </m:sub>
                        </m:sSub>
                      </m:e>
                    </m:d>
                  </m:oMath>
                </a14:m>
                <a:r>
                  <a:rPr lang="en-US" dirty="0"/>
                  <a:t> : a logical predicate defined over the points in set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𝑘</m:t>
                        </m:r>
                      </m:sub>
                    </m:sSub>
                  </m:oMath>
                </a14:m>
                <a:r>
                  <a:rPr lang="en-US" dirty="0"/>
                  <a:t> e.g.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𝑘</m:t>
                            </m:r>
                          </m:sub>
                        </m:sSub>
                      </m:e>
                    </m:d>
                    <m:r>
                      <a:rPr lang="en-US">
                        <a:latin typeface="Cambria Math" panose="02040503050406030204" pitchFamily="18" charset="0"/>
                      </a:rPr>
                      <m:t>=</m:t>
                    </m:r>
                    <m:r>
                      <a:rPr lang="en-US" i="1">
                        <a:latin typeface="Cambria Math" panose="02040503050406030204" pitchFamily="18" charset="0"/>
                      </a:rPr>
                      <m:t>𝑇𝑅𝑈𝐸</m:t>
                    </m:r>
                  </m:oMath>
                </a14:m>
                <a:r>
                  <a:rPr lang="en-US" dirty="0"/>
                  <a:t> if all pixels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𝑘</m:t>
                        </m:r>
                      </m:sub>
                    </m:sSub>
                  </m:oMath>
                </a14:m>
                <a:r>
                  <a:rPr lang="en-US" dirty="0"/>
                  <a:t> have the same gray level</a:t>
                </a:r>
                <a:br>
                  <a:rPr lang="en-US" dirty="0"/>
                </a:br>
                <a:r>
                  <a:rPr lang="en-US" dirty="0"/>
                  <a:t>(e)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𝑗</m:t>
                            </m:r>
                          </m:sub>
                        </m:sSub>
                      </m:e>
                    </m:d>
                    <m:r>
                      <a:rPr lang="en-US">
                        <a:latin typeface="Cambria Math" panose="02040503050406030204" pitchFamily="18" charset="0"/>
                      </a:rPr>
                      <m:t>=</m:t>
                    </m:r>
                  </m:oMath>
                </a14:m>
                <a:r>
                  <a:rPr lang="en-US" dirty="0"/>
                  <a:t> FALSE for </a:t>
                </a:r>
                <a14:m>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m:t>
                    </m:r>
                    <m:r>
                      <a:rPr lang="en-US" i="1">
                        <a:latin typeface="Cambria Math" panose="02040503050406030204" pitchFamily="18" charset="0"/>
                      </a:rPr>
                      <m:t>𝑗</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DAE9BE4-6493-48FE-856A-3D0FF32B9A6F}"/>
                  </a:ext>
                </a:extLst>
              </p:cNvPr>
              <p:cNvSpPr>
                <a:spLocks noGrp="1" noRot="1" noChangeAspect="1" noMove="1" noResize="1" noEditPoints="1" noAdjustHandles="1" noChangeArrowheads="1" noChangeShapeType="1" noTextEdit="1"/>
              </p:cNvSpPr>
              <p:nvPr>
                <p:ph idx="1"/>
              </p:nvPr>
            </p:nvSpPr>
            <p:spPr>
              <a:blipFill>
                <a:blip r:embed="rId2"/>
                <a:stretch>
                  <a:fillRect l="-1152" r="-72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AAC722D-0135-E234-CE4D-CA47926BF4DA}"/>
              </a:ext>
            </a:extLst>
          </p:cNvPr>
          <p:cNvSpPr>
            <a:spLocks noGrp="1"/>
          </p:cNvSpPr>
          <p:nvPr>
            <p:ph type="dt" sz="half" idx="10"/>
          </p:nvPr>
        </p:nvSpPr>
        <p:spPr/>
        <p:txBody>
          <a:bodyPr/>
          <a:lstStyle/>
          <a:p>
            <a:fld id="{47D56951-7970-4455-AAD3-11BF92F24267}" type="datetime1">
              <a:rPr lang="en-US" smtClean="0"/>
              <a:t>7/20/2023</a:t>
            </a:fld>
            <a:endParaRPr lang="en-US"/>
          </a:p>
        </p:txBody>
      </p:sp>
      <p:sp>
        <p:nvSpPr>
          <p:cNvPr id="5" name="Footer Placeholder 4">
            <a:extLst>
              <a:ext uri="{FF2B5EF4-FFF2-40B4-BE49-F238E27FC236}">
                <a16:creationId xmlns:a16="http://schemas.microsoft.com/office/drawing/2014/main" id="{23691A81-C40C-87BE-907F-1982357AF983}"/>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CF29A42C-31C6-C187-7F67-66F14AB0497A}"/>
              </a:ext>
            </a:extLst>
          </p:cNvPr>
          <p:cNvSpPr>
            <a:spLocks noGrp="1"/>
          </p:cNvSpPr>
          <p:nvPr>
            <p:ph type="sldNum" sz="quarter" idx="12"/>
          </p:nvPr>
        </p:nvSpPr>
        <p:spPr/>
        <p:txBody>
          <a:bodyPr/>
          <a:lstStyle/>
          <a:p>
            <a:fld id="{2FCFBBC8-F085-406F-9B65-7DDECB6CCE80}" type="slidenum">
              <a:rPr lang="en-US" smtClean="0"/>
              <a:t>46</a:t>
            </a:fld>
            <a:endParaRPr lang="en-US"/>
          </a:p>
        </p:txBody>
      </p:sp>
    </p:spTree>
    <p:extLst>
      <p:ext uri="{BB962C8B-B14F-4D97-AF65-F5344CB8AC3E}">
        <p14:creationId xmlns:p14="http://schemas.microsoft.com/office/powerpoint/2010/main" val="3892360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96249-3287-403A-9402-8137B72749D1}"/>
              </a:ext>
            </a:extLst>
          </p:cNvPr>
          <p:cNvSpPr>
            <a:spLocks noGrp="1"/>
          </p:cNvSpPr>
          <p:nvPr>
            <p:ph type="title"/>
          </p:nvPr>
        </p:nvSpPr>
        <p:spPr/>
        <p:txBody>
          <a:bodyPr/>
          <a:lstStyle/>
          <a:p>
            <a:r>
              <a:rPr lang="en-US" dirty="0"/>
              <a:t>Region Growing</a:t>
            </a:r>
          </a:p>
        </p:txBody>
      </p:sp>
      <p:sp>
        <p:nvSpPr>
          <p:cNvPr id="3" name="Content Placeholder 2">
            <a:extLst>
              <a:ext uri="{FF2B5EF4-FFF2-40B4-BE49-F238E27FC236}">
                <a16:creationId xmlns:a16="http://schemas.microsoft.com/office/drawing/2014/main" id="{42F8B53B-E71A-4219-BE4F-326E3F2F4478}"/>
              </a:ext>
            </a:extLst>
          </p:cNvPr>
          <p:cNvSpPr>
            <a:spLocks noGrp="1"/>
          </p:cNvSpPr>
          <p:nvPr>
            <p:ph idx="1"/>
          </p:nvPr>
        </p:nvSpPr>
        <p:spPr/>
        <p:txBody>
          <a:bodyPr/>
          <a:lstStyle/>
          <a:p>
            <a:pPr algn="just">
              <a:lnSpc>
                <a:spcPct val="150000"/>
              </a:lnSpc>
              <a:buFont typeface="Wingdings" panose="05000000000000000000" pitchFamily="2" charset="2"/>
              <a:buChar char="v"/>
            </a:pPr>
            <a:r>
              <a:rPr lang="en-US" dirty="0"/>
              <a:t>Grouping of pixels or subregions into larger regions based on predefined criteria for growth</a:t>
            </a:r>
            <a:br>
              <a:rPr lang="en-US" dirty="0"/>
            </a:br>
            <a:r>
              <a:rPr lang="en-US" dirty="0"/>
              <a:t>General Procedure.</a:t>
            </a:r>
          </a:p>
          <a:p>
            <a:pPr marL="457200" lvl="0" indent="-457200">
              <a:buFont typeface="+mj-lt"/>
              <a:buAutoNum type="arabicPeriod"/>
            </a:pPr>
            <a:r>
              <a:rPr lang="en-US" dirty="0"/>
              <a:t>Start with a set of "seed" points.</a:t>
            </a:r>
          </a:p>
          <a:p>
            <a:pPr marL="457200" lvl="0" indent="-457200">
              <a:buFont typeface="+mj-lt"/>
              <a:buAutoNum type="arabicPeriod"/>
            </a:pPr>
            <a:r>
              <a:rPr lang="en-US" dirty="0"/>
              <a:t>From each seed, grow regions by appending the neighboring pixels with similar properties (of seed).</a:t>
            </a:r>
          </a:p>
          <a:p>
            <a:endParaRPr lang="en-US" dirty="0"/>
          </a:p>
        </p:txBody>
      </p:sp>
      <p:sp>
        <p:nvSpPr>
          <p:cNvPr id="4" name="Date Placeholder 3">
            <a:extLst>
              <a:ext uri="{FF2B5EF4-FFF2-40B4-BE49-F238E27FC236}">
                <a16:creationId xmlns:a16="http://schemas.microsoft.com/office/drawing/2014/main" id="{107F719E-1466-4817-3523-6737101D65CB}"/>
              </a:ext>
            </a:extLst>
          </p:cNvPr>
          <p:cNvSpPr>
            <a:spLocks noGrp="1"/>
          </p:cNvSpPr>
          <p:nvPr>
            <p:ph type="dt" sz="half" idx="10"/>
          </p:nvPr>
        </p:nvSpPr>
        <p:spPr/>
        <p:txBody>
          <a:bodyPr/>
          <a:lstStyle/>
          <a:p>
            <a:fld id="{8EA334A7-3C09-418C-9780-0A8BCC5C7966}" type="datetime1">
              <a:rPr lang="en-US" smtClean="0"/>
              <a:t>7/20/2023</a:t>
            </a:fld>
            <a:endParaRPr lang="en-US"/>
          </a:p>
        </p:txBody>
      </p:sp>
      <p:sp>
        <p:nvSpPr>
          <p:cNvPr id="5" name="Footer Placeholder 4">
            <a:extLst>
              <a:ext uri="{FF2B5EF4-FFF2-40B4-BE49-F238E27FC236}">
                <a16:creationId xmlns:a16="http://schemas.microsoft.com/office/drawing/2014/main" id="{EF8F8130-EAFA-04BD-EEA0-9417D8A1C668}"/>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BC739ED6-EA38-19B4-AEFC-6742555383A4}"/>
              </a:ext>
            </a:extLst>
          </p:cNvPr>
          <p:cNvSpPr>
            <a:spLocks noGrp="1"/>
          </p:cNvSpPr>
          <p:nvPr>
            <p:ph type="sldNum" sz="quarter" idx="12"/>
          </p:nvPr>
        </p:nvSpPr>
        <p:spPr/>
        <p:txBody>
          <a:bodyPr/>
          <a:lstStyle/>
          <a:p>
            <a:fld id="{2FCFBBC8-F085-406F-9B65-7DDECB6CCE80}" type="slidenum">
              <a:rPr lang="en-US" smtClean="0"/>
              <a:t>47</a:t>
            </a:fld>
            <a:endParaRPr lang="en-US"/>
          </a:p>
        </p:txBody>
      </p:sp>
    </p:spTree>
    <p:extLst>
      <p:ext uri="{BB962C8B-B14F-4D97-AF65-F5344CB8AC3E}">
        <p14:creationId xmlns:p14="http://schemas.microsoft.com/office/powerpoint/2010/main" val="69887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54201-75AE-4B35-A2B7-9D640F7BCE13}"/>
              </a:ext>
            </a:extLst>
          </p:cNvPr>
          <p:cNvSpPr>
            <a:spLocks noGrp="1"/>
          </p:cNvSpPr>
          <p:nvPr>
            <p:ph type="title"/>
          </p:nvPr>
        </p:nvSpPr>
        <p:spPr/>
        <p:txBody>
          <a:bodyPr/>
          <a:lstStyle/>
          <a:p>
            <a:r>
              <a:rPr lang="en-US" dirty="0"/>
              <a:t>Region Growing</a:t>
            </a:r>
          </a:p>
        </p:txBody>
      </p:sp>
      <p:sp>
        <p:nvSpPr>
          <p:cNvPr id="3" name="Content Placeholder 2">
            <a:extLst>
              <a:ext uri="{FF2B5EF4-FFF2-40B4-BE49-F238E27FC236}">
                <a16:creationId xmlns:a16="http://schemas.microsoft.com/office/drawing/2014/main" id="{9455086F-D82C-4361-BC4A-C0335AE7FA46}"/>
              </a:ext>
            </a:extLst>
          </p:cNvPr>
          <p:cNvSpPr>
            <a:spLocks noGrp="1"/>
          </p:cNvSpPr>
          <p:nvPr>
            <p:ph idx="1"/>
          </p:nvPr>
        </p:nvSpPr>
        <p:spPr>
          <a:xfrm>
            <a:off x="1097280" y="1845734"/>
            <a:ext cx="10058400" cy="4358118"/>
          </a:xfrm>
        </p:spPr>
        <p:txBody>
          <a:bodyPr>
            <a:normAutofit fontScale="85000" lnSpcReduction="10000"/>
          </a:bodyPr>
          <a:lstStyle/>
          <a:p>
            <a:pPr algn="just">
              <a:lnSpc>
                <a:spcPct val="150000"/>
              </a:lnSpc>
            </a:pPr>
            <a:r>
              <a:rPr lang="en-US" dirty="0">
                <a:solidFill>
                  <a:schemeClr val="tx1"/>
                </a:solidFill>
              </a:rPr>
              <a:t>Algorithms may vary and depends on</a:t>
            </a:r>
          </a:p>
          <a:p>
            <a:pPr algn="just">
              <a:lnSpc>
                <a:spcPct val="150000"/>
              </a:lnSpc>
              <a:buFont typeface="Wingdings" panose="05000000000000000000" pitchFamily="2" charset="2"/>
              <a:buChar char="v"/>
            </a:pPr>
            <a:r>
              <a:rPr lang="en-US" dirty="0">
                <a:solidFill>
                  <a:schemeClr val="tx1"/>
                </a:solidFill>
              </a:rPr>
              <a:t>The similarity criteria (predicate values) used to decide whether a pixel should be included in the region or not.</a:t>
            </a:r>
          </a:p>
          <a:p>
            <a:pPr marL="457200" indent="-457200" algn="just">
              <a:lnSpc>
                <a:spcPct val="150000"/>
              </a:lnSpc>
              <a:buFont typeface="+mj-lt"/>
              <a:buAutoNum type="arabicPeriod"/>
            </a:pPr>
            <a:r>
              <a:rPr lang="en-US" dirty="0">
                <a:solidFill>
                  <a:schemeClr val="tx1"/>
                </a:solidFill>
              </a:rPr>
              <a:t>Depends on problem</a:t>
            </a:r>
          </a:p>
          <a:p>
            <a:pPr marL="457200" indent="-457200" algn="just">
              <a:lnSpc>
                <a:spcPct val="150000"/>
              </a:lnSpc>
              <a:buFont typeface="+mj-lt"/>
              <a:buAutoNum type="arabicPeriod"/>
            </a:pPr>
            <a:r>
              <a:rPr lang="en-US" dirty="0">
                <a:solidFill>
                  <a:schemeClr val="tx1"/>
                </a:solidFill>
              </a:rPr>
              <a:t>Type of image data</a:t>
            </a:r>
          </a:p>
          <a:p>
            <a:pPr algn="just">
              <a:lnSpc>
                <a:spcPct val="150000"/>
              </a:lnSpc>
              <a:buFont typeface="Wingdings" panose="05000000000000000000" pitchFamily="2" charset="2"/>
              <a:buChar char="v"/>
            </a:pPr>
            <a:r>
              <a:rPr lang="en-US" dirty="0">
                <a:solidFill>
                  <a:schemeClr val="tx1"/>
                </a:solidFill>
              </a:rPr>
              <a:t>The connectivity type (4, 8 adjacency </a:t>
            </a:r>
            <a:r>
              <a:rPr lang="en-US" dirty="0" err="1">
                <a:solidFill>
                  <a:schemeClr val="tx1"/>
                </a:solidFill>
              </a:rPr>
              <a:t>etc</a:t>
            </a:r>
            <a:r>
              <a:rPr lang="en-US" dirty="0">
                <a:solidFill>
                  <a:schemeClr val="tx1"/>
                </a:solidFill>
              </a:rPr>
              <a:t>….) used to determine neighbors.</a:t>
            </a:r>
          </a:p>
          <a:p>
            <a:pPr algn="just">
              <a:lnSpc>
                <a:spcPct val="150000"/>
              </a:lnSpc>
              <a:buFont typeface="Wingdings" panose="05000000000000000000" pitchFamily="2" charset="2"/>
              <a:buChar char="v"/>
            </a:pPr>
            <a:r>
              <a:rPr lang="en-US" dirty="0">
                <a:solidFill>
                  <a:schemeClr val="tx1"/>
                </a:solidFill>
              </a:rPr>
              <a:t>The strategy (BFS or DFS manner) used to visit neighboring pixels.</a:t>
            </a:r>
          </a:p>
          <a:p>
            <a:pPr algn="just">
              <a:lnSpc>
                <a:spcPct val="150000"/>
              </a:lnSpc>
              <a:buFont typeface="Wingdings" panose="05000000000000000000" pitchFamily="2" charset="2"/>
              <a:buChar char="v"/>
            </a:pPr>
            <a:r>
              <a:rPr lang="en-US" dirty="0">
                <a:solidFill>
                  <a:schemeClr val="tx1"/>
                </a:solidFill>
              </a:rPr>
              <a:t>Decide the stopping rule</a:t>
            </a:r>
          </a:p>
          <a:p>
            <a:pPr algn="just">
              <a:lnSpc>
                <a:spcPct val="150000"/>
              </a:lnSpc>
            </a:pPr>
            <a:r>
              <a:rPr lang="en-US" dirty="0">
                <a:solidFill>
                  <a:schemeClr val="tx1"/>
                </a:solidFill>
              </a:rPr>
              <a:t>- stops when no more pixels satisfy the criteria.</a:t>
            </a:r>
          </a:p>
        </p:txBody>
      </p:sp>
      <p:sp>
        <p:nvSpPr>
          <p:cNvPr id="4" name="Date Placeholder 3">
            <a:extLst>
              <a:ext uri="{FF2B5EF4-FFF2-40B4-BE49-F238E27FC236}">
                <a16:creationId xmlns:a16="http://schemas.microsoft.com/office/drawing/2014/main" id="{E4362D13-A22B-068E-F904-861D17AA8433}"/>
              </a:ext>
            </a:extLst>
          </p:cNvPr>
          <p:cNvSpPr>
            <a:spLocks noGrp="1"/>
          </p:cNvSpPr>
          <p:nvPr>
            <p:ph type="dt" sz="half" idx="10"/>
          </p:nvPr>
        </p:nvSpPr>
        <p:spPr/>
        <p:txBody>
          <a:bodyPr/>
          <a:lstStyle/>
          <a:p>
            <a:fld id="{1DCE3095-D802-4D1D-9BAB-BEA8C3503528}" type="datetime1">
              <a:rPr lang="en-US" smtClean="0"/>
              <a:t>7/20/2023</a:t>
            </a:fld>
            <a:endParaRPr lang="en-US"/>
          </a:p>
        </p:txBody>
      </p:sp>
      <p:sp>
        <p:nvSpPr>
          <p:cNvPr id="5" name="Footer Placeholder 4">
            <a:extLst>
              <a:ext uri="{FF2B5EF4-FFF2-40B4-BE49-F238E27FC236}">
                <a16:creationId xmlns:a16="http://schemas.microsoft.com/office/drawing/2014/main" id="{1A4780D9-DEDA-F625-20A9-EF7B627AF2C5}"/>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C3620443-D61F-6068-DF6B-541834CE778A}"/>
              </a:ext>
            </a:extLst>
          </p:cNvPr>
          <p:cNvSpPr>
            <a:spLocks noGrp="1"/>
          </p:cNvSpPr>
          <p:nvPr>
            <p:ph type="sldNum" sz="quarter" idx="12"/>
          </p:nvPr>
        </p:nvSpPr>
        <p:spPr/>
        <p:txBody>
          <a:bodyPr/>
          <a:lstStyle/>
          <a:p>
            <a:fld id="{2FCFBBC8-F085-406F-9B65-7DDECB6CCE80}" type="slidenum">
              <a:rPr lang="en-US" smtClean="0"/>
              <a:t>48</a:t>
            </a:fld>
            <a:endParaRPr lang="en-US"/>
          </a:p>
        </p:txBody>
      </p:sp>
    </p:spTree>
    <p:extLst>
      <p:ext uri="{BB962C8B-B14F-4D97-AF65-F5344CB8AC3E}">
        <p14:creationId xmlns:p14="http://schemas.microsoft.com/office/powerpoint/2010/main" val="906063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02E8E1-42E6-43A3-9E26-E8F2A9A155C0}"/>
              </a:ext>
            </a:extLst>
          </p:cNvPr>
          <p:cNvSpPr>
            <a:spLocks noGrp="1"/>
          </p:cNvSpPr>
          <p:nvPr>
            <p:ph type="title"/>
          </p:nvPr>
        </p:nvSpPr>
        <p:spPr/>
        <p:txBody>
          <a:bodyPr/>
          <a:lstStyle/>
          <a:p>
            <a:r>
              <a:rPr lang="en-US" dirty="0"/>
              <a:t>Region Growing</a:t>
            </a:r>
          </a:p>
        </p:txBody>
      </p:sp>
      <p:pic>
        <p:nvPicPr>
          <p:cNvPr id="4" name="Content Placeholder 3">
            <a:extLst>
              <a:ext uri="{FF2B5EF4-FFF2-40B4-BE49-F238E27FC236}">
                <a16:creationId xmlns:a16="http://schemas.microsoft.com/office/drawing/2014/main" id="{D17FEC3B-D27A-4732-A972-E4F6EE71BC88}"/>
              </a:ext>
            </a:extLst>
          </p:cNvPr>
          <p:cNvPicPr>
            <a:picLocks noGrp="1" noChangeAspect="1"/>
          </p:cNvPicPr>
          <p:nvPr>
            <p:ph sz="half" idx="1"/>
          </p:nvPr>
        </p:nvPicPr>
        <p:blipFill>
          <a:blip r:embed="rId2"/>
          <a:stretch>
            <a:fillRect/>
          </a:stretch>
        </p:blipFill>
        <p:spPr>
          <a:xfrm>
            <a:off x="1221120" y="1846263"/>
            <a:ext cx="4690397" cy="4022725"/>
          </a:xfrm>
          <a:prstGeom prst="rect">
            <a:avLst/>
          </a:prstGeom>
        </p:spPr>
      </p:pic>
      <p:sp>
        <p:nvSpPr>
          <p:cNvPr id="6" name="Content Placeholder 5">
            <a:extLst>
              <a:ext uri="{FF2B5EF4-FFF2-40B4-BE49-F238E27FC236}">
                <a16:creationId xmlns:a16="http://schemas.microsoft.com/office/drawing/2014/main" id="{4DE61A46-E841-489E-A448-CE8490A49D8A}"/>
              </a:ext>
            </a:extLst>
          </p:cNvPr>
          <p:cNvSpPr>
            <a:spLocks noGrp="1"/>
          </p:cNvSpPr>
          <p:nvPr>
            <p:ph sz="half" idx="2"/>
          </p:nvPr>
        </p:nvSpPr>
        <p:spPr/>
        <p:txBody>
          <a:bodyPr>
            <a:normAutofit fontScale="92500" lnSpcReduction="20000"/>
          </a:bodyPr>
          <a:lstStyle/>
          <a:p>
            <a:pPr algn="just">
              <a:lnSpc>
                <a:spcPct val="150000"/>
              </a:lnSpc>
            </a:pPr>
            <a:r>
              <a:rPr lang="en-US" sz="1800" b="1" dirty="0"/>
              <a:t>Figure: </a:t>
            </a:r>
            <a:r>
              <a:rPr lang="en-US" sz="1800" dirty="0">
                <a:solidFill>
                  <a:schemeClr val="tx1"/>
                </a:solidFill>
              </a:rPr>
              <a:t>(a) X-ray image of a defective weld. (b) Histogram. (c) Initial seed image. (d) Final seed image (the points were enlarged for clarity). (e) Absolute value of the difference between (a) and (c). (f) Histogram of (e). (g) Difference image </a:t>
            </a:r>
            <a:r>
              <a:rPr lang="en-US" sz="1800" dirty="0" err="1">
                <a:solidFill>
                  <a:schemeClr val="tx1"/>
                </a:solidFill>
              </a:rPr>
              <a:t>thresholded</a:t>
            </a:r>
            <a:r>
              <a:rPr lang="en-US" sz="1800" dirty="0">
                <a:solidFill>
                  <a:schemeClr val="tx1"/>
                </a:solidFill>
              </a:rPr>
              <a:t> using dual thresholds. (h) Difference image </a:t>
            </a:r>
            <a:r>
              <a:rPr lang="en-US" sz="1800" dirty="0" err="1">
                <a:solidFill>
                  <a:schemeClr val="tx1"/>
                </a:solidFill>
              </a:rPr>
              <a:t>thresholded</a:t>
            </a:r>
            <a:r>
              <a:rPr lang="en-US" sz="1800" dirty="0">
                <a:solidFill>
                  <a:schemeClr val="tx1"/>
                </a:solidFill>
              </a:rPr>
              <a:t> with the smallest of the dual thresholds. (</a:t>
            </a:r>
            <a:r>
              <a:rPr lang="en-US" sz="1800" dirty="0" err="1">
                <a:solidFill>
                  <a:schemeClr val="tx1"/>
                </a:solidFill>
              </a:rPr>
              <a:t>i</a:t>
            </a:r>
            <a:r>
              <a:rPr lang="en-US" sz="1800" dirty="0">
                <a:solidFill>
                  <a:schemeClr val="tx1"/>
                </a:solidFill>
              </a:rPr>
              <a:t>) Segmentation result obtained by region growing. (Original image courtesy of X-TEK Systems, Ltd.)</a:t>
            </a:r>
          </a:p>
          <a:p>
            <a:pPr algn="just">
              <a:lnSpc>
                <a:spcPct val="150000"/>
              </a:lnSpc>
            </a:pPr>
            <a:r>
              <a:rPr lang="en-US" sz="1800" dirty="0"/>
              <a:t> </a:t>
            </a:r>
            <a:br>
              <a:rPr lang="en-US" sz="1800" dirty="0"/>
            </a:br>
            <a:endParaRPr lang="en-US" sz="1800" dirty="0"/>
          </a:p>
        </p:txBody>
      </p:sp>
      <p:pic>
        <p:nvPicPr>
          <p:cNvPr id="7" name="Picture 6">
            <a:extLst>
              <a:ext uri="{FF2B5EF4-FFF2-40B4-BE49-F238E27FC236}">
                <a16:creationId xmlns:a16="http://schemas.microsoft.com/office/drawing/2014/main" id="{5C2C3CB1-D620-48AC-94F3-6ED512EE7E40}"/>
              </a:ext>
            </a:extLst>
          </p:cNvPr>
          <p:cNvPicPr>
            <a:picLocks noChangeAspect="1"/>
          </p:cNvPicPr>
          <p:nvPr/>
        </p:nvPicPr>
        <p:blipFill>
          <a:blip r:embed="rId3"/>
          <a:stretch>
            <a:fillRect/>
          </a:stretch>
        </p:blipFill>
        <p:spPr>
          <a:xfrm>
            <a:off x="1221120" y="5857681"/>
            <a:ext cx="409575" cy="428625"/>
          </a:xfrm>
          <a:prstGeom prst="rect">
            <a:avLst/>
          </a:prstGeom>
        </p:spPr>
      </p:pic>
      <p:sp>
        <p:nvSpPr>
          <p:cNvPr id="2" name="Date Placeholder 1">
            <a:extLst>
              <a:ext uri="{FF2B5EF4-FFF2-40B4-BE49-F238E27FC236}">
                <a16:creationId xmlns:a16="http://schemas.microsoft.com/office/drawing/2014/main" id="{92CE41FB-B648-5474-37D3-48154D863C1A}"/>
              </a:ext>
            </a:extLst>
          </p:cNvPr>
          <p:cNvSpPr>
            <a:spLocks noGrp="1"/>
          </p:cNvSpPr>
          <p:nvPr>
            <p:ph type="dt" sz="half" idx="10"/>
          </p:nvPr>
        </p:nvSpPr>
        <p:spPr/>
        <p:txBody>
          <a:bodyPr/>
          <a:lstStyle/>
          <a:p>
            <a:fld id="{730269FE-2512-4BA8-ACF4-AE29D5611776}" type="datetime1">
              <a:rPr lang="en-US" smtClean="0"/>
              <a:t>7/20/2023</a:t>
            </a:fld>
            <a:endParaRPr lang="en-US"/>
          </a:p>
        </p:txBody>
      </p:sp>
      <p:sp>
        <p:nvSpPr>
          <p:cNvPr id="3" name="Footer Placeholder 2">
            <a:extLst>
              <a:ext uri="{FF2B5EF4-FFF2-40B4-BE49-F238E27FC236}">
                <a16:creationId xmlns:a16="http://schemas.microsoft.com/office/drawing/2014/main" id="{4FA311E5-1B92-9847-EABE-A1B26E797DD7}"/>
              </a:ext>
            </a:extLst>
          </p:cNvPr>
          <p:cNvSpPr>
            <a:spLocks noGrp="1"/>
          </p:cNvSpPr>
          <p:nvPr>
            <p:ph type="ftr" sz="quarter" idx="11"/>
          </p:nvPr>
        </p:nvSpPr>
        <p:spPr/>
        <p:txBody>
          <a:bodyPr/>
          <a:lstStyle/>
          <a:p>
            <a:r>
              <a:rPr lang="en-US"/>
              <a:t>Basic Image Segmentation</a:t>
            </a:r>
          </a:p>
        </p:txBody>
      </p:sp>
      <p:sp>
        <p:nvSpPr>
          <p:cNvPr id="8" name="Slide Number Placeholder 7">
            <a:extLst>
              <a:ext uri="{FF2B5EF4-FFF2-40B4-BE49-F238E27FC236}">
                <a16:creationId xmlns:a16="http://schemas.microsoft.com/office/drawing/2014/main" id="{AD2CF87C-44D0-B299-DD2E-B88D2F6611F6}"/>
              </a:ext>
            </a:extLst>
          </p:cNvPr>
          <p:cNvSpPr>
            <a:spLocks noGrp="1"/>
          </p:cNvSpPr>
          <p:nvPr>
            <p:ph type="sldNum" sz="quarter" idx="12"/>
          </p:nvPr>
        </p:nvSpPr>
        <p:spPr/>
        <p:txBody>
          <a:bodyPr/>
          <a:lstStyle/>
          <a:p>
            <a:fld id="{2FCFBBC8-F085-406F-9B65-7DDECB6CCE80}" type="slidenum">
              <a:rPr lang="en-US" smtClean="0"/>
              <a:t>49</a:t>
            </a:fld>
            <a:endParaRPr lang="en-US"/>
          </a:p>
        </p:txBody>
      </p:sp>
    </p:spTree>
    <p:extLst>
      <p:ext uri="{BB962C8B-B14F-4D97-AF65-F5344CB8AC3E}">
        <p14:creationId xmlns:p14="http://schemas.microsoft.com/office/powerpoint/2010/main" val="36076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8973-0689-420C-B7F9-066C324BC89A}"/>
              </a:ext>
            </a:extLst>
          </p:cNvPr>
          <p:cNvSpPr>
            <a:spLocks noGrp="1"/>
          </p:cNvSpPr>
          <p:nvPr>
            <p:ph type="title"/>
          </p:nvPr>
        </p:nvSpPr>
        <p:spPr/>
        <p:txBody>
          <a:bodyPr/>
          <a:lstStyle/>
          <a:p>
            <a:r>
              <a:rPr lang="en-US" dirty="0"/>
              <a:t>Image Segmentation</a:t>
            </a:r>
          </a:p>
        </p:txBody>
      </p:sp>
      <p:sp>
        <p:nvSpPr>
          <p:cNvPr id="3" name="Content Placeholder 2">
            <a:extLst>
              <a:ext uri="{FF2B5EF4-FFF2-40B4-BE49-F238E27FC236}">
                <a16:creationId xmlns:a16="http://schemas.microsoft.com/office/drawing/2014/main" id="{7F9945B7-5BCA-431C-BCF9-132FEA883CF4}"/>
              </a:ext>
            </a:extLst>
          </p:cNvPr>
          <p:cNvSpPr>
            <a:spLocks noGrp="1"/>
          </p:cNvSpPr>
          <p:nvPr>
            <p:ph idx="1"/>
          </p:nvPr>
        </p:nvSpPr>
        <p:spPr/>
        <p:txBody>
          <a:bodyPr/>
          <a:lstStyle/>
          <a:p>
            <a:pPr lvl="0" algn="just">
              <a:lnSpc>
                <a:spcPct val="150000"/>
              </a:lnSpc>
              <a:buFont typeface="Wingdings" panose="05000000000000000000" pitchFamily="2" charset="2"/>
              <a:buChar char="v"/>
            </a:pPr>
            <a:r>
              <a:rPr lang="en-US" dirty="0">
                <a:solidFill>
                  <a:schemeClr val="tx1"/>
                </a:solidFill>
              </a:rPr>
              <a:t>Segmentation subdivides an image into its constituent regions or objects. It indicates the discontinuities in an image.</a:t>
            </a:r>
          </a:p>
          <a:p>
            <a:pPr lvl="0" algn="just">
              <a:lnSpc>
                <a:spcPct val="150000"/>
              </a:lnSpc>
              <a:buFont typeface="Wingdings" panose="05000000000000000000" pitchFamily="2" charset="2"/>
              <a:buChar char="v"/>
            </a:pPr>
            <a:r>
              <a:rPr lang="en-US" dirty="0">
                <a:solidFill>
                  <a:schemeClr val="tx1"/>
                </a:solidFill>
              </a:rPr>
              <a:t>Segmentation is a process of grouping together pixels that have similar attributes.</a:t>
            </a:r>
          </a:p>
          <a:p>
            <a:pPr lvl="0" algn="just">
              <a:lnSpc>
                <a:spcPct val="150000"/>
              </a:lnSpc>
              <a:buFont typeface="Wingdings" panose="05000000000000000000" pitchFamily="2" charset="2"/>
              <a:buChar char="v"/>
            </a:pPr>
            <a:r>
              <a:rPr lang="en-US" dirty="0">
                <a:solidFill>
                  <a:schemeClr val="tx1"/>
                </a:solidFill>
              </a:rPr>
              <a:t>Image Segmentation is the process of partitioning an image into non-intersecting regions such that each region is homogeneous and the union of no two adjacent regions is homogeneous. The two adjacent regions are disjoint or differentiable.</a:t>
            </a:r>
          </a:p>
          <a:p>
            <a:endParaRPr lang="en-US" dirty="0"/>
          </a:p>
        </p:txBody>
      </p:sp>
      <p:sp>
        <p:nvSpPr>
          <p:cNvPr id="4" name="Date Placeholder 3">
            <a:extLst>
              <a:ext uri="{FF2B5EF4-FFF2-40B4-BE49-F238E27FC236}">
                <a16:creationId xmlns:a16="http://schemas.microsoft.com/office/drawing/2014/main" id="{48593948-8DD9-3B5E-A0C9-82682A80B3CC}"/>
              </a:ext>
            </a:extLst>
          </p:cNvPr>
          <p:cNvSpPr>
            <a:spLocks noGrp="1"/>
          </p:cNvSpPr>
          <p:nvPr>
            <p:ph type="dt" sz="half" idx="10"/>
          </p:nvPr>
        </p:nvSpPr>
        <p:spPr/>
        <p:txBody>
          <a:bodyPr/>
          <a:lstStyle/>
          <a:p>
            <a:fld id="{28BF5635-FFBD-4032-BA0D-402831392CC7}" type="datetime1">
              <a:rPr lang="en-US" smtClean="0"/>
              <a:t>7/20/2023</a:t>
            </a:fld>
            <a:endParaRPr lang="en-US"/>
          </a:p>
        </p:txBody>
      </p:sp>
      <p:sp>
        <p:nvSpPr>
          <p:cNvPr id="5" name="Footer Placeholder 4">
            <a:extLst>
              <a:ext uri="{FF2B5EF4-FFF2-40B4-BE49-F238E27FC236}">
                <a16:creationId xmlns:a16="http://schemas.microsoft.com/office/drawing/2014/main" id="{1A361343-2A10-F700-91D1-26F68FB70A86}"/>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A86EABB5-9AF7-EE55-2FF6-D49455A0F982}"/>
              </a:ext>
            </a:extLst>
          </p:cNvPr>
          <p:cNvSpPr>
            <a:spLocks noGrp="1"/>
          </p:cNvSpPr>
          <p:nvPr>
            <p:ph type="sldNum" sz="quarter" idx="12"/>
          </p:nvPr>
        </p:nvSpPr>
        <p:spPr/>
        <p:txBody>
          <a:bodyPr/>
          <a:lstStyle/>
          <a:p>
            <a:fld id="{2FCFBBC8-F085-406F-9B65-7DDECB6CCE80}" type="slidenum">
              <a:rPr lang="en-US" smtClean="0"/>
              <a:t>5</a:t>
            </a:fld>
            <a:endParaRPr lang="en-US"/>
          </a:p>
        </p:txBody>
      </p:sp>
    </p:spTree>
    <p:extLst>
      <p:ext uri="{BB962C8B-B14F-4D97-AF65-F5344CB8AC3E}">
        <p14:creationId xmlns:p14="http://schemas.microsoft.com/office/powerpoint/2010/main" val="3526188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02E8E1-42E6-43A3-9E26-E8F2A9A155C0}"/>
              </a:ext>
            </a:extLst>
          </p:cNvPr>
          <p:cNvSpPr>
            <a:spLocks noGrp="1"/>
          </p:cNvSpPr>
          <p:nvPr>
            <p:ph type="title"/>
          </p:nvPr>
        </p:nvSpPr>
        <p:spPr/>
        <p:txBody>
          <a:bodyPr/>
          <a:lstStyle/>
          <a:p>
            <a:r>
              <a:rPr lang="en-US" dirty="0"/>
              <a:t>Region Growing</a:t>
            </a:r>
          </a:p>
        </p:txBody>
      </p:sp>
      <p:pic>
        <p:nvPicPr>
          <p:cNvPr id="4" name="Content Placeholder 3">
            <a:extLst>
              <a:ext uri="{FF2B5EF4-FFF2-40B4-BE49-F238E27FC236}">
                <a16:creationId xmlns:a16="http://schemas.microsoft.com/office/drawing/2014/main" id="{D17FEC3B-D27A-4732-A972-E4F6EE71BC88}"/>
              </a:ext>
            </a:extLst>
          </p:cNvPr>
          <p:cNvPicPr>
            <a:picLocks noGrp="1" noChangeAspect="1"/>
          </p:cNvPicPr>
          <p:nvPr>
            <p:ph sz="half" idx="1"/>
          </p:nvPr>
        </p:nvPicPr>
        <p:blipFill>
          <a:blip r:embed="rId2"/>
          <a:stretch>
            <a:fillRect/>
          </a:stretch>
        </p:blipFill>
        <p:spPr>
          <a:xfrm>
            <a:off x="1221120" y="1846263"/>
            <a:ext cx="4690397" cy="4022725"/>
          </a:xfrm>
          <a:prstGeom prst="rect">
            <a:avLst/>
          </a:prstGeom>
        </p:spPr>
      </p:pic>
      <p:sp>
        <p:nvSpPr>
          <p:cNvPr id="6" name="Content Placeholder 5">
            <a:extLst>
              <a:ext uri="{FF2B5EF4-FFF2-40B4-BE49-F238E27FC236}">
                <a16:creationId xmlns:a16="http://schemas.microsoft.com/office/drawing/2014/main" id="{4DE61A46-E841-489E-A448-CE8490A49D8A}"/>
              </a:ext>
            </a:extLst>
          </p:cNvPr>
          <p:cNvSpPr>
            <a:spLocks noGrp="1"/>
          </p:cNvSpPr>
          <p:nvPr>
            <p:ph sz="half" idx="2"/>
          </p:nvPr>
        </p:nvSpPr>
        <p:spPr>
          <a:xfrm>
            <a:off x="6217920" y="1845735"/>
            <a:ext cx="4937760" cy="4023360"/>
          </a:xfrm>
        </p:spPr>
        <p:txBody>
          <a:bodyPr>
            <a:normAutofit/>
          </a:bodyPr>
          <a:lstStyle/>
          <a:p>
            <a:pPr algn="just">
              <a:lnSpc>
                <a:spcPct val="150000"/>
              </a:lnSpc>
            </a:pPr>
            <a:r>
              <a:rPr lang="en-US" sz="1600" dirty="0">
                <a:solidFill>
                  <a:schemeClr val="tx1"/>
                </a:solidFill>
              </a:rPr>
              <a:t>Figure shows an 8-bit X-ray image of a weld (the horizontal dark region) containing several cracks and porosities (the bright regions running horizontally through the center of the image). We illustrate the use of region</a:t>
            </a:r>
            <a:br>
              <a:rPr lang="en-US" sz="1600" dirty="0">
                <a:solidFill>
                  <a:schemeClr val="tx1"/>
                </a:solidFill>
              </a:rPr>
            </a:br>
            <a:r>
              <a:rPr lang="en-US" sz="1600" dirty="0">
                <a:solidFill>
                  <a:schemeClr val="tx1"/>
                </a:solidFill>
              </a:rPr>
              <a:t>growing by segmenting the defective weld regions. These regions could be used in applications such as weld inspection, for inclusion in a database of historical studies, or for controlling an automated welding system. </a:t>
            </a:r>
            <a:br>
              <a:rPr lang="en-US" sz="1600" dirty="0">
                <a:solidFill>
                  <a:schemeClr val="tx1"/>
                </a:solidFill>
              </a:rPr>
            </a:br>
            <a:r>
              <a:rPr lang="en-US" sz="1600" dirty="0">
                <a:solidFill>
                  <a:schemeClr val="tx1"/>
                </a:solidFill>
              </a:rPr>
              <a:t> </a:t>
            </a:r>
            <a:br>
              <a:rPr lang="en-US" sz="1600" dirty="0">
                <a:solidFill>
                  <a:schemeClr val="tx1"/>
                </a:solidFill>
              </a:rPr>
            </a:br>
            <a:endParaRPr lang="en-US" sz="1600" dirty="0">
              <a:solidFill>
                <a:schemeClr val="tx1"/>
              </a:solidFill>
            </a:endParaRPr>
          </a:p>
        </p:txBody>
      </p:sp>
      <p:pic>
        <p:nvPicPr>
          <p:cNvPr id="7" name="Picture 6">
            <a:extLst>
              <a:ext uri="{FF2B5EF4-FFF2-40B4-BE49-F238E27FC236}">
                <a16:creationId xmlns:a16="http://schemas.microsoft.com/office/drawing/2014/main" id="{5C2C3CB1-D620-48AC-94F3-6ED512EE7E40}"/>
              </a:ext>
            </a:extLst>
          </p:cNvPr>
          <p:cNvPicPr>
            <a:picLocks noChangeAspect="1"/>
          </p:cNvPicPr>
          <p:nvPr/>
        </p:nvPicPr>
        <p:blipFill>
          <a:blip r:embed="rId3"/>
          <a:stretch>
            <a:fillRect/>
          </a:stretch>
        </p:blipFill>
        <p:spPr>
          <a:xfrm>
            <a:off x="1221120" y="5857681"/>
            <a:ext cx="409575" cy="428625"/>
          </a:xfrm>
          <a:prstGeom prst="rect">
            <a:avLst/>
          </a:prstGeom>
        </p:spPr>
      </p:pic>
      <p:sp>
        <p:nvSpPr>
          <p:cNvPr id="2" name="Date Placeholder 1">
            <a:extLst>
              <a:ext uri="{FF2B5EF4-FFF2-40B4-BE49-F238E27FC236}">
                <a16:creationId xmlns:a16="http://schemas.microsoft.com/office/drawing/2014/main" id="{F4FC4F54-EA94-91E8-F8CD-3B4FBDCA8350}"/>
              </a:ext>
            </a:extLst>
          </p:cNvPr>
          <p:cNvSpPr>
            <a:spLocks noGrp="1"/>
          </p:cNvSpPr>
          <p:nvPr>
            <p:ph type="dt" sz="half" idx="10"/>
          </p:nvPr>
        </p:nvSpPr>
        <p:spPr/>
        <p:txBody>
          <a:bodyPr/>
          <a:lstStyle/>
          <a:p>
            <a:fld id="{F809581E-B26C-40CE-BC02-A10F3449C271}" type="datetime1">
              <a:rPr lang="en-US" smtClean="0"/>
              <a:t>7/20/2023</a:t>
            </a:fld>
            <a:endParaRPr lang="en-US"/>
          </a:p>
        </p:txBody>
      </p:sp>
      <p:sp>
        <p:nvSpPr>
          <p:cNvPr id="3" name="Footer Placeholder 2">
            <a:extLst>
              <a:ext uri="{FF2B5EF4-FFF2-40B4-BE49-F238E27FC236}">
                <a16:creationId xmlns:a16="http://schemas.microsoft.com/office/drawing/2014/main" id="{5B19FC79-6D83-BBC5-5CF2-478838FA553B}"/>
              </a:ext>
            </a:extLst>
          </p:cNvPr>
          <p:cNvSpPr>
            <a:spLocks noGrp="1"/>
          </p:cNvSpPr>
          <p:nvPr>
            <p:ph type="ftr" sz="quarter" idx="11"/>
          </p:nvPr>
        </p:nvSpPr>
        <p:spPr/>
        <p:txBody>
          <a:bodyPr/>
          <a:lstStyle/>
          <a:p>
            <a:r>
              <a:rPr lang="en-US"/>
              <a:t>Basic Image Segmentation</a:t>
            </a:r>
          </a:p>
        </p:txBody>
      </p:sp>
      <p:sp>
        <p:nvSpPr>
          <p:cNvPr id="8" name="Slide Number Placeholder 7">
            <a:extLst>
              <a:ext uri="{FF2B5EF4-FFF2-40B4-BE49-F238E27FC236}">
                <a16:creationId xmlns:a16="http://schemas.microsoft.com/office/drawing/2014/main" id="{1988B629-EF2E-3DDF-3D56-2CC7ADFC44B5}"/>
              </a:ext>
            </a:extLst>
          </p:cNvPr>
          <p:cNvSpPr>
            <a:spLocks noGrp="1"/>
          </p:cNvSpPr>
          <p:nvPr>
            <p:ph type="sldNum" sz="quarter" idx="12"/>
          </p:nvPr>
        </p:nvSpPr>
        <p:spPr/>
        <p:txBody>
          <a:bodyPr/>
          <a:lstStyle/>
          <a:p>
            <a:fld id="{2FCFBBC8-F085-406F-9B65-7DDECB6CCE80}" type="slidenum">
              <a:rPr lang="en-US" smtClean="0"/>
              <a:t>50</a:t>
            </a:fld>
            <a:endParaRPr lang="en-US"/>
          </a:p>
        </p:txBody>
      </p:sp>
    </p:spTree>
    <p:extLst>
      <p:ext uri="{BB962C8B-B14F-4D97-AF65-F5344CB8AC3E}">
        <p14:creationId xmlns:p14="http://schemas.microsoft.com/office/powerpoint/2010/main" val="31067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DD08DB-B8AF-40CE-A1D4-580EE762E0F6}"/>
              </a:ext>
            </a:extLst>
          </p:cNvPr>
          <p:cNvSpPr>
            <a:spLocks noGrp="1"/>
          </p:cNvSpPr>
          <p:nvPr>
            <p:ph type="title"/>
          </p:nvPr>
        </p:nvSpPr>
        <p:spPr/>
        <p:txBody>
          <a:bodyPr/>
          <a:lstStyle/>
          <a:p>
            <a:r>
              <a:rPr lang="en-US" dirty="0"/>
              <a:t>Region Growing Algorithm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97986EB-33EA-4FD7-9266-2A7E2B487027}"/>
                  </a:ext>
                </a:extLst>
              </p:cNvPr>
              <p:cNvSpPr>
                <a:spLocks noGrp="1"/>
              </p:cNvSpPr>
              <p:nvPr>
                <p:ph idx="1"/>
              </p:nvPr>
            </p:nvSpPr>
            <p:spPr>
              <a:xfrm>
                <a:off x="1097280" y="1737360"/>
                <a:ext cx="10058400" cy="4372186"/>
              </a:xfrm>
            </p:spPr>
            <p:txBody>
              <a:bodyPr>
                <a:noAutofit/>
              </a:bodyPr>
              <a:lstStyle/>
              <a:p>
                <a:pPr algn="just">
                  <a:lnSpc>
                    <a:spcPct val="100000"/>
                  </a:lnSpc>
                </a:pPr>
                <a:r>
                  <a:rPr lang="en-US" sz="1800" dirty="0">
                    <a:solidFill>
                      <a:schemeClr val="tx1"/>
                    </a:solidFill>
                  </a:rPr>
                  <a:t>Let, </a:t>
                </a:r>
                <a14:m>
                  <m:oMath xmlns:m="http://schemas.openxmlformats.org/officeDocument/2006/math">
                    <m:r>
                      <a:rPr lang="en-US" sz="1800" i="1">
                        <a:solidFill>
                          <a:schemeClr val="tx1"/>
                        </a:solidFill>
                        <a:latin typeface="Cambria Math" panose="02040503050406030204" pitchFamily="18" charset="0"/>
                      </a:rPr>
                      <m:t>𝑓</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𝑥</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𝑦</m:t>
                    </m:r>
                    <m:r>
                      <a:rPr lang="en-US" sz="1800">
                        <a:solidFill>
                          <a:schemeClr val="tx1"/>
                        </a:solidFill>
                        <a:latin typeface="Cambria Math" panose="02040503050406030204" pitchFamily="18" charset="0"/>
                      </a:rPr>
                      <m:t>)</m:t>
                    </m:r>
                  </m:oMath>
                </a14:m>
                <a:r>
                  <a:rPr lang="en-US" sz="1800" dirty="0">
                    <a:solidFill>
                      <a:schemeClr val="tx1"/>
                    </a:solidFill>
                  </a:rPr>
                  <a:t> denote an input image array; </a:t>
                </a:r>
                <a14:m>
                  <m:oMath xmlns:m="http://schemas.openxmlformats.org/officeDocument/2006/math">
                    <m:r>
                      <a:rPr lang="en-US" sz="1800" i="1">
                        <a:solidFill>
                          <a:schemeClr val="tx1"/>
                        </a:solidFill>
                        <a:latin typeface="Cambria Math" panose="02040503050406030204" pitchFamily="18" charset="0"/>
                      </a:rPr>
                      <m:t>𝑆</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𝑥</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𝑦</m:t>
                    </m:r>
                    <m:r>
                      <a:rPr lang="en-US" sz="1800">
                        <a:solidFill>
                          <a:schemeClr val="tx1"/>
                        </a:solidFill>
                        <a:latin typeface="Cambria Math" panose="02040503050406030204" pitchFamily="18" charset="0"/>
                      </a:rPr>
                      <m:t>)</m:t>
                    </m:r>
                  </m:oMath>
                </a14:m>
                <a:r>
                  <a:rPr lang="en-US" sz="1800" dirty="0">
                    <a:solidFill>
                      <a:schemeClr val="tx1"/>
                    </a:solidFill>
                  </a:rPr>
                  <a:t> denote a seed array containing 1s at the locations of seed points and 0 s elsewhere; and </a:t>
                </a:r>
                <a14:m>
                  <m:oMath xmlns:m="http://schemas.openxmlformats.org/officeDocument/2006/math">
                    <m:r>
                      <a:rPr lang="en-US" sz="1800" i="1">
                        <a:solidFill>
                          <a:schemeClr val="tx1"/>
                        </a:solidFill>
                        <a:latin typeface="Cambria Math" panose="02040503050406030204" pitchFamily="18" charset="0"/>
                      </a:rPr>
                      <m:t>𝑄</m:t>
                    </m:r>
                  </m:oMath>
                </a14:m>
                <a:r>
                  <a:rPr lang="en-US" sz="1800" dirty="0">
                    <a:solidFill>
                      <a:schemeClr val="tx1"/>
                    </a:solidFill>
                  </a:rPr>
                  <a:t> denote a predicate to be applied at each location </a:t>
                </a:r>
                <a14:m>
                  <m:oMath xmlns:m="http://schemas.openxmlformats.org/officeDocument/2006/math">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𝑥</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𝑦</m:t>
                    </m:r>
                    <m:r>
                      <a:rPr lang="en-US" sz="1800">
                        <a:solidFill>
                          <a:schemeClr val="tx1"/>
                        </a:solidFill>
                        <a:latin typeface="Cambria Math" panose="02040503050406030204" pitchFamily="18" charset="0"/>
                      </a:rPr>
                      <m:t>)</m:t>
                    </m:r>
                  </m:oMath>
                </a14:m>
                <a:r>
                  <a:rPr lang="en-US" sz="1800" dirty="0">
                    <a:solidFill>
                      <a:schemeClr val="tx1"/>
                    </a:solidFill>
                  </a:rPr>
                  <a:t>. Arrays </a:t>
                </a:r>
                <a14:m>
                  <m:oMath xmlns:m="http://schemas.openxmlformats.org/officeDocument/2006/math">
                    <m:r>
                      <a:rPr lang="en-US" sz="1800" i="1">
                        <a:solidFill>
                          <a:schemeClr val="tx1"/>
                        </a:solidFill>
                        <a:latin typeface="Cambria Math" panose="02040503050406030204" pitchFamily="18" charset="0"/>
                      </a:rPr>
                      <m:t>𝑓</m:t>
                    </m:r>
                  </m:oMath>
                </a14:m>
                <a:r>
                  <a:rPr lang="en-US" sz="1800" dirty="0">
                    <a:solidFill>
                      <a:schemeClr val="tx1"/>
                    </a:solidFill>
                  </a:rPr>
                  <a:t> and </a:t>
                </a:r>
                <a14:m>
                  <m:oMath xmlns:m="http://schemas.openxmlformats.org/officeDocument/2006/math">
                    <m:r>
                      <a:rPr lang="en-US" sz="1800" i="1">
                        <a:solidFill>
                          <a:schemeClr val="tx1"/>
                        </a:solidFill>
                        <a:latin typeface="Cambria Math" panose="02040503050406030204" pitchFamily="18" charset="0"/>
                      </a:rPr>
                      <m:t>𝑆</m:t>
                    </m:r>
                  </m:oMath>
                </a14:m>
                <a:r>
                  <a:rPr lang="en-US" sz="1800" dirty="0">
                    <a:solidFill>
                      <a:schemeClr val="tx1"/>
                    </a:solidFill>
                  </a:rPr>
                  <a:t> are assumed to be of the same size. A basic region-growing algorithm based on 8-connectivity may be stated as follows.</a:t>
                </a:r>
              </a:p>
              <a:p>
                <a:pPr marL="457200" lvl="0" indent="-457200" algn="just">
                  <a:lnSpc>
                    <a:spcPct val="100000"/>
                  </a:lnSpc>
                  <a:buFont typeface="+mj-lt"/>
                  <a:buAutoNum type="arabicPeriod"/>
                </a:pPr>
                <a:r>
                  <a:rPr lang="en-US" sz="1800" dirty="0">
                    <a:solidFill>
                      <a:schemeClr val="tx1"/>
                    </a:solidFill>
                  </a:rPr>
                  <a:t>Find all connected components in </a:t>
                </a:r>
                <a14:m>
                  <m:oMath xmlns:m="http://schemas.openxmlformats.org/officeDocument/2006/math">
                    <m:r>
                      <a:rPr lang="en-US" sz="1800" i="1">
                        <a:solidFill>
                          <a:schemeClr val="tx1"/>
                        </a:solidFill>
                        <a:latin typeface="Cambria Math" panose="02040503050406030204" pitchFamily="18" charset="0"/>
                      </a:rPr>
                      <m:t>𝑆</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𝑥</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𝑦</m:t>
                    </m:r>
                    <m:r>
                      <a:rPr lang="en-US" sz="1800">
                        <a:solidFill>
                          <a:schemeClr val="tx1"/>
                        </a:solidFill>
                        <a:latin typeface="Cambria Math" panose="02040503050406030204" pitchFamily="18" charset="0"/>
                      </a:rPr>
                      <m:t>)</m:t>
                    </m:r>
                  </m:oMath>
                </a14:m>
                <a:r>
                  <a:rPr lang="en-US" sz="1800" dirty="0">
                    <a:solidFill>
                      <a:schemeClr val="tx1"/>
                    </a:solidFill>
                  </a:rPr>
                  <a:t> and erode each connected component to one pixel; label all such pixels found as 1 . All other pixels in </a:t>
                </a:r>
                <a14:m>
                  <m:oMath xmlns:m="http://schemas.openxmlformats.org/officeDocument/2006/math">
                    <m:r>
                      <a:rPr lang="en-US" sz="1800" i="1">
                        <a:solidFill>
                          <a:schemeClr val="tx1"/>
                        </a:solidFill>
                        <a:latin typeface="Cambria Math" panose="02040503050406030204" pitchFamily="18" charset="0"/>
                      </a:rPr>
                      <m:t>𝑆</m:t>
                    </m:r>
                  </m:oMath>
                </a14:m>
                <a:r>
                  <a:rPr lang="en-US" sz="1800" dirty="0">
                    <a:solidFill>
                      <a:schemeClr val="tx1"/>
                    </a:solidFill>
                  </a:rPr>
                  <a:t> are labeled 0 .</a:t>
                </a:r>
              </a:p>
              <a:p>
                <a:pPr marL="457200" lvl="0" indent="-457200" algn="just">
                  <a:lnSpc>
                    <a:spcPct val="100000"/>
                  </a:lnSpc>
                  <a:buFont typeface="+mj-lt"/>
                  <a:buAutoNum type="arabicPeriod"/>
                </a:pPr>
                <a:r>
                  <a:rPr lang="en-US" sz="1800" dirty="0">
                    <a:solidFill>
                      <a:schemeClr val="tx1"/>
                    </a:solidFill>
                  </a:rPr>
                  <a:t>Form an image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𝑓</m:t>
                        </m:r>
                      </m:e>
                      <m:sub>
                        <m:r>
                          <a:rPr lang="en-US" sz="1800" i="1">
                            <a:solidFill>
                              <a:schemeClr val="tx1"/>
                            </a:solidFill>
                            <a:latin typeface="Cambria Math" panose="02040503050406030204" pitchFamily="18" charset="0"/>
                          </a:rPr>
                          <m:t>𝑄</m:t>
                        </m:r>
                      </m:sub>
                    </m:sSub>
                  </m:oMath>
                </a14:m>
                <a:r>
                  <a:rPr lang="en-US" sz="1800" dirty="0">
                    <a:solidFill>
                      <a:schemeClr val="tx1"/>
                    </a:solidFill>
                  </a:rPr>
                  <a:t> such that, at a pair of coordinates </a:t>
                </a:r>
                <a14:m>
                  <m:oMath xmlns:m="http://schemas.openxmlformats.org/officeDocument/2006/math">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𝑥</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𝑦</m:t>
                    </m:r>
                    <m:r>
                      <a:rPr lang="en-US" sz="1800">
                        <a:solidFill>
                          <a:schemeClr val="tx1"/>
                        </a:solidFill>
                        <a:latin typeface="Cambria Math" panose="02040503050406030204" pitchFamily="18" charset="0"/>
                      </a:rPr>
                      <m:t>)</m:t>
                    </m:r>
                  </m:oMath>
                </a14:m>
                <a:r>
                  <a:rPr lang="en-US" sz="1800" dirty="0">
                    <a:solidFill>
                      <a:schemeClr val="tx1"/>
                    </a:solidFill>
                  </a:rPr>
                  <a:t>, let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𝑓</m:t>
                        </m:r>
                      </m:e>
                      <m:sub>
                        <m:r>
                          <a:rPr lang="en-US" sz="1800" i="1">
                            <a:solidFill>
                              <a:schemeClr val="tx1"/>
                            </a:solidFill>
                            <a:latin typeface="Cambria Math" panose="02040503050406030204" pitchFamily="18" charset="0"/>
                          </a:rPr>
                          <m:t>𝑄</m:t>
                        </m:r>
                      </m:sub>
                    </m:sSub>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𝑥</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𝑦</m:t>
                    </m:r>
                    <m:r>
                      <a:rPr lang="en-US" sz="1800">
                        <a:solidFill>
                          <a:schemeClr val="tx1"/>
                        </a:solidFill>
                        <a:latin typeface="Cambria Math" panose="02040503050406030204" pitchFamily="18" charset="0"/>
                      </a:rPr>
                      <m:t>)=1</m:t>
                    </m:r>
                  </m:oMath>
                </a14:m>
                <a:r>
                  <a:rPr lang="en-US" sz="1800" dirty="0">
                    <a:solidFill>
                      <a:schemeClr val="tx1"/>
                    </a:solidFill>
                  </a:rPr>
                  <a:t> if the input image satisfies the given predicate, </a:t>
                </a:r>
                <a14:m>
                  <m:oMath xmlns:m="http://schemas.openxmlformats.org/officeDocument/2006/math">
                    <m:r>
                      <a:rPr lang="en-US" sz="1800" i="1">
                        <a:solidFill>
                          <a:schemeClr val="tx1"/>
                        </a:solidFill>
                        <a:latin typeface="Cambria Math" panose="02040503050406030204" pitchFamily="18" charset="0"/>
                      </a:rPr>
                      <m:t>𝑄</m:t>
                    </m:r>
                  </m:oMath>
                </a14:m>
                <a:r>
                  <a:rPr lang="en-US" sz="1800" dirty="0">
                    <a:solidFill>
                      <a:schemeClr val="tx1"/>
                    </a:solidFill>
                  </a:rPr>
                  <a:t>, at those coordinates; otherwise, let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𝑓</m:t>
                        </m:r>
                      </m:e>
                      <m:sub>
                        <m:r>
                          <a:rPr lang="en-US" sz="1800" i="1">
                            <a:solidFill>
                              <a:schemeClr val="tx1"/>
                            </a:solidFill>
                            <a:latin typeface="Cambria Math" panose="02040503050406030204" pitchFamily="18" charset="0"/>
                          </a:rPr>
                          <m:t>𝑄</m:t>
                        </m:r>
                      </m:sub>
                    </m:sSub>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𝑥</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𝑦</m:t>
                    </m:r>
                    <m:r>
                      <a:rPr lang="en-US" sz="1800">
                        <a:solidFill>
                          <a:schemeClr val="tx1"/>
                        </a:solidFill>
                        <a:latin typeface="Cambria Math" panose="02040503050406030204" pitchFamily="18" charset="0"/>
                      </a:rPr>
                      <m:t>)=0</m:t>
                    </m:r>
                  </m:oMath>
                </a14:m>
                <a:r>
                  <a:rPr lang="en-US" sz="1800" dirty="0">
                    <a:solidFill>
                      <a:schemeClr val="tx1"/>
                    </a:solidFill>
                  </a:rPr>
                  <a:t>.</a:t>
                </a:r>
              </a:p>
              <a:p>
                <a:pPr marL="457200" lvl="0" indent="-457200" algn="just">
                  <a:lnSpc>
                    <a:spcPct val="100000"/>
                  </a:lnSpc>
                  <a:buFont typeface="+mj-lt"/>
                  <a:buAutoNum type="arabicPeriod"/>
                </a:pPr>
                <a:r>
                  <a:rPr lang="en-US" sz="1800" dirty="0">
                    <a:solidFill>
                      <a:schemeClr val="tx1"/>
                    </a:solidFill>
                  </a:rPr>
                  <a:t>Let </a:t>
                </a:r>
                <a14:m>
                  <m:oMath xmlns:m="http://schemas.openxmlformats.org/officeDocument/2006/math">
                    <m:r>
                      <a:rPr lang="en-US" sz="1800" i="1">
                        <a:solidFill>
                          <a:schemeClr val="tx1"/>
                        </a:solidFill>
                        <a:latin typeface="Cambria Math" panose="02040503050406030204" pitchFamily="18" charset="0"/>
                      </a:rPr>
                      <m:t>𝑔</m:t>
                    </m:r>
                  </m:oMath>
                </a14:m>
                <a:r>
                  <a:rPr lang="en-US" sz="1800" dirty="0">
                    <a:solidFill>
                      <a:schemeClr val="tx1"/>
                    </a:solidFill>
                  </a:rPr>
                  <a:t> be an image formed by appending to each seed point in </a:t>
                </a:r>
                <a14:m>
                  <m:oMath xmlns:m="http://schemas.openxmlformats.org/officeDocument/2006/math">
                    <m:r>
                      <a:rPr lang="en-US" sz="1800" i="1">
                        <a:solidFill>
                          <a:schemeClr val="tx1"/>
                        </a:solidFill>
                        <a:latin typeface="Cambria Math" panose="02040503050406030204" pitchFamily="18" charset="0"/>
                      </a:rPr>
                      <m:t>𝑆</m:t>
                    </m:r>
                  </m:oMath>
                </a14:m>
                <a:r>
                  <a:rPr lang="en-US" sz="1800" dirty="0">
                    <a:solidFill>
                      <a:schemeClr val="tx1"/>
                    </a:solidFill>
                  </a:rPr>
                  <a:t> all the 1-valued points in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𝑓</m:t>
                        </m:r>
                      </m:e>
                      <m:sub>
                        <m:r>
                          <a:rPr lang="en-US" sz="1800" i="1">
                            <a:solidFill>
                              <a:schemeClr val="tx1"/>
                            </a:solidFill>
                            <a:latin typeface="Cambria Math" panose="02040503050406030204" pitchFamily="18" charset="0"/>
                          </a:rPr>
                          <m:t>𝑄</m:t>
                        </m:r>
                      </m:sub>
                    </m:sSub>
                  </m:oMath>
                </a14:m>
                <a:r>
                  <a:rPr lang="en-US" sz="1800" dirty="0">
                    <a:solidFill>
                      <a:schemeClr val="tx1"/>
                    </a:solidFill>
                  </a:rPr>
                  <a:t> that are 8-connected to that seed point.</a:t>
                </a:r>
              </a:p>
              <a:p>
                <a:pPr marL="457200" lvl="0" indent="-457200" algn="just">
                  <a:lnSpc>
                    <a:spcPct val="100000"/>
                  </a:lnSpc>
                  <a:buFont typeface="+mj-lt"/>
                  <a:buAutoNum type="arabicPeriod"/>
                </a:pPr>
                <a:r>
                  <a:rPr lang="en-US" sz="1800" dirty="0">
                    <a:solidFill>
                      <a:schemeClr val="tx1"/>
                    </a:solidFill>
                  </a:rPr>
                  <a:t>Label each connected component in </a:t>
                </a:r>
                <a14:m>
                  <m:oMath xmlns:m="http://schemas.openxmlformats.org/officeDocument/2006/math">
                    <m:r>
                      <a:rPr lang="en-US" sz="1800" i="1">
                        <a:solidFill>
                          <a:schemeClr val="tx1"/>
                        </a:solidFill>
                        <a:latin typeface="Cambria Math" panose="02040503050406030204" pitchFamily="18" charset="0"/>
                      </a:rPr>
                      <m:t>𝑔</m:t>
                    </m:r>
                  </m:oMath>
                </a14:m>
                <a:r>
                  <a:rPr lang="en-US" sz="1800" dirty="0">
                    <a:solidFill>
                      <a:schemeClr val="tx1"/>
                    </a:solidFill>
                  </a:rPr>
                  <a:t> with a different region label (e.g., </a:t>
                </a:r>
                <a14:m>
                  <m:oMath xmlns:m="http://schemas.openxmlformats.org/officeDocument/2006/math">
                    <m:r>
                      <a:rPr lang="en-US" sz="1800">
                        <a:solidFill>
                          <a:schemeClr val="tx1"/>
                        </a:solidFill>
                        <a:latin typeface="Cambria Math" panose="02040503050406030204" pitchFamily="18" charset="0"/>
                      </a:rPr>
                      <m:t>1,2,3,…)</m:t>
                    </m:r>
                  </m:oMath>
                </a14:m>
                <a:r>
                  <a:rPr lang="en-US" sz="1800" dirty="0">
                    <a:solidFill>
                      <a:schemeClr val="tx1"/>
                    </a:solidFill>
                  </a:rPr>
                  <a:t>. This is the segmented image obtained by region growing.</a:t>
                </a:r>
              </a:p>
            </p:txBody>
          </p:sp>
        </mc:Choice>
        <mc:Fallback xmlns="">
          <p:sp>
            <p:nvSpPr>
              <p:cNvPr id="6" name="Content Placeholder 5">
                <a:extLst>
                  <a:ext uri="{FF2B5EF4-FFF2-40B4-BE49-F238E27FC236}">
                    <a16:creationId xmlns:a16="http://schemas.microsoft.com/office/drawing/2014/main" id="{F97986EB-33EA-4FD7-9266-2A7E2B487027}"/>
                  </a:ext>
                </a:extLst>
              </p:cNvPr>
              <p:cNvSpPr>
                <a:spLocks noGrp="1" noRot="1" noChangeAspect="1" noMove="1" noResize="1" noEditPoints="1" noAdjustHandles="1" noChangeArrowheads="1" noChangeShapeType="1" noTextEdit="1"/>
              </p:cNvSpPr>
              <p:nvPr>
                <p:ph idx="1"/>
              </p:nvPr>
            </p:nvSpPr>
            <p:spPr>
              <a:xfrm>
                <a:off x="1097280" y="1737360"/>
                <a:ext cx="10058400" cy="4372186"/>
              </a:xfrm>
              <a:blipFill>
                <a:blip r:embed="rId2"/>
                <a:stretch>
                  <a:fillRect l="-1273" t="-697" r="-1394"/>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AA39676C-00FB-E598-A0AD-A435E7CCA13E}"/>
              </a:ext>
            </a:extLst>
          </p:cNvPr>
          <p:cNvSpPr>
            <a:spLocks noGrp="1"/>
          </p:cNvSpPr>
          <p:nvPr>
            <p:ph type="dt" sz="half" idx="10"/>
          </p:nvPr>
        </p:nvSpPr>
        <p:spPr/>
        <p:txBody>
          <a:bodyPr/>
          <a:lstStyle/>
          <a:p>
            <a:fld id="{1CF2C4B3-6ADE-45C5-AAA5-AFC0705666D2}" type="datetime1">
              <a:rPr lang="en-US" smtClean="0"/>
              <a:t>7/20/2023</a:t>
            </a:fld>
            <a:endParaRPr lang="en-US"/>
          </a:p>
        </p:txBody>
      </p:sp>
      <p:sp>
        <p:nvSpPr>
          <p:cNvPr id="3" name="Footer Placeholder 2">
            <a:extLst>
              <a:ext uri="{FF2B5EF4-FFF2-40B4-BE49-F238E27FC236}">
                <a16:creationId xmlns:a16="http://schemas.microsoft.com/office/drawing/2014/main" id="{E01919A6-947F-C15A-C0C1-CAE571A188DB}"/>
              </a:ext>
            </a:extLst>
          </p:cNvPr>
          <p:cNvSpPr>
            <a:spLocks noGrp="1"/>
          </p:cNvSpPr>
          <p:nvPr>
            <p:ph type="ftr" sz="quarter" idx="11"/>
          </p:nvPr>
        </p:nvSpPr>
        <p:spPr/>
        <p:txBody>
          <a:bodyPr/>
          <a:lstStyle/>
          <a:p>
            <a:r>
              <a:rPr lang="en-US"/>
              <a:t>Basic Image Segmentation</a:t>
            </a:r>
          </a:p>
        </p:txBody>
      </p:sp>
      <p:sp>
        <p:nvSpPr>
          <p:cNvPr id="4" name="Slide Number Placeholder 3">
            <a:extLst>
              <a:ext uri="{FF2B5EF4-FFF2-40B4-BE49-F238E27FC236}">
                <a16:creationId xmlns:a16="http://schemas.microsoft.com/office/drawing/2014/main" id="{F7FD3D3B-23C9-CC66-B758-C97781E698D2}"/>
              </a:ext>
            </a:extLst>
          </p:cNvPr>
          <p:cNvSpPr>
            <a:spLocks noGrp="1"/>
          </p:cNvSpPr>
          <p:nvPr>
            <p:ph type="sldNum" sz="quarter" idx="12"/>
          </p:nvPr>
        </p:nvSpPr>
        <p:spPr/>
        <p:txBody>
          <a:bodyPr/>
          <a:lstStyle/>
          <a:p>
            <a:fld id="{2FCFBBC8-F085-406F-9B65-7DDECB6CCE80}" type="slidenum">
              <a:rPr lang="en-US" smtClean="0"/>
              <a:t>51</a:t>
            </a:fld>
            <a:endParaRPr lang="en-US"/>
          </a:p>
        </p:txBody>
      </p:sp>
    </p:spTree>
    <p:extLst>
      <p:ext uri="{BB962C8B-B14F-4D97-AF65-F5344CB8AC3E}">
        <p14:creationId xmlns:p14="http://schemas.microsoft.com/office/powerpoint/2010/main" val="1380262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333-6645-4220-8B38-D7394DA51797}"/>
              </a:ext>
            </a:extLst>
          </p:cNvPr>
          <p:cNvSpPr>
            <a:spLocks noGrp="1"/>
          </p:cNvSpPr>
          <p:nvPr>
            <p:ph type="title"/>
          </p:nvPr>
        </p:nvSpPr>
        <p:spPr/>
        <p:txBody>
          <a:bodyPr/>
          <a:lstStyle/>
          <a:p>
            <a:r>
              <a:rPr lang="en-US" dirty="0"/>
              <a:t>Region Growing </a:t>
            </a:r>
          </a:p>
        </p:txBody>
      </p:sp>
      <p:sp>
        <p:nvSpPr>
          <p:cNvPr id="5" name="Content Placeholder 4">
            <a:extLst>
              <a:ext uri="{FF2B5EF4-FFF2-40B4-BE49-F238E27FC236}">
                <a16:creationId xmlns:a16="http://schemas.microsoft.com/office/drawing/2014/main" id="{F3FBACB9-72E5-46E4-BA1F-2B82E1D2526E}"/>
              </a:ext>
            </a:extLst>
          </p:cNvPr>
          <p:cNvSpPr>
            <a:spLocks noGrp="1"/>
          </p:cNvSpPr>
          <p:nvPr>
            <p:ph idx="1"/>
          </p:nvPr>
        </p:nvSpPr>
        <p:spPr/>
        <p:txBody>
          <a:bodyPr/>
          <a:lstStyle/>
          <a:p>
            <a:pPr marL="0" indent="0">
              <a:buNone/>
            </a:pPr>
            <a:r>
              <a:rPr lang="en-US" b="1" dirty="0">
                <a:solidFill>
                  <a:schemeClr val="tx1"/>
                </a:solidFill>
              </a:rPr>
              <a:t>Advantages</a:t>
            </a:r>
          </a:p>
          <a:p>
            <a:pPr>
              <a:buFont typeface="Wingdings" panose="05000000000000000000" pitchFamily="2" charset="2"/>
              <a:buChar char="v"/>
            </a:pPr>
            <a:r>
              <a:rPr lang="en-US" dirty="0">
                <a:solidFill>
                  <a:schemeClr val="tx1"/>
                </a:solidFill>
              </a:rPr>
              <a:t>Borders found are perfectly thin and connected.</a:t>
            </a:r>
          </a:p>
          <a:p>
            <a:pPr>
              <a:buFont typeface="Wingdings" panose="05000000000000000000" pitchFamily="2" charset="2"/>
              <a:buChar char="v"/>
            </a:pPr>
            <a:r>
              <a:rPr lang="en-US" dirty="0">
                <a:solidFill>
                  <a:schemeClr val="tx1"/>
                </a:solidFill>
              </a:rPr>
              <a:t>Algorithm is stable with respect to noise.</a:t>
            </a:r>
          </a:p>
        </p:txBody>
      </p:sp>
      <p:sp>
        <p:nvSpPr>
          <p:cNvPr id="3" name="Date Placeholder 2">
            <a:extLst>
              <a:ext uri="{FF2B5EF4-FFF2-40B4-BE49-F238E27FC236}">
                <a16:creationId xmlns:a16="http://schemas.microsoft.com/office/drawing/2014/main" id="{7123148A-6DD5-9802-8854-9898BD0B538C}"/>
              </a:ext>
            </a:extLst>
          </p:cNvPr>
          <p:cNvSpPr>
            <a:spLocks noGrp="1"/>
          </p:cNvSpPr>
          <p:nvPr>
            <p:ph type="dt" sz="half" idx="10"/>
          </p:nvPr>
        </p:nvSpPr>
        <p:spPr/>
        <p:txBody>
          <a:bodyPr/>
          <a:lstStyle/>
          <a:p>
            <a:fld id="{C91DC1B7-9039-4D5A-9D0F-8945DC98056C}" type="datetime1">
              <a:rPr lang="en-US" smtClean="0"/>
              <a:t>7/20/2023</a:t>
            </a:fld>
            <a:endParaRPr lang="en-US"/>
          </a:p>
        </p:txBody>
      </p:sp>
      <p:sp>
        <p:nvSpPr>
          <p:cNvPr id="4" name="Footer Placeholder 3">
            <a:extLst>
              <a:ext uri="{FF2B5EF4-FFF2-40B4-BE49-F238E27FC236}">
                <a16:creationId xmlns:a16="http://schemas.microsoft.com/office/drawing/2014/main" id="{0F6819C4-74FF-22D6-B5AB-F20E118AE22F}"/>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E0B953DE-FBE9-3578-063E-2135BEB8EA53}"/>
              </a:ext>
            </a:extLst>
          </p:cNvPr>
          <p:cNvSpPr>
            <a:spLocks noGrp="1"/>
          </p:cNvSpPr>
          <p:nvPr>
            <p:ph type="sldNum" sz="quarter" idx="12"/>
          </p:nvPr>
        </p:nvSpPr>
        <p:spPr/>
        <p:txBody>
          <a:bodyPr/>
          <a:lstStyle/>
          <a:p>
            <a:fld id="{2FCFBBC8-F085-406F-9B65-7DDECB6CCE80}" type="slidenum">
              <a:rPr lang="en-US" smtClean="0"/>
              <a:t>52</a:t>
            </a:fld>
            <a:endParaRPr lang="en-US"/>
          </a:p>
        </p:txBody>
      </p:sp>
    </p:spTree>
    <p:extLst>
      <p:ext uri="{BB962C8B-B14F-4D97-AF65-F5344CB8AC3E}">
        <p14:creationId xmlns:p14="http://schemas.microsoft.com/office/powerpoint/2010/main" val="424033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61CA-5031-4B7A-AAA5-E6B24380321E}"/>
              </a:ext>
            </a:extLst>
          </p:cNvPr>
          <p:cNvSpPr>
            <a:spLocks noGrp="1"/>
          </p:cNvSpPr>
          <p:nvPr>
            <p:ph type="title"/>
          </p:nvPr>
        </p:nvSpPr>
        <p:spPr/>
        <p:txBody>
          <a:bodyPr/>
          <a:lstStyle/>
          <a:p>
            <a:r>
              <a:rPr lang="en-US" dirty="0"/>
              <a:t>Region Splitting and Merging</a:t>
            </a:r>
          </a:p>
        </p:txBody>
      </p:sp>
      <p:sp>
        <p:nvSpPr>
          <p:cNvPr id="3" name="Content Placeholder 2">
            <a:extLst>
              <a:ext uri="{FF2B5EF4-FFF2-40B4-BE49-F238E27FC236}">
                <a16:creationId xmlns:a16="http://schemas.microsoft.com/office/drawing/2014/main" id="{5F2EC23F-C393-45D3-9C72-B64229B29BD7}"/>
              </a:ext>
            </a:extLst>
          </p:cNvPr>
          <p:cNvSpPr>
            <a:spLocks noGrp="1"/>
          </p:cNvSpPr>
          <p:nvPr>
            <p:ph idx="1"/>
          </p:nvPr>
        </p:nvSpPr>
        <p:spPr/>
        <p:txBody>
          <a:bodyPr/>
          <a:lstStyle/>
          <a:p>
            <a:pPr>
              <a:buFont typeface="Wingdings" panose="05000000000000000000" pitchFamily="2" charset="2"/>
              <a:buChar char="v"/>
            </a:pPr>
            <a:r>
              <a:rPr lang="en-US" dirty="0">
                <a:solidFill>
                  <a:schemeClr val="tx1"/>
                </a:solidFill>
              </a:rPr>
              <a:t>Top-down approach</a:t>
            </a:r>
          </a:p>
          <a:p>
            <a:pPr>
              <a:buFont typeface="Wingdings" panose="05000000000000000000" pitchFamily="2" charset="2"/>
              <a:buChar char="v"/>
            </a:pPr>
            <a:r>
              <a:rPr lang="en-US" dirty="0">
                <a:solidFill>
                  <a:schemeClr val="tx1"/>
                </a:solidFill>
              </a:rPr>
              <a:t>Opposite of region growing</a:t>
            </a:r>
          </a:p>
          <a:p>
            <a:r>
              <a:rPr lang="en-US" dirty="0">
                <a:solidFill>
                  <a:schemeClr val="tx1"/>
                </a:solidFill>
              </a:rPr>
              <a:t>General Procedure</a:t>
            </a:r>
          </a:p>
          <a:p>
            <a:pPr marL="457200" indent="-457200">
              <a:buFont typeface="+mj-lt"/>
              <a:buAutoNum type="arabicPeriod"/>
            </a:pPr>
            <a:r>
              <a:rPr lang="en-US" dirty="0">
                <a:solidFill>
                  <a:schemeClr val="tx1"/>
                </a:solidFill>
              </a:rPr>
              <a:t>- First there is a large region (possibly the entire image)</a:t>
            </a:r>
          </a:p>
          <a:p>
            <a:pPr marL="457200" indent="-457200">
              <a:buFont typeface="+mj-lt"/>
              <a:buAutoNum type="arabicPeriod"/>
            </a:pPr>
            <a:r>
              <a:rPr lang="en-US" dirty="0">
                <a:solidFill>
                  <a:schemeClr val="tx1"/>
                </a:solidFill>
              </a:rPr>
              <a:t>- Then a predicate (measurement) is used to determine if the region is uniform</a:t>
            </a:r>
          </a:p>
          <a:p>
            <a:pPr marL="457200" indent="-457200">
              <a:buFont typeface="+mj-lt"/>
              <a:buAutoNum type="arabicPeriod"/>
            </a:pPr>
            <a:r>
              <a:rPr lang="en-US" dirty="0">
                <a:solidFill>
                  <a:schemeClr val="tx1"/>
                </a:solidFill>
              </a:rPr>
              <a:t>- If not, split the region into four regions</a:t>
            </a:r>
          </a:p>
          <a:p>
            <a:pPr marL="457200" indent="-457200">
              <a:buFont typeface="+mj-lt"/>
              <a:buAutoNum type="arabicPeriod"/>
            </a:pPr>
            <a:r>
              <a:rPr lang="en-US" dirty="0">
                <a:solidFill>
                  <a:schemeClr val="tx1"/>
                </a:solidFill>
              </a:rPr>
              <a:t>- Then each of these four regions is independently tested by the predicate (measurement)</a:t>
            </a:r>
          </a:p>
          <a:p>
            <a:pPr marL="457200" indent="-457200">
              <a:buFont typeface="+mj-lt"/>
              <a:buAutoNum type="arabicPeriod"/>
            </a:pPr>
            <a:r>
              <a:rPr lang="en-US" dirty="0">
                <a:solidFill>
                  <a:schemeClr val="tx1"/>
                </a:solidFill>
              </a:rPr>
              <a:t>- This procedure continues until all resulting regions are uniform</a:t>
            </a:r>
          </a:p>
        </p:txBody>
      </p:sp>
      <p:sp>
        <p:nvSpPr>
          <p:cNvPr id="4" name="Date Placeholder 3">
            <a:extLst>
              <a:ext uri="{FF2B5EF4-FFF2-40B4-BE49-F238E27FC236}">
                <a16:creationId xmlns:a16="http://schemas.microsoft.com/office/drawing/2014/main" id="{8DA47FD4-E4A4-C00B-8325-F5AEFC4F5F69}"/>
              </a:ext>
            </a:extLst>
          </p:cNvPr>
          <p:cNvSpPr>
            <a:spLocks noGrp="1"/>
          </p:cNvSpPr>
          <p:nvPr>
            <p:ph type="dt" sz="half" idx="10"/>
          </p:nvPr>
        </p:nvSpPr>
        <p:spPr/>
        <p:txBody>
          <a:bodyPr/>
          <a:lstStyle/>
          <a:p>
            <a:fld id="{5F92C2D0-18FD-4BAD-A293-2127112649CD}" type="datetime1">
              <a:rPr lang="en-US" smtClean="0"/>
              <a:t>7/20/2023</a:t>
            </a:fld>
            <a:endParaRPr lang="en-US"/>
          </a:p>
        </p:txBody>
      </p:sp>
      <p:sp>
        <p:nvSpPr>
          <p:cNvPr id="5" name="Footer Placeholder 4">
            <a:extLst>
              <a:ext uri="{FF2B5EF4-FFF2-40B4-BE49-F238E27FC236}">
                <a16:creationId xmlns:a16="http://schemas.microsoft.com/office/drawing/2014/main" id="{C27B4A79-6F3F-3778-9A8B-5FAE5FCDF8BF}"/>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BA058560-3C22-76E6-36DC-F4129F7E0DF1}"/>
              </a:ext>
            </a:extLst>
          </p:cNvPr>
          <p:cNvSpPr>
            <a:spLocks noGrp="1"/>
          </p:cNvSpPr>
          <p:nvPr>
            <p:ph type="sldNum" sz="quarter" idx="12"/>
          </p:nvPr>
        </p:nvSpPr>
        <p:spPr/>
        <p:txBody>
          <a:bodyPr/>
          <a:lstStyle/>
          <a:p>
            <a:fld id="{2FCFBBC8-F085-406F-9B65-7DDECB6CCE80}" type="slidenum">
              <a:rPr lang="en-US" smtClean="0"/>
              <a:t>53</a:t>
            </a:fld>
            <a:endParaRPr lang="en-US"/>
          </a:p>
        </p:txBody>
      </p:sp>
    </p:spTree>
    <p:extLst>
      <p:ext uri="{BB962C8B-B14F-4D97-AF65-F5344CB8AC3E}">
        <p14:creationId xmlns:p14="http://schemas.microsoft.com/office/powerpoint/2010/main" val="127162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53707D2-390F-4C50-AF15-78C66924A625}"/>
              </a:ext>
            </a:extLst>
          </p:cNvPr>
          <p:cNvSpPr txBox="1"/>
          <p:nvPr/>
        </p:nvSpPr>
        <p:spPr>
          <a:xfrm>
            <a:off x="3277773" y="2844225"/>
            <a:ext cx="4994031" cy="584775"/>
          </a:xfrm>
          <a:prstGeom prst="rect">
            <a:avLst/>
          </a:prstGeom>
          <a:noFill/>
        </p:spPr>
        <p:txBody>
          <a:bodyPr wrap="square" rtlCol="0">
            <a:spAutoFit/>
          </a:bodyPr>
          <a:lstStyle/>
          <a:p>
            <a:pPr algn="ctr"/>
            <a:r>
              <a:rPr lang="en-US" sz="3200" b="1" dirty="0"/>
              <a:t>Thank You </a:t>
            </a:r>
            <a:r>
              <a:rPr lang="en-US" sz="3200" b="1" dirty="0">
                <a:sym typeface="Wingdings" panose="05000000000000000000" pitchFamily="2" charset="2"/>
              </a:rPr>
              <a:t></a:t>
            </a:r>
            <a:endParaRPr lang="en-US" sz="3200" b="1" dirty="0"/>
          </a:p>
        </p:txBody>
      </p:sp>
      <p:sp>
        <p:nvSpPr>
          <p:cNvPr id="2" name="Date Placeholder 1">
            <a:extLst>
              <a:ext uri="{FF2B5EF4-FFF2-40B4-BE49-F238E27FC236}">
                <a16:creationId xmlns:a16="http://schemas.microsoft.com/office/drawing/2014/main" id="{F73599E2-0315-0277-B843-70800B2D3E6E}"/>
              </a:ext>
            </a:extLst>
          </p:cNvPr>
          <p:cNvSpPr>
            <a:spLocks noGrp="1"/>
          </p:cNvSpPr>
          <p:nvPr>
            <p:ph type="dt" sz="half" idx="10"/>
          </p:nvPr>
        </p:nvSpPr>
        <p:spPr/>
        <p:txBody>
          <a:bodyPr/>
          <a:lstStyle/>
          <a:p>
            <a:fld id="{CE93038D-F6A5-42A1-8030-D9E6E533AF9A}" type="datetime1">
              <a:rPr lang="en-US" smtClean="0"/>
              <a:t>7/20/2023</a:t>
            </a:fld>
            <a:endParaRPr lang="en-US"/>
          </a:p>
        </p:txBody>
      </p:sp>
      <p:sp>
        <p:nvSpPr>
          <p:cNvPr id="3" name="Footer Placeholder 2">
            <a:extLst>
              <a:ext uri="{FF2B5EF4-FFF2-40B4-BE49-F238E27FC236}">
                <a16:creationId xmlns:a16="http://schemas.microsoft.com/office/drawing/2014/main" id="{D20CA92A-C84F-E9B2-2123-8FFD09055D4E}"/>
              </a:ext>
            </a:extLst>
          </p:cNvPr>
          <p:cNvSpPr>
            <a:spLocks noGrp="1"/>
          </p:cNvSpPr>
          <p:nvPr>
            <p:ph type="ftr" sz="quarter" idx="11"/>
          </p:nvPr>
        </p:nvSpPr>
        <p:spPr/>
        <p:txBody>
          <a:bodyPr/>
          <a:lstStyle/>
          <a:p>
            <a:r>
              <a:rPr lang="en-US"/>
              <a:t>Basic Image Segmentation</a:t>
            </a:r>
          </a:p>
        </p:txBody>
      </p:sp>
      <p:sp>
        <p:nvSpPr>
          <p:cNvPr id="4" name="Slide Number Placeholder 3">
            <a:extLst>
              <a:ext uri="{FF2B5EF4-FFF2-40B4-BE49-F238E27FC236}">
                <a16:creationId xmlns:a16="http://schemas.microsoft.com/office/drawing/2014/main" id="{78CA2C75-FE3C-534B-774B-719967F79C4B}"/>
              </a:ext>
            </a:extLst>
          </p:cNvPr>
          <p:cNvSpPr>
            <a:spLocks noGrp="1"/>
          </p:cNvSpPr>
          <p:nvPr>
            <p:ph type="sldNum" sz="quarter" idx="12"/>
          </p:nvPr>
        </p:nvSpPr>
        <p:spPr/>
        <p:txBody>
          <a:bodyPr/>
          <a:lstStyle/>
          <a:p>
            <a:fld id="{2FCFBBC8-F085-406F-9B65-7DDECB6CCE80}" type="slidenum">
              <a:rPr lang="en-US" smtClean="0"/>
              <a:t>54</a:t>
            </a:fld>
            <a:endParaRPr lang="en-US"/>
          </a:p>
        </p:txBody>
      </p:sp>
    </p:spTree>
    <p:extLst>
      <p:ext uri="{BB962C8B-B14F-4D97-AF65-F5344CB8AC3E}">
        <p14:creationId xmlns:p14="http://schemas.microsoft.com/office/powerpoint/2010/main" val="297259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3D34-00D0-49B9-9C0F-72B7FED91A06}"/>
              </a:ext>
            </a:extLst>
          </p:cNvPr>
          <p:cNvSpPr>
            <a:spLocks noGrp="1"/>
          </p:cNvSpPr>
          <p:nvPr>
            <p:ph type="title"/>
          </p:nvPr>
        </p:nvSpPr>
        <p:spPr/>
        <p:txBody>
          <a:bodyPr/>
          <a:lstStyle/>
          <a:p>
            <a:r>
              <a:rPr lang="en-US" dirty="0"/>
              <a:t>Image Segmentation</a:t>
            </a:r>
          </a:p>
        </p:txBody>
      </p:sp>
      <p:sp>
        <p:nvSpPr>
          <p:cNvPr id="3" name="Content Placeholder 2">
            <a:extLst>
              <a:ext uri="{FF2B5EF4-FFF2-40B4-BE49-F238E27FC236}">
                <a16:creationId xmlns:a16="http://schemas.microsoft.com/office/drawing/2014/main" id="{8DE01A37-CD41-4902-AB95-7E462E26BC94}"/>
              </a:ext>
            </a:extLst>
          </p:cNvPr>
          <p:cNvSpPr>
            <a:spLocks noGrp="1"/>
          </p:cNvSpPr>
          <p:nvPr>
            <p:ph idx="1"/>
          </p:nvPr>
        </p:nvSpPr>
        <p:spPr/>
        <p:txBody>
          <a:bodyPr/>
          <a:lstStyle/>
          <a:p>
            <a:r>
              <a:rPr lang="en-US" b="1" dirty="0"/>
              <a:t>Objectives</a:t>
            </a:r>
          </a:p>
          <a:p>
            <a:pPr lvl="0" algn="just">
              <a:lnSpc>
                <a:spcPct val="150000"/>
              </a:lnSpc>
              <a:buFont typeface="Wingdings" panose="05000000000000000000" pitchFamily="2" charset="2"/>
              <a:buChar char="v"/>
            </a:pPr>
            <a:r>
              <a:rPr lang="en-US" dirty="0"/>
              <a:t>To find individual objects in an image OR</a:t>
            </a:r>
          </a:p>
          <a:p>
            <a:pPr lvl="0" algn="just">
              <a:lnSpc>
                <a:spcPct val="150000"/>
              </a:lnSpc>
              <a:buFont typeface="Wingdings" panose="05000000000000000000" pitchFamily="2" charset="2"/>
              <a:buChar char="v"/>
            </a:pPr>
            <a:r>
              <a:rPr lang="en-US" dirty="0"/>
              <a:t>To subdivide an image into its constituent regions or objects to simplify and/or change the representation of an image into something that is more meaningful and easier to analyze</a:t>
            </a:r>
          </a:p>
          <a:p>
            <a:pPr lvl="0" algn="just">
              <a:lnSpc>
                <a:spcPct val="150000"/>
              </a:lnSpc>
              <a:buFont typeface="Wingdings" panose="05000000000000000000" pitchFamily="2" charset="2"/>
              <a:buChar char="v"/>
            </a:pPr>
            <a:r>
              <a:rPr lang="en-US" dirty="0"/>
              <a:t>Typically used to locate objects and boundaries (lines, curves, etc.) in images</a:t>
            </a:r>
          </a:p>
          <a:p>
            <a:endParaRPr lang="en-US" dirty="0"/>
          </a:p>
        </p:txBody>
      </p:sp>
      <p:sp>
        <p:nvSpPr>
          <p:cNvPr id="4" name="Date Placeholder 3">
            <a:extLst>
              <a:ext uri="{FF2B5EF4-FFF2-40B4-BE49-F238E27FC236}">
                <a16:creationId xmlns:a16="http://schemas.microsoft.com/office/drawing/2014/main" id="{4BCFB583-61B4-8722-8140-BDDA3353E13C}"/>
              </a:ext>
            </a:extLst>
          </p:cNvPr>
          <p:cNvSpPr>
            <a:spLocks noGrp="1"/>
          </p:cNvSpPr>
          <p:nvPr>
            <p:ph type="dt" sz="half" idx="10"/>
          </p:nvPr>
        </p:nvSpPr>
        <p:spPr/>
        <p:txBody>
          <a:bodyPr/>
          <a:lstStyle/>
          <a:p>
            <a:fld id="{B04378EF-4ABA-4B53-BE4F-1A7207B04CC7}" type="datetime1">
              <a:rPr lang="en-US" smtClean="0"/>
              <a:t>7/20/2023</a:t>
            </a:fld>
            <a:endParaRPr lang="en-US"/>
          </a:p>
        </p:txBody>
      </p:sp>
      <p:sp>
        <p:nvSpPr>
          <p:cNvPr id="5" name="Footer Placeholder 4">
            <a:extLst>
              <a:ext uri="{FF2B5EF4-FFF2-40B4-BE49-F238E27FC236}">
                <a16:creationId xmlns:a16="http://schemas.microsoft.com/office/drawing/2014/main" id="{3402F0AE-33D7-F1DC-8C51-432873AF5CEA}"/>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6A7BBB08-B2D3-D3AB-9415-450C958FCC80}"/>
              </a:ext>
            </a:extLst>
          </p:cNvPr>
          <p:cNvSpPr>
            <a:spLocks noGrp="1"/>
          </p:cNvSpPr>
          <p:nvPr>
            <p:ph type="sldNum" sz="quarter" idx="12"/>
          </p:nvPr>
        </p:nvSpPr>
        <p:spPr/>
        <p:txBody>
          <a:bodyPr/>
          <a:lstStyle/>
          <a:p>
            <a:fld id="{2FCFBBC8-F085-406F-9B65-7DDECB6CCE80}" type="slidenum">
              <a:rPr lang="en-US" smtClean="0"/>
              <a:t>6</a:t>
            </a:fld>
            <a:endParaRPr lang="en-US"/>
          </a:p>
        </p:txBody>
      </p:sp>
    </p:spTree>
    <p:extLst>
      <p:ext uri="{BB962C8B-B14F-4D97-AF65-F5344CB8AC3E}">
        <p14:creationId xmlns:p14="http://schemas.microsoft.com/office/powerpoint/2010/main" val="172952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F7E7-4B68-450F-8B66-E32655EF8C39}"/>
              </a:ext>
            </a:extLst>
          </p:cNvPr>
          <p:cNvSpPr>
            <a:spLocks noGrp="1"/>
          </p:cNvSpPr>
          <p:nvPr>
            <p:ph type="title"/>
          </p:nvPr>
        </p:nvSpPr>
        <p:spPr/>
        <p:txBody>
          <a:bodyPr/>
          <a:lstStyle/>
          <a:p>
            <a:r>
              <a:rPr lang="en-US" dirty="0"/>
              <a:t>Segmentation Approach</a:t>
            </a:r>
          </a:p>
        </p:txBody>
      </p:sp>
      <p:sp>
        <p:nvSpPr>
          <p:cNvPr id="3" name="Content Placeholder 2">
            <a:extLst>
              <a:ext uri="{FF2B5EF4-FFF2-40B4-BE49-F238E27FC236}">
                <a16:creationId xmlns:a16="http://schemas.microsoft.com/office/drawing/2014/main" id="{A3D66533-FC9A-4D96-8DD9-B6E58DB40E54}"/>
              </a:ext>
            </a:extLst>
          </p:cNvPr>
          <p:cNvSpPr>
            <a:spLocks noGrp="1"/>
          </p:cNvSpPr>
          <p:nvPr>
            <p:ph idx="1"/>
          </p:nvPr>
        </p:nvSpPr>
        <p:spPr/>
        <p:txBody>
          <a:bodyPr/>
          <a:lstStyle/>
          <a:p>
            <a:pPr>
              <a:buFont typeface="Wingdings" panose="05000000000000000000" pitchFamily="2" charset="2"/>
              <a:buChar char="v"/>
            </a:pPr>
            <a:r>
              <a:rPr lang="en-US" dirty="0">
                <a:solidFill>
                  <a:schemeClr val="tx1"/>
                </a:solidFill>
              </a:rPr>
              <a:t>Segmentation algorithms generally are based on one of two basic properties of intensity values.</a:t>
            </a:r>
            <a:br>
              <a:rPr lang="en-US" dirty="0">
                <a:solidFill>
                  <a:schemeClr val="tx1"/>
                </a:solidFill>
              </a:rPr>
            </a:br>
            <a:endParaRPr lang="en-US" dirty="0">
              <a:solidFill>
                <a:schemeClr val="tx1"/>
              </a:solidFill>
            </a:endParaRPr>
          </a:p>
          <a:p>
            <a:pPr marL="0" indent="0">
              <a:buNone/>
            </a:pPr>
            <a:r>
              <a:rPr lang="en-US" dirty="0">
                <a:solidFill>
                  <a:schemeClr val="tx1"/>
                </a:solidFill>
              </a:rPr>
              <a:t>1. </a:t>
            </a:r>
            <a:r>
              <a:rPr lang="en-US" b="1" dirty="0">
                <a:solidFill>
                  <a:schemeClr val="tx1"/>
                </a:solidFill>
              </a:rPr>
              <a:t>Discontinuity</a:t>
            </a:r>
          </a:p>
          <a:p>
            <a:pPr>
              <a:buFont typeface="Wingdings" panose="05000000000000000000" pitchFamily="2" charset="2"/>
              <a:buChar char="v"/>
            </a:pPr>
            <a:r>
              <a:rPr lang="en-US" dirty="0">
                <a:solidFill>
                  <a:schemeClr val="tx1"/>
                </a:solidFill>
              </a:rPr>
              <a:t>Partitioning based on abrupt changes in intensity such as edges.</a:t>
            </a:r>
          </a:p>
          <a:p>
            <a:pPr marL="0" lvl="0" indent="0">
              <a:buNone/>
            </a:pPr>
            <a:r>
              <a:rPr lang="en-US" dirty="0">
                <a:solidFill>
                  <a:schemeClr val="tx1"/>
                </a:solidFill>
              </a:rPr>
              <a:t>2. </a:t>
            </a:r>
            <a:r>
              <a:rPr lang="en-US" b="1" dirty="0">
                <a:solidFill>
                  <a:schemeClr val="tx1"/>
                </a:solidFill>
              </a:rPr>
              <a:t>Similarity</a:t>
            </a:r>
          </a:p>
          <a:p>
            <a:pPr lvl="0">
              <a:buFont typeface="Wingdings" panose="05000000000000000000" pitchFamily="2" charset="2"/>
              <a:buChar char="v"/>
            </a:pPr>
            <a:r>
              <a:rPr lang="en-US" dirty="0">
                <a:solidFill>
                  <a:schemeClr val="tx1"/>
                </a:solidFill>
              </a:rPr>
              <a:t>Partitioning into regions based on predefined criteria (pixel intensity, color, texture etc.)</a:t>
            </a:r>
          </a:p>
          <a:p>
            <a:endParaRPr lang="en-US" dirty="0"/>
          </a:p>
        </p:txBody>
      </p:sp>
      <p:sp>
        <p:nvSpPr>
          <p:cNvPr id="4" name="Date Placeholder 3">
            <a:extLst>
              <a:ext uri="{FF2B5EF4-FFF2-40B4-BE49-F238E27FC236}">
                <a16:creationId xmlns:a16="http://schemas.microsoft.com/office/drawing/2014/main" id="{EDB9DA14-40F9-9E96-B00A-514EBD393455}"/>
              </a:ext>
            </a:extLst>
          </p:cNvPr>
          <p:cNvSpPr>
            <a:spLocks noGrp="1"/>
          </p:cNvSpPr>
          <p:nvPr>
            <p:ph type="dt" sz="half" idx="10"/>
          </p:nvPr>
        </p:nvSpPr>
        <p:spPr/>
        <p:txBody>
          <a:bodyPr/>
          <a:lstStyle/>
          <a:p>
            <a:fld id="{DD5F7743-577D-4F03-A17E-2A0AACA03106}" type="datetime1">
              <a:rPr lang="en-US" smtClean="0"/>
              <a:t>7/20/2023</a:t>
            </a:fld>
            <a:endParaRPr lang="en-US"/>
          </a:p>
        </p:txBody>
      </p:sp>
      <p:sp>
        <p:nvSpPr>
          <p:cNvPr id="5" name="Footer Placeholder 4">
            <a:extLst>
              <a:ext uri="{FF2B5EF4-FFF2-40B4-BE49-F238E27FC236}">
                <a16:creationId xmlns:a16="http://schemas.microsoft.com/office/drawing/2014/main" id="{5A138997-F5EE-41DB-E6CF-577F9B2B0620}"/>
              </a:ext>
            </a:extLst>
          </p:cNvPr>
          <p:cNvSpPr>
            <a:spLocks noGrp="1"/>
          </p:cNvSpPr>
          <p:nvPr>
            <p:ph type="ftr" sz="quarter" idx="11"/>
          </p:nvPr>
        </p:nvSpPr>
        <p:spPr/>
        <p:txBody>
          <a:bodyPr/>
          <a:lstStyle/>
          <a:p>
            <a:r>
              <a:rPr lang="en-US"/>
              <a:t>Basic Image Segmentation</a:t>
            </a:r>
          </a:p>
        </p:txBody>
      </p:sp>
      <p:sp>
        <p:nvSpPr>
          <p:cNvPr id="6" name="Slide Number Placeholder 5">
            <a:extLst>
              <a:ext uri="{FF2B5EF4-FFF2-40B4-BE49-F238E27FC236}">
                <a16:creationId xmlns:a16="http://schemas.microsoft.com/office/drawing/2014/main" id="{A7AF1F97-285E-A993-E0D7-02760D11F63C}"/>
              </a:ext>
            </a:extLst>
          </p:cNvPr>
          <p:cNvSpPr>
            <a:spLocks noGrp="1"/>
          </p:cNvSpPr>
          <p:nvPr>
            <p:ph type="sldNum" sz="quarter" idx="12"/>
          </p:nvPr>
        </p:nvSpPr>
        <p:spPr/>
        <p:txBody>
          <a:bodyPr/>
          <a:lstStyle/>
          <a:p>
            <a:fld id="{2FCFBBC8-F085-406F-9B65-7DDECB6CCE80}" type="slidenum">
              <a:rPr lang="en-US" smtClean="0"/>
              <a:t>7</a:t>
            </a:fld>
            <a:endParaRPr lang="en-US"/>
          </a:p>
        </p:txBody>
      </p:sp>
    </p:spTree>
    <p:extLst>
      <p:ext uri="{BB962C8B-B14F-4D97-AF65-F5344CB8AC3E}">
        <p14:creationId xmlns:p14="http://schemas.microsoft.com/office/powerpoint/2010/main" val="172201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ED18F0-548E-4EFC-8B1C-60CF0C908BB2}"/>
              </a:ext>
            </a:extLst>
          </p:cNvPr>
          <p:cNvSpPr>
            <a:spLocks noGrp="1"/>
          </p:cNvSpPr>
          <p:nvPr>
            <p:ph type="title"/>
          </p:nvPr>
        </p:nvSpPr>
        <p:spPr/>
        <p:txBody>
          <a:bodyPr/>
          <a:lstStyle/>
          <a:p>
            <a:r>
              <a:rPr lang="en-US" dirty="0"/>
              <a:t>Segmentation Approach</a:t>
            </a:r>
          </a:p>
        </p:txBody>
      </p:sp>
      <p:sp>
        <p:nvSpPr>
          <p:cNvPr id="6" name="Content Placeholder 5">
            <a:extLst>
              <a:ext uri="{FF2B5EF4-FFF2-40B4-BE49-F238E27FC236}">
                <a16:creationId xmlns:a16="http://schemas.microsoft.com/office/drawing/2014/main" id="{373B58F7-0939-43FD-BE5B-774C5624AC2D}"/>
              </a:ext>
            </a:extLst>
          </p:cNvPr>
          <p:cNvSpPr>
            <a:spLocks noGrp="1"/>
          </p:cNvSpPr>
          <p:nvPr>
            <p:ph sz="half" idx="2"/>
          </p:nvPr>
        </p:nvSpPr>
        <p:spPr>
          <a:xfrm>
            <a:off x="6217920" y="1845734"/>
            <a:ext cx="4937760" cy="4442523"/>
          </a:xfrm>
        </p:spPr>
        <p:txBody>
          <a:bodyPr>
            <a:normAutofit fontScale="92500" lnSpcReduction="20000"/>
          </a:bodyPr>
          <a:lstStyle/>
          <a:p>
            <a:pPr algn="just">
              <a:lnSpc>
                <a:spcPct val="150000"/>
              </a:lnSpc>
            </a:pPr>
            <a:r>
              <a:rPr lang="en-US" b="1" dirty="0">
                <a:solidFill>
                  <a:schemeClr val="tx1"/>
                </a:solidFill>
              </a:rPr>
              <a:t>Figure 1: </a:t>
            </a:r>
            <a:r>
              <a:rPr lang="en-US" dirty="0">
                <a:solidFill>
                  <a:schemeClr val="tx1"/>
                </a:solidFill>
              </a:rPr>
              <a:t>(a) Image containing a region of constant intensity. (b) Image showing the boundary of the inner region, obtained from intensity discontinuities. (c) Result of segmenting the image into two regions. (d) Image containing a textured region. (e) Result of edge computations. Note the large number of small edges that are connected to the original boundary, making it difficult to find a unique boundary using only edge information. (f) Result of segmentation based on region properties. </a:t>
            </a:r>
          </a:p>
        </p:txBody>
      </p:sp>
      <p:pic>
        <p:nvPicPr>
          <p:cNvPr id="9" name="Picture 8">
            <a:extLst>
              <a:ext uri="{FF2B5EF4-FFF2-40B4-BE49-F238E27FC236}">
                <a16:creationId xmlns:a16="http://schemas.microsoft.com/office/drawing/2014/main" id="{CD7242B4-D58B-4CD9-82EC-2609C89BBD2B}"/>
              </a:ext>
            </a:extLst>
          </p:cNvPr>
          <p:cNvPicPr>
            <a:picLocks noChangeAspect="1"/>
          </p:cNvPicPr>
          <p:nvPr/>
        </p:nvPicPr>
        <p:blipFill>
          <a:blip r:embed="rId2"/>
          <a:stretch>
            <a:fillRect/>
          </a:stretch>
        </p:blipFill>
        <p:spPr>
          <a:xfrm>
            <a:off x="1097279" y="1845734"/>
            <a:ext cx="4876803" cy="3767276"/>
          </a:xfrm>
          <a:prstGeom prst="rect">
            <a:avLst/>
          </a:prstGeom>
        </p:spPr>
      </p:pic>
      <p:pic>
        <p:nvPicPr>
          <p:cNvPr id="10" name="Picture 9">
            <a:extLst>
              <a:ext uri="{FF2B5EF4-FFF2-40B4-BE49-F238E27FC236}">
                <a16:creationId xmlns:a16="http://schemas.microsoft.com/office/drawing/2014/main" id="{C42B2E1F-46E8-4F8B-8AE8-99CFC6A41E75}"/>
              </a:ext>
            </a:extLst>
          </p:cNvPr>
          <p:cNvPicPr>
            <a:picLocks noChangeAspect="1"/>
          </p:cNvPicPr>
          <p:nvPr/>
        </p:nvPicPr>
        <p:blipFill>
          <a:blip r:embed="rId3"/>
          <a:stretch>
            <a:fillRect/>
          </a:stretch>
        </p:blipFill>
        <p:spPr>
          <a:xfrm>
            <a:off x="1097279" y="5725055"/>
            <a:ext cx="666750" cy="504825"/>
          </a:xfrm>
          <a:prstGeom prst="rect">
            <a:avLst/>
          </a:prstGeom>
        </p:spPr>
      </p:pic>
      <p:sp>
        <p:nvSpPr>
          <p:cNvPr id="2" name="Date Placeholder 1">
            <a:extLst>
              <a:ext uri="{FF2B5EF4-FFF2-40B4-BE49-F238E27FC236}">
                <a16:creationId xmlns:a16="http://schemas.microsoft.com/office/drawing/2014/main" id="{61F52277-B359-1762-588A-DC72131489BD}"/>
              </a:ext>
            </a:extLst>
          </p:cNvPr>
          <p:cNvSpPr>
            <a:spLocks noGrp="1"/>
          </p:cNvSpPr>
          <p:nvPr>
            <p:ph type="dt" sz="half" idx="10"/>
          </p:nvPr>
        </p:nvSpPr>
        <p:spPr/>
        <p:txBody>
          <a:bodyPr/>
          <a:lstStyle/>
          <a:p>
            <a:fld id="{D4CD737A-E043-4A99-B5B1-91F5D8087A29}" type="datetime1">
              <a:rPr lang="en-US" smtClean="0"/>
              <a:t>7/20/2023</a:t>
            </a:fld>
            <a:endParaRPr lang="en-US"/>
          </a:p>
        </p:txBody>
      </p:sp>
      <p:sp>
        <p:nvSpPr>
          <p:cNvPr id="3" name="Footer Placeholder 2">
            <a:extLst>
              <a:ext uri="{FF2B5EF4-FFF2-40B4-BE49-F238E27FC236}">
                <a16:creationId xmlns:a16="http://schemas.microsoft.com/office/drawing/2014/main" id="{840C93E7-0861-1B71-C9D4-DB796A3FEF59}"/>
              </a:ext>
            </a:extLst>
          </p:cNvPr>
          <p:cNvSpPr>
            <a:spLocks noGrp="1"/>
          </p:cNvSpPr>
          <p:nvPr>
            <p:ph type="ftr" sz="quarter" idx="11"/>
          </p:nvPr>
        </p:nvSpPr>
        <p:spPr/>
        <p:txBody>
          <a:bodyPr/>
          <a:lstStyle/>
          <a:p>
            <a:r>
              <a:rPr lang="en-US"/>
              <a:t>Basic Image Segmentation</a:t>
            </a:r>
          </a:p>
        </p:txBody>
      </p:sp>
      <p:sp>
        <p:nvSpPr>
          <p:cNvPr id="4" name="Slide Number Placeholder 3">
            <a:extLst>
              <a:ext uri="{FF2B5EF4-FFF2-40B4-BE49-F238E27FC236}">
                <a16:creationId xmlns:a16="http://schemas.microsoft.com/office/drawing/2014/main" id="{A0C0239D-F1E0-5B74-131F-674230DEAE9B}"/>
              </a:ext>
            </a:extLst>
          </p:cNvPr>
          <p:cNvSpPr>
            <a:spLocks noGrp="1"/>
          </p:cNvSpPr>
          <p:nvPr>
            <p:ph type="sldNum" sz="quarter" idx="12"/>
          </p:nvPr>
        </p:nvSpPr>
        <p:spPr/>
        <p:txBody>
          <a:bodyPr/>
          <a:lstStyle/>
          <a:p>
            <a:fld id="{2FCFBBC8-F085-406F-9B65-7DDECB6CCE80}" type="slidenum">
              <a:rPr lang="en-US" smtClean="0"/>
              <a:t>8</a:t>
            </a:fld>
            <a:endParaRPr lang="en-US"/>
          </a:p>
        </p:txBody>
      </p:sp>
    </p:spTree>
    <p:extLst>
      <p:ext uri="{BB962C8B-B14F-4D97-AF65-F5344CB8AC3E}">
        <p14:creationId xmlns:p14="http://schemas.microsoft.com/office/powerpoint/2010/main" val="190523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1A3EA3-F70E-4CE2-80FC-14869E1C6241}"/>
              </a:ext>
            </a:extLst>
          </p:cNvPr>
          <p:cNvSpPr>
            <a:spLocks noGrp="1"/>
          </p:cNvSpPr>
          <p:nvPr>
            <p:ph type="title"/>
          </p:nvPr>
        </p:nvSpPr>
        <p:spPr/>
        <p:txBody>
          <a:bodyPr/>
          <a:lstStyle/>
          <a:p>
            <a:r>
              <a:rPr lang="en-US" dirty="0"/>
              <a:t>Detection of Dis-continuities</a:t>
            </a:r>
          </a:p>
        </p:txBody>
      </p:sp>
      <p:sp>
        <p:nvSpPr>
          <p:cNvPr id="6" name="Content Placeholder 5">
            <a:extLst>
              <a:ext uri="{FF2B5EF4-FFF2-40B4-BE49-F238E27FC236}">
                <a16:creationId xmlns:a16="http://schemas.microsoft.com/office/drawing/2014/main" id="{801C2837-E223-4AE7-97B6-F51A094B5C3F}"/>
              </a:ext>
            </a:extLst>
          </p:cNvPr>
          <p:cNvSpPr>
            <a:spLocks noGrp="1"/>
          </p:cNvSpPr>
          <p:nvPr>
            <p:ph idx="1"/>
          </p:nvPr>
        </p:nvSpPr>
        <p:spPr/>
        <p:txBody>
          <a:bodyPr/>
          <a:lstStyle/>
          <a:p>
            <a:pPr>
              <a:buFont typeface="Wingdings" panose="05000000000000000000" pitchFamily="2" charset="2"/>
              <a:buChar char="v"/>
            </a:pPr>
            <a:r>
              <a:rPr lang="en-US" dirty="0"/>
              <a:t>Detecting basic types of discontinuities:</a:t>
            </a:r>
          </a:p>
          <a:p>
            <a:pPr marL="457200" indent="-457200">
              <a:buFont typeface="+mj-lt"/>
              <a:buAutoNum type="arabicPeriod"/>
            </a:pPr>
            <a:r>
              <a:rPr lang="en-US" dirty="0"/>
              <a:t>Lines</a:t>
            </a:r>
          </a:p>
          <a:p>
            <a:pPr marL="457200" indent="-457200">
              <a:buFont typeface="+mj-lt"/>
              <a:buAutoNum type="arabicPeriod"/>
            </a:pPr>
            <a:r>
              <a:rPr lang="en-US" dirty="0"/>
              <a:t>Points</a:t>
            </a:r>
          </a:p>
          <a:p>
            <a:pPr marL="457200" indent="-457200">
              <a:buFont typeface="+mj-lt"/>
              <a:buAutoNum type="arabicPeriod"/>
            </a:pPr>
            <a:r>
              <a:rPr lang="en-US" dirty="0"/>
              <a:t>Edges</a:t>
            </a:r>
          </a:p>
        </p:txBody>
      </p:sp>
      <p:sp>
        <p:nvSpPr>
          <p:cNvPr id="2" name="Date Placeholder 1">
            <a:extLst>
              <a:ext uri="{FF2B5EF4-FFF2-40B4-BE49-F238E27FC236}">
                <a16:creationId xmlns:a16="http://schemas.microsoft.com/office/drawing/2014/main" id="{7E7B337E-50BD-E9BA-FB3A-C6370C40DCDA}"/>
              </a:ext>
            </a:extLst>
          </p:cNvPr>
          <p:cNvSpPr>
            <a:spLocks noGrp="1"/>
          </p:cNvSpPr>
          <p:nvPr>
            <p:ph type="dt" sz="half" idx="10"/>
          </p:nvPr>
        </p:nvSpPr>
        <p:spPr/>
        <p:txBody>
          <a:bodyPr/>
          <a:lstStyle/>
          <a:p>
            <a:fld id="{196609AD-8D93-449A-A1B0-A1CB66F5318D}" type="datetime1">
              <a:rPr lang="en-US" smtClean="0"/>
              <a:t>7/20/2023</a:t>
            </a:fld>
            <a:endParaRPr lang="en-US"/>
          </a:p>
        </p:txBody>
      </p:sp>
      <p:sp>
        <p:nvSpPr>
          <p:cNvPr id="3" name="Footer Placeholder 2">
            <a:extLst>
              <a:ext uri="{FF2B5EF4-FFF2-40B4-BE49-F238E27FC236}">
                <a16:creationId xmlns:a16="http://schemas.microsoft.com/office/drawing/2014/main" id="{670A5249-7DC0-3FAA-555C-AD75696F516E}"/>
              </a:ext>
            </a:extLst>
          </p:cNvPr>
          <p:cNvSpPr>
            <a:spLocks noGrp="1"/>
          </p:cNvSpPr>
          <p:nvPr>
            <p:ph type="ftr" sz="quarter" idx="11"/>
          </p:nvPr>
        </p:nvSpPr>
        <p:spPr/>
        <p:txBody>
          <a:bodyPr/>
          <a:lstStyle/>
          <a:p>
            <a:r>
              <a:rPr lang="en-US"/>
              <a:t>Basic Image Segmentation</a:t>
            </a:r>
          </a:p>
        </p:txBody>
      </p:sp>
      <p:sp>
        <p:nvSpPr>
          <p:cNvPr id="4" name="Slide Number Placeholder 3">
            <a:extLst>
              <a:ext uri="{FF2B5EF4-FFF2-40B4-BE49-F238E27FC236}">
                <a16:creationId xmlns:a16="http://schemas.microsoft.com/office/drawing/2014/main" id="{AD142EEF-0328-694D-D4E5-434FEAA3AD57}"/>
              </a:ext>
            </a:extLst>
          </p:cNvPr>
          <p:cNvSpPr>
            <a:spLocks noGrp="1"/>
          </p:cNvSpPr>
          <p:nvPr>
            <p:ph type="sldNum" sz="quarter" idx="12"/>
          </p:nvPr>
        </p:nvSpPr>
        <p:spPr/>
        <p:txBody>
          <a:bodyPr/>
          <a:lstStyle/>
          <a:p>
            <a:fld id="{2FCFBBC8-F085-406F-9B65-7DDECB6CCE80}" type="slidenum">
              <a:rPr lang="en-US" smtClean="0"/>
              <a:t>9</a:t>
            </a:fld>
            <a:endParaRPr lang="en-US"/>
          </a:p>
        </p:txBody>
      </p:sp>
    </p:spTree>
    <p:extLst>
      <p:ext uri="{BB962C8B-B14F-4D97-AF65-F5344CB8AC3E}">
        <p14:creationId xmlns:p14="http://schemas.microsoft.com/office/powerpoint/2010/main" val="30660712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1">
      <a:majorFont>
        <a:latin typeface="Times New Roman"/>
        <a:ea typeface=""/>
        <a:cs typeface=""/>
      </a:majorFont>
      <a:minorFont>
        <a:latin typeface="Times New Roman"/>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4768</TotalTime>
  <Words>3140</Words>
  <Application>Microsoft Office PowerPoint</Application>
  <PresentationFormat>Widescreen</PresentationFormat>
  <Paragraphs>464</Paragraphs>
  <Slides>54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Calibri</vt:lpstr>
      <vt:lpstr>Cambria Math</vt:lpstr>
      <vt:lpstr>Georgia</vt:lpstr>
      <vt:lpstr>Gill Sans MT</vt:lpstr>
      <vt:lpstr>Times New Roman</vt:lpstr>
      <vt:lpstr>TimesTen-Roman</vt:lpstr>
      <vt:lpstr>Wingdings</vt:lpstr>
      <vt:lpstr>Retrospect</vt:lpstr>
      <vt:lpstr>Chapter 10 ~ Basic Image Segmentation</vt:lpstr>
      <vt:lpstr>Image Analysis</vt:lpstr>
      <vt:lpstr>Image Analysis (Edge Detection)</vt:lpstr>
      <vt:lpstr>Image Analysis (Segmentation)</vt:lpstr>
      <vt:lpstr>Image Segmentation</vt:lpstr>
      <vt:lpstr>Image Segmentation</vt:lpstr>
      <vt:lpstr>Segmentation Approach</vt:lpstr>
      <vt:lpstr>Segmentation Approach</vt:lpstr>
      <vt:lpstr>Detection of Dis-continuities</vt:lpstr>
      <vt:lpstr>Detection of Dis-continuities</vt:lpstr>
      <vt:lpstr>Detection of Discontinuities</vt:lpstr>
      <vt:lpstr>Detection of Discontinuities</vt:lpstr>
      <vt:lpstr>Detection of Discontinuities</vt:lpstr>
      <vt:lpstr>Detection of Discontinuities</vt:lpstr>
      <vt:lpstr>Detection of Discontinuities</vt:lpstr>
      <vt:lpstr>Detection of Discontinuities (Isolated Points)</vt:lpstr>
      <vt:lpstr>Detection of Discontinuities (Line Detection)</vt:lpstr>
      <vt:lpstr>Detection of Discontinuities (Line Detection)</vt:lpstr>
      <vt:lpstr>Detection of Discontinuities (Line Detection)</vt:lpstr>
      <vt:lpstr>Detection of Discontinuities (Line Detection)</vt:lpstr>
      <vt:lpstr>Edge Detection</vt:lpstr>
      <vt:lpstr>Edge Detection</vt:lpstr>
      <vt:lpstr>Edge Detection</vt:lpstr>
      <vt:lpstr>Edge Detection</vt:lpstr>
      <vt:lpstr>Behavior of the first and second derivatives in the region of a noisy edge </vt:lpstr>
      <vt:lpstr>Gradient Operators</vt:lpstr>
      <vt:lpstr>Gradient Operators</vt:lpstr>
      <vt:lpstr>Gradient Operators</vt:lpstr>
      <vt:lpstr>Gradient Operators</vt:lpstr>
      <vt:lpstr>Gradient Operators</vt:lpstr>
      <vt:lpstr>Properties of Edge Detector</vt:lpstr>
      <vt:lpstr>Canny Edge Detector Algorithm</vt:lpstr>
      <vt:lpstr>Canny Edge Detector</vt:lpstr>
      <vt:lpstr>Canny Edge Detector</vt:lpstr>
      <vt:lpstr>Canny Edge Detector</vt:lpstr>
      <vt:lpstr>Canny Edge Detector</vt:lpstr>
      <vt:lpstr>Canny Edge Detector</vt:lpstr>
      <vt:lpstr>Canny Edge Detector</vt:lpstr>
      <vt:lpstr>Canny Edge Detector</vt:lpstr>
      <vt:lpstr>Canny Edge Detector</vt:lpstr>
      <vt:lpstr>Canny Edge Detector</vt:lpstr>
      <vt:lpstr>Canny Edge Detector</vt:lpstr>
      <vt:lpstr>Canny Edge Detector</vt:lpstr>
      <vt:lpstr>Edge detection comparison</vt:lpstr>
      <vt:lpstr>Region Based Segmentation</vt:lpstr>
      <vt:lpstr>Region Based Segmentation</vt:lpstr>
      <vt:lpstr>Region Growing</vt:lpstr>
      <vt:lpstr>Region Growing</vt:lpstr>
      <vt:lpstr>Region Growing</vt:lpstr>
      <vt:lpstr>Region Growing</vt:lpstr>
      <vt:lpstr>Region Growing Algorithm</vt:lpstr>
      <vt:lpstr>Region Growing </vt:lpstr>
      <vt:lpstr>Region Splitting and Merging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Mahedy Hasan</dc:creator>
  <cp:lastModifiedBy>Mahedy Hasan</cp:lastModifiedBy>
  <cp:revision>50</cp:revision>
  <dcterms:created xsi:type="dcterms:W3CDTF">2022-12-04T12:07:22Z</dcterms:created>
  <dcterms:modified xsi:type="dcterms:W3CDTF">2023-07-20T08:24:03Z</dcterms:modified>
</cp:coreProperties>
</file>