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6" r:id="rId8"/>
    <p:sldId id="263" r:id="rId9"/>
    <p:sldId id="264" r:id="rId10"/>
    <p:sldId id="267" r:id="rId11"/>
    <p:sldId id="265" r:id="rId12"/>
    <p:sldId id="268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3817"/>
    <a:srgbClr val="131D0C"/>
    <a:srgbClr val="866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17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4047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72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01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0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0"/>
          <p:cNvSpPr/>
          <p:nvPr/>
        </p:nvSpPr>
        <p:spPr>
          <a:xfrm>
            <a:off x="4437923" y="1031985"/>
            <a:ext cx="4617721" cy="491067"/>
          </a:xfrm>
          <a:prstGeom prst="rect">
            <a:avLst/>
          </a:prstGeom>
          <a:solidFill>
            <a:srgbClr val="F5FCF2"/>
          </a:solidFill>
          <a:ln w="12700">
            <a:solidFill>
              <a:srgbClr val="F5FCF2"/>
            </a:solidFill>
            <a:prstDash val="solid"/>
          </a:ln>
        </p:spPr>
        <p:txBody>
          <a:bodyPr/>
          <a:lstStyle/>
          <a:p>
            <a:r>
              <a:rPr lang="en-US" sz="1800" b="0" strike="noStrike" spc="-1" dirty="0">
                <a:solidFill>
                  <a:srgbClr val="FFFFFF"/>
                </a:solidFill>
                <a:latin typeface="Arial"/>
                <a:ea typeface="Microsoft YaHei"/>
              </a:rPr>
              <a:t>Puja   P     200351                                              </a:t>
            </a:r>
            <a:endParaRPr lang="en-US" sz="1800" b="0" strike="noStrike" spc="-1" dirty="0">
              <a:solidFill>
                <a:srgbClr val="FFFFFF"/>
              </a:solidFill>
              <a:latin typeface="Arial"/>
            </a:endParaRPr>
          </a:p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4402217" y="492910"/>
            <a:ext cx="4898809" cy="8587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26E2D"/>
                </a:solidFill>
              </a:rPr>
              <a:t>RUET Campus Network</a:t>
            </a:r>
            <a:endParaRPr lang="en-US" sz="3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6716" y="430769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76756" y="4284830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b="1" dirty="0" err="1">
                <a:solidFill>
                  <a:srgbClr val="D66A1F"/>
                </a:solidFill>
              </a:rPr>
              <a:t>Rajshahi</a:t>
            </a:r>
            <a:r>
              <a:rPr lang="en-US" sz="1200" b="1" dirty="0">
                <a:solidFill>
                  <a:srgbClr val="D66A1F"/>
                </a:solidFill>
              </a:rPr>
              <a:t> University of Engineering &amp; Technology</a:t>
            </a:r>
            <a:endParaRPr lang="en-US" sz="12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579FAB-2526-A239-D9D6-56441E330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86" y="-22833"/>
            <a:ext cx="4117887" cy="5166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8FB15C8-2C60-E901-A8FF-F9777BDC3F63}"/>
              </a:ext>
            </a:extLst>
          </p:cNvPr>
          <p:cNvSpPr txBox="1"/>
          <p:nvPr/>
        </p:nvSpPr>
        <p:spPr>
          <a:xfrm>
            <a:off x="4402217" y="2151275"/>
            <a:ext cx="470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26E2D"/>
                </a:solidFill>
              </a:rPr>
              <a:t>Puja Saha (2003151)</a:t>
            </a:r>
            <a:endParaRPr lang="en-US" sz="1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57B573-543B-4FAB-6849-325707B97DA7}"/>
              </a:ext>
            </a:extLst>
          </p:cNvPr>
          <p:cNvSpPr txBox="1"/>
          <p:nvPr/>
        </p:nvSpPr>
        <p:spPr>
          <a:xfrm>
            <a:off x="4338717" y="2540741"/>
            <a:ext cx="4834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26E2D"/>
                </a:solidFill>
              </a:rPr>
              <a:t> </a:t>
            </a:r>
            <a:r>
              <a:rPr lang="en-US" b="1" dirty="0" err="1">
                <a:solidFill>
                  <a:srgbClr val="026E2D"/>
                </a:solidFill>
              </a:rPr>
              <a:t>Rezanur</a:t>
            </a:r>
            <a:r>
              <a:rPr lang="en-US" b="1" dirty="0">
                <a:solidFill>
                  <a:srgbClr val="026E2D"/>
                </a:solidFill>
              </a:rPr>
              <a:t> </a:t>
            </a:r>
            <a:r>
              <a:rPr lang="en-US" b="1" dirty="0" err="1">
                <a:solidFill>
                  <a:srgbClr val="026E2D"/>
                </a:solidFill>
              </a:rPr>
              <a:t>Akndo</a:t>
            </a:r>
            <a:r>
              <a:rPr lang="en-US" b="1" dirty="0">
                <a:solidFill>
                  <a:srgbClr val="026E2D"/>
                </a:solidFill>
              </a:rPr>
              <a:t> (2003152)</a:t>
            </a:r>
            <a:endParaRPr lang="en-US" sz="1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57BD84-C5DF-94C9-E55E-4D0A3655D058}"/>
              </a:ext>
            </a:extLst>
          </p:cNvPr>
          <p:cNvSpPr txBox="1"/>
          <p:nvPr/>
        </p:nvSpPr>
        <p:spPr>
          <a:xfrm>
            <a:off x="4338717" y="2907872"/>
            <a:ext cx="470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26E2D"/>
                </a:solidFill>
              </a:rPr>
              <a:t> Anika Hossain (2003153)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67D3C0-EC88-0A45-CE9A-DAD579898F79}"/>
              </a:ext>
            </a:extLst>
          </p:cNvPr>
          <p:cNvSpPr txBox="1"/>
          <p:nvPr/>
        </p:nvSpPr>
        <p:spPr>
          <a:xfrm>
            <a:off x="4287917" y="3285846"/>
            <a:ext cx="4783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26E2D"/>
                </a:solidFill>
              </a:rPr>
              <a:t> </a:t>
            </a:r>
            <a:r>
              <a:rPr lang="en-US" b="1" dirty="0">
                <a:solidFill>
                  <a:srgbClr val="026E2D"/>
                </a:solidFill>
              </a:rPr>
              <a:t> Sajidur Rahman (2003154)</a:t>
            </a:r>
            <a:endParaRPr lang="en-US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7883592-546A-9EAF-A05A-52F1584451A3}"/>
              </a:ext>
            </a:extLst>
          </p:cNvPr>
          <p:cNvSpPr txBox="1"/>
          <p:nvPr/>
        </p:nvSpPr>
        <p:spPr>
          <a:xfrm>
            <a:off x="4364117" y="3668148"/>
            <a:ext cx="4707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rgbClr val="026E2D"/>
                </a:solidFill>
              </a:rPr>
              <a:t>Md Abdur Rahaman (2003155)</a:t>
            </a:r>
            <a:endParaRPr lang="en-US" sz="1800" dirty="0"/>
          </a:p>
        </p:txBody>
      </p:sp>
      <p:pic>
        <p:nvPicPr>
          <p:cNvPr id="35" name="Image 3" descr="preencoded.png">
            <a:extLst>
              <a:ext uri="{FF2B5EF4-FFF2-40B4-BE49-F238E27FC236}">
                <a16:creationId xmlns:a16="http://schemas.microsoft.com/office/drawing/2014/main" id="{ED249F80-AFFB-2C3C-2D01-6AED85A553B7}"/>
              </a:ext>
            </a:extLst>
          </p:cNvPr>
          <p:cNvPicPr/>
          <p:nvPr/>
        </p:nvPicPr>
        <p:blipFill>
          <a:blip r:embed="rId5"/>
          <a:stretch/>
        </p:blipFill>
        <p:spPr>
          <a:xfrm rot="10800000" flipV="1">
            <a:off x="6318672" y="1445893"/>
            <a:ext cx="722156" cy="517495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>
            <a:extLst>
              <a:ext uri="{FF2B5EF4-FFF2-40B4-BE49-F238E27FC236}">
                <a16:creationId xmlns:a16="http://schemas.microsoft.com/office/drawing/2014/main" id="{4A27ED84-9C86-03F7-80E1-DF3FA7B61920}"/>
              </a:ext>
            </a:extLst>
          </p:cNvPr>
          <p:cNvSpPr/>
          <p:nvPr/>
        </p:nvSpPr>
        <p:spPr>
          <a:xfrm>
            <a:off x="457200" y="365760"/>
            <a:ext cx="82288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1" strike="noStrike" spc="-1" dirty="0">
                <a:solidFill>
                  <a:srgbClr val="064E3B"/>
                </a:solidFill>
                <a:latin typeface="Calibri"/>
              </a:rPr>
              <a:t>Comparison of Routing Approaches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" name="Table 0">
            <a:extLst>
              <a:ext uri="{FF2B5EF4-FFF2-40B4-BE49-F238E27FC236}">
                <a16:creationId xmlns:a16="http://schemas.microsoft.com/office/drawing/2014/main" id="{B02DCDBE-41DC-0952-EBC2-A4028989B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29465"/>
              </p:ext>
            </p:extLst>
          </p:nvPr>
        </p:nvGraphicFramePr>
        <p:xfrm>
          <a:off x="457200" y="1115695"/>
          <a:ext cx="8332642" cy="2637065"/>
        </p:xfrm>
        <a:graphic>
          <a:graphicData uri="http://schemas.openxmlformats.org/drawingml/2006/table">
            <a:tbl>
              <a:tblPr/>
              <a:tblGrid>
                <a:gridCol w="23146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16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1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7413">
                <a:tc>
                  <a:txBody>
                    <a:bodyPr/>
                    <a:lstStyle/>
                    <a:p>
                      <a:pPr algn="ctr"/>
                      <a:r>
                        <a:rPr lang="en-US" sz="1600" b="1" strike="noStrike" spc="-1" dirty="0">
                          <a:solidFill>
                            <a:srgbClr val="064E3B"/>
                          </a:solidFill>
                          <a:latin typeface="+mn-lt"/>
                        </a:rPr>
                        <a:t>Aspects</a:t>
                      </a:r>
                      <a:endParaRPr lang="en-US" sz="1600" b="0" strike="noStrike" spc="-1" dirty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E6F4F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64E3B"/>
                          </a:solidFill>
                          <a:latin typeface="Calibri"/>
                        </a:rPr>
                        <a:t>Static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E6F4F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64E3B"/>
                          </a:solidFill>
                          <a:latin typeface="Calibri"/>
                        </a:rPr>
                        <a:t>Floating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E6F4F1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600" b="1" strike="noStrike" spc="-1" dirty="0">
                          <a:solidFill>
                            <a:srgbClr val="064E3B"/>
                          </a:solidFill>
                          <a:latin typeface="Calibri"/>
                        </a:rPr>
                        <a:t>RIP</a:t>
                      </a:r>
                      <a:endParaRPr lang="en-US" sz="16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E6F4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413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1" strike="noStrike" spc="-1" dirty="0">
                          <a:solidFill>
                            <a:srgbClr val="1B1B1B"/>
                          </a:solidFill>
                          <a:latin typeface="Calibri"/>
                        </a:rPr>
                        <a:t>Reliability</a:t>
                      </a:r>
                      <a:endParaRPr lang="en-US" sz="1200" b="1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High if configured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Medium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 dirty="0">
                          <a:solidFill>
                            <a:srgbClr val="1B1B1B"/>
                          </a:solidFill>
                          <a:latin typeface="Calibri"/>
                        </a:rPr>
                        <a:t>High (Converges)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413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Ease of Setup</a:t>
                      </a:r>
                      <a:endParaRPr lang="en-US" sz="1200" b="1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Manual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Semi-automatic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Automatic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7413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1" strike="noStrike" spc="-1" dirty="0">
                          <a:solidFill>
                            <a:srgbClr val="1B1B1B"/>
                          </a:solidFill>
                          <a:latin typeface="Calibri"/>
                        </a:rPr>
                        <a:t>Energy Use</a:t>
                      </a:r>
                      <a:endParaRPr lang="en-US" sz="1200" b="1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Low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Medium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 dirty="0">
                          <a:solidFill>
                            <a:srgbClr val="1B1B1B"/>
                          </a:solidFill>
                          <a:latin typeface="Calibri"/>
                        </a:rPr>
                        <a:t>Higher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 cap="flat" cmpd="sng" algn="ctr">
                      <a:solidFill>
                        <a:srgbClr val="04785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7413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1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Scalability</a:t>
                      </a:r>
                      <a:endParaRPr lang="en-US" sz="1200" b="1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Poor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>
                          <a:solidFill>
                            <a:srgbClr val="1B1B1B"/>
                          </a:solidFill>
                          <a:latin typeface="Calibri"/>
                        </a:rPr>
                        <a:t>Moderate</a:t>
                      </a:r>
                      <a:endParaRPr lang="en-US" sz="12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  <a:tabLst>
                          <a:tab pos="0" algn="l"/>
                        </a:tabLst>
                      </a:pPr>
                      <a:r>
                        <a:rPr lang="en-US" sz="1200" b="0" strike="noStrike" spc="-1" dirty="0">
                          <a:solidFill>
                            <a:srgbClr val="1B1B1B"/>
                          </a:solidFill>
                          <a:latin typeface="Calibri"/>
                        </a:rPr>
                        <a:t>Good</a:t>
                      </a:r>
                      <a:endParaRPr lang="en-US" sz="1200" b="0" strike="noStrike" spc="-1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>
                    <a:lnL w="6480">
                      <a:solidFill>
                        <a:srgbClr val="047857"/>
                      </a:solidFill>
                      <a:prstDash val="solid"/>
                    </a:lnL>
                    <a:lnR w="6480">
                      <a:solidFill>
                        <a:srgbClr val="047857"/>
                      </a:solidFill>
                      <a:prstDash val="solid"/>
                    </a:lnR>
                    <a:lnT w="6480">
                      <a:solidFill>
                        <a:srgbClr val="047857"/>
                      </a:solidFill>
                      <a:prstDash val="solid"/>
                    </a:lnT>
                    <a:lnB w="6480">
                      <a:solidFill>
                        <a:srgbClr val="047857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1EEF85-E387-4708-1770-E8244D4D3861}"/>
              </a:ext>
            </a:extLst>
          </p:cNvPr>
          <p:cNvSpPr txBox="1"/>
          <p:nvPr/>
        </p:nvSpPr>
        <p:spPr>
          <a:xfrm>
            <a:off x="2951921" y="4046215"/>
            <a:ext cx="3035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Winner for RUET: </a:t>
            </a:r>
            <a:r>
              <a:rPr lang="en-US" dirty="0"/>
              <a:t>Hybrid mix!</a:t>
            </a:r>
          </a:p>
        </p:txBody>
      </p:sp>
    </p:spTree>
    <p:extLst>
      <p:ext uri="{BB962C8B-B14F-4D97-AF65-F5344CB8AC3E}">
        <p14:creationId xmlns:p14="http://schemas.microsoft.com/office/powerpoint/2010/main" val="3879027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82880"/>
            <a:ext cx="8595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26E2D"/>
                </a:solidFill>
              </a:rPr>
              <a:t>Conclusion &amp; Recommendations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274320" y="1097280"/>
            <a:ext cx="2560320" cy="2011680"/>
          </a:xfrm>
          <a:prstGeom prst="roundRect">
            <a:avLst>
              <a:gd name="adj" fmla="val 3636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736" y="1385897"/>
            <a:ext cx="420624" cy="42062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36576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026E2D"/>
                </a:solidFill>
              </a:rPr>
              <a:t>Ethical Commitment</a:t>
            </a:r>
            <a:endParaRPr lang="en-US" sz="1300" dirty="0"/>
          </a:p>
        </p:txBody>
      </p:sp>
      <p:sp>
        <p:nvSpPr>
          <p:cNvPr id="7" name="Text 4"/>
          <p:cNvSpPr/>
          <p:nvPr/>
        </p:nvSpPr>
        <p:spPr>
          <a:xfrm>
            <a:off x="365760" y="2194560"/>
            <a:ext cx="23774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1F3A24"/>
                </a:solidFill>
              </a:rPr>
              <a:t>Ensure transparent &amp; fair network access for all users.</a:t>
            </a:r>
            <a:endParaRPr lang="en-US" sz="1000" dirty="0"/>
          </a:p>
        </p:txBody>
      </p:sp>
      <p:sp>
        <p:nvSpPr>
          <p:cNvPr id="8" name="Shape 5"/>
          <p:cNvSpPr/>
          <p:nvPr/>
        </p:nvSpPr>
        <p:spPr>
          <a:xfrm>
            <a:off x="3200400" y="1097280"/>
            <a:ext cx="2560320" cy="2011680"/>
          </a:xfrm>
          <a:prstGeom prst="roundRect">
            <a:avLst>
              <a:gd name="adj" fmla="val 3636"/>
            </a:avLst>
          </a:prstGeom>
          <a:solidFill>
            <a:srgbClr val="F0F8F2"/>
          </a:solidFill>
          <a:ln w="12700">
            <a:solidFill>
              <a:srgbClr val="D66A1F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665" y="1325880"/>
            <a:ext cx="420624" cy="420624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329184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D66A1F"/>
                </a:solidFill>
              </a:rPr>
              <a:t>Hybrid Performance</a:t>
            </a:r>
            <a:endParaRPr lang="en-US" sz="1300" dirty="0"/>
          </a:p>
        </p:txBody>
      </p:sp>
      <p:sp>
        <p:nvSpPr>
          <p:cNvPr id="12" name="Text 8"/>
          <p:cNvSpPr/>
          <p:nvPr/>
        </p:nvSpPr>
        <p:spPr>
          <a:xfrm>
            <a:off x="3291840" y="2194560"/>
            <a:ext cx="23774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dirty="0">
                <a:solidFill>
                  <a:srgbClr val="1F3A24"/>
                </a:solidFill>
              </a:rPr>
              <a:t>Static + RIP design balances simplicity with scalability &amp; resilience.</a:t>
            </a:r>
            <a:endParaRPr lang="en-US" sz="1000" dirty="0"/>
          </a:p>
        </p:txBody>
      </p:sp>
      <p:sp>
        <p:nvSpPr>
          <p:cNvPr id="13" name="Shape 9"/>
          <p:cNvSpPr/>
          <p:nvPr/>
        </p:nvSpPr>
        <p:spPr>
          <a:xfrm>
            <a:off x="6126480" y="1097280"/>
            <a:ext cx="2560320" cy="2011680"/>
          </a:xfrm>
          <a:prstGeom prst="roundRect">
            <a:avLst>
              <a:gd name="adj" fmla="val 3636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1801" y="1335024"/>
            <a:ext cx="420624" cy="420624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6217920" y="1828800"/>
            <a:ext cx="2377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b="1" dirty="0">
                <a:solidFill>
                  <a:srgbClr val="026E2D"/>
                </a:solidFill>
              </a:rPr>
              <a:t>Societal Responsibility</a:t>
            </a:r>
            <a:endParaRPr lang="en-US" sz="1300" dirty="0"/>
          </a:p>
        </p:txBody>
      </p:sp>
      <p:sp>
        <p:nvSpPr>
          <p:cNvPr id="17" name="Text 12"/>
          <p:cNvSpPr/>
          <p:nvPr/>
        </p:nvSpPr>
        <p:spPr>
          <a:xfrm>
            <a:off x="6217920" y="2194560"/>
            <a:ext cx="23774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dirty="0">
                <a:solidFill>
                  <a:srgbClr val="1F3A24"/>
                </a:solidFill>
              </a:rPr>
              <a:t>Keep the academic system running smoothly.</a:t>
            </a:r>
          </a:p>
        </p:txBody>
      </p:sp>
      <p:sp>
        <p:nvSpPr>
          <p:cNvPr id="18" name="Text 13"/>
          <p:cNvSpPr/>
          <p:nvPr/>
        </p:nvSpPr>
        <p:spPr>
          <a:xfrm>
            <a:off x="274320" y="3291840"/>
            <a:ext cx="859536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26E2D"/>
                </a:solidFill>
              </a:rPr>
              <a:t>    Final Recommendations for RUET Networking</a:t>
            </a:r>
            <a:endParaRPr lang="en-US" sz="1600" dirty="0"/>
          </a:p>
        </p:txBody>
      </p:sp>
      <p:sp>
        <p:nvSpPr>
          <p:cNvPr id="19" name="Text 14"/>
          <p:cNvSpPr/>
          <p:nvPr/>
        </p:nvSpPr>
        <p:spPr>
          <a:xfrm>
            <a:off x="457200" y="374904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26E2D"/>
                </a:solidFill>
              </a:rPr>
              <a:t>• </a:t>
            </a:r>
            <a:r>
              <a:rPr lang="en-US" sz="1200" b="1" dirty="0">
                <a:solidFill>
                  <a:srgbClr val="D66A1F"/>
                </a:solidFill>
              </a:rPr>
              <a:t>Redundancy:</a:t>
            </a:r>
            <a:r>
              <a:rPr lang="en-US" sz="1200" dirty="0">
                <a:solidFill>
                  <a:srgbClr val="1F3A24"/>
                </a:solidFill>
              </a:rPr>
              <a:t> Implement physical &amp; logical redundant links for vital connections.</a:t>
            </a:r>
            <a:endParaRPr lang="en-US" sz="1200" dirty="0"/>
          </a:p>
        </p:txBody>
      </p:sp>
      <p:sp>
        <p:nvSpPr>
          <p:cNvPr id="20" name="Text 15"/>
          <p:cNvSpPr/>
          <p:nvPr/>
        </p:nvSpPr>
        <p:spPr>
          <a:xfrm>
            <a:off x="457200" y="4114800"/>
            <a:ext cx="82296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26E2D"/>
                </a:solidFill>
              </a:rPr>
              <a:t>• </a:t>
            </a:r>
            <a:r>
              <a:rPr lang="en-US" sz="1200" b="1" dirty="0">
                <a:solidFill>
                  <a:srgbClr val="D66A1F"/>
                </a:solidFill>
              </a:rPr>
              <a:t>Auditing:</a:t>
            </a:r>
            <a:r>
              <a:rPr lang="en-US" sz="1200" dirty="0">
                <a:solidFill>
                  <a:srgbClr val="1F3A24"/>
                </a:solidFill>
              </a:rPr>
              <a:t> Routinely review all configurations and security logs.</a:t>
            </a:r>
            <a:endParaRPr lang="en-US" sz="1200" dirty="0"/>
          </a:p>
        </p:txBody>
      </p:sp>
      <p:sp>
        <p:nvSpPr>
          <p:cNvPr id="21" name="Text 16"/>
          <p:cNvSpPr/>
          <p:nvPr/>
        </p:nvSpPr>
        <p:spPr>
          <a:xfrm>
            <a:off x="457199" y="4480560"/>
            <a:ext cx="8482519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26E2D"/>
                </a:solidFill>
              </a:rPr>
              <a:t>• </a:t>
            </a:r>
            <a:r>
              <a:rPr lang="en-US" sz="1200" b="1" dirty="0">
                <a:solidFill>
                  <a:srgbClr val="D66A1F"/>
                </a:solidFill>
              </a:rPr>
              <a:t>Model Maintenance:</a:t>
            </a:r>
            <a:r>
              <a:rPr lang="en-US" sz="1200" dirty="0">
                <a:solidFill>
                  <a:srgbClr val="1F3A24"/>
                </a:solidFill>
              </a:rPr>
              <a:t> Continue to maintain the hybrid routing model—simple, reliable, fair &amp; sustainable for RUET’s evolving needs.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D3D35-8FA8-8E34-41A5-19A0B16CECA1}"/>
              </a:ext>
            </a:extLst>
          </p:cNvPr>
          <p:cNvSpPr txBox="1"/>
          <p:nvPr/>
        </p:nvSpPr>
        <p:spPr>
          <a:xfrm>
            <a:off x="2016778" y="1256669"/>
            <a:ext cx="5110444" cy="21938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THANK YOU </a:t>
            </a:r>
            <a:br>
              <a:rPr lang="en-US" sz="48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4800" dirty="0">
                <a:solidFill>
                  <a:schemeClr val="accent6">
                    <a:lumMod val="50000"/>
                  </a:schemeClr>
                </a:solidFill>
              </a:rPr>
              <a:t>ANY QUESTION ??</a:t>
            </a:r>
          </a:p>
        </p:txBody>
      </p:sp>
    </p:spTree>
    <p:extLst>
      <p:ext uri="{BB962C8B-B14F-4D97-AF65-F5344CB8AC3E}">
        <p14:creationId xmlns:p14="http://schemas.microsoft.com/office/powerpoint/2010/main" val="1740182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82880" y="185604"/>
            <a:ext cx="8595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026E2D"/>
                </a:solidFill>
              </a:rPr>
              <a:t>Campus Network Overview</a:t>
            </a:r>
            <a:endParaRPr lang="en-US" sz="3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1" y="1848936"/>
            <a:ext cx="4297680" cy="310896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3440" y="2163433"/>
            <a:ext cx="274320" cy="27432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29200" y="2181721"/>
            <a:ext cx="40233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1F3A24"/>
                </a:solidFill>
              </a:rPr>
              <a:t>RUET‑CORE connects CSE, EEE, GCE, Cafe &amp; Bank</a:t>
            </a:r>
            <a:endParaRPr lang="en-US" sz="140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440" y="2666353"/>
            <a:ext cx="274320" cy="27432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5029200" y="2684641"/>
            <a:ext cx="40233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1F3A24"/>
                </a:solidFill>
              </a:rPr>
              <a:t>Each department has its own router &amp; switch connecting local PCs</a:t>
            </a:r>
            <a:endParaRPr lang="en-US" sz="14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3440" y="3169273"/>
            <a:ext cx="274320" cy="27432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5029200" y="3187561"/>
            <a:ext cx="40233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1F3A24"/>
                </a:solidFill>
              </a:rPr>
              <a:t>Static routing within departments provides predictable communication</a:t>
            </a:r>
            <a:endParaRPr lang="en-US" sz="140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3440" y="3672193"/>
            <a:ext cx="274320" cy="274320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5029200" y="3690481"/>
            <a:ext cx="40233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1F3A24"/>
                </a:solidFill>
              </a:rPr>
              <a:t>Dynamic RIP links buildings with automatic updates &amp; link recovery</a:t>
            </a:r>
            <a:endParaRPr lang="en-US" sz="1400" dirty="0"/>
          </a:p>
        </p:txBody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63440" y="4175113"/>
            <a:ext cx="274320" cy="27432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5029200" y="4193401"/>
            <a:ext cx="40233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1F3A24"/>
                </a:solidFill>
              </a:rPr>
              <a:t>Hybrid design ensures seamless internet, data sharing &amp; admin access</a:t>
            </a:r>
            <a:endParaRPr lang="en-US" sz="1400" dirty="0"/>
          </a:p>
        </p:txBody>
      </p:sp>
      <p:sp>
        <p:nvSpPr>
          <p:cNvPr id="15" name="Shape 1">
            <a:extLst>
              <a:ext uri="{FF2B5EF4-FFF2-40B4-BE49-F238E27FC236}">
                <a16:creationId xmlns:a16="http://schemas.microsoft.com/office/drawing/2014/main" id="{B8D8DC2B-BFB5-861C-CFB7-5F161FD9B186}"/>
              </a:ext>
            </a:extLst>
          </p:cNvPr>
          <p:cNvSpPr/>
          <p:nvPr/>
        </p:nvSpPr>
        <p:spPr>
          <a:xfrm>
            <a:off x="182880" y="986776"/>
            <a:ext cx="8869680" cy="562646"/>
          </a:xfrm>
          <a:prstGeom prst="roundRect">
            <a:avLst>
              <a:gd name="adj" fmla="val 10000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r>
              <a:rPr lang="en-US" sz="1400" dirty="0"/>
              <a:t>A campus network connects all buildings and departments in a university so everyone can share the internet and digital resources.</a:t>
            </a:r>
            <a:endParaRPr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82880"/>
            <a:ext cx="85953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026E2D"/>
                </a:solidFill>
              </a:rPr>
              <a:t>Routing Basics</a:t>
            </a:r>
            <a:endParaRPr lang="en-US" sz="3000" dirty="0"/>
          </a:p>
        </p:txBody>
      </p:sp>
      <p:sp>
        <p:nvSpPr>
          <p:cNvPr id="3" name="Shape 1"/>
          <p:cNvSpPr/>
          <p:nvPr/>
        </p:nvSpPr>
        <p:spPr>
          <a:xfrm>
            <a:off x="457200" y="890373"/>
            <a:ext cx="8412480" cy="717804"/>
          </a:xfrm>
          <a:prstGeom prst="roundRect">
            <a:avLst>
              <a:gd name="adj" fmla="val 10000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4" name="Text 2"/>
          <p:cNvSpPr/>
          <p:nvPr/>
        </p:nvSpPr>
        <p:spPr>
          <a:xfrm>
            <a:off x="603794" y="926070"/>
            <a:ext cx="822960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400" dirty="0">
                <a:solidFill>
                  <a:srgbClr val="1F3A24"/>
                </a:solidFill>
              </a:rPr>
              <a:t>Routing selects the best path for data packets so information reaches its destination accurately and efficiently.</a:t>
            </a:r>
            <a:endParaRPr lang="en-US" sz="1400" dirty="0"/>
          </a:p>
        </p:txBody>
      </p:sp>
      <p:sp>
        <p:nvSpPr>
          <p:cNvPr id="5" name="Shape 3"/>
          <p:cNvSpPr/>
          <p:nvPr/>
        </p:nvSpPr>
        <p:spPr>
          <a:xfrm>
            <a:off x="377925" y="1737360"/>
            <a:ext cx="4124234" cy="2834640"/>
          </a:xfrm>
          <a:prstGeom prst="roundRect">
            <a:avLst>
              <a:gd name="adj" fmla="val 3226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19" y="1855253"/>
            <a:ext cx="420624" cy="420624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101997" y="1938528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26E2D"/>
                </a:solidFill>
              </a:rPr>
              <a:t>Static Routing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507637" y="246888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3A24"/>
                </a:solidFill>
              </a:rPr>
              <a:t>Remote networks are </a:t>
            </a:r>
            <a:r>
              <a:rPr lang="en-US" sz="1200" b="1" dirty="0">
                <a:solidFill>
                  <a:srgbClr val="026E2D"/>
                </a:solidFill>
              </a:rPr>
              <a:t>manually configured</a:t>
            </a:r>
            <a:r>
              <a:rPr lang="en-US" sz="1200" dirty="0">
                <a:solidFill>
                  <a:srgbClr val="1F3A24"/>
                </a:solidFill>
              </a:rPr>
              <a:t> 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517071" y="292608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3A24"/>
                </a:solidFill>
              </a:rPr>
              <a:t>Ideal for small, predictable networks </a:t>
            </a:r>
            <a:r>
              <a:rPr lang="en-US" sz="1200" dirty="0">
                <a:solidFill>
                  <a:srgbClr val="026E2D"/>
                </a:solidFill>
              </a:rPr>
              <a:t>(e.g. departments)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507638" y="3383280"/>
            <a:ext cx="3977640" cy="9998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3A24"/>
                </a:solidFill>
              </a:rPr>
              <a:t>Highly stable and  Secure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F3A24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026E2D"/>
                </a:solidFill>
              </a:rPr>
              <a:t>Low CPU &amp;  </a:t>
            </a:r>
            <a:r>
              <a:rPr lang="en-US" sz="1200" b="1" dirty="0" err="1">
                <a:solidFill>
                  <a:srgbClr val="026E2D"/>
                </a:solidFill>
              </a:rPr>
              <a:t>Bandwith</a:t>
            </a:r>
            <a:r>
              <a:rPr lang="en-US" sz="1200" b="1" dirty="0">
                <a:solidFill>
                  <a:srgbClr val="026E2D"/>
                </a:solidFill>
              </a:rPr>
              <a:t> </a:t>
            </a:r>
            <a:r>
              <a:rPr lang="en-US" sz="1200" dirty="0"/>
              <a:t>usage</a:t>
            </a:r>
            <a:r>
              <a:rPr lang="en-US" sz="1200" dirty="0">
                <a:solidFill>
                  <a:srgbClr val="1F3A24"/>
                </a:solidFill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  <p:sp>
        <p:nvSpPr>
          <p:cNvPr id="12" name="Shape 9"/>
          <p:cNvSpPr/>
          <p:nvPr/>
        </p:nvSpPr>
        <p:spPr>
          <a:xfrm>
            <a:off x="4641307" y="1737360"/>
            <a:ext cx="4363545" cy="2834640"/>
          </a:xfrm>
          <a:prstGeom prst="roundRect">
            <a:avLst>
              <a:gd name="adj" fmla="val 3226"/>
            </a:avLst>
          </a:prstGeom>
          <a:solidFill>
            <a:srgbClr val="FFF5EE"/>
          </a:solidFill>
          <a:ln w="12700">
            <a:solidFill>
              <a:srgbClr val="D66A1F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745" y="1943580"/>
            <a:ext cx="420624" cy="420624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5417526" y="1932296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D66A1F"/>
                </a:solidFill>
              </a:rPr>
              <a:t>Dynamic Routing </a:t>
            </a:r>
            <a:endParaRPr lang="en-US" sz="1600" dirty="0"/>
          </a:p>
        </p:txBody>
      </p:sp>
      <p:sp>
        <p:nvSpPr>
          <p:cNvPr id="16" name="Text 12"/>
          <p:cNvSpPr/>
          <p:nvPr/>
        </p:nvSpPr>
        <p:spPr>
          <a:xfrm>
            <a:off x="4758144" y="2468880"/>
            <a:ext cx="406581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3A24"/>
                </a:solidFill>
              </a:rPr>
              <a:t> Only directly connected networks are manually  configured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4777014" y="2926079"/>
            <a:ext cx="4115232" cy="54267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3A24"/>
                </a:solidFill>
              </a:rPr>
              <a:t>Uses the </a:t>
            </a:r>
            <a:r>
              <a:rPr lang="en-US" sz="1200" b="1" dirty="0">
                <a:solidFill>
                  <a:srgbClr val="D66A1F"/>
                </a:solidFill>
              </a:rPr>
              <a:t>Bellman–Ford algorithm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Distance-Vector </a:t>
            </a:r>
            <a:r>
              <a:rPr lang="en-US" sz="1200" b="1" dirty="0">
                <a:solidFill>
                  <a:srgbClr val="D66A1F"/>
                </a:solidFill>
              </a:rPr>
              <a:t>and Dijkstra algorithm </a:t>
            </a:r>
            <a:r>
              <a:rPr lang="en-US" sz="12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Link-State routing protocol</a:t>
            </a:r>
          </a:p>
        </p:txBody>
      </p:sp>
      <p:sp>
        <p:nvSpPr>
          <p:cNvPr id="18" name="Text 14"/>
          <p:cNvSpPr/>
          <p:nvPr/>
        </p:nvSpPr>
        <p:spPr>
          <a:xfrm>
            <a:off x="4777014" y="3383280"/>
            <a:ext cx="4046945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F3A24"/>
                </a:solidFill>
              </a:rPr>
              <a:t>Broadcast updates every </a:t>
            </a:r>
            <a:r>
              <a:rPr lang="en-US" sz="1200" b="1" dirty="0">
                <a:solidFill>
                  <a:srgbClr val="D66A1F"/>
                </a:solidFill>
              </a:rPr>
              <a:t>30 seconds</a:t>
            </a:r>
            <a:r>
              <a:rPr lang="en-US" sz="1200" dirty="0">
                <a:solidFill>
                  <a:srgbClr val="1F3A24"/>
                </a:solidFill>
              </a:rPr>
              <a:t> (RIPv1)</a:t>
            </a:r>
            <a:endParaRPr lang="en-US" sz="1200" dirty="0"/>
          </a:p>
        </p:txBody>
      </p:sp>
      <p:sp>
        <p:nvSpPr>
          <p:cNvPr id="19" name="Text 15"/>
          <p:cNvSpPr/>
          <p:nvPr/>
        </p:nvSpPr>
        <p:spPr>
          <a:xfrm>
            <a:off x="4777014" y="3840480"/>
            <a:ext cx="4366986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D66A1F"/>
                </a:solidFill>
              </a:rPr>
              <a:t>Ideal for large networks</a:t>
            </a:r>
            <a:r>
              <a:rPr lang="en-US" sz="1200" dirty="0">
                <a:solidFill>
                  <a:srgbClr val="1F3A24"/>
                </a:solidFill>
              </a:rPr>
              <a:t>, but higher CPU &amp; bandwidth usage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0061" y="-85973"/>
            <a:ext cx="8595360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26E2D"/>
                </a:solidFill>
              </a:rPr>
              <a:t>Static Routing: Types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1" y="566680"/>
            <a:ext cx="4297680" cy="1028701"/>
          </a:xfrm>
          <a:prstGeom prst="roundRect">
            <a:avLst>
              <a:gd name="adj" fmla="val 4211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53" y="703840"/>
            <a:ext cx="384048" cy="3840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97281" y="703840"/>
            <a:ext cx="347472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26E2D"/>
                </a:solidFill>
              </a:rPr>
              <a:t>Standard Static Routing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594361" y="1206760"/>
            <a:ext cx="3977640" cy="2362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1F3A24"/>
                </a:solidFill>
              </a:rPr>
              <a:t>Defines a path to a specific network; used for known destinations and direct links.</a:t>
            </a:r>
            <a:endParaRPr lang="en-US" sz="1100" dirty="0"/>
          </a:p>
        </p:txBody>
      </p:sp>
      <p:sp>
        <p:nvSpPr>
          <p:cNvPr id="8" name="Shape 5"/>
          <p:cNvSpPr/>
          <p:nvPr/>
        </p:nvSpPr>
        <p:spPr>
          <a:xfrm>
            <a:off x="4892041" y="566681"/>
            <a:ext cx="4069080" cy="1028700"/>
          </a:xfrm>
          <a:prstGeom prst="roundRect">
            <a:avLst>
              <a:gd name="adj" fmla="val 4211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11" name="Text 7"/>
          <p:cNvSpPr/>
          <p:nvPr/>
        </p:nvSpPr>
        <p:spPr>
          <a:xfrm>
            <a:off x="5394961" y="703840"/>
            <a:ext cx="347472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D66A1F"/>
                </a:solidFill>
              </a:rPr>
              <a:t>Default Static Routing</a:t>
            </a:r>
            <a:endParaRPr lang="en-US" sz="1500" dirty="0"/>
          </a:p>
        </p:txBody>
      </p:sp>
      <p:sp>
        <p:nvSpPr>
          <p:cNvPr id="12" name="Text 8"/>
          <p:cNvSpPr/>
          <p:nvPr/>
        </p:nvSpPr>
        <p:spPr>
          <a:xfrm>
            <a:off x="4968789" y="1186758"/>
            <a:ext cx="3977641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1F3A24"/>
                </a:solidFill>
              </a:rPr>
              <a:t>Catch‑all path for unknown destinations; forwards all unmatched traffic to a default gateway (0.0.0.0/0).</a:t>
            </a:r>
            <a:endParaRPr lang="en-US" sz="1100" dirty="0"/>
          </a:p>
        </p:txBody>
      </p:sp>
      <p:sp>
        <p:nvSpPr>
          <p:cNvPr id="13" name="Shape 9"/>
          <p:cNvSpPr/>
          <p:nvPr/>
        </p:nvSpPr>
        <p:spPr>
          <a:xfrm>
            <a:off x="480061" y="1831057"/>
            <a:ext cx="4297680" cy="1028700"/>
          </a:xfrm>
          <a:prstGeom prst="roundRect">
            <a:avLst>
              <a:gd name="adj" fmla="val 4211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3" y="1961359"/>
            <a:ext cx="384048" cy="384048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143001" y="1943247"/>
            <a:ext cx="3132306" cy="3840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26E2D"/>
                </a:solidFill>
              </a:rPr>
              <a:t>Summary Static Routing</a:t>
            </a:r>
            <a:endParaRPr lang="en-US" sz="1500" dirty="0"/>
          </a:p>
        </p:txBody>
      </p:sp>
      <p:sp>
        <p:nvSpPr>
          <p:cNvPr id="17" name="Text 12"/>
          <p:cNvSpPr/>
          <p:nvPr/>
        </p:nvSpPr>
        <p:spPr>
          <a:xfrm>
            <a:off x="648250" y="2294604"/>
            <a:ext cx="4243789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1F3A24"/>
                </a:solidFill>
              </a:rPr>
              <a:t>Combines multiple contiguous routes into one to reduce routing table size, saving memory and CPU.</a:t>
            </a:r>
            <a:endParaRPr lang="en-US" sz="1100" dirty="0"/>
          </a:p>
        </p:txBody>
      </p:sp>
      <p:sp>
        <p:nvSpPr>
          <p:cNvPr id="18" name="Shape 13"/>
          <p:cNvSpPr/>
          <p:nvPr/>
        </p:nvSpPr>
        <p:spPr>
          <a:xfrm>
            <a:off x="4892041" y="1831057"/>
            <a:ext cx="4069080" cy="1028700"/>
          </a:xfrm>
          <a:prstGeom prst="roundRect">
            <a:avLst>
              <a:gd name="adj" fmla="val 4211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627" y="1931422"/>
            <a:ext cx="384048" cy="384048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5440680" y="1917706"/>
            <a:ext cx="347472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D66A1F"/>
                </a:solidFill>
              </a:rPr>
              <a:t>Floating Static Routing</a:t>
            </a:r>
            <a:endParaRPr lang="en-US" sz="1500" dirty="0"/>
          </a:p>
        </p:txBody>
      </p:sp>
      <p:sp>
        <p:nvSpPr>
          <p:cNvPr id="22" name="Text 16"/>
          <p:cNvSpPr/>
          <p:nvPr/>
        </p:nvSpPr>
        <p:spPr>
          <a:xfrm>
            <a:off x="4945930" y="2441200"/>
            <a:ext cx="4023360" cy="2471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dirty="0">
                <a:solidFill>
                  <a:srgbClr val="1F3A24"/>
                </a:solidFill>
              </a:rPr>
              <a:t>Backup route with a higher administrative distance; activates when the primary route fails, ensuring failover.</a:t>
            </a:r>
            <a:endParaRPr lang="en-US" sz="1100" dirty="0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06A03FAB-AA30-6C41-B75B-C64839F4E4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0913" y="748417"/>
            <a:ext cx="384048" cy="384048"/>
          </a:xfrm>
          <a:prstGeom prst="rect">
            <a:avLst/>
          </a:prstGeom>
        </p:spPr>
      </p:pic>
      <p:pic>
        <p:nvPicPr>
          <p:cNvPr id="9" name="Picture 8" descr="A close-up of a sign&#10;&#10;AI-generated content may be incorrect.">
            <a:extLst>
              <a:ext uri="{FF2B5EF4-FFF2-40B4-BE49-F238E27FC236}">
                <a16:creationId xmlns:a16="http://schemas.microsoft.com/office/drawing/2014/main" id="{F89DC062-20CC-0E38-8929-BB74EE0B4E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929" y="3558980"/>
            <a:ext cx="7850219" cy="1443638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9EC18356-A45E-118F-7F8F-384CA9A21031}"/>
              </a:ext>
            </a:extLst>
          </p:cNvPr>
          <p:cNvSpPr/>
          <p:nvPr/>
        </p:nvSpPr>
        <p:spPr>
          <a:xfrm>
            <a:off x="644653" y="2949475"/>
            <a:ext cx="8621816" cy="640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026E2D"/>
                </a:solidFill>
              </a:rPr>
              <a:t>Dynamic Routing: Types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7116" y="272752"/>
            <a:ext cx="8595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26E2D"/>
                </a:solidFill>
              </a:rPr>
              <a:t>Ethical &amp; Operational Considerations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90272" y="1225442"/>
            <a:ext cx="4124524" cy="2926080"/>
          </a:xfrm>
          <a:prstGeom prst="roundRect">
            <a:avLst>
              <a:gd name="adj" fmla="val 2857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99" y="1380890"/>
            <a:ext cx="374904" cy="37490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257103" y="1402607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26E2D"/>
                </a:solidFill>
              </a:rPr>
              <a:t>Fair Access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577819" y="1865522"/>
            <a:ext cx="3949430" cy="6970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rgbClr val="026E2D"/>
                </a:solidFill>
              </a:rPr>
              <a:t> </a:t>
            </a:r>
            <a:r>
              <a:rPr lang="en-US" sz="1200" dirty="0">
                <a:solidFill>
                  <a:srgbClr val="1F3A24"/>
                </a:solidFill>
              </a:rPr>
              <a:t>Equal bandwidth &amp; reliability for students, faculty &amp;  staff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602138" y="2386970"/>
            <a:ext cx="4056431" cy="835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rgbClr val="026E2D"/>
                </a:solidFill>
              </a:rPr>
              <a:t> </a:t>
            </a:r>
            <a:r>
              <a:rPr lang="en-US" sz="1200" dirty="0">
                <a:solidFill>
                  <a:srgbClr val="1F3A24"/>
                </a:solidFill>
              </a:rPr>
              <a:t>Avoid throttling or prioritising select users</a:t>
            </a:r>
            <a:endParaRPr lang="en-US" sz="1200" dirty="0"/>
          </a:p>
        </p:txBody>
      </p:sp>
      <p:sp>
        <p:nvSpPr>
          <p:cNvPr id="9" name="Shape 6"/>
          <p:cNvSpPr/>
          <p:nvPr/>
        </p:nvSpPr>
        <p:spPr>
          <a:xfrm>
            <a:off x="4776277" y="1225442"/>
            <a:ext cx="4056431" cy="2926080"/>
          </a:xfrm>
          <a:prstGeom prst="roundRect">
            <a:avLst>
              <a:gd name="adj" fmla="val 2857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014" y="1380890"/>
            <a:ext cx="374904" cy="374904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5324918" y="1390034"/>
            <a:ext cx="20116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500" b="1" dirty="0">
                <a:solidFill>
                  <a:srgbClr val="026E2D"/>
                </a:solidFill>
              </a:rPr>
              <a:t>Risks if Misconfigured</a:t>
            </a:r>
            <a:endParaRPr lang="en-US" sz="1500" dirty="0"/>
          </a:p>
        </p:txBody>
      </p:sp>
      <p:sp>
        <p:nvSpPr>
          <p:cNvPr id="13" name="Text 9"/>
          <p:cNvSpPr/>
          <p:nvPr/>
        </p:nvSpPr>
        <p:spPr>
          <a:xfrm>
            <a:off x="4867718" y="1865522"/>
            <a:ext cx="4001962" cy="5303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rgbClr val="026E2D"/>
                </a:solidFill>
              </a:rPr>
              <a:t> </a:t>
            </a:r>
            <a:r>
              <a:rPr lang="en-US" sz="1200" dirty="0">
                <a:solidFill>
                  <a:srgbClr val="1F3A24"/>
                </a:solidFill>
              </a:rPr>
              <a:t>Downtime from incorrect routes disconnects departments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4867717" y="2395874"/>
            <a:ext cx="3287949" cy="63224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rgbClr val="026E2D"/>
                </a:solidFill>
              </a:rPr>
              <a:t> </a:t>
            </a:r>
            <a:r>
              <a:rPr lang="en-US" sz="1200" dirty="0">
                <a:solidFill>
                  <a:srgbClr val="1F3A24"/>
                </a:solidFill>
              </a:rPr>
              <a:t>Misrouted packets may expose sensitive data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4867718" y="2882972"/>
            <a:ext cx="3287948" cy="7619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rgbClr val="026E2D"/>
                </a:solidFill>
              </a:rPr>
              <a:t> </a:t>
            </a:r>
            <a:r>
              <a:rPr lang="en-US" sz="1200" dirty="0">
                <a:solidFill>
                  <a:srgbClr val="1F3A24"/>
                </a:solidFill>
              </a:rPr>
              <a:t>Unchecked admin rights can be abused</a:t>
            </a:r>
            <a:endParaRPr lang="en-US" sz="1200" dirty="0"/>
          </a:p>
        </p:txBody>
      </p:sp>
      <p:sp>
        <p:nvSpPr>
          <p:cNvPr id="4" name="Text 5">
            <a:extLst>
              <a:ext uri="{FF2B5EF4-FFF2-40B4-BE49-F238E27FC236}">
                <a16:creationId xmlns:a16="http://schemas.microsoft.com/office/drawing/2014/main" id="{9D36001F-981C-700C-5B96-A7357FBBA004}"/>
              </a:ext>
            </a:extLst>
          </p:cNvPr>
          <p:cNvSpPr/>
          <p:nvPr/>
        </p:nvSpPr>
        <p:spPr>
          <a:xfrm>
            <a:off x="626457" y="2904212"/>
            <a:ext cx="4056431" cy="835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71450" indent="-171450">
              <a:buFont typeface="Wingdings" pitchFamily="2" charset="2"/>
              <a:buChar char="Ø"/>
            </a:pPr>
            <a:r>
              <a:rPr lang="en-US" sz="1200" b="1" dirty="0">
                <a:solidFill>
                  <a:srgbClr val="026E2D"/>
                </a:solidFill>
              </a:rPr>
              <a:t> </a:t>
            </a:r>
            <a:r>
              <a:rPr lang="en-US" sz="1200" dirty="0">
                <a:solidFill>
                  <a:srgbClr val="1F3A24"/>
                </a:solidFill>
              </a:rPr>
              <a:t>Ensuring consistent network performance 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>
            <a:extLst>
              <a:ext uri="{FF2B5EF4-FFF2-40B4-BE49-F238E27FC236}">
                <a16:creationId xmlns:a16="http://schemas.microsoft.com/office/drawing/2014/main" id="{D85AAF00-6FD5-0C91-C308-FCDF86595832}"/>
              </a:ext>
            </a:extLst>
          </p:cNvPr>
          <p:cNvSpPr/>
          <p:nvPr/>
        </p:nvSpPr>
        <p:spPr>
          <a:xfrm>
            <a:off x="350279" y="1362298"/>
            <a:ext cx="4042815" cy="1421715"/>
          </a:xfrm>
          <a:prstGeom prst="roundRect">
            <a:avLst>
              <a:gd name="adj" fmla="val 7143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Text 10">
            <a:extLst>
              <a:ext uri="{FF2B5EF4-FFF2-40B4-BE49-F238E27FC236}">
                <a16:creationId xmlns:a16="http://schemas.microsoft.com/office/drawing/2014/main" id="{F9231A6C-881D-E2CB-A24C-10B104BB9C03}"/>
              </a:ext>
            </a:extLst>
          </p:cNvPr>
          <p:cNvSpPr/>
          <p:nvPr/>
        </p:nvSpPr>
        <p:spPr>
          <a:xfrm>
            <a:off x="533160" y="1499459"/>
            <a:ext cx="365688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b="1" strike="noStrike" spc="-1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Student Experience</a:t>
            </a:r>
            <a:endParaRPr lang="en-US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5" name="Text 13">
            <a:extLst>
              <a:ext uri="{FF2B5EF4-FFF2-40B4-BE49-F238E27FC236}">
                <a16:creationId xmlns:a16="http://schemas.microsoft.com/office/drawing/2014/main" id="{27D26381-DBA4-3A26-D223-8D620AC8B13D}"/>
              </a:ext>
            </a:extLst>
          </p:cNvPr>
          <p:cNvSpPr/>
          <p:nvPr/>
        </p:nvSpPr>
        <p:spPr>
          <a:xfrm>
            <a:off x="533160" y="1819499"/>
            <a:ext cx="3839760" cy="73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1B1B1B"/>
                </a:solidFill>
                <a:latin typeface="Calibri"/>
              </a:rPr>
              <a:t>Fast, reliable access to learning resources, lectures &amp; online exams depends on efficient routing.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Shape 6">
            <a:extLst>
              <a:ext uri="{FF2B5EF4-FFF2-40B4-BE49-F238E27FC236}">
                <a16:creationId xmlns:a16="http://schemas.microsoft.com/office/drawing/2014/main" id="{5EFE3E29-203A-7ABB-5A4E-08B09A25A684}"/>
              </a:ext>
            </a:extLst>
          </p:cNvPr>
          <p:cNvSpPr/>
          <p:nvPr/>
        </p:nvSpPr>
        <p:spPr>
          <a:xfrm>
            <a:off x="4739400" y="1362299"/>
            <a:ext cx="4022640" cy="1421714"/>
          </a:xfrm>
          <a:prstGeom prst="roundRect">
            <a:avLst>
              <a:gd name="adj" fmla="val 7143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Text 16">
            <a:extLst>
              <a:ext uri="{FF2B5EF4-FFF2-40B4-BE49-F238E27FC236}">
                <a16:creationId xmlns:a16="http://schemas.microsoft.com/office/drawing/2014/main" id="{223A61A8-888C-0F88-D575-3EE91656AA79}"/>
              </a:ext>
            </a:extLst>
          </p:cNvPr>
          <p:cNvSpPr/>
          <p:nvPr/>
        </p:nvSpPr>
        <p:spPr>
          <a:xfrm>
            <a:off x="4922280" y="1499459"/>
            <a:ext cx="365688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-US" b="1" strike="noStrike" spc="-1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Faculty &amp; Admin</a:t>
            </a:r>
            <a:endParaRPr lang="en-US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8" name="Text 19">
            <a:extLst>
              <a:ext uri="{FF2B5EF4-FFF2-40B4-BE49-F238E27FC236}">
                <a16:creationId xmlns:a16="http://schemas.microsoft.com/office/drawing/2014/main" id="{28D882F1-2614-63D8-8CFC-A5E18DF6C506}"/>
              </a:ext>
            </a:extLst>
          </p:cNvPr>
          <p:cNvSpPr/>
          <p:nvPr/>
        </p:nvSpPr>
        <p:spPr>
          <a:xfrm>
            <a:off x="4922280" y="1819499"/>
            <a:ext cx="3839760" cy="73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1B1B1B"/>
                </a:solidFill>
                <a:latin typeface="Calibri"/>
              </a:rPr>
              <a:t>Departments rely on shared services (academic portals, file servers); routing misconfigurations can disrupt productivity.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Shape 8">
            <a:extLst>
              <a:ext uri="{FF2B5EF4-FFF2-40B4-BE49-F238E27FC236}">
                <a16:creationId xmlns:a16="http://schemas.microsoft.com/office/drawing/2014/main" id="{F61E0640-3414-8CB8-4206-411A242D5F36}"/>
              </a:ext>
            </a:extLst>
          </p:cNvPr>
          <p:cNvSpPr/>
          <p:nvPr/>
        </p:nvSpPr>
        <p:spPr>
          <a:xfrm>
            <a:off x="2331119" y="3145018"/>
            <a:ext cx="4338247" cy="1421713"/>
          </a:xfrm>
          <a:prstGeom prst="roundRect">
            <a:avLst>
              <a:gd name="adj" fmla="val 7143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Text 22">
            <a:extLst>
              <a:ext uri="{FF2B5EF4-FFF2-40B4-BE49-F238E27FC236}">
                <a16:creationId xmlns:a16="http://schemas.microsoft.com/office/drawing/2014/main" id="{57D69F55-4860-0C1E-BA45-CEB561D9029D}"/>
              </a:ext>
            </a:extLst>
          </p:cNvPr>
          <p:cNvSpPr/>
          <p:nvPr/>
        </p:nvSpPr>
        <p:spPr>
          <a:xfrm>
            <a:off x="3539118" y="3146430"/>
            <a:ext cx="365688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b="1" strike="noStrike" spc="-1" dirty="0">
                <a:solidFill>
                  <a:schemeClr val="accent6">
                    <a:lumMod val="50000"/>
                  </a:schemeClr>
                </a:solidFill>
                <a:latin typeface="Calibri"/>
              </a:rPr>
              <a:t>Campus Services</a:t>
            </a:r>
            <a:endParaRPr lang="en-US" b="0" strike="noStrike" spc="-1" dirty="0">
              <a:solidFill>
                <a:schemeClr val="accent6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11" name="Text 25">
            <a:extLst>
              <a:ext uri="{FF2B5EF4-FFF2-40B4-BE49-F238E27FC236}">
                <a16:creationId xmlns:a16="http://schemas.microsoft.com/office/drawing/2014/main" id="{0E375206-4D96-1F91-11A7-DECB84560DF2}"/>
              </a:ext>
            </a:extLst>
          </p:cNvPr>
          <p:cNvSpPr/>
          <p:nvPr/>
        </p:nvSpPr>
        <p:spPr>
          <a:xfrm>
            <a:off x="2524447" y="3490474"/>
            <a:ext cx="4144919" cy="73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0" strike="noStrike" spc="-1" dirty="0">
                <a:solidFill>
                  <a:srgbClr val="1B1B1B"/>
                </a:solidFill>
                <a:latin typeface="Calibri"/>
              </a:rPr>
              <a:t>Cafe, bank &amp; other services require stable connectivity for transactions &amp; supplies.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1B398304-5A61-5A8A-3552-D60EC468F21A}"/>
              </a:ext>
            </a:extLst>
          </p:cNvPr>
          <p:cNvSpPr/>
          <p:nvPr/>
        </p:nvSpPr>
        <p:spPr>
          <a:xfrm>
            <a:off x="441720" y="356733"/>
            <a:ext cx="8595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26E2D"/>
                </a:solidFill>
              </a:rPr>
              <a:t>Societal Impact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11">
            <a:extLst>
              <a:ext uri="{FF2B5EF4-FFF2-40B4-BE49-F238E27FC236}">
                <a16:creationId xmlns:a16="http://schemas.microsoft.com/office/drawing/2014/main" id="{640910BB-8E9B-BFD7-B0DB-EEAD561BAAE9}"/>
              </a:ext>
            </a:extLst>
          </p:cNvPr>
          <p:cNvSpPr/>
          <p:nvPr/>
        </p:nvSpPr>
        <p:spPr>
          <a:xfrm>
            <a:off x="373477" y="1499826"/>
            <a:ext cx="4022640" cy="1279440"/>
          </a:xfrm>
          <a:prstGeom prst="roundRect">
            <a:avLst>
              <a:gd name="adj" fmla="val 7143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Text 31">
            <a:extLst>
              <a:ext uri="{FF2B5EF4-FFF2-40B4-BE49-F238E27FC236}">
                <a16:creationId xmlns:a16="http://schemas.microsoft.com/office/drawing/2014/main" id="{6ED8DAA2-0FE1-1AA8-0902-9696AD086C7F}"/>
              </a:ext>
            </a:extLst>
          </p:cNvPr>
          <p:cNvSpPr/>
          <p:nvPr/>
        </p:nvSpPr>
        <p:spPr>
          <a:xfrm>
            <a:off x="556357" y="1636986"/>
            <a:ext cx="365688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64E3B"/>
                </a:solidFill>
                <a:latin typeface="Calibri"/>
              </a:rPr>
              <a:t>Exam System Downtime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ext 32">
            <a:extLst>
              <a:ext uri="{FF2B5EF4-FFF2-40B4-BE49-F238E27FC236}">
                <a16:creationId xmlns:a16="http://schemas.microsoft.com/office/drawing/2014/main" id="{61BEC602-E3E6-5516-F80E-5F727EA45735}"/>
              </a:ext>
            </a:extLst>
          </p:cNvPr>
          <p:cNvSpPr/>
          <p:nvPr/>
        </p:nvSpPr>
        <p:spPr>
          <a:xfrm>
            <a:off x="556357" y="1957026"/>
            <a:ext cx="3656880" cy="73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1B1B1B"/>
                </a:solidFill>
                <a:latin typeface="Calibri"/>
              </a:rPr>
              <a:t>If RIP updates fail or a static route is broken, students cannot access online exam portals — disrupting assessments and delaying grading.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Shape 12">
            <a:extLst>
              <a:ext uri="{FF2B5EF4-FFF2-40B4-BE49-F238E27FC236}">
                <a16:creationId xmlns:a16="http://schemas.microsoft.com/office/drawing/2014/main" id="{5D00EDDA-0EB4-1E79-24C1-723819AC79C6}"/>
              </a:ext>
            </a:extLst>
          </p:cNvPr>
          <p:cNvSpPr/>
          <p:nvPr/>
        </p:nvSpPr>
        <p:spPr>
          <a:xfrm>
            <a:off x="4762597" y="1499826"/>
            <a:ext cx="4022640" cy="1279440"/>
          </a:xfrm>
          <a:prstGeom prst="roundRect">
            <a:avLst>
              <a:gd name="adj" fmla="val 7143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Text 33">
            <a:extLst>
              <a:ext uri="{FF2B5EF4-FFF2-40B4-BE49-F238E27FC236}">
                <a16:creationId xmlns:a16="http://schemas.microsoft.com/office/drawing/2014/main" id="{81534935-16FB-1D2E-AD00-CC033E7A69AC}"/>
              </a:ext>
            </a:extLst>
          </p:cNvPr>
          <p:cNvSpPr/>
          <p:nvPr/>
        </p:nvSpPr>
        <p:spPr>
          <a:xfrm>
            <a:off x="4945477" y="1636986"/>
            <a:ext cx="365688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64E3B"/>
                </a:solidFill>
                <a:latin typeface="Calibri"/>
              </a:rPr>
              <a:t>Administrative Delays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662A7BAF-3604-0571-1E2A-0B7AB99CAECB}"/>
              </a:ext>
            </a:extLst>
          </p:cNvPr>
          <p:cNvSpPr/>
          <p:nvPr/>
        </p:nvSpPr>
        <p:spPr>
          <a:xfrm>
            <a:off x="4945477" y="1957026"/>
            <a:ext cx="3656880" cy="73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1B1B1B"/>
                </a:solidFill>
                <a:latin typeface="Calibri"/>
              </a:rPr>
              <a:t>The administration and finance departments (connected through the core router and bank) face interruptions in payroll processing or fee transactions.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Shape 14">
            <a:extLst>
              <a:ext uri="{FF2B5EF4-FFF2-40B4-BE49-F238E27FC236}">
                <a16:creationId xmlns:a16="http://schemas.microsoft.com/office/drawing/2014/main" id="{61B09349-CDE8-774C-A09A-DE2DE26AB80D}"/>
              </a:ext>
            </a:extLst>
          </p:cNvPr>
          <p:cNvSpPr/>
          <p:nvPr/>
        </p:nvSpPr>
        <p:spPr>
          <a:xfrm>
            <a:off x="373477" y="2962866"/>
            <a:ext cx="4022640" cy="1279440"/>
          </a:xfrm>
          <a:prstGeom prst="roundRect">
            <a:avLst>
              <a:gd name="adj" fmla="val 7143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Text 35">
            <a:extLst>
              <a:ext uri="{FF2B5EF4-FFF2-40B4-BE49-F238E27FC236}">
                <a16:creationId xmlns:a16="http://schemas.microsoft.com/office/drawing/2014/main" id="{86A59BED-1DF1-6678-785E-7E2C30814081}"/>
              </a:ext>
            </a:extLst>
          </p:cNvPr>
          <p:cNvSpPr/>
          <p:nvPr/>
        </p:nvSpPr>
        <p:spPr>
          <a:xfrm>
            <a:off x="556357" y="3100026"/>
            <a:ext cx="365688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>
                <a:solidFill>
                  <a:srgbClr val="064E3B"/>
                </a:solidFill>
                <a:latin typeface="Calibri"/>
              </a:rPr>
              <a:t>Academic Resource Inaccessibility</a:t>
            </a:r>
            <a:endParaRPr lang="en-US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ext 36">
            <a:extLst>
              <a:ext uri="{FF2B5EF4-FFF2-40B4-BE49-F238E27FC236}">
                <a16:creationId xmlns:a16="http://schemas.microsoft.com/office/drawing/2014/main" id="{65C6F9B7-845A-2B09-3A30-43195F0E5404}"/>
              </a:ext>
            </a:extLst>
          </p:cNvPr>
          <p:cNvSpPr/>
          <p:nvPr/>
        </p:nvSpPr>
        <p:spPr>
          <a:xfrm>
            <a:off x="556357" y="3420066"/>
            <a:ext cx="3656880" cy="73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1B1B1B"/>
                </a:solidFill>
                <a:latin typeface="Calibri"/>
              </a:rPr>
              <a:t>Faculty lose access to shared research data or departmental drives, halting collaborative projects and lab operations.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Shape 15">
            <a:extLst>
              <a:ext uri="{FF2B5EF4-FFF2-40B4-BE49-F238E27FC236}">
                <a16:creationId xmlns:a16="http://schemas.microsoft.com/office/drawing/2014/main" id="{3FB6D7BE-F9C4-45EB-7C62-E5DD2FB98D8A}"/>
              </a:ext>
            </a:extLst>
          </p:cNvPr>
          <p:cNvSpPr/>
          <p:nvPr/>
        </p:nvSpPr>
        <p:spPr>
          <a:xfrm>
            <a:off x="4762597" y="2962866"/>
            <a:ext cx="4022640" cy="1279440"/>
          </a:xfrm>
          <a:prstGeom prst="roundRect">
            <a:avLst>
              <a:gd name="adj" fmla="val 7143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Text 37">
            <a:extLst>
              <a:ext uri="{FF2B5EF4-FFF2-40B4-BE49-F238E27FC236}">
                <a16:creationId xmlns:a16="http://schemas.microsoft.com/office/drawing/2014/main" id="{85ADA599-041B-CB22-6A9C-64708508D5E9}"/>
              </a:ext>
            </a:extLst>
          </p:cNvPr>
          <p:cNvSpPr/>
          <p:nvPr/>
        </p:nvSpPr>
        <p:spPr>
          <a:xfrm>
            <a:off x="4945477" y="3100026"/>
            <a:ext cx="365688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64E3B"/>
                </a:solidFill>
                <a:latin typeface="Calibri"/>
              </a:rPr>
              <a:t>Campus-Wide Productivity Loss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Text 38">
            <a:extLst>
              <a:ext uri="{FF2B5EF4-FFF2-40B4-BE49-F238E27FC236}">
                <a16:creationId xmlns:a16="http://schemas.microsoft.com/office/drawing/2014/main" id="{EDE0DF09-79ED-44BB-9500-FA62F42D8185}"/>
              </a:ext>
            </a:extLst>
          </p:cNvPr>
          <p:cNvSpPr/>
          <p:nvPr/>
        </p:nvSpPr>
        <p:spPr>
          <a:xfrm>
            <a:off x="4945477" y="3420066"/>
            <a:ext cx="3656880" cy="730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>
                <a:solidFill>
                  <a:srgbClr val="1B1B1B"/>
                </a:solidFill>
                <a:latin typeface="Calibri"/>
              </a:rPr>
              <a:t>Misrouted traffic increases helpdesk tickets, wastes teaching hours, and reduces trust in the university’s digital infrastructure.</a:t>
            </a:r>
            <a:endParaRPr lang="en-US" sz="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 0">
            <a:extLst>
              <a:ext uri="{FF2B5EF4-FFF2-40B4-BE49-F238E27FC236}">
                <a16:creationId xmlns:a16="http://schemas.microsoft.com/office/drawing/2014/main" id="{88579D92-06A7-253D-FF7C-5E60CBE7368C}"/>
              </a:ext>
            </a:extLst>
          </p:cNvPr>
          <p:cNvSpPr/>
          <p:nvPr/>
        </p:nvSpPr>
        <p:spPr>
          <a:xfrm>
            <a:off x="548640" y="448266"/>
            <a:ext cx="8595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26E2D"/>
                </a:solidFill>
              </a:rPr>
              <a:t>Real-World Effects and Risks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48604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82880"/>
            <a:ext cx="8595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26E2D"/>
                </a:solidFill>
              </a:rPr>
              <a:t>Environmental Considerations</a:t>
            </a:r>
            <a:endParaRPr lang="en-US" sz="28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565061"/>
              </p:ext>
            </p:extLst>
          </p:nvPr>
        </p:nvGraphicFramePr>
        <p:xfrm>
          <a:off x="677817" y="1074420"/>
          <a:ext cx="7788366" cy="1371601"/>
        </p:xfrm>
        <a:graphic>
          <a:graphicData uri="http://schemas.openxmlformats.org/drawingml/2006/table">
            <a:tbl>
              <a:tblPr/>
              <a:tblGrid>
                <a:gridCol w="2445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9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9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51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26E2D"/>
                          </a:solidFill>
                        </a:rPr>
                        <a:t>Protocol / Area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26E2D"/>
                          </a:solidFill>
                        </a:rPr>
                        <a:t>CPU Load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26E2D"/>
                          </a:solidFill>
                        </a:rPr>
                        <a:t>Energy Use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E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200" b="1" dirty="0">
                          <a:solidFill>
                            <a:srgbClr val="026E2D"/>
                          </a:solidFill>
                        </a:rPr>
                        <a:t>Example</a:t>
                      </a:r>
                      <a:endParaRPr lang="en-US" sz="12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F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26E2D"/>
                          </a:solidFill>
                        </a:rPr>
                        <a:t>Static (CSE, EEE, GCE)</a:t>
                      </a:r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dirty="0">
                          <a:solidFill>
                            <a:srgbClr val="1F3A24"/>
                          </a:solidFill>
                        </a:rPr>
                        <a:t>Low</a:t>
                      </a:r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dirty="0">
                          <a:solidFill>
                            <a:srgbClr val="1F3A24"/>
                          </a:solidFill>
                        </a:rPr>
                        <a:t>Low</a:t>
                      </a:r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1F3A24"/>
                          </a:solidFill>
                        </a:rPr>
                        <a:t>Fixed routes → no periodic updates</a:t>
                      </a:r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026E2D"/>
                          </a:solidFill>
                        </a:rPr>
                        <a:t>Dynamic RIP (</a:t>
                      </a:r>
                      <a:r>
                        <a:rPr lang="en-US" sz="1100" dirty="0" err="1">
                          <a:solidFill>
                            <a:srgbClr val="026E2D"/>
                          </a:solidFill>
                        </a:rPr>
                        <a:t>Ruet</a:t>
                      </a:r>
                      <a:r>
                        <a:rPr lang="en-US" sz="1100" dirty="0">
                          <a:solidFill>
                            <a:srgbClr val="026E2D"/>
                          </a:solidFill>
                        </a:rPr>
                        <a:t> Core ↔ Cafe/Bank)</a:t>
                      </a:r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dirty="0">
                          <a:solidFill>
                            <a:srgbClr val="1F3A24"/>
                          </a:solidFill>
                        </a:rPr>
                        <a:t>Moderate – High</a:t>
                      </a:r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100" dirty="0">
                          <a:solidFill>
                            <a:srgbClr val="1F3A24"/>
                          </a:solidFill>
                        </a:rPr>
                        <a:t>Higher</a:t>
                      </a:r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100" dirty="0">
                          <a:solidFill>
                            <a:srgbClr val="1F3A24"/>
                          </a:solidFill>
                        </a:rPr>
                        <a:t>Core router sends updates every 30 s</a:t>
                      </a:r>
                      <a:endParaRPr lang="en-US" sz="1100" dirty="0"/>
                    </a:p>
                  </a:txBody>
                  <a:tcPr>
                    <a:lnL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0F8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Shape 1"/>
          <p:cNvSpPr/>
          <p:nvPr/>
        </p:nvSpPr>
        <p:spPr>
          <a:xfrm>
            <a:off x="274320" y="2651760"/>
            <a:ext cx="6035040" cy="2011680"/>
          </a:xfrm>
          <a:prstGeom prst="roundRect">
            <a:avLst>
              <a:gd name="adj" fmla="val 3636"/>
            </a:avLst>
          </a:prstGeom>
          <a:solidFill>
            <a:srgbClr val="F0F8F2"/>
          </a:solidFill>
          <a:ln w="12700">
            <a:solidFill>
              <a:srgbClr val="026E2D"/>
            </a:solidFill>
            <a:prstDash val="solid"/>
          </a:ln>
        </p:spPr>
        <p:txBody>
          <a:bodyPr/>
          <a:lstStyle/>
          <a:p>
            <a:endParaRPr/>
          </a:p>
        </p:txBody>
      </p:sp>
      <p:sp>
        <p:nvSpPr>
          <p:cNvPr id="5" name="Text 2"/>
          <p:cNvSpPr/>
          <p:nvPr/>
        </p:nvSpPr>
        <p:spPr>
          <a:xfrm>
            <a:off x="365760" y="2743200"/>
            <a:ext cx="58521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26E2D"/>
                </a:solidFill>
              </a:rPr>
              <a:t>Energy‑Efficient Practices</a:t>
            </a:r>
            <a:endParaRPr lang="en-US" sz="1600" dirty="0"/>
          </a:p>
        </p:txBody>
      </p:sp>
      <p:sp>
        <p:nvSpPr>
          <p:cNvPr id="6" name="Text 3"/>
          <p:cNvSpPr/>
          <p:nvPr/>
        </p:nvSpPr>
        <p:spPr>
          <a:xfrm>
            <a:off x="365760" y="3108960"/>
            <a:ext cx="5852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26E2D"/>
                </a:solidFill>
              </a:rPr>
              <a:t>• </a:t>
            </a:r>
            <a:r>
              <a:rPr lang="en-US" sz="1200" dirty="0">
                <a:solidFill>
                  <a:srgbClr val="1F3A24"/>
                </a:solidFill>
              </a:rPr>
              <a:t>Optimize routing tables to reduce CPU overhead</a:t>
            </a:r>
            <a:endParaRPr lang="en-US" sz="1200" dirty="0"/>
          </a:p>
        </p:txBody>
      </p:sp>
      <p:sp>
        <p:nvSpPr>
          <p:cNvPr id="7" name="Text 4"/>
          <p:cNvSpPr/>
          <p:nvPr/>
        </p:nvSpPr>
        <p:spPr>
          <a:xfrm>
            <a:off x="365760" y="3429000"/>
            <a:ext cx="5852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26E2D"/>
                </a:solidFill>
              </a:rPr>
              <a:t>• </a:t>
            </a:r>
            <a:r>
              <a:rPr lang="en-US" sz="1200" dirty="0">
                <a:solidFill>
                  <a:srgbClr val="1F3A24"/>
                </a:solidFill>
              </a:rPr>
              <a:t>Disable unused switch ports in labs after hours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65760" y="3749040"/>
            <a:ext cx="5852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26E2D"/>
                </a:solidFill>
              </a:rPr>
              <a:t>• </a:t>
            </a:r>
            <a:r>
              <a:rPr lang="en-US" sz="1200" dirty="0">
                <a:solidFill>
                  <a:srgbClr val="1F3A24"/>
                </a:solidFill>
              </a:rPr>
              <a:t>Extend RIP update intervals where possible</a:t>
            </a:r>
            <a:endParaRPr lang="en-US" sz="1200" dirty="0"/>
          </a:p>
        </p:txBody>
      </p:sp>
      <p:sp>
        <p:nvSpPr>
          <p:cNvPr id="3" name="Text 6"/>
          <p:cNvSpPr/>
          <p:nvPr/>
        </p:nvSpPr>
        <p:spPr>
          <a:xfrm>
            <a:off x="365760" y="4069080"/>
            <a:ext cx="585216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b="1" dirty="0">
                <a:solidFill>
                  <a:srgbClr val="026E2D"/>
                </a:solidFill>
              </a:rPr>
              <a:t>• </a:t>
            </a:r>
            <a:r>
              <a:rPr lang="en-US" sz="1200" dirty="0">
                <a:solidFill>
                  <a:srgbClr val="1F3A24"/>
                </a:solidFill>
              </a:rPr>
              <a:t>Deploy modern, low‑power routers for inter‑building links</a:t>
            </a:r>
            <a:endParaRPr lang="en-US" sz="120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246" y="2641124"/>
            <a:ext cx="2166983" cy="18320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6309360" y="4369240"/>
            <a:ext cx="2727636" cy="6516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" i="1" dirty="0">
                <a:solidFill>
                  <a:srgbClr val="1F3A24"/>
                </a:solidFill>
              </a:rPr>
              <a:t>Green energy for a sustainable campus network</a:t>
            </a:r>
            <a:endParaRPr lang="en-US" sz="1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5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182880"/>
            <a:ext cx="85953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800" b="1" dirty="0">
                <a:solidFill>
                  <a:srgbClr val="026E2D"/>
                </a:solidFill>
              </a:rPr>
              <a:t>Best Practices &amp; Solutions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274320" y="3200400"/>
            <a:ext cx="8595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57200" y="402336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200" dirty="0"/>
          </a:p>
        </p:txBody>
      </p:sp>
      <p:sp>
        <p:nvSpPr>
          <p:cNvPr id="25" name="Text 0">
            <a:extLst>
              <a:ext uri="{FF2B5EF4-FFF2-40B4-BE49-F238E27FC236}">
                <a16:creationId xmlns:a16="http://schemas.microsoft.com/office/drawing/2014/main" id="{54142E9E-64FE-BF30-BF6B-7ECFA8107755}"/>
              </a:ext>
            </a:extLst>
          </p:cNvPr>
          <p:cNvSpPr/>
          <p:nvPr/>
        </p:nvSpPr>
        <p:spPr>
          <a:xfrm>
            <a:off x="457200" y="365760"/>
            <a:ext cx="8228880" cy="45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Shape 1">
            <a:extLst>
              <a:ext uri="{FF2B5EF4-FFF2-40B4-BE49-F238E27FC236}">
                <a16:creationId xmlns:a16="http://schemas.microsoft.com/office/drawing/2014/main" id="{EB6C3624-3641-85A6-C4E4-FA1ECCD7D49E}"/>
              </a:ext>
            </a:extLst>
          </p:cNvPr>
          <p:cNvSpPr/>
          <p:nvPr/>
        </p:nvSpPr>
        <p:spPr>
          <a:xfrm>
            <a:off x="457200" y="1097280"/>
            <a:ext cx="8228880" cy="730800"/>
          </a:xfrm>
          <a:prstGeom prst="roundRect">
            <a:avLst>
              <a:gd name="adj" fmla="val 12500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Text 2">
            <a:extLst>
              <a:ext uri="{FF2B5EF4-FFF2-40B4-BE49-F238E27FC236}">
                <a16:creationId xmlns:a16="http://schemas.microsoft.com/office/drawing/2014/main" id="{67201AA2-A3CC-BAEB-7549-9D61449E6A06}"/>
              </a:ext>
            </a:extLst>
          </p:cNvPr>
          <p:cNvSpPr/>
          <p:nvPr/>
        </p:nvSpPr>
        <p:spPr>
          <a:xfrm>
            <a:off x="548640" y="1143000"/>
            <a:ext cx="4114080" cy="27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64E3B"/>
                </a:solidFill>
                <a:latin typeface="Calibri"/>
              </a:rPr>
              <a:t>Monitor &amp; Audit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Text 3">
            <a:extLst>
              <a:ext uri="{FF2B5EF4-FFF2-40B4-BE49-F238E27FC236}">
                <a16:creationId xmlns:a16="http://schemas.microsoft.com/office/drawing/2014/main" id="{D4314FD1-411F-7790-28D5-75BEA4CA1B78}"/>
              </a:ext>
            </a:extLst>
          </p:cNvPr>
          <p:cNvSpPr/>
          <p:nvPr/>
        </p:nvSpPr>
        <p:spPr>
          <a:xfrm>
            <a:off x="548640" y="1417320"/>
            <a:ext cx="804600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900" b="0" strike="noStrike" spc="-1" dirty="0">
                <a:solidFill>
                  <a:srgbClr val="1B1B1B"/>
                </a:solidFill>
                <a:latin typeface="Calibri"/>
              </a:rPr>
              <a:t>Regularly check </a:t>
            </a:r>
            <a:r>
              <a:rPr lang="en-US" sz="1000" b="0" strike="noStrike" spc="-1" dirty="0">
                <a:solidFill>
                  <a:srgbClr val="1B1B1B"/>
                </a:solidFill>
                <a:latin typeface="Calibri"/>
              </a:rPr>
              <a:t>routing</a:t>
            </a:r>
            <a:r>
              <a:rPr lang="en-US" sz="900" b="0" strike="noStrike" spc="-1" dirty="0">
                <a:solidFill>
                  <a:srgbClr val="1B1B1B"/>
                </a:solidFill>
                <a:latin typeface="Calibri"/>
              </a:rPr>
              <a:t> tables and logs to detect misconfigurations or unauthorized changes.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Shape 4">
            <a:extLst>
              <a:ext uri="{FF2B5EF4-FFF2-40B4-BE49-F238E27FC236}">
                <a16:creationId xmlns:a16="http://schemas.microsoft.com/office/drawing/2014/main" id="{63168342-E8BA-D7F0-E23A-73C9938FA09B}"/>
              </a:ext>
            </a:extLst>
          </p:cNvPr>
          <p:cNvSpPr/>
          <p:nvPr/>
        </p:nvSpPr>
        <p:spPr>
          <a:xfrm>
            <a:off x="457200" y="1920240"/>
            <a:ext cx="8228880" cy="730800"/>
          </a:xfrm>
          <a:prstGeom prst="roundRect">
            <a:avLst>
              <a:gd name="adj" fmla="val 12500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Text 5">
            <a:extLst>
              <a:ext uri="{FF2B5EF4-FFF2-40B4-BE49-F238E27FC236}">
                <a16:creationId xmlns:a16="http://schemas.microsoft.com/office/drawing/2014/main" id="{9211A2D7-F715-794E-4961-34347E62AFA4}"/>
              </a:ext>
            </a:extLst>
          </p:cNvPr>
          <p:cNvSpPr/>
          <p:nvPr/>
        </p:nvSpPr>
        <p:spPr>
          <a:xfrm>
            <a:off x="548640" y="1965960"/>
            <a:ext cx="4114080" cy="27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64E3B"/>
                </a:solidFill>
                <a:latin typeface="Calibri"/>
              </a:rPr>
              <a:t>Redundancy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A111F2B4-13E1-F2B5-05B1-E29231078214}"/>
              </a:ext>
            </a:extLst>
          </p:cNvPr>
          <p:cNvSpPr/>
          <p:nvPr/>
        </p:nvSpPr>
        <p:spPr>
          <a:xfrm>
            <a:off x="548640" y="2240280"/>
            <a:ext cx="804600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rgbClr val="1B1B1B"/>
                </a:solidFill>
                <a:latin typeface="Calibri"/>
              </a:rPr>
              <a:t>Implement backup links and redundant routers to prevent outages during failures</a:t>
            </a:r>
            <a:r>
              <a:rPr lang="en-US" sz="900" b="0" strike="noStrike" spc="-1" dirty="0">
                <a:solidFill>
                  <a:srgbClr val="1B1B1B"/>
                </a:solidFill>
                <a:latin typeface="Calibri"/>
              </a:rPr>
              <a:t>.</a:t>
            </a:r>
            <a:endParaRPr lang="en-US" sz="9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Shape 7">
            <a:extLst>
              <a:ext uri="{FF2B5EF4-FFF2-40B4-BE49-F238E27FC236}">
                <a16:creationId xmlns:a16="http://schemas.microsoft.com/office/drawing/2014/main" id="{7DEC9CB4-048B-C5CC-FEFC-D7F1831DCA20}"/>
              </a:ext>
            </a:extLst>
          </p:cNvPr>
          <p:cNvSpPr/>
          <p:nvPr/>
        </p:nvSpPr>
        <p:spPr>
          <a:xfrm>
            <a:off x="457200" y="2743200"/>
            <a:ext cx="8228880" cy="730800"/>
          </a:xfrm>
          <a:prstGeom prst="roundRect">
            <a:avLst>
              <a:gd name="adj" fmla="val 12500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Text 8">
            <a:extLst>
              <a:ext uri="{FF2B5EF4-FFF2-40B4-BE49-F238E27FC236}">
                <a16:creationId xmlns:a16="http://schemas.microsoft.com/office/drawing/2014/main" id="{93C85B9A-F098-7E0A-B77F-606E2072509D}"/>
              </a:ext>
            </a:extLst>
          </p:cNvPr>
          <p:cNvSpPr/>
          <p:nvPr/>
        </p:nvSpPr>
        <p:spPr>
          <a:xfrm>
            <a:off x="548640" y="2788920"/>
            <a:ext cx="4114080" cy="27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64E3B"/>
                </a:solidFill>
                <a:latin typeface="Calibri"/>
              </a:rPr>
              <a:t>Optimize Updates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 9">
            <a:extLst>
              <a:ext uri="{FF2B5EF4-FFF2-40B4-BE49-F238E27FC236}">
                <a16:creationId xmlns:a16="http://schemas.microsoft.com/office/drawing/2014/main" id="{12AC7D72-99F8-3D25-D1C9-4D7A2C554D7F}"/>
              </a:ext>
            </a:extLst>
          </p:cNvPr>
          <p:cNvSpPr/>
          <p:nvPr/>
        </p:nvSpPr>
        <p:spPr>
          <a:xfrm>
            <a:off x="548640" y="3063240"/>
            <a:ext cx="804600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rgbClr val="1B1B1B"/>
                </a:solidFill>
                <a:latin typeface="Calibri"/>
              </a:rPr>
              <a:t>Tune RIP timers and disable unused ports to balance convergence speed with energy efficiency.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Shape 10">
            <a:extLst>
              <a:ext uri="{FF2B5EF4-FFF2-40B4-BE49-F238E27FC236}">
                <a16:creationId xmlns:a16="http://schemas.microsoft.com/office/drawing/2014/main" id="{9D961AA0-A777-C172-4727-05F7161A031E}"/>
              </a:ext>
            </a:extLst>
          </p:cNvPr>
          <p:cNvSpPr/>
          <p:nvPr/>
        </p:nvSpPr>
        <p:spPr>
          <a:xfrm>
            <a:off x="457200" y="3566160"/>
            <a:ext cx="8228880" cy="730800"/>
          </a:xfrm>
          <a:prstGeom prst="roundRect">
            <a:avLst>
              <a:gd name="adj" fmla="val 12500"/>
            </a:avLst>
          </a:prstGeom>
          <a:solidFill>
            <a:srgbClr val="E6F4F1"/>
          </a:solidFill>
          <a:ln w="12700">
            <a:solidFill>
              <a:srgbClr val="047857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800" b="0" strike="noStrike" spc="-1" dirty="0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Text 11">
            <a:extLst>
              <a:ext uri="{FF2B5EF4-FFF2-40B4-BE49-F238E27FC236}">
                <a16:creationId xmlns:a16="http://schemas.microsoft.com/office/drawing/2014/main" id="{F47332EF-52DC-48CB-9003-77C6602FBCD7}"/>
              </a:ext>
            </a:extLst>
          </p:cNvPr>
          <p:cNvSpPr/>
          <p:nvPr/>
        </p:nvSpPr>
        <p:spPr>
          <a:xfrm>
            <a:off x="548640" y="3611880"/>
            <a:ext cx="4114080" cy="273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400" b="1" strike="noStrike" spc="-1" dirty="0">
                <a:solidFill>
                  <a:srgbClr val="064E3B"/>
                </a:solidFill>
                <a:latin typeface="Calibri"/>
              </a:rPr>
              <a:t>Educate Admins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19BA5049-83C8-9D2C-00CF-634B91EC2EB9}"/>
              </a:ext>
            </a:extLst>
          </p:cNvPr>
          <p:cNvSpPr/>
          <p:nvPr/>
        </p:nvSpPr>
        <p:spPr>
          <a:xfrm>
            <a:off x="548640" y="3886200"/>
            <a:ext cx="804600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1000" b="0" strike="noStrike" spc="-1" dirty="0">
                <a:solidFill>
                  <a:srgbClr val="1B1B1B"/>
                </a:solidFill>
                <a:latin typeface="Calibri"/>
              </a:rPr>
              <a:t>Train network staff on ethical routing principles and </a:t>
            </a:r>
            <a:r>
              <a:rPr lang="en-US" sz="1000" b="0" strike="noStrike" spc="-1" dirty="0">
                <a:solidFill>
                  <a:srgbClr val="1B1B1B"/>
                </a:solidFill>
              </a:rPr>
              <a:t>security</a:t>
            </a:r>
            <a:r>
              <a:rPr lang="en-US" sz="1000" b="0" strike="noStrike" spc="-1" dirty="0">
                <a:solidFill>
                  <a:srgbClr val="1B1B1B"/>
                </a:solidFill>
                <a:latin typeface="Calibri"/>
              </a:rPr>
              <a:t> best practices.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816</Words>
  <Application>Microsoft Macintosh PowerPoint</Application>
  <PresentationFormat>On-screen Show (16:9)</PresentationFormat>
  <Paragraphs>137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sajidur rahman</cp:lastModifiedBy>
  <cp:revision>17</cp:revision>
  <dcterms:created xsi:type="dcterms:W3CDTF">2025-10-28T19:22:08Z</dcterms:created>
  <dcterms:modified xsi:type="dcterms:W3CDTF">2025-10-29T07:23:59Z</dcterms:modified>
</cp:coreProperties>
</file>