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5" name="Google Shape;105;p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3/3/2023</a:t>
            </a:r>
            <a:endParaRPr/>
          </a:p>
        </p:txBody>
      </p:sp>
      <p:sp>
        <p:nvSpPr>
          <p:cNvPr id="106" name="Google Shape;106;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Times New Roman"/>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Times New Roman"/>
                <a:ea typeface="Times New Roman"/>
                <a:cs typeface="Times New Roman"/>
                <a:sym typeface="Times New Roman"/>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2"/>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Times New Roma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 name="Google Shape;36;p4"/>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 name="Google Shape;37;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0" name="Shape 40"/>
        <p:cNvGrpSpPr/>
        <p:nvPr/>
      </p:nvGrpSpPr>
      <p:grpSpPr>
        <a:xfrm>
          <a:off x="0" y="0"/>
          <a:ext cx="0" cy="0"/>
          <a:chOff x="0" y="0"/>
          <a:chExt cx="0" cy="0"/>
        </a:xfrm>
      </p:grpSpPr>
      <p:sp>
        <p:nvSpPr>
          <p:cNvPr id="41" name="Google Shape;41;p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Times New Roman"/>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Times New Roman"/>
                <a:ea typeface="Times New Roman"/>
                <a:cs typeface="Times New Roman"/>
                <a:sym typeface="Times New Roman"/>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5" name="Google Shape;45;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8" name="Google Shape;48;p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6"/>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6"/>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6"/>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3" name="Shape 63"/>
        <p:cNvGrpSpPr/>
        <p:nvPr/>
      </p:nvGrpSpPr>
      <p:grpSpPr>
        <a:xfrm>
          <a:off x="0" y="0"/>
          <a:ext cx="0" cy="0"/>
          <a:chOff x="0" y="0"/>
          <a:chExt cx="0" cy="0"/>
        </a:xfrm>
      </p:grpSpPr>
      <p:sp>
        <p:nvSpPr>
          <p:cNvPr id="64" name="Google Shape;64;p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Times New Roman"/>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Times New Roman"/>
                <a:ea typeface="Times New Roman"/>
                <a:cs typeface="Times New Roman"/>
                <a:sym typeface="Times New Roman"/>
              </a:defRPr>
            </a:lvl1pPr>
            <a:lvl2pPr indent="0" lvl="1" marL="0" algn="r">
              <a:spcBef>
                <a:spcPts val="0"/>
              </a:spcBef>
              <a:buNone/>
              <a:defRPr sz="1050">
                <a:solidFill>
                  <a:schemeClr val="dk2"/>
                </a:solidFill>
                <a:latin typeface="Times New Roman"/>
                <a:ea typeface="Times New Roman"/>
                <a:cs typeface="Times New Roman"/>
                <a:sym typeface="Times New Roman"/>
              </a:defRPr>
            </a:lvl2pPr>
            <a:lvl3pPr indent="0" lvl="2" marL="0" algn="r">
              <a:spcBef>
                <a:spcPts val="0"/>
              </a:spcBef>
              <a:buNone/>
              <a:defRPr sz="1050">
                <a:solidFill>
                  <a:schemeClr val="dk2"/>
                </a:solidFill>
                <a:latin typeface="Times New Roman"/>
                <a:ea typeface="Times New Roman"/>
                <a:cs typeface="Times New Roman"/>
                <a:sym typeface="Times New Roman"/>
              </a:defRPr>
            </a:lvl3pPr>
            <a:lvl4pPr indent="0" lvl="3" marL="0" algn="r">
              <a:spcBef>
                <a:spcPts val="0"/>
              </a:spcBef>
              <a:buNone/>
              <a:defRPr sz="1050">
                <a:solidFill>
                  <a:schemeClr val="dk2"/>
                </a:solidFill>
                <a:latin typeface="Times New Roman"/>
                <a:ea typeface="Times New Roman"/>
                <a:cs typeface="Times New Roman"/>
                <a:sym typeface="Times New Roman"/>
              </a:defRPr>
            </a:lvl4pPr>
            <a:lvl5pPr indent="0" lvl="4" marL="0" algn="r">
              <a:spcBef>
                <a:spcPts val="0"/>
              </a:spcBef>
              <a:buNone/>
              <a:defRPr sz="1050">
                <a:solidFill>
                  <a:schemeClr val="dk2"/>
                </a:solidFill>
                <a:latin typeface="Times New Roman"/>
                <a:ea typeface="Times New Roman"/>
                <a:cs typeface="Times New Roman"/>
                <a:sym typeface="Times New Roman"/>
              </a:defRPr>
            </a:lvl5pPr>
            <a:lvl6pPr indent="0" lvl="5" marL="0" algn="r">
              <a:spcBef>
                <a:spcPts val="0"/>
              </a:spcBef>
              <a:buNone/>
              <a:defRPr sz="1050">
                <a:solidFill>
                  <a:schemeClr val="dk2"/>
                </a:solidFill>
                <a:latin typeface="Times New Roman"/>
                <a:ea typeface="Times New Roman"/>
                <a:cs typeface="Times New Roman"/>
                <a:sym typeface="Times New Roman"/>
              </a:defRPr>
            </a:lvl6pPr>
            <a:lvl7pPr indent="0" lvl="6" marL="0" algn="r">
              <a:spcBef>
                <a:spcPts val="0"/>
              </a:spcBef>
              <a:buNone/>
              <a:defRPr sz="1050">
                <a:solidFill>
                  <a:schemeClr val="dk2"/>
                </a:solidFill>
                <a:latin typeface="Times New Roman"/>
                <a:ea typeface="Times New Roman"/>
                <a:cs typeface="Times New Roman"/>
                <a:sym typeface="Times New Roman"/>
              </a:defRPr>
            </a:lvl7pPr>
            <a:lvl8pPr indent="0" lvl="7" marL="0" algn="r">
              <a:spcBef>
                <a:spcPts val="0"/>
              </a:spcBef>
              <a:buNone/>
              <a:defRPr sz="1050">
                <a:solidFill>
                  <a:schemeClr val="dk2"/>
                </a:solidFill>
                <a:latin typeface="Times New Roman"/>
                <a:ea typeface="Times New Roman"/>
                <a:cs typeface="Times New Roman"/>
                <a:sym typeface="Times New Roman"/>
              </a:defRPr>
            </a:lvl8pPr>
            <a:lvl9pPr indent="0" lvl="8" marL="0" algn="r">
              <a:spcBef>
                <a:spcPts val="0"/>
              </a:spcBef>
              <a:buNone/>
              <a:defRPr sz="1050">
                <a:solidFill>
                  <a:schemeClr val="dk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Times New Roman"/>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2" name="Google Shape;82;p10"/>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83" name="Google Shape;83;p10"/>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Times New Roman"/>
              <a:buNone/>
              <a:defRPr b="0" i="0" sz="4800" u="none" cap="none" strike="noStrike">
                <a:solidFill>
                  <a:srgbClr val="3F3F3F"/>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Times New Roman"/>
                <a:ea typeface="Times New Roman"/>
                <a:cs typeface="Times New Roman"/>
                <a:sym typeface="Times New Roman"/>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Times New Roman"/>
                <a:ea typeface="Times New Roman"/>
                <a:cs typeface="Times New Roman"/>
                <a:sym typeface="Times New Roman"/>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Times New Roman"/>
                <a:ea typeface="Times New Roman"/>
                <a:cs typeface="Times New Roman"/>
                <a:sym typeface="Times New Roman"/>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Times New Roman"/>
                <a:ea typeface="Times New Roman"/>
                <a:cs typeface="Times New Roman"/>
                <a:sym typeface="Times New Roman"/>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Times New Roman"/>
                <a:ea typeface="Times New Roman"/>
                <a:cs typeface="Times New Roman"/>
                <a:sym typeface="Times New Roma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Times New Roman"/>
                <a:ea typeface="Times New Roman"/>
                <a:cs typeface="Times New Roman"/>
                <a:sym typeface="Times New Roma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Times New Roman"/>
                <a:ea typeface="Times New Roman"/>
                <a:cs typeface="Times New Roman"/>
                <a:sym typeface="Times New Roma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Times New Roman"/>
                <a:ea typeface="Times New Roman"/>
                <a:cs typeface="Times New Roman"/>
                <a:sym typeface="Times New Roma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Times New Roman"/>
                <a:ea typeface="Times New Roman"/>
                <a:cs typeface="Times New Roman"/>
                <a:sym typeface="Times New Roman"/>
              </a:defRPr>
            </a:lvl9pPr>
          </a:lstStyle>
          <a:p/>
        </p:txBody>
      </p:sp>
      <p:sp>
        <p:nvSpPr>
          <p:cNvPr id="14" name="Google Shape;14;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5" name="Google Shape;15;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6" name="Google Shape;16;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Times New Roman"/>
                <a:ea typeface="Times New Roman"/>
                <a:cs typeface="Times New Roman"/>
                <a:sym typeface="Times New Roman"/>
              </a:defRPr>
            </a:lvl1pPr>
            <a:lvl2pPr indent="0" lvl="1" marL="0" marR="0" rtl="0" algn="r">
              <a:spcBef>
                <a:spcPts val="0"/>
              </a:spcBef>
              <a:buNone/>
              <a:defRPr b="0" i="0" sz="1050" u="none" cap="none" strike="noStrike">
                <a:solidFill>
                  <a:srgbClr val="FFFFFF"/>
                </a:solidFill>
                <a:latin typeface="Times New Roman"/>
                <a:ea typeface="Times New Roman"/>
                <a:cs typeface="Times New Roman"/>
                <a:sym typeface="Times New Roman"/>
              </a:defRPr>
            </a:lvl2pPr>
            <a:lvl3pPr indent="0" lvl="2" marL="0" marR="0" rtl="0" algn="r">
              <a:spcBef>
                <a:spcPts val="0"/>
              </a:spcBef>
              <a:buNone/>
              <a:defRPr b="0" i="0" sz="1050" u="none" cap="none" strike="noStrike">
                <a:solidFill>
                  <a:srgbClr val="FFFFFF"/>
                </a:solidFill>
                <a:latin typeface="Times New Roman"/>
                <a:ea typeface="Times New Roman"/>
                <a:cs typeface="Times New Roman"/>
                <a:sym typeface="Times New Roman"/>
              </a:defRPr>
            </a:lvl3pPr>
            <a:lvl4pPr indent="0" lvl="3" marL="0" marR="0" rtl="0" algn="r">
              <a:spcBef>
                <a:spcPts val="0"/>
              </a:spcBef>
              <a:buNone/>
              <a:defRPr b="0" i="0" sz="1050" u="none" cap="none" strike="noStrike">
                <a:solidFill>
                  <a:srgbClr val="FFFFFF"/>
                </a:solidFill>
                <a:latin typeface="Times New Roman"/>
                <a:ea typeface="Times New Roman"/>
                <a:cs typeface="Times New Roman"/>
                <a:sym typeface="Times New Roman"/>
              </a:defRPr>
            </a:lvl4pPr>
            <a:lvl5pPr indent="0" lvl="4" marL="0" marR="0" rtl="0" algn="r">
              <a:spcBef>
                <a:spcPts val="0"/>
              </a:spcBef>
              <a:buNone/>
              <a:defRPr b="0" i="0" sz="1050" u="none" cap="none" strike="noStrike">
                <a:solidFill>
                  <a:srgbClr val="FFFFFF"/>
                </a:solidFill>
                <a:latin typeface="Times New Roman"/>
                <a:ea typeface="Times New Roman"/>
                <a:cs typeface="Times New Roman"/>
                <a:sym typeface="Times New Roman"/>
              </a:defRPr>
            </a:lvl5pPr>
            <a:lvl6pPr indent="0" lvl="5" marL="0" marR="0" rtl="0" algn="r">
              <a:spcBef>
                <a:spcPts val="0"/>
              </a:spcBef>
              <a:buNone/>
              <a:defRPr b="0" i="0" sz="1050" u="none" cap="none" strike="noStrike">
                <a:solidFill>
                  <a:srgbClr val="FFFFFF"/>
                </a:solidFill>
                <a:latin typeface="Times New Roman"/>
                <a:ea typeface="Times New Roman"/>
                <a:cs typeface="Times New Roman"/>
                <a:sym typeface="Times New Roman"/>
              </a:defRPr>
            </a:lvl6pPr>
            <a:lvl7pPr indent="0" lvl="6" marL="0" marR="0" rtl="0" algn="r">
              <a:spcBef>
                <a:spcPts val="0"/>
              </a:spcBef>
              <a:buNone/>
              <a:defRPr b="0" i="0" sz="1050" u="none" cap="none" strike="noStrike">
                <a:solidFill>
                  <a:srgbClr val="FFFFFF"/>
                </a:solidFill>
                <a:latin typeface="Times New Roman"/>
                <a:ea typeface="Times New Roman"/>
                <a:cs typeface="Times New Roman"/>
                <a:sym typeface="Times New Roman"/>
              </a:defRPr>
            </a:lvl7pPr>
            <a:lvl8pPr indent="0" lvl="7" marL="0" marR="0" rtl="0" algn="r">
              <a:spcBef>
                <a:spcPts val="0"/>
              </a:spcBef>
              <a:buNone/>
              <a:defRPr b="0" i="0" sz="1050" u="none" cap="none" strike="noStrike">
                <a:solidFill>
                  <a:srgbClr val="FFFFFF"/>
                </a:solidFill>
                <a:latin typeface="Times New Roman"/>
                <a:ea typeface="Times New Roman"/>
                <a:cs typeface="Times New Roman"/>
                <a:sym typeface="Times New Roman"/>
              </a:defRPr>
            </a:lvl8pPr>
            <a:lvl9pPr indent="0" lvl="8" marL="0" marR="0" rtl="0" algn="r">
              <a:spcBef>
                <a:spcPts val="0"/>
              </a:spcBef>
              <a:buNone/>
              <a:defRPr b="0" i="0" sz="105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5.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3"/>
          <p:cNvSpPr txBox="1"/>
          <p:nvPr>
            <p:ph type="ctrTitle"/>
          </p:nvPr>
        </p:nvSpPr>
        <p:spPr>
          <a:xfrm>
            <a:off x="0" y="2769376"/>
            <a:ext cx="12192000" cy="1589651"/>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rgbClr val="262626"/>
              </a:buClr>
              <a:buSzPts val="4800"/>
              <a:buFont typeface="Times New Roman"/>
              <a:buNone/>
            </a:pPr>
            <a:r>
              <a:rPr i="1" lang="en-US" sz="4800">
                <a:latin typeface="Times New Roman"/>
                <a:ea typeface="Times New Roman"/>
                <a:cs typeface="Times New Roman"/>
                <a:sym typeface="Times New Roman"/>
              </a:rPr>
              <a:t>Chapter 1 ~ </a:t>
            </a:r>
            <a:r>
              <a:rPr i="1" lang="en-US" sz="4800">
                <a:solidFill>
                  <a:schemeClr val="dk1"/>
                </a:solidFill>
                <a:latin typeface="Times New Roman"/>
                <a:ea typeface="Times New Roman"/>
                <a:cs typeface="Times New Roman"/>
                <a:sym typeface="Times New Roman"/>
              </a:rPr>
              <a:t>Introduction to Digital Image Processing</a:t>
            </a:r>
            <a:endParaRPr i="1" sz="4800">
              <a:latin typeface="Times New Roman"/>
              <a:ea typeface="Times New Roman"/>
              <a:cs typeface="Times New Roman"/>
              <a:sym typeface="Times New Roman"/>
            </a:endParaRPr>
          </a:p>
        </p:txBody>
      </p:sp>
      <p:sp>
        <p:nvSpPr>
          <p:cNvPr id="110" name="Google Shape;110;p13"/>
          <p:cNvSpPr txBox="1"/>
          <p:nvPr/>
        </p:nvSpPr>
        <p:spPr>
          <a:xfrm>
            <a:off x="3345765" y="4553260"/>
            <a:ext cx="5894363" cy="1421992"/>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1" lang="en-US" sz="2000" u="none" cap="none" strike="noStrike">
                <a:solidFill>
                  <a:schemeClr val="dk1"/>
                </a:solidFill>
                <a:latin typeface="Times New Roman"/>
                <a:ea typeface="Times New Roman"/>
                <a:cs typeface="Times New Roman"/>
                <a:sym typeface="Times New Roman"/>
              </a:rPr>
              <a:t>S. M. Mahedy Hasan</a:t>
            </a:r>
            <a:endParaRPr/>
          </a:p>
          <a:p>
            <a:pPr indent="0" lvl="0" marL="0" marR="0" rtl="0" algn="ctr">
              <a:lnSpc>
                <a:spcPct val="150000"/>
              </a:lnSpc>
              <a:spcBef>
                <a:spcPts val="0"/>
              </a:spcBef>
              <a:spcAft>
                <a:spcPts val="0"/>
              </a:spcAft>
              <a:buNone/>
            </a:pPr>
            <a:r>
              <a:rPr b="0" i="1" lang="en-US" sz="2000" u="none" cap="none" strike="noStrike">
                <a:solidFill>
                  <a:schemeClr val="dk1"/>
                </a:solidFill>
                <a:latin typeface="Times New Roman"/>
                <a:ea typeface="Times New Roman"/>
                <a:cs typeface="Times New Roman"/>
                <a:sym typeface="Times New Roman"/>
              </a:rPr>
              <a:t>Assistant Professor, Dept. of CSE</a:t>
            </a:r>
            <a:endParaRPr/>
          </a:p>
          <a:p>
            <a:pPr indent="0" lvl="0" marL="0" marR="0" rtl="0" algn="ctr">
              <a:lnSpc>
                <a:spcPct val="150000"/>
              </a:lnSpc>
              <a:spcBef>
                <a:spcPts val="0"/>
              </a:spcBef>
              <a:spcAft>
                <a:spcPts val="0"/>
              </a:spcAft>
              <a:buNone/>
            </a:pPr>
            <a:r>
              <a:rPr b="0" i="1" lang="en-US" sz="2000" u="none" cap="none" strike="noStrike">
                <a:solidFill>
                  <a:schemeClr val="dk1"/>
                </a:solidFill>
                <a:latin typeface="Times New Roman"/>
                <a:ea typeface="Times New Roman"/>
                <a:cs typeface="Times New Roman"/>
                <a:sym typeface="Times New Roman"/>
              </a:rPr>
              <a:t>RUET, Rajshahi-6204, Bangladesh.</a:t>
            </a:r>
            <a:endParaRPr/>
          </a:p>
        </p:txBody>
      </p:sp>
      <p:pic>
        <p:nvPicPr>
          <p:cNvPr id="111" name="Google Shape;111;p13"/>
          <p:cNvPicPr preferRelativeResize="0"/>
          <p:nvPr/>
        </p:nvPicPr>
        <p:blipFill rotWithShape="1">
          <a:blip r:embed="rId3">
            <a:alphaModFix/>
          </a:blip>
          <a:srcRect b="0" l="0" r="0" t="0"/>
          <a:stretch/>
        </p:blipFill>
        <p:spPr>
          <a:xfrm>
            <a:off x="5542646" y="670436"/>
            <a:ext cx="1106708" cy="1199347"/>
          </a:xfrm>
          <a:prstGeom prst="rect">
            <a:avLst/>
          </a:prstGeom>
          <a:noFill/>
          <a:ln>
            <a:noFill/>
          </a:ln>
        </p:spPr>
      </p:pic>
      <p:sp>
        <p:nvSpPr>
          <p:cNvPr id="112" name="Google Shape;112;p13"/>
          <p:cNvSpPr txBox="1"/>
          <p:nvPr/>
        </p:nvSpPr>
        <p:spPr>
          <a:xfrm>
            <a:off x="4568483" y="113568"/>
            <a:ext cx="305503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en-US" sz="1800" u="none" cap="none" strike="noStrike">
                <a:solidFill>
                  <a:schemeClr val="dk1"/>
                </a:solidFill>
                <a:latin typeface="Times New Roman"/>
                <a:ea typeface="Times New Roman"/>
                <a:cs typeface="Times New Roman"/>
                <a:sym typeface="Times New Roman"/>
              </a:rPr>
              <a:t>Heaven’s Light is Our Guide</a:t>
            </a:r>
            <a:endParaRPr/>
          </a:p>
        </p:txBody>
      </p:sp>
      <p:sp>
        <p:nvSpPr>
          <p:cNvPr id="113" name="Google Shape;113;p13"/>
          <p:cNvSpPr txBox="1"/>
          <p:nvPr/>
        </p:nvSpPr>
        <p:spPr>
          <a:xfrm>
            <a:off x="1448972" y="1928813"/>
            <a:ext cx="897518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Department of Computer Science &amp; Engineering</a:t>
            </a:r>
            <a:endParaRPr/>
          </a:p>
          <a:p>
            <a:pPr indent="0" lvl="0" marL="0" marR="0" rtl="0" algn="ctr">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Rajshahi University of Engineering &amp; Technology, Rajshahi-6204, Bangladesh.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Image Processing</a:t>
            </a:r>
            <a:endParaRPr/>
          </a:p>
        </p:txBody>
      </p:sp>
      <p:sp>
        <p:nvSpPr>
          <p:cNvPr id="202" name="Google Shape;202;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lnSpcReduction="10000"/>
          </a:bodyPr>
          <a:lstStyle/>
          <a:p>
            <a:pPr indent="-182880" lvl="1" marL="384048" rtl="0" algn="just">
              <a:lnSpc>
                <a:spcPct val="150000"/>
              </a:lnSpc>
              <a:spcBef>
                <a:spcPts val="0"/>
              </a:spcBef>
              <a:spcAft>
                <a:spcPts val="0"/>
              </a:spcAft>
              <a:buSzPts val="1800"/>
              <a:buFont typeface="Noto Sans Symbols"/>
              <a:buChar char="✔"/>
            </a:pPr>
            <a:r>
              <a:rPr lang="en-US"/>
              <a:t>Image processing is a method to convert an image into digital form and perform some operations on it, in order to get an enhanced image or to extract some useful information from it.</a:t>
            </a:r>
            <a:endParaRPr/>
          </a:p>
          <a:p>
            <a:pPr indent="-182880" lvl="1" marL="384048" rtl="0" algn="just">
              <a:lnSpc>
                <a:spcPct val="150000"/>
              </a:lnSpc>
              <a:spcBef>
                <a:spcPts val="600"/>
              </a:spcBef>
              <a:spcAft>
                <a:spcPts val="0"/>
              </a:spcAft>
              <a:buSzPts val="1800"/>
              <a:buFont typeface="Noto Sans Symbols"/>
              <a:buChar char="✔"/>
            </a:pPr>
            <a:r>
              <a:rPr lang="en-US"/>
              <a:t>It is a type of signal dispensation in which input is an image, and output may be image or characteristics associated with that image.</a:t>
            </a:r>
            <a:endParaRPr/>
          </a:p>
          <a:p>
            <a:pPr indent="-182880" lvl="1" marL="384048" rtl="0" algn="just">
              <a:lnSpc>
                <a:spcPct val="150000"/>
              </a:lnSpc>
              <a:spcBef>
                <a:spcPts val="600"/>
              </a:spcBef>
              <a:spcAft>
                <a:spcPts val="0"/>
              </a:spcAft>
              <a:buSzPts val="1800"/>
              <a:buFont typeface="Noto Sans Symbols"/>
              <a:buChar char="✔"/>
            </a:pPr>
            <a:r>
              <a:rPr lang="en-US">
                <a:solidFill>
                  <a:srgbClr val="FF0000"/>
                </a:solidFill>
              </a:rPr>
              <a:t>Image processing basically includes the following three steps-</a:t>
            </a:r>
            <a:endParaRPr/>
          </a:p>
          <a:p>
            <a:pPr indent="-457200" lvl="1" marL="914400" rtl="0" algn="just">
              <a:lnSpc>
                <a:spcPct val="150000"/>
              </a:lnSpc>
              <a:spcBef>
                <a:spcPts val="600"/>
              </a:spcBef>
              <a:spcAft>
                <a:spcPts val="0"/>
              </a:spcAft>
              <a:buSzPts val="1800"/>
              <a:buFont typeface="Times New Roman"/>
              <a:buAutoNum type="arabicPeriod"/>
            </a:pPr>
            <a:r>
              <a:rPr lang="en-US"/>
              <a:t>Importing the image via some image acquisition tool.</a:t>
            </a:r>
            <a:endParaRPr/>
          </a:p>
          <a:p>
            <a:pPr indent="-457200" lvl="1" marL="914400" rtl="0" algn="just">
              <a:lnSpc>
                <a:spcPct val="150000"/>
              </a:lnSpc>
              <a:spcBef>
                <a:spcPts val="600"/>
              </a:spcBef>
              <a:spcAft>
                <a:spcPts val="0"/>
              </a:spcAft>
              <a:buSzPts val="1800"/>
              <a:buFont typeface="Times New Roman"/>
              <a:buAutoNum type="arabicPeriod"/>
            </a:pPr>
            <a:r>
              <a:rPr lang="en-US"/>
              <a:t>Analyzing and manipulating the image.</a:t>
            </a:r>
            <a:endParaRPr/>
          </a:p>
          <a:p>
            <a:pPr indent="-457200" lvl="1" marL="914400" rtl="0" algn="just">
              <a:lnSpc>
                <a:spcPct val="150000"/>
              </a:lnSpc>
              <a:spcBef>
                <a:spcPts val="600"/>
              </a:spcBef>
              <a:spcAft>
                <a:spcPts val="0"/>
              </a:spcAft>
              <a:buSzPts val="1800"/>
              <a:buFont typeface="Times New Roman"/>
              <a:buAutoNum type="arabicPeriod"/>
            </a:pPr>
            <a:r>
              <a:rPr lang="en-US"/>
              <a:t>Output is the last stage in which result can be altered image or report that is based on image analysis.</a:t>
            </a:r>
            <a:endParaRPr/>
          </a:p>
          <a:p>
            <a:pPr indent="0" lvl="0" marL="91440" rtl="0" algn="l">
              <a:lnSpc>
                <a:spcPct val="90000"/>
              </a:lnSpc>
              <a:spcBef>
                <a:spcPts val="1600"/>
              </a:spcBef>
              <a:spcAft>
                <a:spcPts val="0"/>
              </a:spcAft>
              <a:buSzPts val="2000"/>
              <a:buNone/>
            </a:pPr>
            <a:r>
              <a:t/>
            </a:r>
            <a:endParaRPr/>
          </a:p>
        </p:txBody>
      </p:sp>
      <p:sp>
        <p:nvSpPr>
          <p:cNvPr id="203" name="Google Shape;203;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204" name="Google Shape;204;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205" name="Google Shape;205;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Purpose of Image Processing</a:t>
            </a:r>
            <a:endParaRPr/>
          </a:p>
        </p:txBody>
      </p:sp>
      <p:sp>
        <p:nvSpPr>
          <p:cNvPr id="211" name="Google Shape;211;p2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1" marL="201168" rtl="0" algn="just">
              <a:lnSpc>
                <a:spcPct val="150000"/>
              </a:lnSpc>
              <a:spcBef>
                <a:spcPts val="0"/>
              </a:spcBef>
              <a:spcAft>
                <a:spcPts val="0"/>
              </a:spcAft>
              <a:buSzPts val="1800"/>
              <a:buNone/>
            </a:pPr>
            <a:r>
              <a:rPr lang="en-US"/>
              <a:t>The purpose of image processing can be divided in to 5 groups-</a:t>
            </a:r>
            <a:endParaRPr>
              <a:solidFill>
                <a:srgbClr val="FF0000"/>
              </a:solidFill>
            </a:endParaRPr>
          </a:p>
          <a:p>
            <a:pPr indent="-182880" lvl="1" marL="384048" rtl="0" algn="just">
              <a:lnSpc>
                <a:spcPct val="150000"/>
              </a:lnSpc>
              <a:spcBef>
                <a:spcPts val="600"/>
              </a:spcBef>
              <a:spcAft>
                <a:spcPts val="0"/>
              </a:spcAft>
              <a:buSzPts val="1800"/>
              <a:buFont typeface="Noto Sans Symbols"/>
              <a:buChar char="✔"/>
            </a:pPr>
            <a:r>
              <a:rPr lang="en-US">
                <a:solidFill>
                  <a:srgbClr val="FF0000"/>
                </a:solidFill>
              </a:rPr>
              <a:t>Visualization-</a:t>
            </a:r>
            <a:r>
              <a:rPr lang="en-US"/>
              <a:t> Observe the objects that are not visible.</a:t>
            </a:r>
            <a:endParaRPr/>
          </a:p>
          <a:p>
            <a:pPr indent="-182880" lvl="1" marL="384048" rtl="0" algn="just">
              <a:lnSpc>
                <a:spcPct val="150000"/>
              </a:lnSpc>
              <a:spcBef>
                <a:spcPts val="600"/>
              </a:spcBef>
              <a:spcAft>
                <a:spcPts val="0"/>
              </a:spcAft>
              <a:buSzPts val="1800"/>
              <a:buFont typeface="Noto Sans Symbols"/>
              <a:buChar char="✔"/>
            </a:pPr>
            <a:r>
              <a:rPr lang="en-US">
                <a:solidFill>
                  <a:srgbClr val="FF0000"/>
                </a:solidFill>
              </a:rPr>
              <a:t>Image sharpening and restoration- </a:t>
            </a:r>
            <a:r>
              <a:rPr lang="en-US"/>
              <a:t>To create better image.</a:t>
            </a:r>
            <a:endParaRPr/>
          </a:p>
          <a:p>
            <a:pPr indent="-182880" lvl="1" marL="384048" rtl="0" algn="just">
              <a:lnSpc>
                <a:spcPct val="150000"/>
              </a:lnSpc>
              <a:spcBef>
                <a:spcPts val="600"/>
              </a:spcBef>
              <a:spcAft>
                <a:spcPts val="0"/>
              </a:spcAft>
              <a:buSzPts val="1800"/>
              <a:buFont typeface="Noto Sans Symbols"/>
              <a:buChar char="✔"/>
            </a:pPr>
            <a:r>
              <a:rPr lang="en-US">
                <a:solidFill>
                  <a:srgbClr val="FF0000"/>
                </a:solidFill>
              </a:rPr>
              <a:t>Image retrieval</a:t>
            </a:r>
            <a:r>
              <a:rPr lang="en-US"/>
              <a:t>- Seek for the image of interest.</a:t>
            </a:r>
            <a:endParaRPr/>
          </a:p>
          <a:p>
            <a:pPr indent="-182880" lvl="1" marL="384048" rtl="0" algn="just">
              <a:lnSpc>
                <a:spcPct val="150000"/>
              </a:lnSpc>
              <a:spcBef>
                <a:spcPts val="600"/>
              </a:spcBef>
              <a:spcAft>
                <a:spcPts val="0"/>
              </a:spcAft>
              <a:buSzPts val="1800"/>
              <a:buFont typeface="Noto Sans Symbols"/>
              <a:buChar char="✔"/>
            </a:pPr>
            <a:r>
              <a:rPr lang="en-US">
                <a:solidFill>
                  <a:srgbClr val="FF0000"/>
                </a:solidFill>
              </a:rPr>
              <a:t>Measurement of pattern- </a:t>
            </a:r>
            <a:r>
              <a:rPr lang="en-US"/>
              <a:t>Measures various objects in an image.</a:t>
            </a:r>
            <a:endParaRPr/>
          </a:p>
          <a:p>
            <a:pPr indent="-182880" lvl="1" marL="384048" rtl="0" algn="just">
              <a:lnSpc>
                <a:spcPct val="150000"/>
              </a:lnSpc>
              <a:spcBef>
                <a:spcPts val="600"/>
              </a:spcBef>
              <a:spcAft>
                <a:spcPts val="0"/>
              </a:spcAft>
              <a:buSzPts val="1800"/>
              <a:buFont typeface="Noto Sans Symbols"/>
              <a:buChar char="✔"/>
            </a:pPr>
            <a:r>
              <a:rPr lang="en-US">
                <a:solidFill>
                  <a:srgbClr val="FF0000"/>
                </a:solidFill>
              </a:rPr>
              <a:t>Image recognition- </a:t>
            </a:r>
            <a:r>
              <a:rPr lang="en-US"/>
              <a:t>Distinguish the objects in an image.</a:t>
            </a:r>
            <a:endParaRPr/>
          </a:p>
          <a:p>
            <a:pPr indent="0" lvl="0" marL="91440" rtl="0" algn="l">
              <a:lnSpc>
                <a:spcPct val="90000"/>
              </a:lnSpc>
              <a:spcBef>
                <a:spcPts val="1600"/>
              </a:spcBef>
              <a:spcAft>
                <a:spcPts val="0"/>
              </a:spcAft>
              <a:buSzPts val="2000"/>
              <a:buNone/>
            </a:pPr>
            <a:r>
              <a:t/>
            </a:r>
            <a:endParaRPr/>
          </a:p>
        </p:txBody>
      </p:sp>
      <p:sp>
        <p:nvSpPr>
          <p:cNvPr id="212" name="Google Shape;212;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213" name="Google Shape;213;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214" name="Google Shape;214;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Level of Processing in DIP</a:t>
            </a:r>
            <a:endParaRPr/>
          </a:p>
        </p:txBody>
      </p:sp>
      <p:sp>
        <p:nvSpPr>
          <p:cNvPr id="220" name="Google Shape;220;p2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150000"/>
              </a:lnSpc>
              <a:spcBef>
                <a:spcPts val="0"/>
              </a:spcBef>
              <a:spcAft>
                <a:spcPts val="0"/>
              </a:spcAft>
              <a:buSzPts val="2000"/>
              <a:buFont typeface="Noto Sans Symbols"/>
              <a:buChar char="❖"/>
            </a:pPr>
            <a:r>
              <a:rPr lang="en-US"/>
              <a:t>The continuum from </a:t>
            </a:r>
            <a:r>
              <a:rPr lang="en-US">
                <a:solidFill>
                  <a:srgbClr val="FF0000"/>
                </a:solidFill>
              </a:rPr>
              <a:t>image processing </a:t>
            </a:r>
            <a:r>
              <a:rPr lang="en-US"/>
              <a:t>to </a:t>
            </a:r>
            <a:r>
              <a:rPr lang="en-US">
                <a:solidFill>
                  <a:srgbClr val="FF0000"/>
                </a:solidFill>
              </a:rPr>
              <a:t>computer vision </a:t>
            </a:r>
            <a:r>
              <a:rPr lang="en-US"/>
              <a:t>can be broken up into low-, mid- and high-level processes.</a:t>
            </a:r>
            <a:endParaRPr/>
          </a:p>
          <a:p>
            <a:pPr indent="0" lvl="0" marL="91440" rtl="0" algn="l">
              <a:lnSpc>
                <a:spcPct val="90000"/>
              </a:lnSpc>
              <a:spcBef>
                <a:spcPts val="1400"/>
              </a:spcBef>
              <a:spcAft>
                <a:spcPts val="0"/>
              </a:spcAft>
              <a:buSzPts val="2000"/>
              <a:buNone/>
            </a:pPr>
            <a:r>
              <a:t/>
            </a:r>
            <a:endParaRPr/>
          </a:p>
        </p:txBody>
      </p:sp>
      <p:sp>
        <p:nvSpPr>
          <p:cNvPr id="221" name="Google Shape;221;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222" name="Google Shape;222;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223" name="Google Shape;223;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224" name="Google Shape;224;p24"/>
          <p:cNvGrpSpPr/>
          <p:nvPr/>
        </p:nvGrpSpPr>
        <p:grpSpPr>
          <a:xfrm>
            <a:off x="1898327" y="2928335"/>
            <a:ext cx="2587625" cy="2495550"/>
            <a:chOff x="252" y="1413"/>
            <a:chExt cx="1476" cy="1572"/>
          </a:xfrm>
        </p:grpSpPr>
        <p:sp>
          <p:nvSpPr>
            <p:cNvPr id="225" name="Google Shape;225;p24"/>
            <p:cNvSpPr txBox="1"/>
            <p:nvPr/>
          </p:nvSpPr>
          <p:spPr>
            <a:xfrm>
              <a:off x="252" y="1413"/>
              <a:ext cx="1476" cy="239"/>
            </a:xfrm>
            <a:prstGeom prst="rect">
              <a:avLst/>
            </a:prstGeom>
            <a:solidFill>
              <a:schemeClr val="lt1">
                <a:alpha val="69803"/>
              </a:scheme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Low Level Process</a:t>
              </a:r>
              <a:endParaRPr b="1" sz="1800">
                <a:solidFill>
                  <a:schemeClr val="dk1"/>
                </a:solidFill>
                <a:latin typeface="Times New Roman"/>
                <a:ea typeface="Times New Roman"/>
                <a:cs typeface="Times New Roman"/>
                <a:sym typeface="Times New Roman"/>
              </a:endParaRPr>
            </a:p>
          </p:txBody>
        </p:sp>
        <p:sp>
          <p:nvSpPr>
            <p:cNvPr id="226" name="Google Shape;226;p24"/>
            <p:cNvSpPr txBox="1"/>
            <p:nvPr/>
          </p:nvSpPr>
          <p:spPr>
            <a:xfrm>
              <a:off x="252" y="1648"/>
              <a:ext cx="1476" cy="1337"/>
            </a:xfrm>
            <a:prstGeom prst="rect">
              <a:avLst/>
            </a:prstGeom>
            <a:solidFill>
              <a:schemeClr val="lt1">
                <a:alpha val="69803"/>
              </a:scheme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Input:</a:t>
              </a:r>
              <a:r>
                <a:rPr lang="en-US" sz="1800">
                  <a:solidFill>
                    <a:schemeClr val="dk1"/>
                  </a:solidFill>
                  <a:latin typeface="Times New Roman"/>
                  <a:ea typeface="Times New Roman"/>
                  <a:cs typeface="Times New Roman"/>
                  <a:sym typeface="Times New Roman"/>
                </a:rPr>
                <a:t> Image</a:t>
              </a:r>
              <a:br>
                <a:rPr lang="en-US" sz="1800">
                  <a:solidFill>
                    <a:schemeClr val="dk1"/>
                  </a:solidFill>
                  <a:latin typeface="Times New Roman"/>
                  <a:ea typeface="Times New Roman"/>
                  <a:cs typeface="Times New Roman"/>
                  <a:sym typeface="Times New Roman"/>
                </a:rPr>
              </a:br>
              <a:r>
                <a:rPr b="1" lang="en-US" sz="1800">
                  <a:solidFill>
                    <a:schemeClr val="dk1"/>
                  </a:solidFill>
                  <a:latin typeface="Times New Roman"/>
                  <a:ea typeface="Times New Roman"/>
                  <a:cs typeface="Times New Roman"/>
                  <a:sym typeface="Times New Roman"/>
                </a:rPr>
                <a:t>Output:</a:t>
              </a:r>
              <a:r>
                <a:rPr lang="en-US" sz="1800">
                  <a:solidFill>
                    <a:schemeClr val="dk1"/>
                  </a:solidFill>
                  <a:latin typeface="Times New Roman"/>
                  <a:ea typeface="Times New Roman"/>
                  <a:cs typeface="Times New Roman"/>
                  <a:sym typeface="Times New Roman"/>
                </a:rPr>
                <a:t> Image</a:t>
              </a:r>
              <a:endParaRPr/>
            </a:p>
            <a:p>
              <a:pPr indent="0" lvl="0" marL="0" marR="0" rtl="0" algn="l">
                <a:spcBef>
                  <a:spcPts val="900"/>
                </a:spcBef>
                <a:spcAft>
                  <a:spcPts val="0"/>
                </a:spcAft>
                <a:buNone/>
              </a:pPr>
              <a:r>
                <a:rPr b="1" lang="en-US" sz="1800">
                  <a:solidFill>
                    <a:schemeClr val="dk1"/>
                  </a:solidFill>
                  <a:latin typeface="Times New Roman"/>
                  <a:ea typeface="Times New Roman"/>
                  <a:cs typeface="Times New Roman"/>
                  <a:sym typeface="Times New Roman"/>
                </a:rPr>
                <a:t>Examples:</a:t>
              </a:r>
              <a:r>
                <a:rPr lang="en-US" sz="1800">
                  <a:solidFill>
                    <a:schemeClr val="dk1"/>
                  </a:solidFill>
                  <a:latin typeface="Times New Roman"/>
                  <a:ea typeface="Times New Roman"/>
                  <a:cs typeface="Times New Roman"/>
                  <a:sym typeface="Times New Roman"/>
                </a:rPr>
                <a:t> Noise removal, image sharpening</a:t>
              </a:r>
              <a:endParaRPr sz="1800">
                <a:solidFill>
                  <a:schemeClr val="dk1"/>
                </a:solidFill>
                <a:latin typeface="Times New Roman"/>
                <a:ea typeface="Times New Roman"/>
                <a:cs typeface="Times New Roman"/>
                <a:sym typeface="Times New Roman"/>
              </a:endParaRPr>
            </a:p>
          </p:txBody>
        </p:sp>
      </p:grpSp>
      <p:grpSp>
        <p:nvGrpSpPr>
          <p:cNvPr id="227" name="Google Shape;227;p24"/>
          <p:cNvGrpSpPr/>
          <p:nvPr/>
        </p:nvGrpSpPr>
        <p:grpSpPr>
          <a:xfrm>
            <a:off x="4708202" y="2928335"/>
            <a:ext cx="2587625" cy="2495551"/>
            <a:chOff x="2142" y="1360"/>
            <a:chExt cx="1476" cy="1572"/>
          </a:xfrm>
        </p:grpSpPr>
        <p:sp>
          <p:nvSpPr>
            <p:cNvPr id="228" name="Google Shape;228;p24"/>
            <p:cNvSpPr txBox="1"/>
            <p:nvPr/>
          </p:nvSpPr>
          <p:spPr>
            <a:xfrm>
              <a:off x="2142" y="1360"/>
              <a:ext cx="1476" cy="239"/>
            </a:xfrm>
            <a:prstGeom prst="rect">
              <a:avLst/>
            </a:prstGeom>
            <a:solidFill>
              <a:schemeClr val="lt1">
                <a:alpha val="69803"/>
              </a:scheme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Mid Level Process</a:t>
              </a:r>
              <a:endParaRPr b="1" sz="1800">
                <a:solidFill>
                  <a:schemeClr val="dk1"/>
                </a:solidFill>
                <a:latin typeface="Times New Roman"/>
                <a:ea typeface="Times New Roman"/>
                <a:cs typeface="Times New Roman"/>
                <a:sym typeface="Times New Roman"/>
              </a:endParaRPr>
            </a:p>
          </p:txBody>
        </p:sp>
        <p:sp>
          <p:nvSpPr>
            <p:cNvPr id="229" name="Google Shape;229;p24"/>
            <p:cNvSpPr txBox="1"/>
            <p:nvPr/>
          </p:nvSpPr>
          <p:spPr>
            <a:xfrm>
              <a:off x="2142" y="1595"/>
              <a:ext cx="1476" cy="1337"/>
            </a:xfrm>
            <a:prstGeom prst="rect">
              <a:avLst/>
            </a:prstGeom>
            <a:solidFill>
              <a:schemeClr val="lt1">
                <a:alpha val="69803"/>
              </a:scheme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Input:</a:t>
              </a:r>
              <a:r>
                <a:rPr lang="en-US" sz="1800">
                  <a:solidFill>
                    <a:schemeClr val="dk1"/>
                  </a:solidFill>
                  <a:latin typeface="Times New Roman"/>
                  <a:ea typeface="Times New Roman"/>
                  <a:cs typeface="Times New Roman"/>
                  <a:sym typeface="Times New Roman"/>
                </a:rPr>
                <a:t> Image </a:t>
              </a:r>
              <a:br>
                <a:rPr lang="en-US" sz="1800">
                  <a:solidFill>
                    <a:schemeClr val="dk1"/>
                  </a:solidFill>
                  <a:latin typeface="Times New Roman"/>
                  <a:ea typeface="Times New Roman"/>
                  <a:cs typeface="Times New Roman"/>
                  <a:sym typeface="Times New Roman"/>
                </a:rPr>
              </a:br>
              <a:r>
                <a:rPr b="1" lang="en-US" sz="1800">
                  <a:solidFill>
                    <a:schemeClr val="dk1"/>
                  </a:solidFill>
                  <a:latin typeface="Times New Roman"/>
                  <a:ea typeface="Times New Roman"/>
                  <a:cs typeface="Times New Roman"/>
                  <a:sym typeface="Times New Roman"/>
                </a:rPr>
                <a:t>Output:</a:t>
              </a:r>
              <a:r>
                <a:rPr lang="en-US" sz="1800">
                  <a:solidFill>
                    <a:schemeClr val="dk1"/>
                  </a:solidFill>
                  <a:latin typeface="Times New Roman"/>
                  <a:ea typeface="Times New Roman"/>
                  <a:cs typeface="Times New Roman"/>
                  <a:sym typeface="Times New Roman"/>
                </a:rPr>
                <a:t> Attributes</a:t>
              </a:r>
              <a:endParaRPr/>
            </a:p>
            <a:p>
              <a:pPr indent="0" lvl="0" marL="0" marR="0" rtl="0" algn="l">
                <a:spcBef>
                  <a:spcPts val="900"/>
                </a:spcBef>
                <a:spcAft>
                  <a:spcPts val="0"/>
                </a:spcAft>
                <a:buNone/>
              </a:pPr>
              <a:r>
                <a:rPr b="1" lang="en-US" sz="1800">
                  <a:solidFill>
                    <a:schemeClr val="dk1"/>
                  </a:solidFill>
                  <a:latin typeface="Times New Roman"/>
                  <a:ea typeface="Times New Roman"/>
                  <a:cs typeface="Times New Roman"/>
                  <a:sym typeface="Times New Roman"/>
                </a:rPr>
                <a:t>Examples:</a:t>
              </a:r>
              <a:r>
                <a:rPr lang="en-US" sz="1800">
                  <a:solidFill>
                    <a:schemeClr val="dk1"/>
                  </a:solidFill>
                  <a:latin typeface="Times New Roman"/>
                  <a:ea typeface="Times New Roman"/>
                  <a:cs typeface="Times New Roman"/>
                  <a:sym typeface="Times New Roman"/>
                </a:rPr>
                <a:t> Object recognition, segmentation</a:t>
              </a:r>
              <a:endParaRPr sz="1800">
                <a:solidFill>
                  <a:schemeClr val="dk1"/>
                </a:solidFill>
                <a:latin typeface="Times New Roman"/>
                <a:ea typeface="Times New Roman"/>
                <a:cs typeface="Times New Roman"/>
                <a:sym typeface="Times New Roman"/>
              </a:endParaRPr>
            </a:p>
          </p:txBody>
        </p:sp>
      </p:grpSp>
      <p:grpSp>
        <p:nvGrpSpPr>
          <p:cNvPr id="230" name="Google Shape;230;p24"/>
          <p:cNvGrpSpPr/>
          <p:nvPr/>
        </p:nvGrpSpPr>
        <p:grpSpPr>
          <a:xfrm>
            <a:off x="7518077" y="2937252"/>
            <a:ext cx="2586037" cy="2495550"/>
            <a:chOff x="3719" y="1352"/>
            <a:chExt cx="1476" cy="1572"/>
          </a:xfrm>
        </p:grpSpPr>
        <p:sp>
          <p:nvSpPr>
            <p:cNvPr id="231" name="Google Shape;231;p24"/>
            <p:cNvSpPr txBox="1"/>
            <p:nvPr/>
          </p:nvSpPr>
          <p:spPr>
            <a:xfrm>
              <a:off x="3719" y="1352"/>
              <a:ext cx="1476" cy="239"/>
            </a:xfrm>
            <a:prstGeom prst="rect">
              <a:avLst/>
            </a:prstGeom>
            <a:solidFill>
              <a:schemeClr val="lt1">
                <a:alpha val="69803"/>
              </a:scheme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High Level Process</a:t>
              </a:r>
              <a:endParaRPr b="1" sz="1800">
                <a:solidFill>
                  <a:schemeClr val="dk1"/>
                </a:solidFill>
                <a:latin typeface="Times New Roman"/>
                <a:ea typeface="Times New Roman"/>
                <a:cs typeface="Times New Roman"/>
                <a:sym typeface="Times New Roman"/>
              </a:endParaRPr>
            </a:p>
          </p:txBody>
        </p:sp>
        <p:sp>
          <p:nvSpPr>
            <p:cNvPr id="232" name="Google Shape;232;p24"/>
            <p:cNvSpPr txBox="1"/>
            <p:nvPr/>
          </p:nvSpPr>
          <p:spPr>
            <a:xfrm>
              <a:off x="3719" y="1587"/>
              <a:ext cx="1476" cy="1337"/>
            </a:xfrm>
            <a:prstGeom prst="rect">
              <a:avLst/>
            </a:prstGeom>
            <a:solidFill>
              <a:schemeClr val="lt1">
                <a:alpha val="69803"/>
              </a:schemeClr>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Input: </a:t>
              </a:r>
              <a:r>
                <a:rPr lang="en-US" sz="1800">
                  <a:solidFill>
                    <a:schemeClr val="dk1"/>
                  </a:solidFill>
                  <a:latin typeface="Times New Roman"/>
                  <a:ea typeface="Times New Roman"/>
                  <a:cs typeface="Times New Roman"/>
                  <a:sym typeface="Times New Roman"/>
                </a:rPr>
                <a:t>Attributes </a:t>
              </a:r>
              <a:r>
                <a:rPr b="1" lang="en-US" sz="1800">
                  <a:solidFill>
                    <a:schemeClr val="dk1"/>
                  </a:solidFill>
                  <a:latin typeface="Times New Roman"/>
                  <a:ea typeface="Times New Roman"/>
                  <a:cs typeface="Times New Roman"/>
                  <a:sym typeface="Times New Roman"/>
                </a:rPr>
                <a:t>Output:</a:t>
              </a:r>
              <a:r>
                <a:rPr lang="en-US" sz="1800">
                  <a:solidFill>
                    <a:schemeClr val="dk1"/>
                  </a:solidFill>
                  <a:latin typeface="Times New Roman"/>
                  <a:ea typeface="Times New Roman"/>
                  <a:cs typeface="Times New Roman"/>
                  <a:sym typeface="Times New Roman"/>
                </a:rPr>
                <a:t> Understanding</a:t>
              </a:r>
              <a:endParaRPr/>
            </a:p>
            <a:p>
              <a:pPr indent="0" lvl="0" marL="0" marR="0" rtl="0" algn="l">
                <a:spcBef>
                  <a:spcPts val="900"/>
                </a:spcBef>
                <a:spcAft>
                  <a:spcPts val="0"/>
                </a:spcAft>
                <a:buNone/>
              </a:pPr>
              <a:r>
                <a:rPr b="1" lang="en-US" sz="1800">
                  <a:solidFill>
                    <a:schemeClr val="dk1"/>
                  </a:solidFill>
                  <a:latin typeface="Times New Roman"/>
                  <a:ea typeface="Times New Roman"/>
                  <a:cs typeface="Times New Roman"/>
                  <a:sym typeface="Times New Roman"/>
                </a:rPr>
                <a:t>Examples: </a:t>
              </a:r>
              <a:r>
                <a:rPr lang="en-US" sz="1800">
                  <a:solidFill>
                    <a:schemeClr val="dk1"/>
                  </a:solidFill>
                  <a:latin typeface="Times New Roman"/>
                  <a:ea typeface="Times New Roman"/>
                  <a:cs typeface="Times New Roman"/>
                  <a:sym typeface="Times New Roman"/>
                </a:rPr>
                <a:t>Scene understanding, autonomous navigation</a:t>
              </a:r>
              <a:endParaRPr sz="1800">
                <a:solidFill>
                  <a:schemeClr val="dk1"/>
                </a:solidFill>
                <a:latin typeface="Times New Roman"/>
                <a:ea typeface="Times New Roman"/>
                <a:cs typeface="Times New Roman"/>
                <a:sym typeface="Times New Roman"/>
              </a:endParaRPr>
            </a:p>
          </p:txBody>
        </p:sp>
      </p:grpSp>
      <p:sp>
        <p:nvSpPr>
          <p:cNvPr id="233" name="Google Shape;233;p24"/>
          <p:cNvSpPr txBox="1"/>
          <p:nvPr/>
        </p:nvSpPr>
        <p:spPr>
          <a:xfrm>
            <a:off x="4259733" y="5717352"/>
            <a:ext cx="3484562" cy="369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FF0000"/>
                </a:solidFill>
                <a:latin typeface="Times New Roman"/>
                <a:ea typeface="Times New Roman"/>
                <a:cs typeface="Times New Roman"/>
                <a:sym typeface="Times New Roman"/>
              </a:rPr>
              <a:t>In this course we will stop here</a:t>
            </a:r>
            <a:endParaRPr sz="1800">
              <a:solidFill>
                <a:srgbClr val="FF0000"/>
              </a:solidFill>
              <a:latin typeface="Times New Roman"/>
              <a:ea typeface="Times New Roman"/>
              <a:cs typeface="Times New Roman"/>
              <a:sym typeface="Times New Roman"/>
            </a:endParaRPr>
          </a:p>
        </p:txBody>
      </p:sp>
      <p:cxnSp>
        <p:nvCxnSpPr>
          <p:cNvPr id="234" name="Google Shape;234;p24"/>
          <p:cNvCxnSpPr/>
          <p:nvPr/>
        </p:nvCxnSpPr>
        <p:spPr>
          <a:xfrm>
            <a:off x="7383933" y="2772081"/>
            <a:ext cx="46038" cy="2781300"/>
          </a:xfrm>
          <a:prstGeom prst="straightConnector1">
            <a:avLst/>
          </a:prstGeom>
          <a:noFill/>
          <a:ln cap="flat" cmpd="sng" w="38100">
            <a:solidFill>
              <a:schemeClr val="dk1"/>
            </a:solidFill>
            <a:prstDash val="dash"/>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Types of Imaging</a:t>
            </a:r>
            <a:endParaRPr/>
          </a:p>
        </p:txBody>
      </p:sp>
      <p:sp>
        <p:nvSpPr>
          <p:cNvPr id="240" name="Google Shape;240;p2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1" lang="en-US"/>
              <a:t>There are three types of based on different objects:</a:t>
            </a:r>
            <a:endParaRPr/>
          </a:p>
          <a:p>
            <a:pPr indent="-514350" lvl="0" marL="514350" rtl="0" algn="l">
              <a:lnSpc>
                <a:spcPct val="90000"/>
              </a:lnSpc>
              <a:spcBef>
                <a:spcPts val="1400"/>
              </a:spcBef>
              <a:spcAft>
                <a:spcPts val="0"/>
              </a:spcAft>
              <a:buSzPts val="2000"/>
              <a:buFont typeface="Times New Roman"/>
              <a:buAutoNum type="romanLcPeriod"/>
            </a:pPr>
            <a:r>
              <a:rPr lang="en-US">
                <a:solidFill>
                  <a:srgbClr val="FF0000"/>
                </a:solidFill>
              </a:rPr>
              <a:t>Reflective Mode Imaging</a:t>
            </a:r>
            <a:endParaRPr/>
          </a:p>
          <a:p>
            <a:pPr indent="-514350" lvl="0" marL="514350" rtl="0" algn="l">
              <a:lnSpc>
                <a:spcPct val="90000"/>
              </a:lnSpc>
              <a:spcBef>
                <a:spcPts val="1400"/>
              </a:spcBef>
              <a:spcAft>
                <a:spcPts val="0"/>
              </a:spcAft>
              <a:buSzPts val="2000"/>
              <a:buFont typeface="Times New Roman"/>
              <a:buAutoNum type="romanLcPeriod"/>
            </a:pPr>
            <a:r>
              <a:rPr lang="en-US">
                <a:solidFill>
                  <a:srgbClr val="FF0000"/>
                </a:solidFill>
              </a:rPr>
              <a:t>Emissive Type Imaging</a:t>
            </a:r>
            <a:endParaRPr/>
          </a:p>
          <a:p>
            <a:pPr indent="-514350" lvl="0" marL="514350" rtl="0" algn="l">
              <a:lnSpc>
                <a:spcPct val="90000"/>
              </a:lnSpc>
              <a:spcBef>
                <a:spcPts val="1400"/>
              </a:spcBef>
              <a:spcAft>
                <a:spcPts val="0"/>
              </a:spcAft>
              <a:buSzPts val="2000"/>
              <a:buFont typeface="Times New Roman"/>
              <a:buAutoNum type="romanLcPeriod"/>
            </a:pPr>
            <a:r>
              <a:rPr lang="en-US">
                <a:solidFill>
                  <a:srgbClr val="FF0000"/>
                </a:solidFill>
              </a:rPr>
              <a:t>Transmissive Type Imaging</a:t>
            </a:r>
            <a:endParaRPr/>
          </a:p>
        </p:txBody>
      </p:sp>
      <p:sp>
        <p:nvSpPr>
          <p:cNvPr id="241" name="Google Shape;241;p2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242" name="Google Shape;242;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243" name="Google Shape;243;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Reflective Mode Imaging</a:t>
            </a:r>
            <a:endParaRPr/>
          </a:p>
        </p:txBody>
      </p:sp>
      <p:sp>
        <p:nvSpPr>
          <p:cNvPr id="249" name="Google Shape;249;p2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lang="en-US" sz="2000"/>
              <a:t>It is the simplest form of imaging.</a:t>
            </a:r>
            <a:endParaRPr/>
          </a:p>
          <a:p>
            <a:pPr indent="-127000" lvl="0" marL="91440" rtl="0" algn="l">
              <a:lnSpc>
                <a:spcPct val="90000"/>
              </a:lnSpc>
              <a:spcBef>
                <a:spcPts val="1400"/>
              </a:spcBef>
              <a:spcAft>
                <a:spcPts val="0"/>
              </a:spcAft>
              <a:buSzPts val="2000"/>
              <a:buFont typeface="Noto Sans Symbols"/>
              <a:buChar char="✔"/>
            </a:pPr>
            <a:r>
              <a:rPr lang="en-US" sz="2000"/>
              <a:t>It uses a sensor to acquire the digital image.</a:t>
            </a:r>
            <a:endParaRPr/>
          </a:p>
          <a:p>
            <a:pPr indent="-127000" lvl="0" marL="91440" rtl="0" algn="l">
              <a:lnSpc>
                <a:spcPct val="90000"/>
              </a:lnSpc>
              <a:spcBef>
                <a:spcPts val="1400"/>
              </a:spcBef>
              <a:spcAft>
                <a:spcPts val="0"/>
              </a:spcAft>
              <a:buSzPts val="2000"/>
              <a:buFont typeface="Noto Sans Symbols"/>
              <a:buChar char="✔"/>
            </a:pPr>
            <a:r>
              <a:rPr lang="en-US" sz="2000"/>
              <a:t>All video cameras, digital cameras, and scanners use some type of sensors to capture the image.</a:t>
            </a:r>
            <a:endParaRPr/>
          </a:p>
          <a:p>
            <a:pPr indent="0" lvl="0" marL="91440" rtl="0" algn="l">
              <a:lnSpc>
                <a:spcPct val="90000"/>
              </a:lnSpc>
              <a:spcBef>
                <a:spcPts val="1400"/>
              </a:spcBef>
              <a:spcAft>
                <a:spcPts val="0"/>
              </a:spcAft>
              <a:buSzPts val="2000"/>
              <a:buNone/>
            </a:pPr>
            <a:r>
              <a:t/>
            </a:r>
            <a:endParaRPr/>
          </a:p>
        </p:txBody>
      </p:sp>
      <p:sp>
        <p:nvSpPr>
          <p:cNvPr id="250" name="Google Shape;250;p2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251" name="Google Shape;251;p2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252" name="Google Shape;252;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Emissive Type Imaging</a:t>
            </a:r>
            <a:endParaRPr/>
          </a:p>
        </p:txBody>
      </p:sp>
      <p:sp>
        <p:nvSpPr>
          <p:cNvPr id="258" name="Google Shape;258;p2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82880" lvl="1" marL="384048" rtl="0" algn="l">
              <a:lnSpc>
                <a:spcPct val="150000"/>
              </a:lnSpc>
              <a:spcBef>
                <a:spcPts val="0"/>
              </a:spcBef>
              <a:spcAft>
                <a:spcPts val="0"/>
              </a:spcAft>
              <a:buSzPts val="1800"/>
              <a:buFont typeface="Noto Sans Symbols"/>
              <a:buChar char="✔"/>
            </a:pPr>
            <a:r>
              <a:rPr lang="en-US"/>
              <a:t>Images are acquired from self luminous objects without the help of a radiation source.</a:t>
            </a:r>
            <a:endParaRPr/>
          </a:p>
          <a:p>
            <a:pPr indent="-182880" lvl="1" marL="384048" rtl="0" algn="l">
              <a:lnSpc>
                <a:spcPct val="150000"/>
              </a:lnSpc>
              <a:spcBef>
                <a:spcPts val="600"/>
              </a:spcBef>
              <a:spcAft>
                <a:spcPts val="0"/>
              </a:spcAft>
              <a:buSzPts val="1800"/>
              <a:buFont typeface="Noto Sans Symbols"/>
              <a:buChar char="✔"/>
            </a:pPr>
            <a:r>
              <a:rPr lang="en-US"/>
              <a:t>In this type of imaging the objects are self luminous.</a:t>
            </a:r>
            <a:endParaRPr/>
          </a:p>
          <a:p>
            <a:pPr indent="-182880" lvl="1" marL="384048" rtl="0" algn="l">
              <a:lnSpc>
                <a:spcPct val="150000"/>
              </a:lnSpc>
              <a:spcBef>
                <a:spcPts val="600"/>
              </a:spcBef>
              <a:spcAft>
                <a:spcPts val="0"/>
              </a:spcAft>
              <a:buSzPts val="1800"/>
              <a:buFont typeface="Noto Sans Symbols"/>
              <a:buChar char="✔"/>
            </a:pPr>
            <a:r>
              <a:rPr lang="en-US"/>
              <a:t>The radiation emitted by the object is directly captured by the sensor to form an image.</a:t>
            </a:r>
            <a:endParaRPr/>
          </a:p>
          <a:p>
            <a:pPr indent="-182880" lvl="1" marL="384048" rtl="0" algn="l">
              <a:lnSpc>
                <a:spcPct val="150000"/>
              </a:lnSpc>
              <a:spcBef>
                <a:spcPts val="600"/>
              </a:spcBef>
              <a:spcAft>
                <a:spcPts val="0"/>
              </a:spcAft>
              <a:buSzPts val="1800"/>
              <a:buFont typeface="Noto Sans Symbols"/>
              <a:buChar char="✔"/>
            </a:pPr>
            <a:r>
              <a:rPr lang="en-US"/>
              <a:t>Thermal imaging (Magnetic Resonance Imaging) is an example of emissive type imaging.</a:t>
            </a:r>
            <a:endParaRPr/>
          </a:p>
          <a:p>
            <a:pPr indent="0" lvl="0" marL="91440" rtl="0" algn="l">
              <a:lnSpc>
                <a:spcPct val="90000"/>
              </a:lnSpc>
              <a:spcBef>
                <a:spcPts val="1600"/>
              </a:spcBef>
              <a:spcAft>
                <a:spcPts val="0"/>
              </a:spcAft>
              <a:buSzPts val="2000"/>
              <a:buNone/>
            </a:pPr>
            <a:r>
              <a:t/>
            </a:r>
            <a:endParaRPr/>
          </a:p>
        </p:txBody>
      </p:sp>
      <p:sp>
        <p:nvSpPr>
          <p:cNvPr id="259" name="Google Shape;259;p2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260" name="Google Shape;260;p2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261" name="Google Shape;261;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Transmissive Type Imaging</a:t>
            </a:r>
            <a:endParaRPr/>
          </a:p>
        </p:txBody>
      </p:sp>
      <p:sp>
        <p:nvSpPr>
          <p:cNvPr id="267" name="Google Shape;267;p2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82880" lvl="1" marL="384048" rtl="0" algn="l">
              <a:lnSpc>
                <a:spcPct val="150000"/>
              </a:lnSpc>
              <a:spcBef>
                <a:spcPts val="0"/>
              </a:spcBef>
              <a:spcAft>
                <a:spcPts val="0"/>
              </a:spcAft>
              <a:buSzPts val="1800"/>
              <a:buFont typeface="Noto Sans Symbols"/>
              <a:buChar char="✔"/>
            </a:pPr>
            <a:r>
              <a:rPr lang="en-US"/>
              <a:t>The radiation source illuminates the object.</a:t>
            </a:r>
            <a:endParaRPr/>
          </a:p>
          <a:p>
            <a:pPr indent="-182880" lvl="1" marL="384048" rtl="0" algn="l">
              <a:lnSpc>
                <a:spcPct val="150000"/>
              </a:lnSpc>
              <a:spcBef>
                <a:spcPts val="600"/>
              </a:spcBef>
              <a:spcAft>
                <a:spcPts val="0"/>
              </a:spcAft>
              <a:buSzPts val="1800"/>
              <a:buFont typeface="Noto Sans Symbols"/>
              <a:buChar char="✔"/>
            </a:pPr>
            <a:r>
              <a:rPr lang="en-US"/>
              <a:t>The absorption of radiation by the objects depends upon the nature of the material.</a:t>
            </a:r>
            <a:endParaRPr/>
          </a:p>
          <a:p>
            <a:pPr indent="-182880" lvl="1" marL="384048" rtl="0" algn="l">
              <a:lnSpc>
                <a:spcPct val="150000"/>
              </a:lnSpc>
              <a:spcBef>
                <a:spcPts val="600"/>
              </a:spcBef>
              <a:spcAft>
                <a:spcPts val="0"/>
              </a:spcAft>
              <a:buSzPts val="1800"/>
              <a:buFont typeface="Noto Sans Symbols"/>
              <a:buChar char="✔"/>
            </a:pPr>
            <a:r>
              <a:rPr lang="en-US"/>
              <a:t>Some of the radiation passes through the objects.</a:t>
            </a:r>
            <a:endParaRPr/>
          </a:p>
          <a:p>
            <a:pPr indent="-182880" lvl="1" marL="384048" rtl="0" algn="l">
              <a:lnSpc>
                <a:spcPct val="150000"/>
              </a:lnSpc>
              <a:spcBef>
                <a:spcPts val="600"/>
              </a:spcBef>
              <a:spcAft>
                <a:spcPts val="0"/>
              </a:spcAft>
              <a:buSzPts val="1800"/>
              <a:buFont typeface="Noto Sans Symbols"/>
              <a:buChar char="✔"/>
            </a:pPr>
            <a:r>
              <a:rPr lang="en-US"/>
              <a:t>The attenuated radiation sensed to an image.</a:t>
            </a:r>
            <a:endParaRPr/>
          </a:p>
          <a:p>
            <a:pPr indent="-182880" lvl="1" marL="384048" rtl="0" algn="l">
              <a:lnSpc>
                <a:spcPct val="150000"/>
              </a:lnSpc>
              <a:spcBef>
                <a:spcPts val="600"/>
              </a:spcBef>
              <a:spcAft>
                <a:spcPts val="0"/>
              </a:spcAft>
              <a:buSzPts val="1800"/>
              <a:buFont typeface="Noto Sans Symbols"/>
              <a:buChar char="✔"/>
            </a:pPr>
            <a:r>
              <a:rPr lang="en-US"/>
              <a:t>Examples are X-Ray imaging, ultrasound imaging, microscopic imaging etc.</a:t>
            </a:r>
            <a:endParaRPr/>
          </a:p>
          <a:p>
            <a:pPr indent="0" lvl="0" marL="91440" rtl="0" algn="l">
              <a:lnSpc>
                <a:spcPct val="90000"/>
              </a:lnSpc>
              <a:spcBef>
                <a:spcPts val="1600"/>
              </a:spcBef>
              <a:spcAft>
                <a:spcPts val="0"/>
              </a:spcAft>
              <a:buSzPts val="2000"/>
              <a:buNone/>
            </a:pPr>
            <a:r>
              <a:t/>
            </a:r>
            <a:endParaRPr/>
          </a:p>
        </p:txBody>
      </p:sp>
      <p:sp>
        <p:nvSpPr>
          <p:cNvPr id="268" name="Google Shape;268;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269" name="Google Shape;269;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270" name="Google Shape;270;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Challenges in Image Processing</a:t>
            </a:r>
            <a:endParaRPr/>
          </a:p>
        </p:txBody>
      </p:sp>
      <p:sp>
        <p:nvSpPr>
          <p:cNvPr id="276" name="Google Shape;276;p2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fontScale="92500" lnSpcReduction="20000"/>
          </a:bodyPr>
          <a:lstStyle/>
          <a:p>
            <a:pPr indent="0" lvl="1" marL="457200" rtl="0" algn="ctr">
              <a:lnSpc>
                <a:spcPct val="150000"/>
              </a:lnSpc>
              <a:spcBef>
                <a:spcPts val="0"/>
              </a:spcBef>
              <a:spcAft>
                <a:spcPts val="0"/>
              </a:spcAft>
              <a:buSzPct val="100000"/>
              <a:buNone/>
            </a:pPr>
            <a:r>
              <a:rPr b="1" lang="en-US">
                <a:solidFill>
                  <a:srgbClr val="FF0000"/>
                </a:solidFill>
              </a:rPr>
              <a:t>The first major challenge in image processing is to acquire </a:t>
            </a:r>
            <a:endParaRPr/>
          </a:p>
          <a:p>
            <a:pPr indent="0" lvl="1" marL="457200" rtl="0" algn="ctr">
              <a:lnSpc>
                <a:spcPct val="150000"/>
              </a:lnSpc>
              <a:spcBef>
                <a:spcPts val="600"/>
              </a:spcBef>
              <a:spcAft>
                <a:spcPts val="0"/>
              </a:spcAft>
              <a:buSzPct val="100000"/>
              <a:buNone/>
            </a:pPr>
            <a:r>
              <a:rPr b="1" lang="en-US">
                <a:solidFill>
                  <a:srgbClr val="FF0000"/>
                </a:solidFill>
              </a:rPr>
              <a:t>the image for further processing.</a:t>
            </a:r>
            <a:endParaRPr/>
          </a:p>
          <a:p>
            <a:pPr indent="0" lvl="1" marL="457200" rtl="0" algn="ctr">
              <a:lnSpc>
                <a:spcPct val="150000"/>
              </a:lnSpc>
              <a:spcBef>
                <a:spcPts val="600"/>
              </a:spcBef>
              <a:spcAft>
                <a:spcPts val="0"/>
              </a:spcAft>
              <a:buSzPct val="100000"/>
              <a:buNone/>
            </a:pPr>
            <a:r>
              <a:t/>
            </a:r>
            <a:endParaRPr/>
          </a:p>
          <a:p>
            <a:pPr indent="0" lvl="1" marL="457200" rtl="0" algn="l">
              <a:lnSpc>
                <a:spcPct val="150000"/>
              </a:lnSpc>
              <a:spcBef>
                <a:spcPts val="600"/>
              </a:spcBef>
              <a:spcAft>
                <a:spcPts val="0"/>
              </a:spcAft>
              <a:buSzPct val="100000"/>
              <a:buNone/>
            </a:pPr>
            <a:r>
              <a:rPr b="1" lang="en-US"/>
              <a:t>Three types of processing are there:</a:t>
            </a:r>
            <a:endParaRPr/>
          </a:p>
          <a:p>
            <a:pPr indent="-457200" lvl="1" marL="914400" rtl="0" algn="just">
              <a:lnSpc>
                <a:spcPct val="150000"/>
              </a:lnSpc>
              <a:spcBef>
                <a:spcPts val="600"/>
              </a:spcBef>
              <a:spcAft>
                <a:spcPts val="0"/>
              </a:spcAft>
              <a:buSzPct val="100000"/>
              <a:buFont typeface="Times New Roman"/>
              <a:buAutoNum type="arabicPeriod"/>
            </a:pPr>
            <a:r>
              <a:rPr b="1" lang="en-US"/>
              <a:t>Optical image processing: </a:t>
            </a:r>
            <a:r>
              <a:rPr lang="en-US"/>
              <a:t>It is the study of radiation source, the object and the other optical processes involved.</a:t>
            </a:r>
            <a:endParaRPr/>
          </a:p>
          <a:p>
            <a:pPr indent="-457200" lvl="1" marL="914400" rtl="0" algn="just">
              <a:lnSpc>
                <a:spcPct val="150000"/>
              </a:lnSpc>
              <a:spcBef>
                <a:spcPts val="600"/>
              </a:spcBef>
              <a:spcAft>
                <a:spcPts val="0"/>
              </a:spcAft>
              <a:buSzPct val="100000"/>
              <a:buFont typeface="Times New Roman"/>
              <a:buAutoNum type="arabicPeriod"/>
            </a:pPr>
            <a:r>
              <a:rPr b="1" lang="en-US"/>
              <a:t>Analog image processing: </a:t>
            </a:r>
            <a:r>
              <a:rPr lang="en-US"/>
              <a:t>It is an area that deals with the processing of analog electrical signals using analog circuits.</a:t>
            </a:r>
            <a:endParaRPr/>
          </a:p>
          <a:p>
            <a:pPr indent="-457200" lvl="1" marL="914400" rtl="0" algn="just">
              <a:lnSpc>
                <a:spcPct val="150000"/>
              </a:lnSpc>
              <a:spcBef>
                <a:spcPts val="600"/>
              </a:spcBef>
              <a:spcAft>
                <a:spcPts val="0"/>
              </a:spcAft>
              <a:buSzPct val="100000"/>
              <a:buFont typeface="Times New Roman"/>
              <a:buAutoNum type="arabicPeriod"/>
            </a:pPr>
            <a:r>
              <a:rPr b="1" lang="en-US"/>
              <a:t>Digital image processing: </a:t>
            </a:r>
            <a:r>
              <a:rPr lang="en-US"/>
              <a:t>It is an area that uses digital circuits, systems, software algorithms to carry out the image processing tasks. </a:t>
            </a:r>
            <a:endParaRPr/>
          </a:p>
        </p:txBody>
      </p:sp>
      <p:sp>
        <p:nvSpPr>
          <p:cNvPr id="277" name="Google Shape;277;p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278" name="Google Shape;278;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279" name="Google Shape;279;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Image Processing and Related Fields</a:t>
            </a:r>
            <a:endParaRPr/>
          </a:p>
        </p:txBody>
      </p:sp>
      <p:sp>
        <p:nvSpPr>
          <p:cNvPr id="285" name="Google Shape;285;p3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286" name="Google Shape;286;p3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287" name="Google Shape;287;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8" name="Google Shape;288;p30"/>
          <p:cNvSpPr/>
          <p:nvPr/>
        </p:nvSpPr>
        <p:spPr>
          <a:xfrm>
            <a:off x="4807669" y="3271101"/>
            <a:ext cx="2347275" cy="914400"/>
          </a:xfrm>
          <a:prstGeom prst="rect">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Image Processing</a:t>
            </a:r>
            <a:endParaRPr/>
          </a:p>
        </p:txBody>
      </p:sp>
      <p:sp>
        <p:nvSpPr>
          <p:cNvPr id="289" name="Google Shape;289;p30"/>
          <p:cNvSpPr/>
          <p:nvPr/>
        </p:nvSpPr>
        <p:spPr>
          <a:xfrm>
            <a:off x="2026763" y="1941922"/>
            <a:ext cx="1442301" cy="650449"/>
          </a:xfrm>
          <a:prstGeom prst="rect">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Optics</a:t>
            </a:r>
            <a:endParaRPr/>
          </a:p>
        </p:txBody>
      </p:sp>
      <p:sp>
        <p:nvSpPr>
          <p:cNvPr id="290" name="Google Shape;290;p30"/>
          <p:cNvSpPr/>
          <p:nvPr/>
        </p:nvSpPr>
        <p:spPr>
          <a:xfrm>
            <a:off x="2026762" y="3403076"/>
            <a:ext cx="1442301" cy="650449"/>
          </a:xfrm>
          <a:prstGeom prst="rect">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Statistics</a:t>
            </a:r>
            <a:endParaRPr/>
          </a:p>
        </p:txBody>
      </p:sp>
      <p:sp>
        <p:nvSpPr>
          <p:cNvPr id="291" name="Google Shape;291;p30"/>
          <p:cNvSpPr/>
          <p:nvPr/>
        </p:nvSpPr>
        <p:spPr>
          <a:xfrm>
            <a:off x="2026762" y="4998631"/>
            <a:ext cx="1442301" cy="650449"/>
          </a:xfrm>
          <a:prstGeom prst="rect">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Video Processing</a:t>
            </a:r>
            <a:endParaRPr/>
          </a:p>
        </p:txBody>
      </p:sp>
      <p:sp>
        <p:nvSpPr>
          <p:cNvPr id="292" name="Google Shape;292;p30"/>
          <p:cNvSpPr/>
          <p:nvPr/>
        </p:nvSpPr>
        <p:spPr>
          <a:xfrm>
            <a:off x="8627097" y="1941922"/>
            <a:ext cx="1442301" cy="650449"/>
          </a:xfrm>
          <a:prstGeom prst="rect">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Graphics</a:t>
            </a:r>
            <a:endParaRPr/>
          </a:p>
        </p:txBody>
      </p:sp>
      <p:sp>
        <p:nvSpPr>
          <p:cNvPr id="293" name="Google Shape;293;p30"/>
          <p:cNvSpPr/>
          <p:nvPr/>
        </p:nvSpPr>
        <p:spPr>
          <a:xfrm>
            <a:off x="8627096" y="3403076"/>
            <a:ext cx="1442301" cy="650449"/>
          </a:xfrm>
          <a:prstGeom prst="rect">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Computer Vision</a:t>
            </a:r>
            <a:endParaRPr/>
          </a:p>
        </p:txBody>
      </p:sp>
      <p:sp>
        <p:nvSpPr>
          <p:cNvPr id="294" name="Google Shape;294;p30"/>
          <p:cNvSpPr/>
          <p:nvPr/>
        </p:nvSpPr>
        <p:spPr>
          <a:xfrm>
            <a:off x="8627096" y="4998631"/>
            <a:ext cx="1442301" cy="650449"/>
          </a:xfrm>
          <a:prstGeom prst="rect">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Artificial Intelligence</a:t>
            </a:r>
            <a:endParaRPr/>
          </a:p>
        </p:txBody>
      </p:sp>
      <p:cxnSp>
        <p:nvCxnSpPr>
          <p:cNvPr id="295" name="Google Shape;295;p30"/>
          <p:cNvCxnSpPr>
            <a:stCxn id="288" idx="1"/>
            <a:endCxn id="289" idx="3"/>
          </p:cNvCxnSpPr>
          <p:nvPr/>
        </p:nvCxnSpPr>
        <p:spPr>
          <a:xfrm rot="10800000">
            <a:off x="3469069" y="2267001"/>
            <a:ext cx="1338600" cy="1461300"/>
          </a:xfrm>
          <a:prstGeom prst="bentConnector3">
            <a:avLst>
              <a:gd fmla="val 50000" name="adj1"/>
            </a:avLst>
          </a:prstGeom>
          <a:noFill/>
          <a:ln cap="flat" cmpd="sng" w="12700">
            <a:solidFill>
              <a:schemeClr val="accent1"/>
            </a:solidFill>
            <a:prstDash val="solid"/>
            <a:round/>
            <a:headEnd len="sm" w="sm" type="none"/>
            <a:tailEnd len="med" w="med" type="triangle"/>
          </a:ln>
        </p:spPr>
      </p:cxnSp>
      <p:cxnSp>
        <p:nvCxnSpPr>
          <p:cNvPr id="296" name="Google Shape;296;p30"/>
          <p:cNvCxnSpPr>
            <a:stCxn id="288" idx="1"/>
            <a:endCxn id="291" idx="3"/>
          </p:cNvCxnSpPr>
          <p:nvPr/>
        </p:nvCxnSpPr>
        <p:spPr>
          <a:xfrm flipH="1">
            <a:off x="3469069" y="3728301"/>
            <a:ext cx="1338600" cy="1595700"/>
          </a:xfrm>
          <a:prstGeom prst="bentConnector3">
            <a:avLst>
              <a:gd fmla="val 50000" name="adj1"/>
            </a:avLst>
          </a:prstGeom>
          <a:noFill/>
          <a:ln cap="flat" cmpd="sng" w="12700">
            <a:solidFill>
              <a:schemeClr val="accent1"/>
            </a:solidFill>
            <a:prstDash val="solid"/>
            <a:round/>
            <a:headEnd len="sm" w="sm" type="none"/>
            <a:tailEnd len="med" w="med" type="triangle"/>
          </a:ln>
        </p:spPr>
      </p:cxnSp>
      <p:cxnSp>
        <p:nvCxnSpPr>
          <p:cNvPr id="297" name="Google Shape;297;p30"/>
          <p:cNvCxnSpPr>
            <a:stCxn id="288" idx="1"/>
            <a:endCxn id="290" idx="3"/>
          </p:cNvCxnSpPr>
          <p:nvPr/>
        </p:nvCxnSpPr>
        <p:spPr>
          <a:xfrm rot="10800000">
            <a:off x="3469069" y="3728301"/>
            <a:ext cx="1338600" cy="0"/>
          </a:xfrm>
          <a:prstGeom prst="straightConnector1">
            <a:avLst/>
          </a:prstGeom>
          <a:noFill/>
          <a:ln cap="flat" cmpd="sng" w="12700">
            <a:solidFill>
              <a:schemeClr val="accent1"/>
            </a:solidFill>
            <a:prstDash val="solid"/>
            <a:round/>
            <a:headEnd len="sm" w="sm" type="none"/>
            <a:tailEnd len="med" w="med" type="triangle"/>
          </a:ln>
        </p:spPr>
      </p:cxnSp>
      <p:cxnSp>
        <p:nvCxnSpPr>
          <p:cNvPr id="298" name="Google Shape;298;p30"/>
          <p:cNvCxnSpPr>
            <a:stCxn id="288" idx="3"/>
            <a:endCxn id="292" idx="1"/>
          </p:cNvCxnSpPr>
          <p:nvPr/>
        </p:nvCxnSpPr>
        <p:spPr>
          <a:xfrm flipH="1" rot="10800000">
            <a:off x="7154944" y="2267001"/>
            <a:ext cx="1472100" cy="1461300"/>
          </a:xfrm>
          <a:prstGeom prst="bentConnector3">
            <a:avLst>
              <a:gd fmla="val 50000" name="adj1"/>
            </a:avLst>
          </a:prstGeom>
          <a:noFill/>
          <a:ln cap="flat" cmpd="sng" w="12700">
            <a:solidFill>
              <a:schemeClr val="accent1"/>
            </a:solidFill>
            <a:prstDash val="solid"/>
            <a:round/>
            <a:headEnd len="sm" w="sm" type="none"/>
            <a:tailEnd len="med" w="med" type="triangle"/>
          </a:ln>
        </p:spPr>
      </p:cxnSp>
      <p:cxnSp>
        <p:nvCxnSpPr>
          <p:cNvPr id="299" name="Google Shape;299;p30"/>
          <p:cNvCxnSpPr>
            <a:stCxn id="288" idx="3"/>
            <a:endCxn id="294" idx="1"/>
          </p:cNvCxnSpPr>
          <p:nvPr/>
        </p:nvCxnSpPr>
        <p:spPr>
          <a:xfrm>
            <a:off x="7154944" y="3728301"/>
            <a:ext cx="1472100" cy="1595700"/>
          </a:xfrm>
          <a:prstGeom prst="bentConnector3">
            <a:avLst>
              <a:gd fmla="val 50000" name="adj1"/>
            </a:avLst>
          </a:prstGeom>
          <a:noFill/>
          <a:ln cap="flat" cmpd="sng" w="12700">
            <a:solidFill>
              <a:schemeClr val="accent1"/>
            </a:solidFill>
            <a:prstDash val="solid"/>
            <a:round/>
            <a:headEnd len="sm" w="sm" type="none"/>
            <a:tailEnd len="med" w="med" type="triangle"/>
          </a:ln>
        </p:spPr>
      </p:cxnSp>
      <p:cxnSp>
        <p:nvCxnSpPr>
          <p:cNvPr id="300" name="Google Shape;300;p30"/>
          <p:cNvCxnSpPr>
            <a:stCxn id="288" idx="3"/>
            <a:endCxn id="293" idx="1"/>
          </p:cNvCxnSpPr>
          <p:nvPr/>
        </p:nvCxnSpPr>
        <p:spPr>
          <a:xfrm>
            <a:off x="7154944" y="3728301"/>
            <a:ext cx="1472100" cy="0"/>
          </a:xfrm>
          <a:prstGeom prst="straightConnector1">
            <a:avLst/>
          </a:prstGeom>
          <a:noFill/>
          <a:ln cap="flat" cmpd="sng" w="12700">
            <a:solidFill>
              <a:schemeClr val="accent1"/>
            </a:solidFill>
            <a:prstDash val="solid"/>
            <a:round/>
            <a:headEnd len="sm" w="sm"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Times New Roman"/>
              <a:buNone/>
            </a:pPr>
            <a:r>
              <a:rPr lang="en-US" sz="4000"/>
              <a:t>Elements of Digital Image Processing Systems</a:t>
            </a:r>
            <a:endParaRPr/>
          </a:p>
        </p:txBody>
      </p:sp>
      <p:sp>
        <p:nvSpPr>
          <p:cNvPr id="306" name="Google Shape;306;p3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307" name="Google Shape;307;p3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308" name="Google Shape;308;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9" name="Google Shape;309;p31"/>
          <p:cNvSpPr/>
          <p:nvPr/>
        </p:nvSpPr>
        <p:spPr>
          <a:xfrm>
            <a:off x="5253238" y="1820852"/>
            <a:ext cx="1904215" cy="1318273"/>
          </a:xfrm>
          <a:prstGeom prst="rect">
            <a:avLst/>
          </a:prstGeom>
          <a:solidFill>
            <a:srgbClr val="F4B469"/>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Times New Roman"/>
                <a:ea typeface="Times New Roman"/>
                <a:cs typeface="Times New Roman"/>
                <a:sym typeface="Times New Roman"/>
              </a:rPr>
              <a:t>Storage</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Times New Roman"/>
                <a:ea typeface="Times New Roman"/>
                <a:cs typeface="Times New Roman"/>
                <a:sym typeface="Times New Roman"/>
              </a:rPr>
              <a:t>Optical disks</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Times New Roman"/>
                <a:ea typeface="Times New Roman"/>
                <a:cs typeface="Times New Roman"/>
                <a:sym typeface="Times New Roman"/>
              </a:rPr>
              <a:t>Magnetic tape</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Times New Roman"/>
                <a:ea typeface="Times New Roman"/>
                <a:cs typeface="Times New Roman"/>
                <a:sym typeface="Times New Roman"/>
              </a:rPr>
              <a:t>Hard disk</a:t>
            </a:r>
            <a:endParaRPr/>
          </a:p>
        </p:txBody>
      </p:sp>
      <p:sp>
        <p:nvSpPr>
          <p:cNvPr id="310" name="Google Shape;310;p31"/>
          <p:cNvSpPr/>
          <p:nvPr/>
        </p:nvSpPr>
        <p:spPr>
          <a:xfrm>
            <a:off x="5154256" y="3864990"/>
            <a:ext cx="2102177" cy="1766716"/>
          </a:xfrm>
          <a:prstGeom prst="rect">
            <a:avLst/>
          </a:prstGeom>
          <a:solidFill>
            <a:srgbClr val="F4B469"/>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Times New Roman"/>
                <a:ea typeface="Times New Roman"/>
                <a:cs typeface="Times New Roman"/>
                <a:sym typeface="Times New Roman"/>
              </a:rPr>
              <a:t>Processing Unit</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Times New Roman"/>
                <a:ea typeface="Times New Roman"/>
                <a:cs typeface="Times New Roman"/>
                <a:sym typeface="Times New Roman"/>
              </a:rPr>
              <a:t>Computer</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Times New Roman"/>
                <a:ea typeface="Times New Roman"/>
                <a:cs typeface="Times New Roman"/>
                <a:sym typeface="Times New Roman"/>
              </a:rPr>
              <a:t>Workstation</a:t>
            </a:r>
            <a:endParaRPr/>
          </a:p>
        </p:txBody>
      </p:sp>
      <p:sp>
        <p:nvSpPr>
          <p:cNvPr id="311" name="Google Shape;311;p31"/>
          <p:cNvSpPr/>
          <p:nvPr/>
        </p:nvSpPr>
        <p:spPr>
          <a:xfrm>
            <a:off x="8922470" y="3864990"/>
            <a:ext cx="2102177" cy="1766716"/>
          </a:xfrm>
          <a:prstGeom prst="rect">
            <a:avLst/>
          </a:prstGeom>
          <a:solidFill>
            <a:srgbClr val="F4B469"/>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Times New Roman"/>
                <a:ea typeface="Times New Roman"/>
                <a:cs typeface="Times New Roman"/>
                <a:sym typeface="Times New Roman"/>
              </a:rPr>
              <a:t>Display Unit</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Times New Roman"/>
                <a:ea typeface="Times New Roman"/>
                <a:cs typeface="Times New Roman"/>
                <a:sym typeface="Times New Roman"/>
              </a:rPr>
              <a:t>Monitor</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Times New Roman"/>
                <a:ea typeface="Times New Roman"/>
                <a:cs typeface="Times New Roman"/>
                <a:sym typeface="Times New Roman"/>
              </a:rPr>
              <a:t>Projectors</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Times New Roman"/>
                <a:ea typeface="Times New Roman"/>
                <a:cs typeface="Times New Roman"/>
                <a:sym typeface="Times New Roman"/>
              </a:rPr>
              <a:t>Printer</a:t>
            </a:r>
            <a:endParaRPr/>
          </a:p>
        </p:txBody>
      </p:sp>
      <p:sp>
        <p:nvSpPr>
          <p:cNvPr id="312" name="Google Shape;312;p31"/>
          <p:cNvSpPr/>
          <p:nvPr/>
        </p:nvSpPr>
        <p:spPr>
          <a:xfrm>
            <a:off x="1584005" y="3864990"/>
            <a:ext cx="2102177" cy="1766716"/>
          </a:xfrm>
          <a:prstGeom prst="rect">
            <a:avLst/>
          </a:prstGeom>
          <a:solidFill>
            <a:srgbClr val="F4B469"/>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Times New Roman"/>
                <a:ea typeface="Times New Roman"/>
                <a:cs typeface="Times New Roman"/>
                <a:sym typeface="Times New Roman"/>
              </a:rPr>
              <a:t>Image acquisition equipment</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Times New Roman"/>
                <a:ea typeface="Times New Roman"/>
                <a:cs typeface="Times New Roman"/>
                <a:sym typeface="Times New Roman"/>
              </a:rPr>
              <a:t>Scanner</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Times New Roman"/>
                <a:ea typeface="Times New Roman"/>
                <a:cs typeface="Times New Roman"/>
                <a:sym typeface="Times New Roman"/>
              </a:rPr>
              <a:t>Camera</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Times New Roman"/>
                <a:ea typeface="Times New Roman"/>
                <a:cs typeface="Times New Roman"/>
                <a:sym typeface="Times New Roman"/>
              </a:rPr>
              <a:t>Sensor</a:t>
            </a:r>
            <a:endParaRPr/>
          </a:p>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313" name="Google Shape;313;p31"/>
          <p:cNvCxnSpPr>
            <a:stCxn id="309" idx="2"/>
            <a:endCxn id="310" idx="0"/>
          </p:cNvCxnSpPr>
          <p:nvPr/>
        </p:nvCxnSpPr>
        <p:spPr>
          <a:xfrm>
            <a:off x="6205346" y="3139125"/>
            <a:ext cx="0" cy="726000"/>
          </a:xfrm>
          <a:prstGeom prst="straightConnector1">
            <a:avLst/>
          </a:prstGeom>
          <a:noFill/>
          <a:ln cap="flat" cmpd="sng" w="12700">
            <a:solidFill>
              <a:schemeClr val="accent1"/>
            </a:solidFill>
            <a:prstDash val="solid"/>
            <a:round/>
            <a:headEnd len="med" w="med" type="triangle"/>
            <a:tailEnd len="med" w="med" type="triangle"/>
          </a:ln>
        </p:spPr>
      </p:cxnSp>
      <p:cxnSp>
        <p:nvCxnSpPr>
          <p:cNvPr id="314" name="Google Shape;314;p31"/>
          <p:cNvCxnSpPr>
            <a:stCxn id="312" idx="3"/>
            <a:endCxn id="310" idx="1"/>
          </p:cNvCxnSpPr>
          <p:nvPr/>
        </p:nvCxnSpPr>
        <p:spPr>
          <a:xfrm>
            <a:off x="3686182" y="4748348"/>
            <a:ext cx="1468200" cy="0"/>
          </a:xfrm>
          <a:prstGeom prst="straightConnector1">
            <a:avLst/>
          </a:prstGeom>
          <a:noFill/>
          <a:ln cap="flat" cmpd="sng" w="12700">
            <a:solidFill>
              <a:schemeClr val="accent1"/>
            </a:solidFill>
            <a:prstDash val="solid"/>
            <a:round/>
            <a:headEnd len="sm" w="sm" type="none"/>
            <a:tailEnd len="med" w="med" type="triangle"/>
          </a:ln>
        </p:spPr>
      </p:cxnSp>
      <p:cxnSp>
        <p:nvCxnSpPr>
          <p:cNvPr id="315" name="Google Shape;315;p31"/>
          <p:cNvCxnSpPr>
            <a:stCxn id="310" idx="3"/>
            <a:endCxn id="311" idx="1"/>
          </p:cNvCxnSpPr>
          <p:nvPr/>
        </p:nvCxnSpPr>
        <p:spPr>
          <a:xfrm>
            <a:off x="7256433" y="4748348"/>
            <a:ext cx="1665900" cy="0"/>
          </a:xfrm>
          <a:prstGeom prst="straightConnector1">
            <a:avLst/>
          </a:prstGeom>
          <a:noFill/>
          <a:ln cap="flat" cmpd="sng" w="12700">
            <a:solidFill>
              <a:schemeClr val="accent1"/>
            </a:solidFill>
            <a:prstDash val="solid"/>
            <a:round/>
            <a:headEnd len="sm" w="sm" type="none"/>
            <a:tailEnd len="med" w="med" type="triangle"/>
          </a:ln>
        </p:spPr>
      </p:cxnSp>
      <p:sp>
        <p:nvSpPr>
          <p:cNvPr id="316" name="Google Shape;316;p31"/>
          <p:cNvSpPr txBox="1"/>
          <p:nvPr/>
        </p:nvSpPr>
        <p:spPr>
          <a:xfrm>
            <a:off x="4873659" y="5861079"/>
            <a:ext cx="28751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Communication Channel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What is an Image?</a:t>
            </a:r>
            <a:endParaRPr/>
          </a:p>
        </p:txBody>
      </p:sp>
      <p:sp>
        <p:nvSpPr>
          <p:cNvPr id="119" name="Google Shape;119;p1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lang="en-US"/>
              <a:t>Projection of 3D scene in a 2D plane is noting but an image.</a:t>
            </a:r>
            <a:endParaRPr/>
          </a:p>
          <a:p>
            <a:pPr indent="0" lvl="0" marL="91440" rtl="0" algn="l">
              <a:lnSpc>
                <a:spcPct val="90000"/>
              </a:lnSpc>
              <a:spcBef>
                <a:spcPts val="1400"/>
              </a:spcBef>
              <a:spcAft>
                <a:spcPts val="0"/>
              </a:spcAft>
              <a:buSzPts val="2000"/>
              <a:buFont typeface="Noto Sans Symbols"/>
              <a:buNone/>
            </a:pPr>
            <a:r>
              <a:t/>
            </a:r>
            <a:endParaRPr/>
          </a:p>
        </p:txBody>
      </p:sp>
      <p:sp>
        <p:nvSpPr>
          <p:cNvPr id="120" name="Google Shape;120;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121" name="Google Shape;121;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122" name="Google Shape;122;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23" name="Google Shape;123;p14"/>
          <p:cNvPicPr preferRelativeResize="0"/>
          <p:nvPr/>
        </p:nvPicPr>
        <p:blipFill rotWithShape="1">
          <a:blip r:embed="rId3">
            <a:alphaModFix/>
          </a:blip>
          <a:srcRect b="0" l="0" r="0" t="0"/>
          <a:stretch/>
        </p:blipFill>
        <p:spPr>
          <a:xfrm>
            <a:off x="3297555" y="2222117"/>
            <a:ext cx="5657850" cy="3495675"/>
          </a:xfrm>
          <a:prstGeom prst="rect">
            <a:avLst/>
          </a:prstGeom>
          <a:noFill/>
          <a:ln>
            <a:noFill/>
          </a:ln>
        </p:spPr>
      </p:pic>
      <p:sp>
        <p:nvSpPr>
          <p:cNvPr id="124" name="Google Shape;124;p14"/>
          <p:cNvSpPr/>
          <p:nvPr/>
        </p:nvSpPr>
        <p:spPr>
          <a:xfrm>
            <a:off x="1172307" y="5747692"/>
            <a:ext cx="9908345" cy="107721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600" u="none" cap="none" strike="noStrike">
                <a:solidFill>
                  <a:srgbClr val="231F20"/>
                </a:solidFill>
                <a:latin typeface="Times New Roman"/>
                <a:ea typeface="Times New Roman"/>
                <a:cs typeface="Times New Roman"/>
                <a:sym typeface="Times New Roman"/>
              </a:rPr>
              <a:t>Figure:</a:t>
            </a:r>
            <a:r>
              <a:rPr b="0" i="0" lang="en-US" sz="1600" u="none" cap="none" strike="noStrike">
                <a:solidFill>
                  <a:srgbClr val="231F20"/>
                </a:solidFill>
                <a:latin typeface="Times New Roman"/>
                <a:ea typeface="Times New Roman"/>
                <a:cs typeface="Times New Roman"/>
                <a:sym typeface="Times New Roman"/>
              </a:rPr>
              <a:t> An example of the digital image acquisition process. (a) Energy (“illumination”) source. (b) An element of a scene. (c) Imaging system. (d) Projection of the scene onto the image plane. (e) Digitized image.</a:t>
            </a:r>
            <a:endParaRPr/>
          </a:p>
          <a:p>
            <a:pPr indent="0" lvl="0" marL="0" marR="0" rtl="0" algn="ctr">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 </a:t>
            </a:r>
            <a:br>
              <a:rPr b="0" i="0" lang="en-US" sz="1600" u="none" cap="none" strike="noStrike">
                <a:solidFill>
                  <a:schemeClr val="dk1"/>
                </a:solidFill>
                <a:latin typeface="Times New Roman"/>
                <a:ea typeface="Times New Roman"/>
                <a:cs typeface="Times New Roman"/>
                <a:sym typeface="Times New Roman"/>
              </a:rPr>
            </a:b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Times New Roman"/>
              <a:buNone/>
            </a:pPr>
            <a:r>
              <a:rPr lang="en-US" sz="4000"/>
              <a:t>Fundamental Steps in Digital Image Processing</a:t>
            </a:r>
            <a:endParaRPr/>
          </a:p>
        </p:txBody>
      </p:sp>
      <p:sp>
        <p:nvSpPr>
          <p:cNvPr id="322" name="Google Shape;322;p3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323" name="Google Shape;323;p3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324" name="Google Shape;324;p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5" name="Google Shape;325;p32"/>
          <p:cNvPicPr preferRelativeResize="0"/>
          <p:nvPr/>
        </p:nvPicPr>
        <p:blipFill rotWithShape="1">
          <a:blip r:embed="rId3">
            <a:alphaModFix/>
          </a:blip>
          <a:srcRect b="0" l="0" r="0" t="0"/>
          <a:stretch/>
        </p:blipFill>
        <p:spPr>
          <a:xfrm>
            <a:off x="1685925" y="1873845"/>
            <a:ext cx="8820150" cy="4041270"/>
          </a:xfrm>
          <a:prstGeom prst="rect">
            <a:avLst/>
          </a:prstGeom>
          <a:noFill/>
          <a:ln>
            <a:noFill/>
          </a:ln>
        </p:spPr>
      </p:pic>
      <p:sp>
        <p:nvSpPr>
          <p:cNvPr id="326" name="Google Shape;326;p32"/>
          <p:cNvSpPr txBox="1"/>
          <p:nvPr/>
        </p:nvSpPr>
        <p:spPr>
          <a:xfrm>
            <a:off x="4156430" y="5915115"/>
            <a:ext cx="424175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Figure 5: </a:t>
            </a:r>
            <a:r>
              <a:rPr lang="en-US" sz="1600">
                <a:solidFill>
                  <a:schemeClr val="dk1"/>
                </a:solidFill>
                <a:latin typeface="Times New Roman"/>
                <a:ea typeface="Times New Roman"/>
                <a:cs typeface="Times New Roman"/>
                <a:sym typeface="Times New Roman"/>
              </a:rPr>
              <a:t>Steps of digital image processing</a:t>
            </a:r>
            <a:endParaRPr b="1" sz="16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Image Acquisition</a:t>
            </a:r>
            <a:endParaRPr/>
          </a:p>
        </p:txBody>
      </p:sp>
      <p:sp>
        <p:nvSpPr>
          <p:cNvPr id="332" name="Google Shape;332;p3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lang="en-US">
                <a:solidFill>
                  <a:schemeClr val="dk1"/>
                </a:solidFill>
              </a:rPr>
              <a:t>Generally, the image acquisition stage involves preprocessing, such as scaling.</a:t>
            </a:r>
            <a:endParaRPr/>
          </a:p>
          <a:p>
            <a:pPr indent="0" lvl="0" marL="91440" rtl="0" algn="l">
              <a:lnSpc>
                <a:spcPct val="90000"/>
              </a:lnSpc>
              <a:spcBef>
                <a:spcPts val="1400"/>
              </a:spcBef>
              <a:spcAft>
                <a:spcPts val="0"/>
              </a:spcAft>
              <a:buSzPts val="2000"/>
              <a:buNone/>
            </a:pPr>
            <a:r>
              <a:t/>
            </a:r>
            <a:endParaRPr/>
          </a:p>
        </p:txBody>
      </p:sp>
      <p:sp>
        <p:nvSpPr>
          <p:cNvPr id="333" name="Google Shape;333;p3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334" name="Google Shape;334;p3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335" name="Google Shape;335;p3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36" name="Google Shape;336;p33"/>
          <p:cNvPicPr preferRelativeResize="0"/>
          <p:nvPr/>
        </p:nvPicPr>
        <p:blipFill rotWithShape="1">
          <a:blip r:embed="rId3">
            <a:alphaModFix/>
          </a:blip>
          <a:srcRect b="0" l="0" r="0" t="0"/>
          <a:stretch/>
        </p:blipFill>
        <p:spPr>
          <a:xfrm>
            <a:off x="2333415" y="2228590"/>
            <a:ext cx="8190223" cy="3525624"/>
          </a:xfrm>
          <a:prstGeom prst="rect">
            <a:avLst/>
          </a:prstGeom>
          <a:noFill/>
          <a:ln>
            <a:noFill/>
          </a:ln>
        </p:spPr>
      </p:pic>
      <p:sp>
        <p:nvSpPr>
          <p:cNvPr id="337" name="Google Shape;337;p33"/>
          <p:cNvSpPr txBox="1"/>
          <p:nvPr/>
        </p:nvSpPr>
        <p:spPr>
          <a:xfrm>
            <a:off x="2361141" y="5736960"/>
            <a:ext cx="8069343" cy="80021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Times New Roman"/>
                <a:ea typeface="Times New Roman"/>
                <a:cs typeface="Times New Roman"/>
                <a:sym typeface="Times New Roman"/>
              </a:rPr>
              <a:t>Figure 6: </a:t>
            </a:r>
            <a:r>
              <a:rPr b="0" i="0" lang="en-US" sz="1400">
                <a:solidFill>
                  <a:srgbClr val="000000"/>
                </a:solidFill>
                <a:latin typeface="Times New Roman"/>
                <a:ea typeface="Times New Roman"/>
                <a:cs typeface="Times New Roman"/>
                <a:sym typeface="Times New Roman"/>
              </a:rPr>
              <a:t>An example of digital image acquisition. (a) Illumination (energy) source. (b) A scene. (c) Imaging system. (d) Projection of the scene onto the image plane. (e) Digitized image.</a:t>
            </a:r>
            <a:r>
              <a:rPr lang="en-US" sz="1400">
                <a:solidFill>
                  <a:schemeClr val="dk1"/>
                </a:solidFill>
                <a:latin typeface="Times New Roman"/>
                <a:ea typeface="Times New Roman"/>
                <a:cs typeface="Times New Roman"/>
                <a:sym typeface="Times New Roman"/>
              </a:rPr>
              <a:t> </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Image Enhancement</a:t>
            </a:r>
            <a:endParaRPr/>
          </a:p>
        </p:txBody>
      </p:sp>
      <p:sp>
        <p:nvSpPr>
          <p:cNvPr id="343" name="Google Shape;343;p34"/>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p>
            <a:pPr indent="-182880" lvl="1" marL="384048" rtl="0" algn="just">
              <a:lnSpc>
                <a:spcPct val="150000"/>
              </a:lnSpc>
              <a:spcBef>
                <a:spcPts val="0"/>
              </a:spcBef>
              <a:spcAft>
                <a:spcPts val="0"/>
              </a:spcAft>
              <a:buSzPts val="1800"/>
              <a:buFont typeface="Noto Sans Symbols"/>
              <a:buChar char="❖"/>
            </a:pPr>
            <a:r>
              <a:rPr lang="en-US">
                <a:solidFill>
                  <a:schemeClr val="dk1"/>
                </a:solidFill>
              </a:rPr>
              <a:t>Image enhancement is the process of manipulating an image so that the result is more suitable than the original for a specific application.</a:t>
            </a:r>
            <a:endParaRPr/>
          </a:p>
          <a:p>
            <a:pPr indent="-182880" lvl="1" marL="384048" rtl="0" algn="just">
              <a:lnSpc>
                <a:spcPct val="150000"/>
              </a:lnSpc>
              <a:spcBef>
                <a:spcPts val="600"/>
              </a:spcBef>
              <a:spcAft>
                <a:spcPts val="0"/>
              </a:spcAft>
              <a:buSzPts val="1800"/>
              <a:buFont typeface="Noto Sans Symbols"/>
              <a:buChar char="❖"/>
            </a:pPr>
            <a:r>
              <a:rPr lang="en-US">
                <a:solidFill>
                  <a:schemeClr val="dk1"/>
                </a:solidFill>
              </a:rPr>
              <a:t>It involves brightness, contrast etc.</a:t>
            </a:r>
            <a:endParaRPr/>
          </a:p>
          <a:p>
            <a:pPr indent="0" lvl="0" marL="0" rtl="0" algn="l">
              <a:lnSpc>
                <a:spcPct val="90000"/>
              </a:lnSpc>
              <a:spcBef>
                <a:spcPts val="1600"/>
              </a:spcBef>
              <a:spcAft>
                <a:spcPts val="0"/>
              </a:spcAft>
              <a:buSzPts val="2000"/>
              <a:buNone/>
            </a:pPr>
            <a:r>
              <a:t/>
            </a:r>
            <a:endParaRPr/>
          </a:p>
        </p:txBody>
      </p:sp>
      <p:pic>
        <p:nvPicPr>
          <p:cNvPr id="344" name="Google Shape;344;p34"/>
          <p:cNvPicPr preferRelativeResize="0"/>
          <p:nvPr>
            <p:ph idx="2" type="body"/>
          </p:nvPr>
        </p:nvPicPr>
        <p:blipFill rotWithShape="1">
          <a:blip r:embed="rId3">
            <a:alphaModFix/>
          </a:blip>
          <a:srcRect b="0" l="0" r="0" t="0"/>
          <a:stretch/>
        </p:blipFill>
        <p:spPr>
          <a:xfrm>
            <a:off x="6879443" y="2036896"/>
            <a:ext cx="4123765" cy="1944210"/>
          </a:xfrm>
          <a:prstGeom prst="rect">
            <a:avLst/>
          </a:prstGeom>
          <a:noFill/>
          <a:ln>
            <a:noFill/>
          </a:ln>
        </p:spPr>
      </p:pic>
      <p:sp>
        <p:nvSpPr>
          <p:cNvPr id="345" name="Google Shape;345;p3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346" name="Google Shape;346;p3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347" name="Google Shape;347;p3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8" name="Google Shape;348;p34"/>
          <p:cNvSpPr txBox="1"/>
          <p:nvPr/>
        </p:nvSpPr>
        <p:spPr>
          <a:xfrm>
            <a:off x="7777113" y="4227186"/>
            <a:ext cx="322609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Figure 7: </a:t>
            </a:r>
            <a:r>
              <a:rPr lang="en-US" sz="1400">
                <a:solidFill>
                  <a:schemeClr val="dk1"/>
                </a:solidFill>
                <a:latin typeface="Times New Roman"/>
                <a:ea typeface="Times New Roman"/>
                <a:cs typeface="Times New Roman"/>
                <a:sym typeface="Times New Roman"/>
              </a:rPr>
              <a:t>Image enhancement</a:t>
            </a:r>
            <a:endParaRPr b="1" sz="14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Image Restoration</a:t>
            </a:r>
            <a:endParaRPr/>
          </a:p>
        </p:txBody>
      </p:sp>
      <p:sp>
        <p:nvSpPr>
          <p:cNvPr id="354" name="Google Shape;354;p35"/>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fontScale="85000" lnSpcReduction="20000"/>
          </a:bodyPr>
          <a:lstStyle/>
          <a:p>
            <a:pPr indent="-182880" lvl="1" marL="384048" rtl="0" algn="just">
              <a:lnSpc>
                <a:spcPct val="160000"/>
              </a:lnSpc>
              <a:spcBef>
                <a:spcPts val="0"/>
              </a:spcBef>
              <a:spcAft>
                <a:spcPts val="0"/>
              </a:spcAft>
              <a:buSzPct val="100000"/>
              <a:buFont typeface="Noto Sans Symbols"/>
              <a:buChar char="❖"/>
            </a:pPr>
            <a:r>
              <a:rPr lang="en-US" sz="2000">
                <a:solidFill>
                  <a:schemeClr val="dk1"/>
                </a:solidFill>
              </a:rPr>
              <a:t>Image restoration is an area that also deals with improving the appearance of an image.</a:t>
            </a:r>
            <a:endParaRPr/>
          </a:p>
          <a:p>
            <a:pPr indent="-182880" lvl="1" marL="384048" rtl="0" algn="just">
              <a:lnSpc>
                <a:spcPct val="160000"/>
              </a:lnSpc>
              <a:spcBef>
                <a:spcPts val="600"/>
              </a:spcBef>
              <a:spcAft>
                <a:spcPts val="0"/>
              </a:spcAft>
              <a:buSzPct val="100000"/>
              <a:buFont typeface="Noto Sans Symbols"/>
              <a:buChar char="❖"/>
            </a:pPr>
            <a:r>
              <a:rPr lang="en-US" sz="2000">
                <a:solidFill>
                  <a:schemeClr val="dk1"/>
                </a:solidFill>
              </a:rPr>
              <a:t>Unlike enhancement, which is subjective, image restoration is objective, in the sense that restoration techniques tend to be based on mathematical or probabilistic models of image degradation.</a:t>
            </a:r>
            <a:endParaRPr/>
          </a:p>
          <a:p>
            <a:pPr indent="-182880" lvl="1" marL="384048" rtl="0" algn="just">
              <a:lnSpc>
                <a:spcPct val="160000"/>
              </a:lnSpc>
              <a:spcBef>
                <a:spcPts val="600"/>
              </a:spcBef>
              <a:spcAft>
                <a:spcPts val="0"/>
              </a:spcAft>
              <a:buSzPct val="100000"/>
              <a:buFont typeface="Noto Sans Symbols"/>
              <a:buChar char="❖"/>
            </a:pPr>
            <a:r>
              <a:rPr lang="en-US" sz="2000"/>
              <a:t>It takes a corrupt/noisy image.</a:t>
            </a:r>
            <a:endParaRPr/>
          </a:p>
          <a:p>
            <a:pPr indent="-182880" lvl="1" marL="384048" rtl="0" algn="just">
              <a:lnSpc>
                <a:spcPct val="160000"/>
              </a:lnSpc>
              <a:spcBef>
                <a:spcPts val="600"/>
              </a:spcBef>
              <a:spcAft>
                <a:spcPts val="0"/>
              </a:spcAft>
              <a:buSzPct val="100000"/>
              <a:buFont typeface="Noto Sans Symbols"/>
              <a:buChar char="❖"/>
            </a:pPr>
            <a:r>
              <a:rPr lang="en-US" sz="2000">
                <a:solidFill>
                  <a:schemeClr val="dk1"/>
                </a:solidFill>
              </a:rPr>
              <a:t>Enhancement, on the other hand, is based on human subjective preferences regarding what constitutes a "good" enhancement result.</a:t>
            </a:r>
            <a:endParaRPr sz="2000"/>
          </a:p>
          <a:p>
            <a:pPr indent="0" lvl="0" marL="91440" rtl="0" algn="l">
              <a:lnSpc>
                <a:spcPct val="90000"/>
              </a:lnSpc>
              <a:spcBef>
                <a:spcPts val="1600"/>
              </a:spcBef>
              <a:spcAft>
                <a:spcPts val="0"/>
              </a:spcAft>
              <a:buSzPct val="100000"/>
              <a:buNone/>
            </a:pPr>
            <a:r>
              <a:t/>
            </a:r>
            <a:endParaRPr/>
          </a:p>
        </p:txBody>
      </p:sp>
      <p:sp>
        <p:nvSpPr>
          <p:cNvPr id="355" name="Google Shape;355;p3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356" name="Google Shape;356;p3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357" name="Google Shape;357;p3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58" name="Google Shape;358;p35"/>
          <p:cNvPicPr preferRelativeResize="0"/>
          <p:nvPr/>
        </p:nvPicPr>
        <p:blipFill rotWithShape="1">
          <a:blip r:embed="rId3">
            <a:alphaModFix/>
          </a:blip>
          <a:srcRect b="0" l="0" r="0" t="0"/>
          <a:stretch/>
        </p:blipFill>
        <p:spPr>
          <a:xfrm>
            <a:off x="6935097" y="2292439"/>
            <a:ext cx="4159624" cy="2778711"/>
          </a:xfrm>
          <a:prstGeom prst="rect">
            <a:avLst/>
          </a:prstGeom>
          <a:noFill/>
          <a:ln>
            <a:noFill/>
          </a:ln>
        </p:spPr>
      </p:pic>
      <p:sp>
        <p:nvSpPr>
          <p:cNvPr id="359" name="Google Shape;359;p35"/>
          <p:cNvSpPr txBox="1"/>
          <p:nvPr/>
        </p:nvSpPr>
        <p:spPr>
          <a:xfrm>
            <a:off x="8287410" y="5318452"/>
            <a:ext cx="322609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Figure 7: </a:t>
            </a:r>
            <a:r>
              <a:rPr lang="en-US" sz="1400">
                <a:solidFill>
                  <a:schemeClr val="dk1"/>
                </a:solidFill>
                <a:latin typeface="Times New Roman"/>
                <a:ea typeface="Times New Roman"/>
                <a:cs typeface="Times New Roman"/>
                <a:sym typeface="Times New Roman"/>
              </a:rPr>
              <a:t>Image restoration</a:t>
            </a:r>
            <a:endParaRPr b="1" sz="14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Color Image Processing</a:t>
            </a:r>
            <a:endParaRPr/>
          </a:p>
        </p:txBody>
      </p:sp>
      <p:sp>
        <p:nvSpPr>
          <p:cNvPr id="365" name="Google Shape;365;p3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150000"/>
              </a:lnSpc>
              <a:spcBef>
                <a:spcPts val="0"/>
              </a:spcBef>
              <a:spcAft>
                <a:spcPts val="0"/>
              </a:spcAft>
              <a:buSzPts val="2000"/>
              <a:buFont typeface="Noto Sans Symbols"/>
              <a:buChar char="❖"/>
            </a:pPr>
            <a:r>
              <a:rPr lang="en-US" sz="2000">
                <a:solidFill>
                  <a:schemeClr val="dk1"/>
                </a:solidFill>
              </a:rPr>
              <a:t>Color image processing is an area that has been gaining in importance because of the significant increase in the use of digital images over the Internet.</a:t>
            </a:r>
            <a:endParaRPr sz="2000"/>
          </a:p>
          <a:p>
            <a:pPr indent="0" lvl="0" marL="91440" rtl="0" algn="l">
              <a:lnSpc>
                <a:spcPct val="90000"/>
              </a:lnSpc>
              <a:spcBef>
                <a:spcPts val="1400"/>
              </a:spcBef>
              <a:spcAft>
                <a:spcPts val="0"/>
              </a:spcAft>
              <a:buSzPts val="2000"/>
              <a:buNone/>
            </a:pPr>
            <a:r>
              <a:t/>
            </a:r>
            <a:endParaRPr/>
          </a:p>
        </p:txBody>
      </p:sp>
      <p:sp>
        <p:nvSpPr>
          <p:cNvPr id="366" name="Google Shape;366;p3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367" name="Google Shape;367;p3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368" name="Google Shape;368;p3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69" name="Google Shape;369;p36"/>
          <p:cNvPicPr preferRelativeResize="0"/>
          <p:nvPr/>
        </p:nvPicPr>
        <p:blipFill rotWithShape="1">
          <a:blip r:embed="rId3">
            <a:alphaModFix/>
          </a:blip>
          <a:srcRect b="0" l="0" r="0" t="0"/>
          <a:stretch/>
        </p:blipFill>
        <p:spPr>
          <a:xfrm>
            <a:off x="3962400" y="3321919"/>
            <a:ext cx="4267200" cy="2024109"/>
          </a:xfrm>
          <a:prstGeom prst="rect">
            <a:avLst/>
          </a:prstGeom>
          <a:noFill/>
          <a:ln>
            <a:noFill/>
          </a:ln>
        </p:spPr>
      </p:pic>
      <p:sp>
        <p:nvSpPr>
          <p:cNvPr id="370" name="Google Shape;370;p36"/>
          <p:cNvSpPr txBox="1"/>
          <p:nvPr/>
        </p:nvSpPr>
        <p:spPr>
          <a:xfrm>
            <a:off x="5003505" y="5561317"/>
            <a:ext cx="322609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Figure 8: </a:t>
            </a:r>
            <a:r>
              <a:rPr lang="en-US" sz="1400">
                <a:solidFill>
                  <a:schemeClr val="dk1"/>
                </a:solidFill>
                <a:latin typeface="Times New Roman"/>
                <a:ea typeface="Times New Roman"/>
                <a:cs typeface="Times New Roman"/>
                <a:sym typeface="Times New Roman"/>
              </a:rPr>
              <a:t>Color image processing</a:t>
            </a:r>
            <a:endParaRPr b="1" sz="14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Morphological Processing</a:t>
            </a:r>
            <a:endParaRPr/>
          </a:p>
        </p:txBody>
      </p:sp>
      <p:sp>
        <p:nvSpPr>
          <p:cNvPr id="376" name="Google Shape;376;p3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just">
              <a:lnSpc>
                <a:spcPct val="150000"/>
              </a:lnSpc>
              <a:spcBef>
                <a:spcPts val="0"/>
              </a:spcBef>
              <a:spcAft>
                <a:spcPts val="0"/>
              </a:spcAft>
              <a:buSzPts val="2000"/>
              <a:buFont typeface="Noto Sans Symbols"/>
              <a:buChar char="❖"/>
            </a:pPr>
            <a:r>
              <a:rPr lang="en-US" sz="2000">
                <a:solidFill>
                  <a:schemeClr val="dk1"/>
                </a:solidFill>
              </a:rPr>
              <a:t>Morphological processing deals with tools for extracting image components that are useful in the representation and description of shape.</a:t>
            </a:r>
            <a:endParaRPr/>
          </a:p>
        </p:txBody>
      </p:sp>
      <p:sp>
        <p:nvSpPr>
          <p:cNvPr id="377" name="Google Shape;377;p3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378" name="Google Shape;378;p3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379" name="Google Shape;379;p3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Types of Morphological Operations - MATLAB &amp; Simulink" id="380" name="Google Shape;380;p37"/>
          <p:cNvPicPr preferRelativeResize="0"/>
          <p:nvPr/>
        </p:nvPicPr>
        <p:blipFill rotWithShape="1">
          <a:blip r:embed="rId3">
            <a:alphaModFix/>
          </a:blip>
          <a:srcRect b="0" l="0" r="0" t="0"/>
          <a:stretch/>
        </p:blipFill>
        <p:spPr>
          <a:xfrm>
            <a:off x="3652837" y="3067639"/>
            <a:ext cx="4886325" cy="2438400"/>
          </a:xfrm>
          <a:prstGeom prst="rect">
            <a:avLst/>
          </a:prstGeom>
          <a:noFill/>
          <a:ln>
            <a:noFill/>
          </a:ln>
        </p:spPr>
      </p:pic>
      <p:sp>
        <p:nvSpPr>
          <p:cNvPr id="381" name="Google Shape;381;p37"/>
          <p:cNvSpPr txBox="1"/>
          <p:nvPr/>
        </p:nvSpPr>
        <p:spPr>
          <a:xfrm>
            <a:off x="4739555" y="5715205"/>
            <a:ext cx="322609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Figure 9: </a:t>
            </a:r>
            <a:r>
              <a:rPr lang="en-US" sz="1400">
                <a:solidFill>
                  <a:schemeClr val="dk1"/>
                </a:solidFill>
                <a:latin typeface="Times New Roman"/>
                <a:ea typeface="Times New Roman"/>
                <a:cs typeface="Times New Roman"/>
                <a:sym typeface="Times New Roman"/>
              </a:rPr>
              <a:t>Morphological processing</a:t>
            </a:r>
            <a:endParaRPr b="1" sz="14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Segmentation</a:t>
            </a:r>
            <a:endParaRPr/>
          </a:p>
        </p:txBody>
      </p:sp>
      <p:sp>
        <p:nvSpPr>
          <p:cNvPr id="387" name="Google Shape;387;p3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lang="en-US" sz="2000">
                <a:solidFill>
                  <a:schemeClr val="dk1"/>
                </a:solidFill>
              </a:rPr>
              <a:t>Segmentation procedures partition an image into its constituent parts or objects.</a:t>
            </a:r>
            <a:endParaRPr/>
          </a:p>
        </p:txBody>
      </p:sp>
      <p:sp>
        <p:nvSpPr>
          <p:cNvPr id="388" name="Google Shape;388;p3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389" name="Google Shape;389;p3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390" name="Google Shape;390;p3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91" name="Google Shape;391;p38"/>
          <p:cNvPicPr preferRelativeResize="0"/>
          <p:nvPr/>
        </p:nvPicPr>
        <p:blipFill rotWithShape="1">
          <a:blip r:embed="rId3">
            <a:alphaModFix/>
          </a:blip>
          <a:srcRect b="0" l="0" r="0" t="0"/>
          <a:stretch/>
        </p:blipFill>
        <p:spPr>
          <a:xfrm>
            <a:off x="2552700" y="2720601"/>
            <a:ext cx="7086600" cy="2657475"/>
          </a:xfrm>
          <a:prstGeom prst="rect">
            <a:avLst/>
          </a:prstGeom>
          <a:noFill/>
          <a:ln>
            <a:noFill/>
          </a:ln>
        </p:spPr>
      </p:pic>
      <p:sp>
        <p:nvSpPr>
          <p:cNvPr id="392" name="Google Shape;392;p38"/>
          <p:cNvSpPr txBox="1"/>
          <p:nvPr/>
        </p:nvSpPr>
        <p:spPr>
          <a:xfrm>
            <a:off x="4739555" y="5715205"/>
            <a:ext cx="322609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Figure 10: </a:t>
            </a:r>
            <a:r>
              <a:rPr lang="en-US" sz="1400">
                <a:solidFill>
                  <a:schemeClr val="dk1"/>
                </a:solidFill>
                <a:latin typeface="Times New Roman"/>
                <a:ea typeface="Times New Roman"/>
                <a:cs typeface="Times New Roman"/>
                <a:sym typeface="Times New Roman"/>
              </a:rPr>
              <a:t>Image segmentation</a:t>
            </a:r>
            <a:endParaRPr b="1" sz="14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Representation and Description </a:t>
            </a:r>
            <a:endParaRPr/>
          </a:p>
        </p:txBody>
      </p:sp>
      <p:sp>
        <p:nvSpPr>
          <p:cNvPr id="398" name="Google Shape;398;p39"/>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p>
            <a:pPr indent="-182880" lvl="1" marL="384048" rtl="0" algn="just">
              <a:lnSpc>
                <a:spcPct val="100000"/>
              </a:lnSpc>
              <a:spcBef>
                <a:spcPts val="0"/>
              </a:spcBef>
              <a:spcAft>
                <a:spcPts val="0"/>
              </a:spcAft>
              <a:buSzPts val="1800"/>
              <a:buFont typeface="Noto Sans Symbols"/>
              <a:buChar char="✔"/>
            </a:pPr>
            <a:r>
              <a:rPr lang="en-US"/>
              <a:t>Description deals with extracting quantitative information that helps differentiate one class of objects from the other.</a:t>
            </a:r>
            <a:endParaRPr/>
          </a:p>
          <a:p>
            <a:pPr indent="-68579" lvl="1" marL="384048" rtl="0" algn="just">
              <a:lnSpc>
                <a:spcPct val="100000"/>
              </a:lnSpc>
              <a:spcBef>
                <a:spcPts val="600"/>
              </a:spcBef>
              <a:spcAft>
                <a:spcPts val="0"/>
              </a:spcAft>
              <a:buSzPts val="1800"/>
              <a:buFont typeface="Noto Sans Symbols"/>
              <a:buNone/>
            </a:pPr>
            <a:r>
              <a:t/>
            </a:r>
            <a:endParaRPr/>
          </a:p>
        </p:txBody>
      </p:sp>
      <p:sp>
        <p:nvSpPr>
          <p:cNvPr id="399" name="Google Shape;399;p39"/>
          <p:cNvSpPr txBox="1"/>
          <p:nvPr>
            <p:ph idx="2" type="body"/>
          </p:nvPr>
        </p:nvSpPr>
        <p:spPr>
          <a:xfrm>
            <a:off x="6217920" y="1876842"/>
            <a:ext cx="4937760" cy="4023360"/>
          </a:xfrm>
          <a:prstGeom prst="rect">
            <a:avLst/>
          </a:prstGeom>
          <a:noFill/>
          <a:ln>
            <a:noFill/>
          </a:ln>
        </p:spPr>
        <p:txBody>
          <a:bodyPr anchorCtr="0" anchor="t" bIns="45700" lIns="0" spcFirstLastPara="1" rIns="0" wrap="square" tIns="45700">
            <a:normAutofit/>
          </a:bodyPr>
          <a:lstStyle/>
          <a:p>
            <a:pPr indent="-127000" lvl="0" marL="91440" rtl="0" algn="just">
              <a:lnSpc>
                <a:spcPct val="100000"/>
              </a:lnSpc>
              <a:spcBef>
                <a:spcPts val="0"/>
              </a:spcBef>
              <a:spcAft>
                <a:spcPts val="0"/>
              </a:spcAft>
              <a:buSzPts val="2000"/>
              <a:buFont typeface="Noto Sans Symbols"/>
              <a:buChar char="✔"/>
            </a:pPr>
            <a:r>
              <a:rPr lang="en-US"/>
              <a:t>Representation deals with the image’s characteristics and regional properties.</a:t>
            </a:r>
            <a:endParaRPr/>
          </a:p>
          <a:p>
            <a:pPr indent="0" lvl="0" marL="0" rtl="0" algn="just">
              <a:lnSpc>
                <a:spcPct val="100000"/>
              </a:lnSpc>
              <a:spcBef>
                <a:spcPts val="1400"/>
              </a:spcBef>
              <a:spcAft>
                <a:spcPts val="0"/>
              </a:spcAft>
              <a:buSzPts val="2000"/>
              <a:buNone/>
            </a:pPr>
            <a:r>
              <a:t/>
            </a:r>
            <a:endParaRPr/>
          </a:p>
        </p:txBody>
      </p:sp>
      <p:sp>
        <p:nvSpPr>
          <p:cNvPr id="400" name="Google Shape;400;p3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401" name="Google Shape;401;p3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402" name="Google Shape;402;p3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03" name="Google Shape;403;p39"/>
          <p:cNvPicPr preferRelativeResize="0"/>
          <p:nvPr/>
        </p:nvPicPr>
        <p:blipFill rotWithShape="1">
          <a:blip r:embed="rId3">
            <a:alphaModFix/>
          </a:blip>
          <a:srcRect b="0" l="0" r="0" t="0"/>
          <a:stretch/>
        </p:blipFill>
        <p:spPr>
          <a:xfrm>
            <a:off x="2381260" y="3403247"/>
            <a:ext cx="2609850" cy="1390650"/>
          </a:xfrm>
          <a:prstGeom prst="rect">
            <a:avLst/>
          </a:prstGeom>
          <a:noFill/>
          <a:ln>
            <a:noFill/>
          </a:ln>
        </p:spPr>
      </p:pic>
      <p:pic>
        <p:nvPicPr>
          <p:cNvPr id="404" name="Google Shape;404;p39"/>
          <p:cNvPicPr preferRelativeResize="0"/>
          <p:nvPr/>
        </p:nvPicPr>
        <p:blipFill rotWithShape="1">
          <a:blip r:embed="rId4">
            <a:alphaModFix/>
          </a:blip>
          <a:srcRect b="0" l="0" r="0" t="0"/>
          <a:stretch/>
        </p:blipFill>
        <p:spPr>
          <a:xfrm>
            <a:off x="7223114" y="3231797"/>
            <a:ext cx="2571750" cy="1733550"/>
          </a:xfrm>
          <a:prstGeom prst="rect">
            <a:avLst/>
          </a:prstGeom>
          <a:noFill/>
          <a:ln>
            <a:noFill/>
          </a:ln>
        </p:spPr>
      </p:pic>
      <p:sp>
        <p:nvSpPr>
          <p:cNvPr id="405" name="Google Shape;405;p39"/>
          <p:cNvSpPr txBox="1"/>
          <p:nvPr/>
        </p:nvSpPr>
        <p:spPr>
          <a:xfrm>
            <a:off x="2588238" y="4902271"/>
            <a:ext cx="235882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Figure 12: </a:t>
            </a:r>
            <a:r>
              <a:rPr lang="en-US" sz="1400">
                <a:solidFill>
                  <a:schemeClr val="dk1"/>
                </a:solidFill>
                <a:latin typeface="Times New Roman"/>
                <a:ea typeface="Times New Roman"/>
                <a:cs typeface="Times New Roman"/>
                <a:sym typeface="Times New Roman"/>
              </a:rPr>
              <a:t>Description</a:t>
            </a:r>
            <a:endParaRPr b="1" sz="1400">
              <a:solidFill>
                <a:schemeClr val="dk1"/>
              </a:solidFill>
              <a:latin typeface="Times New Roman"/>
              <a:ea typeface="Times New Roman"/>
              <a:cs typeface="Times New Roman"/>
              <a:sym typeface="Times New Roman"/>
            </a:endParaRPr>
          </a:p>
        </p:txBody>
      </p:sp>
      <p:sp>
        <p:nvSpPr>
          <p:cNvPr id="406" name="Google Shape;406;p39"/>
          <p:cNvSpPr txBox="1"/>
          <p:nvPr/>
        </p:nvSpPr>
        <p:spPr>
          <a:xfrm>
            <a:off x="7402223" y="4947238"/>
            <a:ext cx="235882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Figure 13: </a:t>
            </a:r>
            <a:r>
              <a:rPr lang="en-US" sz="1400">
                <a:solidFill>
                  <a:schemeClr val="dk1"/>
                </a:solidFill>
                <a:latin typeface="Times New Roman"/>
                <a:ea typeface="Times New Roman"/>
                <a:cs typeface="Times New Roman"/>
                <a:sym typeface="Times New Roman"/>
              </a:rPr>
              <a:t>Representation</a:t>
            </a:r>
            <a:endParaRPr b="1" sz="14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Object Recognition</a:t>
            </a:r>
            <a:endParaRPr/>
          </a:p>
        </p:txBody>
      </p:sp>
      <p:sp>
        <p:nvSpPr>
          <p:cNvPr id="412" name="Google Shape;412;p40"/>
          <p:cNvSpPr txBox="1"/>
          <p:nvPr>
            <p:ph idx="1" type="body"/>
          </p:nvPr>
        </p:nvSpPr>
        <p:spPr>
          <a:xfrm>
            <a:off x="1097278"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just">
              <a:lnSpc>
                <a:spcPct val="150000"/>
              </a:lnSpc>
              <a:spcBef>
                <a:spcPts val="0"/>
              </a:spcBef>
              <a:spcAft>
                <a:spcPts val="0"/>
              </a:spcAft>
              <a:buSzPts val="2000"/>
              <a:buFont typeface="Noto Sans Symbols"/>
              <a:buChar char="❖"/>
            </a:pPr>
            <a:r>
              <a:rPr lang="en-US" sz="2000">
                <a:solidFill>
                  <a:schemeClr val="dk1"/>
                </a:solidFill>
              </a:rPr>
              <a:t>Recognition is the process that assigns a label (e.g., "vehicle") to an object based on its descriptors.</a:t>
            </a:r>
            <a:endParaRPr/>
          </a:p>
        </p:txBody>
      </p:sp>
      <p:sp>
        <p:nvSpPr>
          <p:cNvPr id="413" name="Google Shape;413;p4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414" name="Google Shape;414;p4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415" name="Google Shape;415;p4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6" name="Google Shape;416;p40"/>
          <p:cNvSpPr txBox="1"/>
          <p:nvPr/>
        </p:nvSpPr>
        <p:spPr>
          <a:xfrm>
            <a:off x="5088347" y="6016228"/>
            <a:ext cx="235882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Figure 11: </a:t>
            </a:r>
            <a:r>
              <a:rPr lang="en-US" sz="1400">
                <a:solidFill>
                  <a:schemeClr val="dk1"/>
                </a:solidFill>
                <a:latin typeface="Times New Roman"/>
                <a:ea typeface="Times New Roman"/>
                <a:cs typeface="Times New Roman"/>
                <a:sym typeface="Times New Roman"/>
              </a:rPr>
              <a:t>Object recognition</a:t>
            </a:r>
            <a:endParaRPr b="1" sz="1400">
              <a:solidFill>
                <a:schemeClr val="dk1"/>
              </a:solidFill>
              <a:latin typeface="Times New Roman"/>
              <a:ea typeface="Times New Roman"/>
              <a:cs typeface="Times New Roman"/>
              <a:sym typeface="Times New Roman"/>
            </a:endParaRPr>
          </a:p>
        </p:txBody>
      </p:sp>
      <p:pic>
        <p:nvPicPr>
          <p:cNvPr id="417" name="Google Shape;417;p40"/>
          <p:cNvPicPr preferRelativeResize="0"/>
          <p:nvPr/>
        </p:nvPicPr>
        <p:blipFill rotWithShape="1">
          <a:blip r:embed="rId3">
            <a:alphaModFix/>
          </a:blip>
          <a:srcRect b="0" l="0" r="0" t="0"/>
          <a:stretch/>
        </p:blipFill>
        <p:spPr>
          <a:xfrm>
            <a:off x="4200525" y="2955988"/>
            <a:ext cx="3790950" cy="3000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Image Compression</a:t>
            </a:r>
            <a:endParaRPr/>
          </a:p>
        </p:txBody>
      </p:sp>
      <p:sp>
        <p:nvSpPr>
          <p:cNvPr id="423" name="Google Shape;423;p41"/>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p>
            <a:pPr indent="-127000" lvl="0" marL="91440" rtl="0" algn="just">
              <a:lnSpc>
                <a:spcPct val="150000"/>
              </a:lnSpc>
              <a:spcBef>
                <a:spcPts val="0"/>
              </a:spcBef>
              <a:spcAft>
                <a:spcPts val="0"/>
              </a:spcAft>
              <a:buSzPts val="2000"/>
              <a:buFont typeface="Noto Sans Symbols"/>
              <a:buChar char="❖"/>
            </a:pPr>
            <a:r>
              <a:rPr lang="en-US" sz="2000">
                <a:solidFill>
                  <a:schemeClr val="dk1"/>
                </a:solidFill>
              </a:rPr>
              <a:t>Compression, as the name implies, deals with techniques for reducing the storage required to save an image, or the bandwidth required to transmit it.</a:t>
            </a:r>
            <a:endParaRPr/>
          </a:p>
        </p:txBody>
      </p:sp>
      <p:sp>
        <p:nvSpPr>
          <p:cNvPr id="424" name="Google Shape;424;p4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425" name="Google Shape;425;p4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426" name="Google Shape;426;p4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27" name="Google Shape;427;p41"/>
          <p:cNvPicPr preferRelativeResize="0"/>
          <p:nvPr/>
        </p:nvPicPr>
        <p:blipFill rotWithShape="1">
          <a:blip r:embed="rId3">
            <a:alphaModFix/>
          </a:blip>
          <a:srcRect b="0" l="0" r="0" t="0"/>
          <a:stretch/>
        </p:blipFill>
        <p:spPr>
          <a:xfrm>
            <a:off x="7594436" y="1947069"/>
            <a:ext cx="3130550" cy="2963862"/>
          </a:xfrm>
          <a:prstGeom prst="rect">
            <a:avLst/>
          </a:prstGeom>
          <a:noFill/>
          <a:ln>
            <a:noFill/>
          </a:ln>
        </p:spPr>
      </p:pic>
      <p:sp>
        <p:nvSpPr>
          <p:cNvPr id="428" name="Google Shape;428;p41"/>
          <p:cNvSpPr txBox="1"/>
          <p:nvPr/>
        </p:nvSpPr>
        <p:spPr>
          <a:xfrm>
            <a:off x="7975076" y="4966751"/>
            <a:ext cx="258139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Figure 14: </a:t>
            </a:r>
            <a:r>
              <a:rPr lang="en-US" sz="1400">
                <a:solidFill>
                  <a:schemeClr val="dk1"/>
                </a:solidFill>
                <a:latin typeface="Times New Roman"/>
                <a:ea typeface="Times New Roman"/>
                <a:cs typeface="Times New Roman"/>
                <a:sym typeface="Times New Roman"/>
              </a:rPr>
              <a:t>Image compression</a:t>
            </a:r>
            <a:endParaRPr b="1" sz="14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Digital Image Processing</a:t>
            </a:r>
            <a:endParaRPr/>
          </a:p>
        </p:txBody>
      </p:sp>
      <p:sp>
        <p:nvSpPr>
          <p:cNvPr id="130" name="Google Shape;130;p1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lang="en-US"/>
              <a:t>Digital</a:t>
            </a:r>
            <a:endParaRPr/>
          </a:p>
          <a:p>
            <a:pPr indent="-127000" lvl="0" marL="91440" rtl="0" algn="l">
              <a:lnSpc>
                <a:spcPct val="90000"/>
              </a:lnSpc>
              <a:spcBef>
                <a:spcPts val="1400"/>
              </a:spcBef>
              <a:spcAft>
                <a:spcPts val="0"/>
              </a:spcAft>
              <a:buSzPts val="2000"/>
              <a:buFont typeface="Noto Sans Symbols"/>
              <a:buChar char="❖"/>
            </a:pPr>
            <a:r>
              <a:rPr lang="en-US"/>
              <a:t>Image</a:t>
            </a:r>
            <a:endParaRPr/>
          </a:p>
          <a:p>
            <a:pPr indent="-127000" lvl="0" marL="91440" rtl="0" algn="l">
              <a:lnSpc>
                <a:spcPct val="90000"/>
              </a:lnSpc>
              <a:spcBef>
                <a:spcPts val="1400"/>
              </a:spcBef>
              <a:spcAft>
                <a:spcPts val="0"/>
              </a:spcAft>
              <a:buSzPts val="2000"/>
              <a:buFont typeface="Noto Sans Symbols"/>
              <a:buChar char="❖"/>
            </a:pPr>
            <a:r>
              <a:rPr lang="en-US"/>
              <a:t>Processing</a:t>
            </a:r>
            <a:endParaRPr/>
          </a:p>
          <a:p>
            <a:pPr indent="0" lvl="0" marL="0" rtl="0" algn="l">
              <a:lnSpc>
                <a:spcPct val="90000"/>
              </a:lnSpc>
              <a:spcBef>
                <a:spcPts val="1400"/>
              </a:spcBef>
              <a:spcAft>
                <a:spcPts val="0"/>
              </a:spcAft>
              <a:buSzPts val="2000"/>
              <a:buNone/>
            </a:pPr>
            <a:r>
              <a:t/>
            </a:r>
            <a:endParaRPr/>
          </a:p>
          <a:p>
            <a:pPr indent="-127000" lvl="0" marL="91440" rtl="0" algn="ctr">
              <a:lnSpc>
                <a:spcPct val="90000"/>
              </a:lnSpc>
              <a:spcBef>
                <a:spcPts val="1400"/>
              </a:spcBef>
              <a:spcAft>
                <a:spcPts val="0"/>
              </a:spcAft>
              <a:buSzPts val="2000"/>
              <a:buFont typeface="Noto Sans Symbols"/>
              <a:buChar char="⮚"/>
            </a:pPr>
            <a:r>
              <a:rPr lang="en-US"/>
              <a:t>Processing of an image which is digital in nature, by a digital computer.</a:t>
            </a:r>
            <a:endParaRPr/>
          </a:p>
          <a:p>
            <a:pPr indent="0" lvl="0" marL="0" rtl="0" algn="l">
              <a:lnSpc>
                <a:spcPct val="90000"/>
              </a:lnSpc>
              <a:spcBef>
                <a:spcPts val="1400"/>
              </a:spcBef>
              <a:spcAft>
                <a:spcPts val="0"/>
              </a:spcAft>
              <a:buSzPts val="2000"/>
              <a:buNone/>
            </a:pPr>
            <a:r>
              <a:t/>
            </a:r>
            <a:endParaRPr>
              <a:solidFill>
                <a:srgbClr val="FF0000"/>
              </a:solidFill>
            </a:endParaRPr>
          </a:p>
          <a:p>
            <a:pPr indent="0" lvl="0" marL="0" rtl="0" algn="l">
              <a:lnSpc>
                <a:spcPct val="90000"/>
              </a:lnSpc>
              <a:spcBef>
                <a:spcPts val="1400"/>
              </a:spcBef>
              <a:spcAft>
                <a:spcPts val="0"/>
              </a:spcAft>
              <a:buSzPts val="2000"/>
              <a:buNone/>
            </a:pPr>
            <a:r>
              <a:rPr lang="en-US">
                <a:solidFill>
                  <a:srgbClr val="FF0000"/>
                </a:solidFill>
              </a:rPr>
              <a:t>Motivation…………..</a:t>
            </a:r>
            <a:endParaRPr/>
          </a:p>
          <a:p>
            <a:pPr indent="-127000" lvl="0" marL="91440" rtl="0" algn="l">
              <a:lnSpc>
                <a:spcPct val="90000"/>
              </a:lnSpc>
              <a:spcBef>
                <a:spcPts val="1400"/>
              </a:spcBef>
              <a:spcAft>
                <a:spcPts val="0"/>
              </a:spcAft>
              <a:buSzPts val="2000"/>
              <a:buFont typeface="Noto Sans Symbols"/>
              <a:buChar char="⮚"/>
            </a:pPr>
            <a:r>
              <a:rPr lang="en-US"/>
              <a:t>Improvement of pictorial information.</a:t>
            </a:r>
            <a:endParaRPr/>
          </a:p>
          <a:p>
            <a:pPr indent="-127000" lvl="0" marL="91440" rtl="0" algn="l">
              <a:lnSpc>
                <a:spcPct val="90000"/>
              </a:lnSpc>
              <a:spcBef>
                <a:spcPts val="1400"/>
              </a:spcBef>
              <a:spcAft>
                <a:spcPts val="0"/>
              </a:spcAft>
              <a:buSzPts val="2000"/>
              <a:buFont typeface="Noto Sans Symbols"/>
              <a:buChar char="⮚"/>
            </a:pPr>
            <a:r>
              <a:rPr lang="en-US"/>
              <a:t>Efficient storage and transmission.</a:t>
            </a:r>
            <a:endParaRPr/>
          </a:p>
          <a:p>
            <a:pPr indent="0" lvl="0" marL="91440" rtl="0" algn="l">
              <a:lnSpc>
                <a:spcPct val="90000"/>
              </a:lnSpc>
              <a:spcBef>
                <a:spcPts val="1400"/>
              </a:spcBef>
              <a:spcAft>
                <a:spcPts val="0"/>
              </a:spcAft>
              <a:buSzPts val="2000"/>
              <a:buNone/>
            </a:pPr>
            <a:r>
              <a:t/>
            </a:r>
            <a:endParaRPr/>
          </a:p>
        </p:txBody>
      </p:sp>
      <p:sp>
        <p:nvSpPr>
          <p:cNvPr id="131" name="Google Shape;131;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132" name="Google Shape;132;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133" name="Google Shape;133;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400"/>
              <a:buFont typeface="Times New Roman"/>
              <a:buNone/>
            </a:pPr>
            <a:r>
              <a:rPr lang="en-US" sz="4400"/>
              <a:t>Components of an Image Processing System</a:t>
            </a:r>
            <a:endParaRPr/>
          </a:p>
        </p:txBody>
      </p:sp>
      <p:pic>
        <p:nvPicPr>
          <p:cNvPr id="434" name="Google Shape;434;p42"/>
          <p:cNvPicPr preferRelativeResize="0"/>
          <p:nvPr>
            <p:ph idx="1" type="body"/>
          </p:nvPr>
        </p:nvPicPr>
        <p:blipFill rotWithShape="1">
          <a:blip r:embed="rId3">
            <a:alphaModFix/>
          </a:blip>
          <a:srcRect b="0" l="0" r="0" t="0"/>
          <a:stretch/>
        </p:blipFill>
        <p:spPr>
          <a:xfrm>
            <a:off x="4174177" y="1846263"/>
            <a:ext cx="3903972" cy="4022725"/>
          </a:xfrm>
          <a:prstGeom prst="rect">
            <a:avLst/>
          </a:prstGeom>
          <a:noFill/>
          <a:ln>
            <a:noFill/>
          </a:ln>
        </p:spPr>
      </p:pic>
      <p:sp>
        <p:nvSpPr>
          <p:cNvPr id="435" name="Google Shape;435;p4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436" name="Google Shape;436;p4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437" name="Google Shape;437;p4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8" name="Google Shape;438;p42"/>
          <p:cNvSpPr txBox="1"/>
          <p:nvPr/>
        </p:nvSpPr>
        <p:spPr>
          <a:xfrm>
            <a:off x="4114010" y="5948313"/>
            <a:ext cx="40249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Figure 15: </a:t>
            </a:r>
            <a:r>
              <a:rPr lang="en-US" sz="1400">
                <a:solidFill>
                  <a:schemeClr val="dk1"/>
                </a:solidFill>
                <a:latin typeface="Times New Roman"/>
                <a:ea typeface="Times New Roman"/>
                <a:cs typeface="Times New Roman"/>
                <a:sym typeface="Times New Roman"/>
              </a:rPr>
              <a:t>Components of image processing system</a:t>
            </a:r>
            <a:endParaRPr b="1" sz="140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3"/>
          <p:cNvSpPr txBox="1"/>
          <p:nvPr>
            <p:ph type="title"/>
          </p:nvPr>
        </p:nvSpPr>
        <p:spPr>
          <a:xfrm>
            <a:off x="1097280" y="248896"/>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Image Types</a:t>
            </a:r>
            <a:endParaRPr/>
          </a:p>
        </p:txBody>
      </p:sp>
      <p:sp>
        <p:nvSpPr>
          <p:cNvPr id="444" name="Google Shape;444;p4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445" name="Google Shape;445;p4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446" name="Google Shape;446;p4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7" name="Google Shape;447;p43"/>
          <p:cNvSpPr/>
          <p:nvPr/>
        </p:nvSpPr>
        <p:spPr>
          <a:xfrm>
            <a:off x="5438323" y="1912684"/>
            <a:ext cx="1376313" cy="365125"/>
          </a:xfrm>
          <a:prstGeom prst="rect">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Image</a:t>
            </a:r>
            <a:endParaRPr/>
          </a:p>
        </p:txBody>
      </p:sp>
      <p:sp>
        <p:nvSpPr>
          <p:cNvPr id="448" name="Google Shape;448;p43"/>
          <p:cNvSpPr/>
          <p:nvPr/>
        </p:nvSpPr>
        <p:spPr>
          <a:xfrm>
            <a:off x="6814636" y="2823835"/>
            <a:ext cx="1376313" cy="365125"/>
          </a:xfrm>
          <a:prstGeom prst="rect">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Dimension</a:t>
            </a:r>
            <a:endParaRPr/>
          </a:p>
        </p:txBody>
      </p:sp>
      <p:sp>
        <p:nvSpPr>
          <p:cNvPr id="449" name="Google Shape;449;p43"/>
          <p:cNvSpPr/>
          <p:nvPr/>
        </p:nvSpPr>
        <p:spPr>
          <a:xfrm>
            <a:off x="4062010" y="2823835"/>
            <a:ext cx="1376313" cy="365125"/>
          </a:xfrm>
          <a:prstGeom prst="rect">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Color</a:t>
            </a:r>
            <a:endParaRPr/>
          </a:p>
        </p:txBody>
      </p:sp>
      <p:sp>
        <p:nvSpPr>
          <p:cNvPr id="450" name="Google Shape;450;p43"/>
          <p:cNvSpPr/>
          <p:nvPr/>
        </p:nvSpPr>
        <p:spPr>
          <a:xfrm>
            <a:off x="1353027" y="2823836"/>
            <a:ext cx="1376313" cy="365125"/>
          </a:xfrm>
          <a:prstGeom prst="rect">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Attributes</a:t>
            </a:r>
            <a:endParaRPr/>
          </a:p>
        </p:txBody>
      </p:sp>
      <p:cxnSp>
        <p:nvCxnSpPr>
          <p:cNvPr id="451" name="Google Shape;451;p43"/>
          <p:cNvCxnSpPr>
            <a:stCxn id="447" idx="1"/>
            <a:endCxn id="450" idx="0"/>
          </p:cNvCxnSpPr>
          <p:nvPr/>
        </p:nvCxnSpPr>
        <p:spPr>
          <a:xfrm flipH="1">
            <a:off x="2041123" y="2095247"/>
            <a:ext cx="3397200" cy="728700"/>
          </a:xfrm>
          <a:prstGeom prst="bentConnector2">
            <a:avLst/>
          </a:prstGeom>
          <a:noFill/>
          <a:ln cap="flat" cmpd="sng" w="12700">
            <a:solidFill>
              <a:schemeClr val="accent1"/>
            </a:solidFill>
            <a:prstDash val="solid"/>
            <a:round/>
            <a:headEnd len="sm" w="sm" type="none"/>
            <a:tailEnd len="med" w="med" type="triangle"/>
          </a:ln>
        </p:spPr>
      </p:cxnSp>
      <p:cxnSp>
        <p:nvCxnSpPr>
          <p:cNvPr id="452" name="Google Shape;452;p43"/>
          <p:cNvCxnSpPr>
            <a:stCxn id="447" idx="2"/>
            <a:endCxn id="449" idx="0"/>
          </p:cNvCxnSpPr>
          <p:nvPr/>
        </p:nvCxnSpPr>
        <p:spPr>
          <a:xfrm rot="5400000">
            <a:off x="5165280" y="1862609"/>
            <a:ext cx="546000" cy="1376400"/>
          </a:xfrm>
          <a:prstGeom prst="bentConnector3">
            <a:avLst>
              <a:gd fmla="val 50000" name="adj1"/>
            </a:avLst>
          </a:prstGeom>
          <a:noFill/>
          <a:ln cap="flat" cmpd="sng" w="12700">
            <a:solidFill>
              <a:schemeClr val="accent1"/>
            </a:solidFill>
            <a:prstDash val="solid"/>
            <a:round/>
            <a:headEnd len="sm" w="sm" type="none"/>
            <a:tailEnd len="med" w="med" type="triangle"/>
          </a:ln>
        </p:spPr>
      </p:cxnSp>
      <p:cxnSp>
        <p:nvCxnSpPr>
          <p:cNvPr id="453" name="Google Shape;453;p43"/>
          <p:cNvCxnSpPr>
            <a:stCxn id="447" idx="2"/>
            <a:endCxn id="448" idx="0"/>
          </p:cNvCxnSpPr>
          <p:nvPr/>
        </p:nvCxnSpPr>
        <p:spPr>
          <a:xfrm flipH="1" rot="-5400000">
            <a:off x="6541680" y="1862609"/>
            <a:ext cx="546000" cy="1376400"/>
          </a:xfrm>
          <a:prstGeom prst="bentConnector3">
            <a:avLst>
              <a:gd fmla="val 50000" name="adj1"/>
            </a:avLst>
          </a:prstGeom>
          <a:noFill/>
          <a:ln cap="flat" cmpd="sng" w="12700">
            <a:solidFill>
              <a:schemeClr val="accent1"/>
            </a:solidFill>
            <a:prstDash val="solid"/>
            <a:round/>
            <a:headEnd len="sm" w="sm" type="none"/>
            <a:tailEnd len="med" w="med" type="triangle"/>
          </a:ln>
        </p:spPr>
      </p:cxnSp>
      <p:sp>
        <p:nvSpPr>
          <p:cNvPr id="454" name="Google Shape;454;p43"/>
          <p:cNvSpPr/>
          <p:nvPr/>
        </p:nvSpPr>
        <p:spPr>
          <a:xfrm>
            <a:off x="2333415" y="3395663"/>
            <a:ext cx="1122094" cy="546754"/>
          </a:xfrm>
          <a:prstGeom prst="roundRect">
            <a:avLst>
              <a:gd fmla="val 16667" name="adj"/>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Raster</a:t>
            </a:r>
            <a:endParaRPr/>
          </a:p>
        </p:txBody>
      </p:sp>
      <p:sp>
        <p:nvSpPr>
          <p:cNvPr id="455" name="Google Shape;455;p43"/>
          <p:cNvSpPr/>
          <p:nvPr/>
        </p:nvSpPr>
        <p:spPr>
          <a:xfrm>
            <a:off x="2333415" y="4149119"/>
            <a:ext cx="1122094" cy="546754"/>
          </a:xfrm>
          <a:prstGeom prst="roundRect">
            <a:avLst>
              <a:gd fmla="val 16667" name="adj"/>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Vector</a:t>
            </a:r>
            <a:endParaRPr/>
          </a:p>
        </p:txBody>
      </p:sp>
      <p:sp>
        <p:nvSpPr>
          <p:cNvPr id="456" name="Google Shape;456;p43"/>
          <p:cNvSpPr/>
          <p:nvPr/>
        </p:nvSpPr>
        <p:spPr>
          <a:xfrm>
            <a:off x="5438323" y="4973629"/>
            <a:ext cx="1122094" cy="546754"/>
          </a:xfrm>
          <a:prstGeom prst="roundRect">
            <a:avLst>
              <a:gd fmla="val 16667" name="adj"/>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True color</a:t>
            </a:r>
            <a:endParaRPr/>
          </a:p>
        </p:txBody>
      </p:sp>
      <p:sp>
        <p:nvSpPr>
          <p:cNvPr id="457" name="Google Shape;457;p43"/>
          <p:cNvSpPr/>
          <p:nvPr/>
        </p:nvSpPr>
        <p:spPr>
          <a:xfrm>
            <a:off x="5438323" y="4180216"/>
            <a:ext cx="1122094" cy="546754"/>
          </a:xfrm>
          <a:prstGeom prst="roundRect">
            <a:avLst>
              <a:gd fmla="val 16667" name="adj"/>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Gray scale</a:t>
            </a:r>
            <a:endParaRPr/>
          </a:p>
        </p:txBody>
      </p:sp>
      <p:sp>
        <p:nvSpPr>
          <p:cNvPr id="458" name="Google Shape;458;p43"/>
          <p:cNvSpPr/>
          <p:nvPr/>
        </p:nvSpPr>
        <p:spPr>
          <a:xfrm>
            <a:off x="5438323" y="3370044"/>
            <a:ext cx="1122094" cy="546754"/>
          </a:xfrm>
          <a:prstGeom prst="roundRect">
            <a:avLst>
              <a:gd fmla="val 16667" name="adj"/>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Binary</a:t>
            </a:r>
            <a:endParaRPr/>
          </a:p>
        </p:txBody>
      </p:sp>
      <p:sp>
        <p:nvSpPr>
          <p:cNvPr id="459" name="Google Shape;459;p43"/>
          <p:cNvSpPr/>
          <p:nvPr/>
        </p:nvSpPr>
        <p:spPr>
          <a:xfrm>
            <a:off x="5438323" y="5757105"/>
            <a:ext cx="1122094" cy="546754"/>
          </a:xfrm>
          <a:prstGeom prst="roundRect">
            <a:avLst>
              <a:gd fmla="val 16667" name="adj"/>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Pseudo color</a:t>
            </a:r>
            <a:endParaRPr/>
          </a:p>
        </p:txBody>
      </p:sp>
      <p:sp>
        <p:nvSpPr>
          <p:cNvPr id="460" name="Google Shape;460;p43"/>
          <p:cNvSpPr/>
          <p:nvPr/>
        </p:nvSpPr>
        <p:spPr>
          <a:xfrm>
            <a:off x="8175446" y="4140680"/>
            <a:ext cx="1122094" cy="546754"/>
          </a:xfrm>
          <a:prstGeom prst="roundRect">
            <a:avLst>
              <a:gd fmla="val 16667" name="adj"/>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3D</a:t>
            </a:r>
            <a:endParaRPr/>
          </a:p>
        </p:txBody>
      </p:sp>
      <p:sp>
        <p:nvSpPr>
          <p:cNvPr id="461" name="Google Shape;461;p43"/>
          <p:cNvSpPr/>
          <p:nvPr/>
        </p:nvSpPr>
        <p:spPr>
          <a:xfrm>
            <a:off x="8175446" y="3368706"/>
            <a:ext cx="1122094" cy="546754"/>
          </a:xfrm>
          <a:prstGeom prst="roundRect">
            <a:avLst>
              <a:gd fmla="val 16667" name="adj"/>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2D</a:t>
            </a:r>
            <a:endParaRPr/>
          </a:p>
        </p:txBody>
      </p:sp>
      <p:cxnSp>
        <p:nvCxnSpPr>
          <p:cNvPr id="462" name="Google Shape;462;p43"/>
          <p:cNvCxnSpPr>
            <a:stCxn id="450" idx="2"/>
            <a:endCxn id="454" idx="1"/>
          </p:cNvCxnSpPr>
          <p:nvPr/>
        </p:nvCxnSpPr>
        <p:spPr>
          <a:xfrm flipH="1" rot="-5400000">
            <a:off x="1947284" y="3282861"/>
            <a:ext cx="480000" cy="292200"/>
          </a:xfrm>
          <a:prstGeom prst="bentConnector2">
            <a:avLst/>
          </a:prstGeom>
          <a:noFill/>
          <a:ln cap="flat" cmpd="sng" w="12700">
            <a:solidFill>
              <a:schemeClr val="accent1"/>
            </a:solidFill>
            <a:prstDash val="solid"/>
            <a:round/>
            <a:headEnd len="sm" w="sm" type="none"/>
            <a:tailEnd len="med" w="med" type="triangle"/>
          </a:ln>
        </p:spPr>
      </p:cxnSp>
      <p:cxnSp>
        <p:nvCxnSpPr>
          <p:cNvPr id="463" name="Google Shape;463;p43"/>
          <p:cNvCxnSpPr>
            <a:stCxn id="450" idx="2"/>
            <a:endCxn id="455" idx="1"/>
          </p:cNvCxnSpPr>
          <p:nvPr/>
        </p:nvCxnSpPr>
        <p:spPr>
          <a:xfrm flipH="1" rot="-5400000">
            <a:off x="1570484" y="3659661"/>
            <a:ext cx="1233600" cy="292200"/>
          </a:xfrm>
          <a:prstGeom prst="bentConnector2">
            <a:avLst/>
          </a:prstGeom>
          <a:noFill/>
          <a:ln cap="flat" cmpd="sng" w="12700">
            <a:solidFill>
              <a:schemeClr val="accent1"/>
            </a:solidFill>
            <a:prstDash val="solid"/>
            <a:round/>
            <a:headEnd len="sm" w="sm" type="none"/>
            <a:tailEnd len="med" w="med" type="triangle"/>
          </a:ln>
        </p:spPr>
      </p:cxnSp>
      <p:cxnSp>
        <p:nvCxnSpPr>
          <p:cNvPr id="464" name="Google Shape;464;p43"/>
          <p:cNvCxnSpPr>
            <a:stCxn id="449" idx="2"/>
            <a:endCxn id="458" idx="1"/>
          </p:cNvCxnSpPr>
          <p:nvPr/>
        </p:nvCxnSpPr>
        <p:spPr>
          <a:xfrm flipH="1" rot="-5400000">
            <a:off x="4867017" y="3072110"/>
            <a:ext cx="454500" cy="688200"/>
          </a:xfrm>
          <a:prstGeom prst="bentConnector2">
            <a:avLst/>
          </a:prstGeom>
          <a:noFill/>
          <a:ln cap="flat" cmpd="sng" w="12700">
            <a:solidFill>
              <a:schemeClr val="accent1"/>
            </a:solidFill>
            <a:prstDash val="solid"/>
            <a:round/>
            <a:headEnd len="sm" w="sm" type="none"/>
            <a:tailEnd len="med" w="med" type="triangle"/>
          </a:ln>
        </p:spPr>
      </p:cxnSp>
      <p:cxnSp>
        <p:nvCxnSpPr>
          <p:cNvPr id="465" name="Google Shape;465;p43"/>
          <p:cNvCxnSpPr>
            <a:stCxn id="449" idx="2"/>
            <a:endCxn id="457" idx="1"/>
          </p:cNvCxnSpPr>
          <p:nvPr/>
        </p:nvCxnSpPr>
        <p:spPr>
          <a:xfrm flipH="1" rot="-5400000">
            <a:off x="4462017" y="3477110"/>
            <a:ext cx="1264500" cy="688200"/>
          </a:xfrm>
          <a:prstGeom prst="bentConnector2">
            <a:avLst/>
          </a:prstGeom>
          <a:noFill/>
          <a:ln cap="flat" cmpd="sng" w="12700">
            <a:solidFill>
              <a:schemeClr val="accent1"/>
            </a:solidFill>
            <a:prstDash val="solid"/>
            <a:round/>
            <a:headEnd len="sm" w="sm" type="none"/>
            <a:tailEnd len="med" w="med" type="triangle"/>
          </a:ln>
        </p:spPr>
      </p:cxnSp>
      <p:cxnSp>
        <p:nvCxnSpPr>
          <p:cNvPr id="466" name="Google Shape;466;p43"/>
          <p:cNvCxnSpPr>
            <a:stCxn id="449" idx="2"/>
            <a:endCxn id="456" idx="1"/>
          </p:cNvCxnSpPr>
          <p:nvPr/>
        </p:nvCxnSpPr>
        <p:spPr>
          <a:xfrm flipH="1" rot="-5400000">
            <a:off x="4065267" y="3873860"/>
            <a:ext cx="2058000" cy="688200"/>
          </a:xfrm>
          <a:prstGeom prst="bentConnector2">
            <a:avLst/>
          </a:prstGeom>
          <a:noFill/>
          <a:ln cap="flat" cmpd="sng" w="12700">
            <a:solidFill>
              <a:schemeClr val="accent1"/>
            </a:solidFill>
            <a:prstDash val="solid"/>
            <a:round/>
            <a:headEnd len="sm" w="sm" type="none"/>
            <a:tailEnd len="med" w="med" type="triangle"/>
          </a:ln>
        </p:spPr>
      </p:cxnSp>
      <p:cxnSp>
        <p:nvCxnSpPr>
          <p:cNvPr id="467" name="Google Shape;467;p43"/>
          <p:cNvCxnSpPr>
            <a:stCxn id="449" idx="2"/>
            <a:endCxn id="459" idx="1"/>
          </p:cNvCxnSpPr>
          <p:nvPr/>
        </p:nvCxnSpPr>
        <p:spPr>
          <a:xfrm flipH="1" rot="-5400000">
            <a:off x="3673467" y="4265660"/>
            <a:ext cx="2841600" cy="688200"/>
          </a:xfrm>
          <a:prstGeom prst="bentConnector2">
            <a:avLst/>
          </a:prstGeom>
          <a:noFill/>
          <a:ln cap="flat" cmpd="sng" w="12700">
            <a:solidFill>
              <a:schemeClr val="accent1"/>
            </a:solidFill>
            <a:prstDash val="solid"/>
            <a:round/>
            <a:headEnd len="sm" w="sm" type="none"/>
            <a:tailEnd len="med" w="med" type="triangle"/>
          </a:ln>
        </p:spPr>
      </p:cxnSp>
      <p:cxnSp>
        <p:nvCxnSpPr>
          <p:cNvPr id="468" name="Google Shape;468;p43"/>
          <p:cNvCxnSpPr>
            <a:stCxn id="448" idx="2"/>
            <a:endCxn id="461" idx="1"/>
          </p:cNvCxnSpPr>
          <p:nvPr/>
        </p:nvCxnSpPr>
        <p:spPr>
          <a:xfrm flipH="1" rot="-5400000">
            <a:off x="7612593" y="3079160"/>
            <a:ext cx="453000" cy="672600"/>
          </a:xfrm>
          <a:prstGeom prst="bentConnector2">
            <a:avLst/>
          </a:prstGeom>
          <a:noFill/>
          <a:ln cap="flat" cmpd="sng" w="12700">
            <a:solidFill>
              <a:schemeClr val="accent1"/>
            </a:solidFill>
            <a:prstDash val="solid"/>
            <a:round/>
            <a:headEnd len="sm" w="sm" type="none"/>
            <a:tailEnd len="med" w="med" type="triangle"/>
          </a:ln>
        </p:spPr>
      </p:cxnSp>
      <p:cxnSp>
        <p:nvCxnSpPr>
          <p:cNvPr id="469" name="Google Shape;469;p43"/>
          <p:cNvCxnSpPr>
            <a:stCxn id="448" idx="2"/>
            <a:endCxn id="460" idx="1"/>
          </p:cNvCxnSpPr>
          <p:nvPr/>
        </p:nvCxnSpPr>
        <p:spPr>
          <a:xfrm flipH="1" rot="-5400000">
            <a:off x="7226493" y="3465260"/>
            <a:ext cx="1225200" cy="672600"/>
          </a:xfrm>
          <a:prstGeom prst="bentConnector2">
            <a:avLst/>
          </a:prstGeom>
          <a:noFill/>
          <a:ln cap="flat" cmpd="sng" w="12700">
            <a:solidFill>
              <a:schemeClr val="accent1"/>
            </a:solidFill>
            <a:prstDash val="solid"/>
            <a:round/>
            <a:headEnd len="sm" w="sm"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Types of Images based on Attributes</a:t>
            </a:r>
            <a:endParaRPr/>
          </a:p>
        </p:txBody>
      </p:sp>
      <p:sp>
        <p:nvSpPr>
          <p:cNvPr id="475" name="Google Shape;475;p44"/>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p>
            <a:pPr indent="-127000" lvl="0" marL="91440" rtl="0" algn="l">
              <a:lnSpc>
                <a:spcPct val="150000"/>
              </a:lnSpc>
              <a:spcBef>
                <a:spcPts val="0"/>
              </a:spcBef>
              <a:spcAft>
                <a:spcPts val="0"/>
              </a:spcAft>
              <a:buSzPts val="2000"/>
              <a:buFont typeface="Noto Sans Symbols"/>
              <a:buChar char="❖"/>
            </a:pPr>
            <a:r>
              <a:rPr b="1" lang="en-US" sz="2000">
                <a:solidFill>
                  <a:schemeClr val="dk1"/>
                </a:solidFill>
              </a:rPr>
              <a:t>Raster Images </a:t>
            </a:r>
            <a:r>
              <a:rPr lang="en-US" sz="2000">
                <a:solidFill>
                  <a:schemeClr val="dk1"/>
                </a:solidFill>
              </a:rPr>
              <a:t>are pixel based. The quality of the raster images depend on number of pixels.</a:t>
            </a:r>
            <a:endParaRPr/>
          </a:p>
          <a:p>
            <a:pPr indent="0" lvl="0" marL="91440" rtl="0" algn="l">
              <a:lnSpc>
                <a:spcPct val="90000"/>
              </a:lnSpc>
              <a:spcBef>
                <a:spcPts val="1400"/>
              </a:spcBef>
              <a:spcAft>
                <a:spcPts val="0"/>
              </a:spcAft>
              <a:buSzPts val="2000"/>
              <a:buNone/>
            </a:pPr>
            <a:r>
              <a:t/>
            </a:r>
            <a:endParaRPr/>
          </a:p>
        </p:txBody>
      </p:sp>
      <p:sp>
        <p:nvSpPr>
          <p:cNvPr id="476" name="Google Shape;476;p44"/>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p>
            <a:pPr indent="-127000" lvl="0" marL="91440" rtl="0" algn="l">
              <a:lnSpc>
                <a:spcPct val="150000"/>
              </a:lnSpc>
              <a:spcBef>
                <a:spcPts val="0"/>
              </a:spcBef>
              <a:spcAft>
                <a:spcPts val="0"/>
              </a:spcAft>
              <a:buSzPts val="2000"/>
              <a:buFont typeface="Noto Sans Symbols"/>
              <a:buChar char="❖"/>
            </a:pPr>
            <a:r>
              <a:rPr b="1" lang="en-US" sz="2000"/>
              <a:t>Vector Graphics </a:t>
            </a:r>
            <a:r>
              <a:rPr lang="en-US" sz="2000"/>
              <a:t>use geometric attributes like lines and circles to describe an image. </a:t>
            </a:r>
            <a:endParaRPr/>
          </a:p>
          <a:p>
            <a:pPr indent="0" lvl="0" marL="91440" rtl="0" algn="l">
              <a:lnSpc>
                <a:spcPct val="90000"/>
              </a:lnSpc>
              <a:spcBef>
                <a:spcPts val="1400"/>
              </a:spcBef>
              <a:spcAft>
                <a:spcPts val="0"/>
              </a:spcAft>
              <a:buSzPts val="2000"/>
              <a:buNone/>
            </a:pPr>
            <a:r>
              <a:t/>
            </a:r>
            <a:endParaRPr/>
          </a:p>
        </p:txBody>
      </p:sp>
      <p:sp>
        <p:nvSpPr>
          <p:cNvPr id="477" name="Google Shape;477;p4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478" name="Google Shape;478;p4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479" name="Google Shape;479;p4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80" name="Google Shape;480;p44"/>
          <p:cNvPicPr preferRelativeResize="0"/>
          <p:nvPr/>
        </p:nvPicPr>
        <p:blipFill rotWithShape="1">
          <a:blip r:embed="rId3">
            <a:alphaModFix/>
          </a:blip>
          <a:srcRect b="0" l="0" r="0" t="0"/>
          <a:stretch/>
        </p:blipFill>
        <p:spPr>
          <a:xfrm>
            <a:off x="2252672" y="3011664"/>
            <a:ext cx="2867025" cy="3152775"/>
          </a:xfrm>
          <a:prstGeom prst="rect">
            <a:avLst/>
          </a:prstGeom>
          <a:noFill/>
          <a:ln>
            <a:noFill/>
          </a:ln>
        </p:spPr>
      </p:pic>
      <p:pic>
        <p:nvPicPr>
          <p:cNvPr id="481" name="Google Shape;481;p44"/>
          <p:cNvPicPr preferRelativeResize="0"/>
          <p:nvPr/>
        </p:nvPicPr>
        <p:blipFill rotWithShape="1">
          <a:blip r:embed="rId4">
            <a:alphaModFix/>
          </a:blip>
          <a:srcRect b="0" l="0" r="0" t="0"/>
          <a:stretch/>
        </p:blipFill>
        <p:spPr>
          <a:xfrm>
            <a:off x="7072305" y="3011663"/>
            <a:ext cx="2952750" cy="3152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Types of Images based on Color</a:t>
            </a:r>
            <a:endParaRPr/>
          </a:p>
        </p:txBody>
      </p:sp>
      <p:sp>
        <p:nvSpPr>
          <p:cNvPr id="487" name="Google Shape;487;p4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fontScale="85000" lnSpcReduction="10000"/>
          </a:bodyPr>
          <a:lstStyle/>
          <a:p>
            <a:pPr indent="-182880" lvl="1" marL="384048" rtl="0" algn="just">
              <a:lnSpc>
                <a:spcPct val="150000"/>
              </a:lnSpc>
              <a:spcBef>
                <a:spcPts val="0"/>
              </a:spcBef>
              <a:spcAft>
                <a:spcPts val="0"/>
              </a:spcAft>
              <a:buSzPct val="100000"/>
              <a:buFont typeface="Noto Sans Symbols"/>
              <a:buChar char="❖"/>
            </a:pPr>
            <a:r>
              <a:rPr b="1" lang="en-US" sz="2000">
                <a:solidFill>
                  <a:schemeClr val="dk1"/>
                </a:solidFill>
              </a:rPr>
              <a:t>Binary Images </a:t>
            </a:r>
            <a:r>
              <a:rPr lang="en-US" sz="2000">
                <a:solidFill>
                  <a:schemeClr val="dk1"/>
                </a:solidFill>
              </a:rPr>
              <a:t>are also called bi-level images. The pixel assume a value of 0 and 1.</a:t>
            </a:r>
            <a:endParaRPr b="1" sz="2000">
              <a:solidFill>
                <a:schemeClr val="dk1"/>
              </a:solidFill>
            </a:endParaRPr>
          </a:p>
          <a:p>
            <a:pPr indent="-182880" lvl="1" marL="384048" rtl="0" algn="just">
              <a:lnSpc>
                <a:spcPct val="150000"/>
              </a:lnSpc>
              <a:spcBef>
                <a:spcPts val="600"/>
              </a:spcBef>
              <a:spcAft>
                <a:spcPts val="0"/>
              </a:spcAft>
              <a:buSzPct val="100000"/>
              <a:buFont typeface="Noto Sans Symbols"/>
              <a:buChar char="❖"/>
            </a:pPr>
            <a:r>
              <a:rPr b="1" lang="en-US" sz="2000"/>
              <a:t>Grey level Images </a:t>
            </a:r>
            <a:r>
              <a:rPr lang="en-US" sz="2000"/>
              <a:t>Eight bits (2^8=256) are enough to represent grey scale as human visual system can distinguish only 32 different levels. A gray scale image is a kind of black and white or gray monochrome are composed exclusively of shades of gray.</a:t>
            </a:r>
            <a:endParaRPr/>
          </a:p>
          <a:p>
            <a:pPr indent="-182880" lvl="1" marL="384048" rtl="0" algn="just">
              <a:lnSpc>
                <a:spcPct val="150000"/>
              </a:lnSpc>
              <a:spcBef>
                <a:spcPts val="600"/>
              </a:spcBef>
              <a:spcAft>
                <a:spcPts val="0"/>
              </a:spcAft>
              <a:buSzPct val="100000"/>
              <a:buFont typeface="Noto Sans Symbols"/>
              <a:buChar char="❖"/>
            </a:pPr>
            <a:r>
              <a:rPr b="1" lang="en-US" sz="2000"/>
              <a:t>True Color Images </a:t>
            </a:r>
            <a:r>
              <a:rPr lang="en-US" sz="2000"/>
              <a:t>Also known as full color images represents the full range of available colors. Mostly they use 24 bits to represent all the colors. Hence, they can be considered as three band images.</a:t>
            </a:r>
            <a:endParaRPr/>
          </a:p>
          <a:p>
            <a:pPr indent="-182880" lvl="1" marL="384048" rtl="0" algn="just">
              <a:lnSpc>
                <a:spcPct val="150000"/>
              </a:lnSpc>
              <a:spcBef>
                <a:spcPts val="600"/>
              </a:spcBef>
              <a:spcAft>
                <a:spcPts val="0"/>
              </a:spcAft>
              <a:buSzPct val="100000"/>
              <a:buFont typeface="Noto Sans Symbols"/>
              <a:buChar char="❖"/>
            </a:pPr>
            <a:r>
              <a:rPr b="1" lang="en-US" sz="2000"/>
              <a:t>Pseudo Color Images </a:t>
            </a:r>
            <a:r>
              <a:rPr lang="en-US" sz="2000"/>
              <a:t>These are false color images, where colors are added artificially based on the interpretation of data. They are popular in medical domain. Doppler color images are the example of pseudo color images.</a:t>
            </a:r>
            <a:endParaRPr/>
          </a:p>
          <a:p>
            <a:pPr indent="0" lvl="0" marL="91440" rtl="0" algn="l">
              <a:lnSpc>
                <a:spcPct val="90000"/>
              </a:lnSpc>
              <a:spcBef>
                <a:spcPts val="1600"/>
              </a:spcBef>
              <a:spcAft>
                <a:spcPts val="0"/>
              </a:spcAft>
              <a:buSzPct val="100000"/>
              <a:buNone/>
            </a:pPr>
            <a:r>
              <a:t/>
            </a:r>
            <a:endParaRPr/>
          </a:p>
        </p:txBody>
      </p:sp>
      <p:sp>
        <p:nvSpPr>
          <p:cNvPr id="488" name="Google Shape;488;p4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489" name="Google Shape;489;p4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490" name="Google Shape;490;p4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Types of Images based on Dimensions</a:t>
            </a:r>
            <a:endParaRPr/>
          </a:p>
        </p:txBody>
      </p:sp>
      <p:sp>
        <p:nvSpPr>
          <p:cNvPr id="496" name="Google Shape;496;p4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82880" lvl="1" marL="384048" rtl="0" algn="just">
              <a:lnSpc>
                <a:spcPct val="150000"/>
              </a:lnSpc>
              <a:spcBef>
                <a:spcPts val="0"/>
              </a:spcBef>
              <a:spcAft>
                <a:spcPts val="0"/>
              </a:spcAft>
              <a:buSzPts val="2000"/>
              <a:buFont typeface="Noto Sans Symbols"/>
              <a:buChar char="❖"/>
            </a:pPr>
            <a:r>
              <a:rPr b="1" lang="en-US" sz="2000"/>
              <a:t>Generally </a:t>
            </a:r>
            <a:r>
              <a:rPr lang="en-US" sz="2000"/>
              <a:t>digital images are 2D rectangular array of pixels.</a:t>
            </a:r>
            <a:endParaRPr/>
          </a:p>
          <a:p>
            <a:pPr indent="-182880" lvl="1" marL="384048" rtl="0" algn="just">
              <a:lnSpc>
                <a:spcPct val="150000"/>
              </a:lnSpc>
              <a:spcBef>
                <a:spcPts val="600"/>
              </a:spcBef>
              <a:spcAft>
                <a:spcPts val="0"/>
              </a:spcAft>
              <a:buSzPts val="2000"/>
              <a:buFont typeface="Noto Sans Symbols"/>
              <a:buChar char="❖"/>
            </a:pPr>
            <a:r>
              <a:rPr lang="en-US" sz="2000"/>
              <a:t>If another dimensions are added like depth or any other characteristics, it is necessary to use higher order stack of images like 3D.</a:t>
            </a:r>
            <a:endParaRPr/>
          </a:p>
          <a:p>
            <a:pPr indent="0" lvl="0" marL="91440" rtl="0" algn="l">
              <a:lnSpc>
                <a:spcPct val="90000"/>
              </a:lnSpc>
              <a:spcBef>
                <a:spcPts val="1600"/>
              </a:spcBef>
              <a:spcAft>
                <a:spcPts val="0"/>
              </a:spcAft>
              <a:buSzPts val="2000"/>
              <a:buNone/>
            </a:pPr>
            <a:r>
              <a:t/>
            </a:r>
            <a:endParaRPr/>
          </a:p>
        </p:txBody>
      </p:sp>
      <p:sp>
        <p:nvSpPr>
          <p:cNvPr id="497" name="Google Shape;497;p4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498" name="Google Shape;498;p4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499" name="Google Shape;499;p4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What are 2D Shapes? Differences between 2D &amp; 3D shapes" id="500" name="Google Shape;500;p46"/>
          <p:cNvPicPr preferRelativeResize="0"/>
          <p:nvPr/>
        </p:nvPicPr>
        <p:blipFill rotWithShape="1">
          <a:blip r:embed="rId3">
            <a:alphaModFix/>
          </a:blip>
          <a:srcRect b="0" l="0" r="0" t="0"/>
          <a:stretch/>
        </p:blipFill>
        <p:spPr>
          <a:xfrm>
            <a:off x="1361093" y="3560974"/>
            <a:ext cx="4097026" cy="2745557"/>
          </a:xfrm>
          <a:prstGeom prst="rect">
            <a:avLst/>
          </a:prstGeom>
          <a:noFill/>
          <a:ln>
            <a:noFill/>
          </a:ln>
        </p:spPr>
      </p:pic>
      <p:pic>
        <p:nvPicPr>
          <p:cNvPr descr="What are 2D and 3D Shapes? | Twinkl USA Teaching Resources" id="501" name="Google Shape;501;p46"/>
          <p:cNvPicPr preferRelativeResize="0"/>
          <p:nvPr/>
        </p:nvPicPr>
        <p:blipFill rotWithShape="1">
          <a:blip r:embed="rId4">
            <a:alphaModFix/>
          </a:blip>
          <a:srcRect b="0" l="0" r="0" t="0"/>
          <a:stretch/>
        </p:blipFill>
        <p:spPr>
          <a:xfrm>
            <a:off x="6314388" y="3175353"/>
            <a:ext cx="5299435" cy="313117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Image Formats</a:t>
            </a:r>
            <a:endParaRPr/>
          </a:p>
        </p:txBody>
      </p:sp>
      <p:sp>
        <p:nvSpPr>
          <p:cNvPr id="507" name="Google Shape;507;p4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fontScale="92500" lnSpcReduction="20000"/>
          </a:bodyPr>
          <a:lstStyle/>
          <a:p>
            <a:pPr indent="-117475" lvl="0" marL="91440" rtl="0" algn="just">
              <a:lnSpc>
                <a:spcPct val="150000"/>
              </a:lnSpc>
              <a:spcBef>
                <a:spcPts val="0"/>
              </a:spcBef>
              <a:spcAft>
                <a:spcPts val="0"/>
              </a:spcAft>
              <a:buSzPct val="100000"/>
              <a:buFont typeface="Noto Sans Symbols"/>
              <a:buChar char="❖"/>
            </a:pPr>
            <a:r>
              <a:rPr b="1" lang="en-US"/>
              <a:t>JPEG: </a:t>
            </a:r>
            <a:r>
              <a:rPr lang="en-US"/>
              <a:t>This is known for </a:t>
            </a:r>
            <a:r>
              <a:rPr b="1" lang="en-US"/>
              <a:t>Join Photographic Expert Group. </a:t>
            </a:r>
            <a:r>
              <a:rPr lang="en-US"/>
              <a:t>JPEGs are known for their "lossy" compression, meaning that the quality of the image decreases as the file size decreases. JPEG files are very common on the Internet and JPEG is a popular format for digital cameras - making it ideal for web use and non-professional prints.</a:t>
            </a:r>
            <a:endParaRPr/>
          </a:p>
          <a:p>
            <a:pPr indent="-117475" lvl="0" marL="91440" rtl="0" algn="just">
              <a:lnSpc>
                <a:spcPct val="150000"/>
              </a:lnSpc>
              <a:spcBef>
                <a:spcPts val="1400"/>
              </a:spcBef>
              <a:spcAft>
                <a:spcPts val="0"/>
              </a:spcAft>
              <a:buSzPct val="100000"/>
              <a:buFont typeface="Noto Sans Symbols"/>
              <a:buChar char="❖"/>
            </a:pPr>
            <a:r>
              <a:rPr b="1" lang="en-US"/>
              <a:t>GIF: </a:t>
            </a:r>
            <a:r>
              <a:rPr lang="en-US"/>
              <a:t>This is known as Graphics Interchange Format (Lossless compression). In their more basic form, GIFs are formed from up to 256 colors in the RGB color-space. </a:t>
            </a:r>
            <a:endParaRPr/>
          </a:p>
          <a:p>
            <a:pPr indent="-117475" lvl="0" marL="91440" rtl="0" algn="just">
              <a:lnSpc>
                <a:spcPct val="150000"/>
              </a:lnSpc>
              <a:spcBef>
                <a:spcPts val="1400"/>
              </a:spcBef>
              <a:spcAft>
                <a:spcPts val="0"/>
              </a:spcAft>
              <a:buSzPct val="100000"/>
              <a:buFont typeface="Noto Sans Symbols"/>
              <a:buChar char="❖"/>
            </a:pPr>
            <a:r>
              <a:rPr b="1" lang="en-US"/>
              <a:t>BMP: </a:t>
            </a:r>
            <a:r>
              <a:rPr lang="en-US"/>
              <a:t>This is known as Bit Map Picture. BMP or Bitmap Image File is a format developed by Microsoft for Windows. There is no compression or information loss with BMP files which allow images to have very high quality, but also very large file sizes.</a:t>
            </a:r>
            <a:endParaRPr/>
          </a:p>
          <a:p>
            <a:pPr indent="0" lvl="0" marL="91440" rtl="0" algn="l">
              <a:lnSpc>
                <a:spcPct val="90000"/>
              </a:lnSpc>
              <a:spcBef>
                <a:spcPts val="1400"/>
              </a:spcBef>
              <a:spcAft>
                <a:spcPts val="0"/>
              </a:spcAft>
              <a:buSzPct val="100000"/>
              <a:buNone/>
            </a:pPr>
            <a:r>
              <a:t/>
            </a:r>
            <a:endParaRPr/>
          </a:p>
          <a:p>
            <a:pPr indent="0" lvl="0" marL="91440" rtl="0" algn="l">
              <a:lnSpc>
                <a:spcPct val="90000"/>
              </a:lnSpc>
              <a:spcBef>
                <a:spcPts val="1400"/>
              </a:spcBef>
              <a:spcAft>
                <a:spcPts val="0"/>
              </a:spcAft>
              <a:buSzPct val="100000"/>
              <a:buFont typeface="Noto Sans Symbols"/>
              <a:buNone/>
            </a:pPr>
            <a:r>
              <a:t/>
            </a:r>
            <a:endParaRPr/>
          </a:p>
        </p:txBody>
      </p:sp>
      <p:sp>
        <p:nvSpPr>
          <p:cNvPr id="508" name="Google Shape;508;p4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509" name="Google Shape;509;p4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510" name="Google Shape;510;p4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Image Formats</a:t>
            </a:r>
            <a:endParaRPr/>
          </a:p>
        </p:txBody>
      </p:sp>
      <p:sp>
        <p:nvSpPr>
          <p:cNvPr id="516" name="Google Shape;516;p4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fontScale="85000" lnSpcReduction="20000"/>
          </a:bodyPr>
          <a:lstStyle/>
          <a:p>
            <a:pPr indent="-107950" lvl="0" marL="91440" rtl="0" algn="just">
              <a:lnSpc>
                <a:spcPct val="150000"/>
              </a:lnSpc>
              <a:spcBef>
                <a:spcPts val="0"/>
              </a:spcBef>
              <a:spcAft>
                <a:spcPts val="0"/>
              </a:spcAft>
              <a:buSzPct val="100000"/>
              <a:buFont typeface="Noto Sans Symbols"/>
              <a:buChar char="❖"/>
            </a:pPr>
            <a:r>
              <a:rPr b="1" lang="en-US"/>
              <a:t>TIFF: </a:t>
            </a:r>
            <a:r>
              <a:rPr lang="en-US"/>
              <a:t>TIFF or Tagged Image File Format are lossless images files meaning that they do not need to compress or lose any image quality or information (although there are options for compression), allowing for very high-quality images but also larger file sizes. </a:t>
            </a:r>
            <a:r>
              <a:rPr b="1" lang="en-US"/>
              <a:t>Compression: </a:t>
            </a:r>
            <a:r>
              <a:rPr lang="en-US"/>
              <a:t>Lossless - no compression. Very high-quality images. </a:t>
            </a:r>
            <a:r>
              <a:rPr b="1" lang="en-US"/>
              <a:t>Best For:</a:t>
            </a:r>
            <a:r>
              <a:rPr lang="en-US"/>
              <a:t> High quality prints, professional publications, archival copies.</a:t>
            </a:r>
            <a:endParaRPr/>
          </a:p>
          <a:p>
            <a:pPr indent="-107950" lvl="0" marL="91440" rtl="0" algn="just">
              <a:lnSpc>
                <a:spcPct val="150000"/>
              </a:lnSpc>
              <a:spcBef>
                <a:spcPts val="1400"/>
              </a:spcBef>
              <a:spcAft>
                <a:spcPts val="0"/>
              </a:spcAft>
              <a:buSzPct val="100000"/>
              <a:buFont typeface="Noto Sans Symbols"/>
              <a:buChar char="❖"/>
            </a:pPr>
            <a:r>
              <a:rPr b="1" lang="en-US"/>
              <a:t>PNG: </a:t>
            </a:r>
            <a:r>
              <a:rPr lang="en-US"/>
              <a:t>PNG or Portable Network Graphics files are a lossless image format originally designed to improve upon and replace the gif format. PNG files are able to handle up to 16 million colors, unlike the 256 colors supported by GIF. </a:t>
            </a:r>
            <a:r>
              <a:rPr b="1" lang="en-US"/>
              <a:t>Compression:</a:t>
            </a:r>
            <a:r>
              <a:rPr lang="en-US"/>
              <a:t>  Lossless - compression without loss of quality </a:t>
            </a:r>
            <a:r>
              <a:rPr b="1" lang="en-US"/>
              <a:t>Best For: </a:t>
            </a:r>
            <a:r>
              <a:rPr lang="en-US"/>
              <a:t>Web Images.</a:t>
            </a:r>
            <a:endParaRPr/>
          </a:p>
          <a:p>
            <a:pPr indent="-107950" lvl="0" marL="91440" rtl="0" algn="just">
              <a:lnSpc>
                <a:spcPct val="150000"/>
              </a:lnSpc>
              <a:spcBef>
                <a:spcPts val="1400"/>
              </a:spcBef>
              <a:spcAft>
                <a:spcPts val="0"/>
              </a:spcAft>
              <a:buSzPct val="100000"/>
              <a:buFont typeface="Noto Sans Symbols"/>
              <a:buChar char="❖"/>
            </a:pPr>
            <a:r>
              <a:rPr b="1" lang="en-US"/>
              <a:t>EPS: </a:t>
            </a:r>
            <a:r>
              <a:rPr lang="en-US"/>
              <a:t>An EPS or Encapsulated PostScript file is a common vector file type. EPS files can be opened in many illustration applications such as Adobe Illustrator or CorelDRAW. </a:t>
            </a:r>
            <a:r>
              <a:rPr b="1" lang="en-US"/>
              <a:t>Compression:</a:t>
            </a:r>
            <a:r>
              <a:rPr lang="en-US"/>
              <a:t> None - uses vector information</a:t>
            </a:r>
            <a:br>
              <a:rPr lang="en-US"/>
            </a:br>
            <a:r>
              <a:rPr b="1" lang="en-US"/>
              <a:t>Best For:</a:t>
            </a:r>
            <a:r>
              <a:rPr lang="en-US"/>
              <a:t> Vector artwork, illustrations</a:t>
            </a:r>
            <a:endParaRPr b="1"/>
          </a:p>
        </p:txBody>
      </p:sp>
      <p:sp>
        <p:nvSpPr>
          <p:cNvPr id="517" name="Google Shape;517;p4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518" name="Google Shape;518;p4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519" name="Google Shape;519;p4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9"/>
          <p:cNvSpPr txBox="1"/>
          <p:nvPr>
            <p:ph type="ctrTitle"/>
          </p:nvPr>
        </p:nvSpPr>
        <p:spPr>
          <a:xfrm>
            <a:off x="1097280" y="3429000"/>
            <a:ext cx="10058400" cy="896112"/>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262626"/>
              </a:buClr>
              <a:buSzPts val="6000"/>
              <a:buFont typeface="Times New Roman"/>
              <a:buNone/>
            </a:pPr>
            <a:r>
              <a:rPr lang="en-US" sz="6000"/>
              <a:t>Thank You ☺</a:t>
            </a:r>
            <a:endParaRPr sz="6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What is an Image?</a:t>
            </a:r>
            <a:endParaRPr/>
          </a:p>
        </p:txBody>
      </p:sp>
      <p:sp>
        <p:nvSpPr>
          <p:cNvPr id="139" name="Google Shape;139;p1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just">
              <a:lnSpc>
                <a:spcPct val="150000"/>
              </a:lnSpc>
              <a:spcBef>
                <a:spcPts val="0"/>
              </a:spcBef>
              <a:spcAft>
                <a:spcPts val="0"/>
              </a:spcAft>
              <a:buSzPts val="2000"/>
              <a:buFont typeface="Noto Sans Symbols"/>
              <a:buChar char="✔"/>
            </a:pPr>
            <a:r>
              <a:rPr lang="en-US">
                <a:solidFill>
                  <a:srgbClr val="FF0000"/>
                </a:solidFill>
                <a:latin typeface="Times New Roman"/>
                <a:ea typeface="Times New Roman"/>
                <a:cs typeface="Times New Roman"/>
                <a:sym typeface="Times New Roman"/>
              </a:rPr>
              <a:t>Image</a:t>
            </a:r>
            <a:r>
              <a:rPr lang="en-US">
                <a:latin typeface="Times New Roman"/>
                <a:ea typeface="Times New Roman"/>
                <a:cs typeface="Times New Roman"/>
                <a:sym typeface="Times New Roman"/>
              </a:rPr>
              <a:t> is a representation of something or someone. Examples are drawing, painting and photograph etc.</a:t>
            </a:r>
            <a:endParaRPr/>
          </a:p>
          <a:p>
            <a:pPr indent="-127000" lvl="0" marL="91440" rtl="0" algn="just">
              <a:lnSpc>
                <a:spcPct val="150000"/>
              </a:lnSpc>
              <a:spcBef>
                <a:spcPts val="1400"/>
              </a:spcBef>
              <a:spcAft>
                <a:spcPts val="0"/>
              </a:spcAft>
              <a:buSzPts val="2000"/>
              <a:buFont typeface="Noto Sans Symbols"/>
              <a:buChar char="✔"/>
            </a:pPr>
            <a:r>
              <a:rPr lang="en-US">
                <a:latin typeface="Times New Roman"/>
                <a:ea typeface="Times New Roman"/>
                <a:cs typeface="Times New Roman"/>
                <a:sym typeface="Times New Roman"/>
              </a:rPr>
              <a:t>It may be </a:t>
            </a:r>
            <a:r>
              <a:rPr lang="en-US">
                <a:solidFill>
                  <a:srgbClr val="FF0000"/>
                </a:solidFill>
                <a:latin typeface="Times New Roman"/>
                <a:ea typeface="Times New Roman"/>
                <a:cs typeface="Times New Roman"/>
                <a:sym typeface="Times New Roman"/>
              </a:rPr>
              <a:t>black and white </a:t>
            </a:r>
            <a:r>
              <a:rPr lang="en-US">
                <a:latin typeface="Times New Roman"/>
                <a:ea typeface="Times New Roman"/>
                <a:cs typeface="Times New Roman"/>
                <a:sym typeface="Times New Roman"/>
              </a:rPr>
              <a:t>or </a:t>
            </a:r>
            <a:r>
              <a:rPr lang="en-US">
                <a:solidFill>
                  <a:srgbClr val="FF0000"/>
                </a:solidFill>
                <a:latin typeface="Times New Roman"/>
                <a:ea typeface="Times New Roman"/>
                <a:cs typeface="Times New Roman"/>
                <a:sym typeface="Times New Roman"/>
              </a:rPr>
              <a:t>color</a:t>
            </a:r>
            <a:r>
              <a:rPr lang="en-US">
                <a:latin typeface="Times New Roman"/>
                <a:ea typeface="Times New Roman"/>
                <a:cs typeface="Times New Roman"/>
                <a:sym typeface="Times New Roman"/>
              </a:rPr>
              <a:t>.</a:t>
            </a:r>
            <a:endParaRPr/>
          </a:p>
          <a:p>
            <a:pPr indent="0" lvl="0" marL="91440" rtl="0" algn="l">
              <a:lnSpc>
                <a:spcPct val="90000"/>
              </a:lnSpc>
              <a:spcBef>
                <a:spcPts val="1400"/>
              </a:spcBef>
              <a:spcAft>
                <a:spcPts val="0"/>
              </a:spcAft>
              <a:buSzPts val="2000"/>
              <a:buNone/>
            </a:pPr>
            <a:r>
              <a:t/>
            </a:r>
            <a:endParaRPr/>
          </a:p>
        </p:txBody>
      </p:sp>
      <p:sp>
        <p:nvSpPr>
          <p:cNvPr id="140" name="Google Shape;140;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141" name="Google Shape;141;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142" name="Google Shape;142;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3" name="Google Shape;143;p16"/>
          <p:cNvPicPr preferRelativeResize="0"/>
          <p:nvPr/>
        </p:nvPicPr>
        <p:blipFill rotWithShape="1">
          <a:blip r:embed="rId3">
            <a:alphaModFix/>
          </a:blip>
          <a:srcRect b="0" l="0" r="0" t="0"/>
          <a:stretch/>
        </p:blipFill>
        <p:spPr>
          <a:xfrm>
            <a:off x="3405187" y="3575089"/>
            <a:ext cx="5381625" cy="2028825"/>
          </a:xfrm>
          <a:prstGeom prst="rect">
            <a:avLst/>
          </a:prstGeom>
          <a:noFill/>
          <a:ln>
            <a:noFill/>
          </a:ln>
        </p:spPr>
      </p:pic>
      <p:sp>
        <p:nvSpPr>
          <p:cNvPr id="144" name="Google Shape;144;p16"/>
          <p:cNvSpPr txBox="1"/>
          <p:nvPr/>
        </p:nvSpPr>
        <p:spPr>
          <a:xfrm>
            <a:off x="3405187" y="5797783"/>
            <a:ext cx="298207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u="none" cap="none" strike="noStrike">
                <a:solidFill>
                  <a:schemeClr val="dk1"/>
                </a:solidFill>
                <a:latin typeface="Times New Roman"/>
                <a:ea typeface="Times New Roman"/>
                <a:cs typeface="Times New Roman"/>
                <a:sym typeface="Times New Roman"/>
              </a:rPr>
              <a:t>Figure 1: </a:t>
            </a:r>
            <a:r>
              <a:rPr b="0" i="0" lang="en-US" sz="1400" u="none" cap="none" strike="noStrike">
                <a:solidFill>
                  <a:schemeClr val="dk1"/>
                </a:solidFill>
                <a:latin typeface="Times New Roman"/>
                <a:ea typeface="Times New Roman"/>
                <a:cs typeface="Times New Roman"/>
                <a:sym typeface="Times New Roman"/>
              </a:rPr>
              <a:t>Black and white </a:t>
            </a:r>
            <a:endParaRPr b="1" sz="1400">
              <a:solidFill>
                <a:schemeClr val="dk1"/>
              </a:solidFill>
              <a:latin typeface="Times New Roman"/>
              <a:ea typeface="Times New Roman"/>
              <a:cs typeface="Times New Roman"/>
              <a:sym typeface="Times New Roman"/>
            </a:endParaRPr>
          </a:p>
        </p:txBody>
      </p:sp>
      <p:sp>
        <p:nvSpPr>
          <p:cNvPr id="145" name="Google Shape;145;p16"/>
          <p:cNvSpPr txBox="1"/>
          <p:nvPr/>
        </p:nvSpPr>
        <p:spPr>
          <a:xfrm>
            <a:off x="6126480" y="5797783"/>
            <a:ext cx="298207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Times New Roman"/>
                <a:ea typeface="Times New Roman"/>
                <a:cs typeface="Times New Roman"/>
                <a:sym typeface="Times New Roman"/>
              </a:rPr>
              <a:t>Figure 2: </a:t>
            </a:r>
            <a:r>
              <a:rPr lang="en-US" sz="1400">
                <a:solidFill>
                  <a:schemeClr val="dk1"/>
                </a:solidFill>
                <a:latin typeface="Times New Roman"/>
                <a:ea typeface="Times New Roman"/>
                <a:cs typeface="Times New Roman"/>
                <a:sym typeface="Times New Roman"/>
              </a:rPr>
              <a:t>Color image </a:t>
            </a:r>
            <a:endParaRPr b="1" sz="1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Digital Image</a:t>
            </a:r>
            <a:endParaRPr/>
          </a:p>
        </p:txBody>
      </p:sp>
      <p:sp>
        <p:nvSpPr>
          <p:cNvPr id="151" name="Google Shape;151;p17"/>
          <p:cNvSpPr txBox="1"/>
          <p:nvPr>
            <p:ph idx="1" type="body"/>
          </p:nvPr>
        </p:nvSpPr>
        <p:spPr>
          <a:xfrm>
            <a:off x="1097278" y="1845733"/>
            <a:ext cx="5916263" cy="4451371"/>
          </a:xfrm>
          <a:prstGeom prst="rect">
            <a:avLst/>
          </a:prstGeom>
          <a:noFill/>
          <a:ln>
            <a:noFill/>
          </a:ln>
        </p:spPr>
        <p:txBody>
          <a:bodyPr anchorCtr="0" anchor="t" bIns="45700" lIns="0" spcFirstLastPara="1" rIns="0" wrap="square" tIns="45700">
            <a:normAutofit fontScale="40000" lnSpcReduction="20000"/>
          </a:bodyPr>
          <a:lstStyle/>
          <a:p>
            <a:pPr indent="-91440" lvl="0" marL="91440" rtl="0" algn="l">
              <a:lnSpc>
                <a:spcPct val="150000"/>
              </a:lnSpc>
              <a:spcBef>
                <a:spcPts val="0"/>
              </a:spcBef>
              <a:spcAft>
                <a:spcPts val="0"/>
              </a:spcAft>
              <a:buSzPct val="100000"/>
              <a:buFont typeface="Noto Sans Symbols"/>
              <a:buChar char="✔"/>
            </a:pPr>
            <a:r>
              <a:rPr lang="en-US" sz="3500">
                <a:solidFill>
                  <a:srgbClr val="FF0000"/>
                </a:solidFill>
              </a:rPr>
              <a:t>Digital Image </a:t>
            </a:r>
            <a:r>
              <a:rPr lang="en-US" sz="3500"/>
              <a:t>represents as-</a:t>
            </a:r>
            <a:endParaRPr/>
          </a:p>
          <a:p>
            <a:pPr indent="-182880" lvl="1" marL="384048" rtl="0" algn="just">
              <a:lnSpc>
                <a:spcPct val="150000"/>
              </a:lnSpc>
              <a:spcBef>
                <a:spcPts val="400"/>
              </a:spcBef>
              <a:spcAft>
                <a:spcPts val="0"/>
              </a:spcAft>
              <a:buSzPct val="100000"/>
              <a:buFont typeface="Noto Sans Symbols"/>
              <a:buChar char="❖"/>
            </a:pPr>
            <a:r>
              <a:rPr lang="en-US" sz="3500"/>
              <a:t>A two dimensional function </a:t>
            </a:r>
            <a:r>
              <a:rPr b="1" i="1" lang="en-US" sz="3500">
                <a:solidFill>
                  <a:schemeClr val="dk1"/>
                </a:solidFill>
                <a:latin typeface="Times New Roman"/>
                <a:ea typeface="Times New Roman"/>
                <a:cs typeface="Times New Roman"/>
                <a:sym typeface="Times New Roman"/>
              </a:rPr>
              <a:t>f(x,y).</a:t>
            </a:r>
            <a:endParaRPr/>
          </a:p>
          <a:p>
            <a:pPr indent="-182880" lvl="1" marL="384048" rtl="0" algn="just">
              <a:lnSpc>
                <a:spcPct val="150000"/>
              </a:lnSpc>
              <a:spcBef>
                <a:spcPts val="600"/>
              </a:spcBef>
              <a:spcAft>
                <a:spcPts val="0"/>
              </a:spcAft>
              <a:buSzPct val="100000"/>
              <a:buFont typeface="Noto Sans Symbols"/>
              <a:buChar char="❖"/>
            </a:pPr>
            <a:r>
              <a:rPr lang="en-US" sz="3500"/>
              <a:t>Where, x and y are spatial coordinates.</a:t>
            </a:r>
            <a:endParaRPr/>
          </a:p>
          <a:p>
            <a:pPr indent="-182880" lvl="1" marL="384048" rtl="0" algn="just">
              <a:lnSpc>
                <a:spcPct val="150000"/>
              </a:lnSpc>
              <a:spcBef>
                <a:spcPts val="600"/>
              </a:spcBef>
              <a:spcAft>
                <a:spcPts val="0"/>
              </a:spcAft>
              <a:buSzPct val="100000"/>
              <a:buFont typeface="Noto Sans Symbols"/>
              <a:buChar char="❖"/>
            </a:pPr>
            <a:r>
              <a:rPr lang="en-US" sz="3500"/>
              <a:t>The </a:t>
            </a:r>
            <a:r>
              <a:rPr b="1" lang="en-US" sz="3500">
                <a:solidFill>
                  <a:srgbClr val="FF0000"/>
                </a:solidFill>
              </a:rPr>
              <a:t>amplitude</a:t>
            </a:r>
            <a:r>
              <a:rPr lang="en-US" sz="3500"/>
              <a:t> of </a:t>
            </a:r>
            <a:r>
              <a:rPr i="1" lang="en-US" sz="3500"/>
              <a:t>f </a:t>
            </a:r>
            <a:r>
              <a:rPr lang="en-US" sz="3500"/>
              <a:t>at any pair of coordinates (x,y)</a:t>
            </a:r>
            <a:r>
              <a:rPr i="1" lang="en-US" sz="3500"/>
              <a:t> </a:t>
            </a:r>
            <a:r>
              <a:rPr lang="en-US" sz="3500"/>
              <a:t>is</a:t>
            </a:r>
            <a:r>
              <a:rPr i="1" lang="en-US" sz="3500"/>
              <a:t> </a:t>
            </a:r>
            <a:r>
              <a:rPr lang="en-US" sz="3500"/>
              <a:t>called</a:t>
            </a:r>
            <a:r>
              <a:rPr i="1" lang="en-US" sz="3500"/>
              <a:t> </a:t>
            </a:r>
            <a:r>
              <a:rPr b="1" i="1" lang="en-US" sz="3500">
                <a:solidFill>
                  <a:srgbClr val="FF0000"/>
                </a:solidFill>
              </a:rPr>
              <a:t>intensity</a:t>
            </a:r>
            <a:r>
              <a:rPr i="1" lang="en-US" sz="3500">
                <a:solidFill>
                  <a:srgbClr val="FF0000"/>
                </a:solidFill>
              </a:rPr>
              <a:t> or </a:t>
            </a:r>
            <a:r>
              <a:rPr b="1" i="1" lang="en-US" sz="3500">
                <a:solidFill>
                  <a:srgbClr val="FF0000"/>
                </a:solidFill>
              </a:rPr>
              <a:t>gray level</a:t>
            </a:r>
            <a:r>
              <a:rPr b="1" i="1" lang="en-US" sz="3500">
                <a:solidFill>
                  <a:schemeClr val="dk1"/>
                </a:solidFill>
              </a:rPr>
              <a:t>.</a:t>
            </a:r>
            <a:endParaRPr/>
          </a:p>
          <a:p>
            <a:pPr indent="-182880" lvl="1" marL="384048" rtl="0" algn="just">
              <a:lnSpc>
                <a:spcPct val="150000"/>
              </a:lnSpc>
              <a:spcBef>
                <a:spcPts val="600"/>
              </a:spcBef>
              <a:spcAft>
                <a:spcPts val="0"/>
              </a:spcAft>
              <a:buSzPct val="100000"/>
              <a:buFont typeface="Noto Sans Symbols"/>
              <a:buChar char="❖"/>
            </a:pPr>
            <a:r>
              <a:rPr lang="en-US" sz="3500"/>
              <a:t>When x, y and f(x,y) all are finite and discrete quantities, we can call the image as a digital image.</a:t>
            </a:r>
            <a:endParaRPr/>
          </a:p>
          <a:p>
            <a:pPr indent="-182880" lvl="1" marL="384048" rtl="0" algn="just">
              <a:lnSpc>
                <a:spcPct val="150000"/>
              </a:lnSpc>
              <a:spcBef>
                <a:spcPts val="600"/>
              </a:spcBef>
              <a:spcAft>
                <a:spcPts val="0"/>
              </a:spcAft>
              <a:buSzPct val="100000"/>
              <a:buFont typeface="Noto Sans Symbols"/>
              <a:buChar char="❖"/>
            </a:pPr>
            <a:r>
              <a:rPr lang="en-US" sz="3500"/>
              <a:t>Digital image is composed of a finite number of elements, each of which has a particular location and value. These elements are referred to as- </a:t>
            </a:r>
            <a:endParaRPr/>
          </a:p>
          <a:p>
            <a:pPr indent="-400050" lvl="1" marL="601218" rtl="0" algn="just">
              <a:lnSpc>
                <a:spcPct val="150000"/>
              </a:lnSpc>
              <a:spcBef>
                <a:spcPts val="600"/>
              </a:spcBef>
              <a:spcAft>
                <a:spcPts val="0"/>
              </a:spcAft>
              <a:buSzPct val="100000"/>
              <a:buFont typeface="Times New Roman"/>
              <a:buAutoNum type="romanLcPeriod"/>
            </a:pPr>
            <a:r>
              <a:rPr lang="en-US" sz="3500"/>
              <a:t>Picture Elements</a:t>
            </a:r>
            <a:endParaRPr/>
          </a:p>
          <a:p>
            <a:pPr indent="-400050" lvl="1" marL="601218" rtl="0" algn="just">
              <a:lnSpc>
                <a:spcPct val="150000"/>
              </a:lnSpc>
              <a:spcBef>
                <a:spcPts val="600"/>
              </a:spcBef>
              <a:spcAft>
                <a:spcPts val="0"/>
              </a:spcAft>
              <a:buSzPct val="100000"/>
              <a:buFont typeface="Times New Roman"/>
              <a:buAutoNum type="romanLcPeriod"/>
            </a:pPr>
            <a:r>
              <a:rPr lang="en-US" sz="3500"/>
              <a:t>image Elements</a:t>
            </a:r>
            <a:endParaRPr/>
          </a:p>
          <a:p>
            <a:pPr indent="-400050" lvl="1" marL="601218" rtl="0" algn="just">
              <a:lnSpc>
                <a:spcPct val="150000"/>
              </a:lnSpc>
              <a:spcBef>
                <a:spcPts val="600"/>
              </a:spcBef>
              <a:spcAft>
                <a:spcPts val="0"/>
              </a:spcAft>
              <a:buSzPct val="100000"/>
              <a:buFont typeface="Times New Roman"/>
              <a:buAutoNum type="romanLcPeriod"/>
            </a:pPr>
            <a:r>
              <a:rPr lang="en-US" sz="3500"/>
              <a:t>Pels</a:t>
            </a:r>
            <a:endParaRPr/>
          </a:p>
          <a:p>
            <a:pPr indent="-400050" lvl="1" marL="601218" rtl="0" algn="just">
              <a:lnSpc>
                <a:spcPct val="150000"/>
              </a:lnSpc>
              <a:spcBef>
                <a:spcPts val="600"/>
              </a:spcBef>
              <a:spcAft>
                <a:spcPts val="0"/>
              </a:spcAft>
              <a:buSzPct val="100000"/>
              <a:buFont typeface="Times New Roman"/>
              <a:buAutoNum type="romanLcPeriod"/>
            </a:pPr>
            <a:r>
              <a:rPr lang="en-US" sz="3500">
                <a:solidFill>
                  <a:srgbClr val="FF0000"/>
                </a:solidFill>
              </a:rPr>
              <a:t>Pixels</a:t>
            </a:r>
            <a:endParaRPr/>
          </a:p>
          <a:p>
            <a:pPr indent="-40639" lvl="0" marL="91440" rtl="0" algn="l">
              <a:lnSpc>
                <a:spcPct val="90000"/>
              </a:lnSpc>
              <a:spcBef>
                <a:spcPts val="1600"/>
              </a:spcBef>
              <a:spcAft>
                <a:spcPts val="0"/>
              </a:spcAft>
              <a:buSzPct val="100000"/>
              <a:buNone/>
            </a:pPr>
            <a:r>
              <a:t/>
            </a:r>
            <a:endParaRPr/>
          </a:p>
        </p:txBody>
      </p:sp>
      <p:pic>
        <p:nvPicPr>
          <p:cNvPr descr="Digital Image and pixel এর ছবি ফলাফল" id="152" name="Google Shape;152;p17"/>
          <p:cNvPicPr preferRelativeResize="0"/>
          <p:nvPr>
            <p:ph idx="2" type="body"/>
          </p:nvPr>
        </p:nvPicPr>
        <p:blipFill rotWithShape="1">
          <a:blip r:embed="rId3">
            <a:alphaModFix/>
          </a:blip>
          <a:srcRect b="0" l="0" r="0" t="0"/>
          <a:stretch/>
        </p:blipFill>
        <p:spPr>
          <a:xfrm>
            <a:off x="7750345" y="2328051"/>
            <a:ext cx="3405335" cy="2792590"/>
          </a:xfrm>
          <a:prstGeom prst="rect">
            <a:avLst/>
          </a:prstGeom>
          <a:noFill/>
          <a:ln>
            <a:noFill/>
          </a:ln>
        </p:spPr>
      </p:pic>
      <p:sp>
        <p:nvSpPr>
          <p:cNvPr id="153" name="Google Shape;153;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154" name="Google Shape;154;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155" name="Google Shape;155;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6" name="Google Shape;156;p17"/>
          <p:cNvSpPr txBox="1"/>
          <p:nvPr/>
        </p:nvSpPr>
        <p:spPr>
          <a:xfrm>
            <a:off x="8392496" y="5268780"/>
            <a:ext cx="240383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Figure 3:</a:t>
            </a:r>
            <a:r>
              <a:rPr lang="en-US" sz="1400">
                <a:solidFill>
                  <a:schemeClr val="dk1"/>
                </a:solidFill>
                <a:latin typeface="Times New Roman"/>
                <a:ea typeface="Times New Roman"/>
                <a:cs typeface="Times New Roman"/>
                <a:sym typeface="Times New Roman"/>
              </a:rPr>
              <a:t> Digital image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Digital Image(Cont’d)</a:t>
            </a:r>
            <a:endParaRPr/>
          </a:p>
        </p:txBody>
      </p:sp>
      <p:sp>
        <p:nvSpPr>
          <p:cNvPr id="162" name="Google Shape;162;p18"/>
          <p:cNvSpPr txBox="1"/>
          <p:nvPr>
            <p:ph idx="1" type="body"/>
          </p:nvPr>
        </p:nvSpPr>
        <p:spPr>
          <a:xfrm>
            <a:off x="1097279" y="1845734"/>
            <a:ext cx="4937760" cy="4023360"/>
          </a:xfrm>
          <a:prstGeom prst="rect">
            <a:avLst/>
          </a:prstGeom>
          <a:blipFill rotWithShape="1">
            <a:blip r:embed="rId3">
              <a:alphaModFix/>
            </a:blip>
            <a:stretch>
              <a:fillRect b="0" l="-2961" r="0" t="0"/>
            </a:stretch>
          </a:blip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 </a:t>
            </a:r>
            <a:endParaRPr/>
          </a:p>
        </p:txBody>
      </p:sp>
      <p:sp>
        <p:nvSpPr>
          <p:cNvPr id="163" name="Google Shape;163;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164" name="Google Shape;164;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165" name="Google Shape;165;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6" name="Google Shape;166;p18"/>
          <p:cNvSpPr txBox="1"/>
          <p:nvPr/>
        </p:nvSpPr>
        <p:spPr>
          <a:xfrm>
            <a:off x="7800805" y="5253595"/>
            <a:ext cx="341167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Times New Roman"/>
                <a:ea typeface="Times New Roman"/>
                <a:cs typeface="Times New Roman"/>
                <a:sym typeface="Times New Roman"/>
              </a:rPr>
              <a:t>Figure 4: </a:t>
            </a:r>
            <a:r>
              <a:rPr lang="en-US" sz="1400">
                <a:solidFill>
                  <a:schemeClr val="dk1"/>
                </a:solidFill>
                <a:latin typeface="Times New Roman"/>
                <a:ea typeface="Times New Roman"/>
                <a:cs typeface="Times New Roman"/>
                <a:sym typeface="Times New Roman"/>
              </a:rPr>
              <a:t>Row and column representation of digital image</a:t>
            </a:r>
            <a:endParaRPr b="1" sz="1400">
              <a:solidFill>
                <a:schemeClr val="dk1"/>
              </a:solidFill>
              <a:latin typeface="Times New Roman"/>
              <a:ea typeface="Times New Roman"/>
              <a:cs typeface="Times New Roman"/>
              <a:sym typeface="Times New Roman"/>
            </a:endParaRPr>
          </a:p>
        </p:txBody>
      </p:sp>
      <p:pic>
        <p:nvPicPr>
          <p:cNvPr id="167" name="Google Shape;167;p18"/>
          <p:cNvPicPr preferRelativeResize="0"/>
          <p:nvPr/>
        </p:nvPicPr>
        <p:blipFill rotWithShape="1">
          <a:blip r:embed="rId4">
            <a:alphaModFix/>
          </a:blip>
          <a:srcRect b="0" l="0" r="0" t="0"/>
          <a:stretch/>
        </p:blipFill>
        <p:spPr>
          <a:xfrm>
            <a:off x="7692131" y="2111327"/>
            <a:ext cx="3629025" cy="3228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Pixel</a:t>
            </a:r>
            <a:endParaRPr/>
          </a:p>
        </p:txBody>
      </p:sp>
      <p:sp>
        <p:nvSpPr>
          <p:cNvPr id="173" name="Google Shape;173;p1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150000"/>
              </a:lnSpc>
              <a:spcBef>
                <a:spcPts val="0"/>
              </a:spcBef>
              <a:spcAft>
                <a:spcPts val="0"/>
              </a:spcAft>
              <a:buSzPts val="2000"/>
              <a:buFont typeface="Noto Sans Symbols"/>
              <a:buChar char="✔"/>
            </a:pPr>
            <a:r>
              <a:rPr lang="en-US" sz="2000"/>
              <a:t>The full form of the pixel is "Picture Element." It is also known as "PEL." Pixel is the smallest element of an image on a computer display, whether they are LCD or CRT monitors.</a:t>
            </a:r>
            <a:endParaRPr/>
          </a:p>
          <a:p>
            <a:pPr indent="-127000" lvl="0" marL="91440" rtl="0" algn="l">
              <a:lnSpc>
                <a:spcPct val="150000"/>
              </a:lnSpc>
              <a:spcBef>
                <a:spcPts val="1400"/>
              </a:spcBef>
              <a:spcAft>
                <a:spcPts val="0"/>
              </a:spcAft>
              <a:buSzPts val="2000"/>
              <a:buFont typeface="Noto Sans Symbols"/>
              <a:buChar char="✔"/>
            </a:pPr>
            <a:r>
              <a:rPr lang="en-US" sz="2000"/>
              <a:t>Below is the formula to calculate the total number of pixel in an image. </a:t>
            </a:r>
            <a:endParaRPr/>
          </a:p>
          <a:p>
            <a:pPr indent="0" lvl="0" marL="91440" rtl="0" algn="l">
              <a:lnSpc>
                <a:spcPct val="90000"/>
              </a:lnSpc>
              <a:spcBef>
                <a:spcPts val="1400"/>
              </a:spcBef>
              <a:spcAft>
                <a:spcPts val="0"/>
              </a:spcAft>
              <a:buSzPts val="2000"/>
              <a:buNone/>
            </a:pPr>
            <a:r>
              <a:t/>
            </a:r>
            <a:endParaRPr/>
          </a:p>
        </p:txBody>
      </p:sp>
      <p:sp>
        <p:nvSpPr>
          <p:cNvPr id="174" name="Google Shape;174;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175" name="Google Shape;175;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176" name="Google Shape;176;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Concept of Pixel" id="177" name="Google Shape;177;p19"/>
          <p:cNvPicPr preferRelativeResize="0"/>
          <p:nvPr/>
        </p:nvPicPr>
        <p:blipFill rotWithShape="1">
          <a:blip r:embed="rId3">
            <a:alphaModFix/>
          </a:blip>
          <a:srcRect b="0" l="0" r="0" t="0"/>
          <a:stretch/>
        </p:blipFill>
        <p:spPr>
          <a:xfrm>
            <a:off x="2557462" y="3857414"/>
            <a:ext cx="7077075" cy="504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Gray Level</a:t>
            </a:r>
            <a:endParaRPr/>
          </a:p>
        </p:txBody>
      </p:sp>
      <p:sp>
        <p:nvSpPr>
          <p:cNvPr id="183" name="Google Shape;183;p2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just">
              <a:lnSpc>
                <a:spcPct val="150000"/>
              </a:lnSpc>
              <a:spcBef>
                <a:spcPts val="0"/>
              </a:spcBef>
              <a:spcAft>
                <a:spcPts val="0"/>
              </a:spcAft>
              <a:buSzPts val="2000"/>
              <a:buFont typeface="Noto Sans Symbols"/>
              <a:buChar char="✔"/>
            </a:pPr>
            <a:r>
              <a:rPr lang="en-US" sz="2000"/>
              <a:t>The value of the minimum gray level is 0. The gray level depends on the depth of the image.</a:t>
            </a:r>
            <a:endParaRPr/>
          </a:p>
          <a:p>
            <a:pPr indent="-127000" lvl="0" marL="91440" rtl="0" algn="just">
              <a:lnSpc>
                <a:spcPct val="150000"/>
              </a:lnSpc>
              <a:spcBef>
                <a:spcPts val="1400"/>
              </a:spcBef>
              <a:spcAft>
                <a:spcPts val="0"/>
              </a:spcAft>
              <a:buSzPts val="2000"/>
              <a:buFont typeface="Noto Sans Symbols"/>
              <a:buChar char="✔"/>
            </a:pPr>
            <a:r>
              <a:rPr lang="en-US" sz="2000"/>
              <a:t>For example: In an 8-bit image, gray level is 255. For a binary image, a pixel can only take value 0 or 255. In color image, it can choose values between 0 and 255.</a:t>
            </a:r>
            <a:endParaRPr/>
          </a:p>
          <a:p>
            <a:pPr indent="0" lvl="0" marL="91440" rtl="0" algn="l">
              <a:lnSpc>
                <a:spcPct val="90000"/>
              </a:lnSpc>
              <a:spcBef>
                <a:spcPts val="1400"/>
              </a:spcBef>
              <a:spcAft>
                <a:spcPts val="0"/>
              </a:spcAft>
              <a:buSzPts val="2000"/>
              <a:buNone/>
            </a:pPr>
            <a:r>
              <a:t/>
            </a:r>
            <a:endParaRPr/>
          </a:p>
        </p:txBody>
      </p:sp>
      <p:sp>
        <p:nvSpPr>
          <p:cNvPr id="184" name="Google Shape;184;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185" name="Google Shape;185;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186" name="Google Shape;186;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t>Bits Per Pixel</a:t>
            </a:r>
            <a:endParaRPr/>
          </a:p>
        </p:txBody>
      </p:sp>
      <p:sp>
        <p:nvSpPr>
          <p:cNvPr id="192" name="Google Shape;192;p2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150000"/>
              </a:lnSpc>
              <a:spcBef>
                <a:spcPts val="0"/>
              </a:spcBef>
              <a:spcAft>
                <a:spcPts val="0"/>
              </a:spcAft>
              <a:buSzPts val="2000"/>
              <a:buFont typeface="Noto Sans Symbols"/>
              <a:buChar char="❖"/>
            </a:pPr>
            <a:r>
              <a:rPr lang="en-US"/>
              <a:t>BPP or Bits per Pixel is used to denote the number of bits per pixel and the number depends on the depth of color.</a:t>
            </a:r>
            <a:endParaRPr/>
          </a:p>
          <a:p>
            <a:pPr indent="-127000" lvl="0" marL="91440" rtl="0" algn="l">
              <a:lnSpc>
                <a:spcPct val="150000"/>
              </a:lnSpc>
              <a:spcBef>
                <a:spcPts val="1400"/>
              </a:spcBef>
              <a:spcAft>
                <a:spcPts val="0"/>
              </a:spcAft>
              <a:buSzPts val="2000"/>
              <a:buFont typeface="Noto Sans Symbols"/>
              <a:buChar char="❖"/>
            </a:pPr>
            <a:r>
              <a:rPr lang="en-US"/>
              <a:t>Image size: The size of an image depends on three things they are as following :</a:t>
            </a:r>
            <a:endParaRPr/>
          </a:p>
          <a:p>
            <a:pPr indent="-514350" lvl="0" marL="514350" rtl="0" algn="l">
              <a:lnSpc>
                <a:spcPct val="90000"/>
              </a:lnSpc>
              <a:spcBef>
                <a:spcPts val="1400"/>
              </a:spcBef>
              <a:spcAft>
                <a:spcPts val="0"/>
              </a:spcAft>
              <a:buSzPts val="2000"/>
              <a:buFont typeface="Times New Roman"/>
              <a:buAutoNum type="romanLcPeriod"/>
            </a:pPr>
            <a:r>
              <a:rPr lang="en-US"/>
              <a:t>Number of rows</a:t>
            </a:r>
            <a:endParaRPr/>
          </a:p>
          <a:p>
            <a:pPr indent="-514350" lvl="0" marL="514350" rtl="0" algn="l">
              <a:lnSpc>
                <a:spcPct val="90000"/>
              </a:lnSpc>
              <a:spcBef>
                <a:spcPts val="1400"/>
              </a:spcBef>
              <a:spcAft>
                <a:spcPts val="0"/>
              </a:spcAft>
              <a:buSzPts val="2000"/>
              <a:buFont typeface="Times New Roman"/>
              <a:buAutoNum type="romanLcPeriod"/>
            </a:pPr>
            <a:r>
              <a:rPr lang="en-US"/>
              <a:t>Number of columns</a:t>
            </a:r>
            <a:endParaRPr/>
          </a:p>
          <a:p>
            <a:pPr indent="-514350" lvl="0" marL="514350" rtl="0" algn="l">
              <a:lnSpc>
                <a:spcPct val="90000"/>
              </a:lnSpc>
              <a:spcBef>
                <a:spcPts val="1400"/>
              </a:spcBef>
              <a:spcAft>
                <a:spcPts val="0"/>
              </a:spcAft>
              <a:buSzPts val="2000"/>
              <a:buFont typeface="Times New Roman"/>
              <a:buAutoNum type="romanLcPeriod"/>
            </a:pPr>
            <a:r>
              <a:rPr lang="en-US"/>
              <a:t>Number of bits per pixel</a:t>
            </a:r>
            <a:endParaRPr/>
          </a:p>
          <a:p>
            <a:pPr indent="0" lvl="0" marL="91440" rtl="0" algn="l">
              <a:lnSpc>
                <a:spcPct val="90000"/>
              </a:lnSpc>
              <a:spcBef>
                <a:spcPts val="1400"/>
              </a:spcBef>
              <a:spcAft>
                <a:spcPts val="0"/>
              </a:spcAft>
              <a:buSzPts val="2000"/>
              <a:buNone/>
            </a:pPr>
            <a:r>
              <a:t/>
            </a:r>
            <a:endParaRPr/>
          </a:p>
        </p:txBody>
      </p:sp>
      <p:sp>
        <p:nvSpPr>
          <p:cNvPr id="193" name="Google Shape;193;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Friday, March 3, 2023</a:t>
            </a:r>
            <a:endParaRPr/>
          </a:p>
        </p:txBody>
      </p:sp>
      <p:sp>
        <p:nvSpPr>
          <p:cNvPr id="194" name="Google Shape;194;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DIGITAL IMAGE PROCESSING</a:t>
            </a:r>
            <a:endParaRPr/>
          </a:p>
        </p:txBody>
      </p:sp>
      <p:sp>
        <p:nvSpPr>
          <p:cNvPr id="195" name="Google Shape;195;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Concept of Bits Per Pixel" id="196" name="Google Shape;196;p21"/>
          <p:cNvPicPr preferRelativeResize="0"/>
          <p:nvPr/>
        </p:nvPicPr>
        <p:blipFill rotWithShape="1">
          <a:blip r:embed="rId3">
            <a:alphaModFix/>
          </a:blip>
          <a:srcRect b="0" l="0" r="0" t="0"/>
          <a:stretch/>
        </p:blipFill>
        <p:spPr>
          <a:xfrm>
            <a:off x="4202430" y="5392844"/>
            <a:ext cx="3848100" cy="476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