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06" name="Google Shape;106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  <a:defRPr b="0" i="0" sz="4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-32800" y="310013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i="1" lang="en-US" sz="4800">
                <a:latin typeface="Times New Roman"/>
                <a:ea typeface="Times New Roman"/>
                <a:cs typeface="Times New Roman"/>
                <a:sym typeface="Times New Roman"/>
              </a:rPr>
              <a:t>Chapter 2 ~ </a:t>
            </a:r>
            <a:r>
              <a:rPr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Image Fundamentals</a:t>
            </a:r>
            <a:endParaRPr i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345765" y="4553260"/>
            <a:ext cx="5894363" cy="14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M. Mahedy Hasan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Dept. of CSE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RUET, Rajshahi-6204, Bangladesh.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646" y="670436"/>
            <a:ext cx="1106708" cy="11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4568483" y="113568"/>
            <a:ext cx="3055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Heaven’s Light is Our Guide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1448972" y="1928813"/>
            <a:ext cx="89751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Rajshahi University of Engineering &amp; Technology, Rajshahi-6204, Bangladesh.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/>
          </a:p>
        </p:txBody>
      </p:sp>
      <p:sp>
        <p:nvSpPr>
          <p:cNvPr id="202" name="Google Shape;20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03" name="Google Shape;20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100" y="1838227"/>
            <a:ext cx="4495800" cy="417681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3125268" y="5975801"/>
            <a:ext cx="68859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Range of subjective brightness sensations showing a particular adaptation level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/>
          </a:p>
        </p:txBody>
      </p:sp>
      <p:pic>
        <p:nvPicPr>
          <p:cNvPr id="212" name="Google Shape;21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494" y="2738241"/>
            <a:ext cx="32956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14" name="Google Shape;214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 b="35258" l="34639" r="28016" t="42473"/>
          <a:stretch/>
        </p:blipFill>
        <p:spPr>
          <a:xfrm>
            <a:off x="6173788" y="2559964"/>
            <a:ext cx="4876801" cy="28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1625576" y="5018307"/>
            <a:ext cx="38814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</a:t>
            </a:r>
            <a:r>
              <a:rPr b="0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Basic experimental setup used to characterize brightness discrimination.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 sz="4400"/>
          </a:p>
        </p:txBody>
      </p:sp>
      <p:sp>
        <p:nvSpPr>
          <p:cNvPr id="223" name="Google Shape;2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24" name="Google Shape;2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900" y="1875934"/>
            <a:ext cx="5410200" cy="408699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3999322" y="5962928"/>
            <a:ext cx="60944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</a:t>
            </a:r>
            <a:r>
              <a:rPr b="0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plot of the Weber ratio as a function of intensity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/>
          </a:p>
        </p:txBody>
      </p:sp>
      <p:sp>
        <p:nvSpPr>
          <p:cNvPr id="233" name="Google Shape;233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34" name="Google Shape;234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7014035" y="3082333"/>
            <a:ext cx="3929062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seemingly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scalloped bands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called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 bands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Ernst Mach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who first described the phenomenon in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1865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4447" y="1815762"/>
            <a:ext cx="3762375" cy="400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1808420" y="5824791"/>
            <a:ext cx="60944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</a:t>
            </a:r>
            <a:r>
              <a:rPr b="0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Illustration of the Mach band effect. Perceived intensity is not a simple function of actual intensity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 sz="4400"/>
          </a:p>
        </p:txBody>
      </p:sp>
      <p:pic>
        <p:nvPicPr>
          <p:cNvPr id="244" name="Google Shape;24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380" y="1853724"/>
            <a:ext cx="61722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46" name="Google Shape;246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1366887" y="4442562"/>
            <a:ext cx="9908441" cy="1704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phenomenon, called simultaneous contrast, is related to the fact that a region’s perceived brightness does not depend simply on its intensity, as Figure 8, demonstrates.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center squares have exactly the same intensity.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they appear to the eye to become darker as the background gets lighter. 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1884868" y="3939699"/>
            <a:ext cx="84832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:</a:t>
            </a:r>
            <a:r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simultaneous contrast. All the inner squares have the same intensity, but they appear progressively darker as the background becomes lighter.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 sz="4400"/>
          </a:p>
        </p:txBody>
      </p:sp>
      <p:sp>
        <p:nvSpPr>
          <p:cNvPr id="255" name="Google Shape;255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56" name="Google Shape;256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57" name="Google Shape;257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5920033" y="1737360"/>
            <a:ext cx="5235647" cy="551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outline of a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seen clearly, despite the fact that no lines defining such a figure are part of the image.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time with a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can be seen.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horizontal line segments are of the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length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one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appears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shorter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lines that are oriented at 45° are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equidistant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Yet the crosshatching creates the illusion that those lines are far from being parallel.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illusions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 characteristic of the human visual system that is not fully understood..…….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551" y="1883273"/>
            <a:ext cx="4572000" cy="4036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2119876" y="5920033"/>
            <a:ext cx="3683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9: </a:t>
            </a:r>
            <a:r>
              <a:rPr b="0" i="0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well-known optical illusions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266" name="Google Shape;26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4604994" y="2721114"/>
            <a:ext cx="29820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☺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Elements of Visual Perception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/>
              <a:t>Although the field of </a:t>
            </a:r>
            <a:r>
              <a:rPr b="1" lang="en-US"/>
              <a:t>digital image processing</a:t>
            </a:r>
            <a:r>
              <a:rPr lang="en-US"/>
              <a:t> is built on a </a:t>
            </a:r>
            <a:r>
              <a:rPr b="1" lang="en-US"/>
              <a:t>foundation of mathematical and probabilistic formulations</a:t>
            </a:r>
            <a:r>
              <a:rPr lang="en-US"/>
              <a:t>, human intuition and analysis play a central role in the choice of one technique versus another, and this choice often is made based on subjective, visual judgments.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21" name="Google Shape;121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Elements of Visual Perception</a:t>
            </a:r>
            <a:endParaRPr/>
          </a:p>
        </p:txBody>
      </p:sp>
      <p:sp>
        <p:nvSpPr>
          <p:cNvPr id="128" name="Google Shape;128;p1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9144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 sz="1800"/>
              <a:t>Shape: </a:t>
            </a:r>
            <a:r>
              <a:rPr lang="en-US" sz="1800"/>
              <a:t>Sphere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1800"/>
              <a:t>Average Diameter:</a:t>
            </a:r>
            <a:r>
              <a:rPr lang="en-US" sz="1800"/>
              <a:t> 20mm</a:t>
            </a:r>
            <a:endParaRPr/>
          </a:p>
          <a:p>
            <a:pPr indent="-9144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b="1" lang="en-US" sz="1800"/>
              <a:t>Three membranes enclose the eye</a:t>
            </a:r>
            <a:r>
              <a:rPr lang="en-US" sz="1800"/>
              <a:t>: 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The </a:t>
            </a:r>
            <a:r>
              <a:rPr b="1" lang="en-US"/>
              <a:t>cornea</a:t>
            </a:r>
            <a:r>
              <a:rPr lang="en-US"/>
              <a:t> and </a:t>
            </a:r>
            <a:r>
              <a:rPr b="1" lang="en-US"/>
              <a:t>sclera</a:t>
            </a:r>
            <a:r>
              <a:rPr lang="en-US"/>
              <a:t> outer cover; 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The </a:t>
            </a:r>
            <a:r>
              <a:rPr b="1" lang="en-US"/>
              <a:t>choroid</a:t>
            </a:r>
            <a:r>
              <a:rPr lang="en-US"/>
              <a:t>; and</a:t>
            </a:r>
            <a:endParaRPr/>
          </a:p>
          <a:p>
            <a:pPr indent="-182880" lvl="1" marL="38404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The </a:t>
            </a:r>
            <a:r>
              <a:rPr b="1" lang="en-US"/>
              <a:t>retina</a:t>
            </a:r>
            <a:endParaRPr/>
          </a:p>
          <a:p>
            <a:pPr indent="-91440" lvl="0" marL="9144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At Its anterior extreme, the </a:t>
            </a:r>
            <a:r>
              <a:rPr b="1" lang="en-US" sz="1800"/>
              <a:t>choroid</a:t>
            </a:r>
            <a:r>
              <a:rPr lang="en-US" sz="1800"/>
              <a:t> is divided into the </a:t>
            </a:r>
            <a:r>
              <a:rPr b="1" lang="en-US" sz="1800"/>
              <a:t>ciliary body</a:t>
            </a:r>
            <a:r>
              <a:rPr lang="en-US" sz="1800"/>
              <a:t> and the </a:t>
            </a:r>
            <a:r>
              <a:rPr b="1" lang="en-US" sz="1800"/>
              <a:t>iris.</a:t>
            </a:r>
            <a:endParaRPr/>
          </a:p>
          <a:p>
            <a:pPr indent="-91440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1800"/>
              <a:t>The central opening of the </a:t>
            </a:r>
            <a:r>
              <a:rPr b="1" lang="en-US" sz="1800"/>
              <a:t>iris</a:t>
            </a:r>
            <a:r>
              <a:rPr lang="en-US" sz="1800"/>
              <a:t> (the pupil) varies in </a:t>
            </a:r>
            <a:r>
              <a:rPr b="1" lang="en-US" sz="1800"/>
              <a:t>diameter</a:t>
            </a:r>
            <a:r>
              <a:rPr lang="en-US" sz="1800"/>
              <a:t> from </a:t>
            </a:r>
            <a:r>
              <a:rPr b="1" lang="en-US" sz="1800"/>
              <a:t>approximately 2 to 8 mm</a:t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1436016" y="5943100"/>
            <a:ext cx="4138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section of human eye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1963697"/>
            <a:ext cx="4937760" cy="402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Elements of Visual Perception</a:t>
            </a:r>
            <a:endParaRPr/>
          </a:p>
        </p:txBody>
      </p:sp>
      <p:sp>
        <p:nvSpPr>
          <p:cNvPr id="139" name="Google Shape;139;p1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16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The lens is made up of concentric layers of </a:t>
            </a:r>
            <a:r>
              <a:rPr b="1" lang="en-US" sz="1600"/>
              <a:t>fibrous cells</a:t>
            </a:r>
            <a:r>
              <a:rPr lang="en-US" sz="1600"/>
              <a:t> and is suspended by </a:t>
            </a:r>
            <a:r>
              <a:rPr b="1" lang="en-US" sz="1600"/>
              <a:t>fibers</a:t>
            </a:r>
            <a:r>
              <a:rPr lang="en-US" sz="1600"/>
              <a:t> that attach to the </a:t>
            </a:r>
            <a:r>
              <a:rPr b="1" lang="en-US" sz="1600"/>
              <a:t>ciliary</a:t>
            </a:r>
            <a:r>
              <a:rPr lang="en-US" sz="1600"/>
              <a:t> body. </a:t>
            </a:r>
            <a:endParaRPr/>
          </a:p>
          <a:p>
            <a:pPr indent="-101600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It contains </a:t>
            </a:r>
            <a:r>
              <a:rPr b="1" lang="en-US" sz="1600"/>
              <a:t>60 to 70% water</a:t>
            </a:r>
            <a:r>
              <a:rPr lang="en-US" sz="1600"/>
              <a:t>, about </a:t>
            </a:r>
            <a:r>
              <a:rPr b="1" lang="en-US" sz="1600"/>
              <a:t>6% fat</a:t>
            </a:r>
            <a:r>
              <a:rPr lang="en-US" sz="1600"/>
              <a:t>, and </a:t>
            </a:r>
            <a:r>
              <a:rPr b="1" lang="en-US" sz="1600"/>
              <a:t>more protein</a:t>
            </a:r>
            <a:r>
              <a:rPr lang="en-US" sz="1600"/>
              <a:t> than any other tissue in the eye.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1436016" y="5943100"/>
            <a:ext cx="4138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section of human eye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1963697"/>
            <a:ext cx="4937760" cy="402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Elements of Visual Perception</a:t>
            </a:r>
            <a:endParaRPr/>
          </a:p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/>
              <a:t>The innermost membrane of the eye is the </a:t>
            </a:r>
            <a:r>
              <a:rPr b="1" lang="en-US"/>
              <a:t>retina</a:t>
            </a:r>
            <a:r>
              <a:rPr lang="en-US"/>
              <a:t> ,which lines the inside of the wall’s entire </a:t>
            </a:r>
            <a:r>
              <a:rPr b="1" lang="en-US"/>
              <a:t>posterior portion</a:t>
            </a:r>
            <a:r>
              <a:rPr lang="en-US"/>
              <a:t>. </a:t>
            </a:r>
            <a:endParaRPr/>
          </a:p>
          <a:p>
            <a:pPr indent="-117475" lvl="0" marL="9144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/>
              <a:t>When the eye is properly focused, light from an object outside the eye is </a:t>
            </a:r>
            <a:r>
              <a:rPr b="1" lang="en-US"/>
              <a:t>imaged on the retina</a:t>
            </a:r>
            <a:r>
              <a:rPr lang="en-US"/>
              <a:t>. </a:t>
            </a:r>
            <a:endParaRPr/>
          </a:p>
          <a:p>
            <a:pPr indent="-117475" lvl="0" marL="9144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US"/>
              <a:t>There are two classes of receptors:</a:t>
            </a:r>
            <a:endParaRPr/>
          </a:p>
          <a:p>
            <a:pPr indent="-400050" lvl="1" marL="60121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b="1" lang="en-US"/>
              <a:t>Cones</a:t>
            </a:r>
            <a:r>
              <a:rPr lang="en-US"/>
              <a:t> - (6-7 millions)-Sensitive to </a:t>
            </a:r>
            <a:r>
              <a:rPr b="1" lang="en-US"/>
              <a:t>color</a:t>
            </a:r>
            <a:endParaRPr/>
          </a:p>
          <a:p>
            <a:pPr indent="-400050" lvl="1" marL="60121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b="1" lang="en-US"/>
              <a:t>Rods</a:t>
            </a:r>
            <a:r>
              <a:rPr lang="en-US"/>
              <a:t> – (75-150 millions)-Highly sensitive to </a:t>
            </a:r>
            <a:r>
              <a:rPr b="1" lang="en-US"/>
              <a:t>low levels of illumination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436016" y="5943100"/>
            <a:ext cx="4138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section of human eye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1776801"/>
            <a:ext cx="4937760" cy="421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Elements of Visual Perception</a:t>
            </a:r>
            <a:endParaRPr/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US"/>
              <a:t>Scotopic or dim-light vision: </a:t>
            </a:r>
            <a:r>
              <a:rPr lang="en-US"/>
              <a:t>Objects that appear brightly colored in daylight when seen by </a:t>
            </a:r>
            <a:r>
              <a:rPr b="1" lang="en-US"/>
              <a:t>moonlight</a:t>
            </a:r>
            <a:r>
              <a:rPr lang="en-US"/>
              <a:t> appear as </a:t>
            </a:r>
            <a:r>
              <a:rPr b="1" lang="en-US"/>
              <a:t>colorless</a:t>
            </a:r>
            <a:r>
              <a:rPr lang="en-US"/>
              <a:t> forms because only the </a:t>
            </a:r>
            <a:r>
              <a:rPr b="1" lang="en-US"/>
              <a:t>rods</a:t>
            </a:r>
            <a:r>
              <a:rPr lang="en-US"/>
              <a:t> are </a:t>
            </a:r>
            <a:r>
              <a:rPr b="1" lang="en-US"/>
              <a:t>stimulated</a:t>
            </a:r>
            <a:r>
              <a:rPr lang="en-US"/>
              <a:t>.</a:t>
            </a:r>
            <a:endParaRPr/>
          </a:p>
          <a:p>
            <a:pPr indent="-127000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/>
              <a:t>The absence of receptors in this area results in the so-called </a:t>
            </a:r>
            <a:r>
              <a:rPr b="1" lang="en-US"/>
              <a:t>blind spot.</a:t>
            </a:r>
            <a:endParaRPr/>
          </a:p>
          <a:p>
            <a:pPr indent="-127000" lvl="0" marL="9144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US"/>
              <a:t>Except for this region, the distribution of receptors is radially symmetric about the </a:t>
            </a:r>
            <a:r>
              <a:rPr b="1" lang="en-US"/>
              <a:t>fovea.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436016" y="5943100"/>
            <a:ext cx="4138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section of human eye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320" y="1776801"/>
            <a:ext cx="4937760" cy="421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Elements of Visual Perception</a:t>
            </a:r>
            <a:endParaRPr/>
          </a:p>
        </p:txBody>
      </p:sp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598" y="1946268"/>
            <a:ext cx="518788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6698546" y="5899024"/>
            <a:ext cx="4138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rods and cones in the retina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979517" y="2767421"/>
            <a:ext cx="5045081" cy="2120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Receptor density is measured in degrees from the fovea (that is, in degrees off axis, as measured by the angle formed by the visual axis and a line passing through the center of the lens and intersecting the retina).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Image Formation in the Eye</a:t>
            </a:r>
            <a:endParaRPr/>
          </a:p>
        </p:txBody>
      </p:sp>
      <p:pic>
        <p:nvPicPr>
          <p:cNvPr id="183" name="Google Shape;18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742" y="2707173"/>
            <a:ext cx="64674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85" name="Google Shape;18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4104604" y="4966752"/>
            <a:ext cx="41383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eye looking at a palm tree. Point C is the focal center of the lens.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Times New Roman"/>
              <a:buNone/>
            </a:pPr>
            <a:r>
              <a:rPr b="1" lang="en-US" sz="4400"/>
              <a:t>Brightness Adaptation and Discrimination</a:t>
            </a:r>
            <a:endParaRPr sz="44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/>
              <a:t>The range of light intensity levels to which the human visual system can adapt is huge (on the order of 10</a:t>
            </a:r>
            <a:r>
              <a:rPr baseline="30000" lang="en-US"/>
              <a:t>10</a:t>
            </a:r>
            <a:r>
              <a:rPr lang="en-US"/>
              <a:t>) from </a:t>
            </a:r>
            <a:r>
              <a:rPr b="1" lang="en-US"/>
              <a:t>the scotopic threshold to the glare limit</a:t>
            </a:r>
            <a:r>
              <a:rPr lang="en-US"/>
              <a:t>.</a:t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en-US"/>
              <a:t>Subjective brightness:</a:t>
            </a:r>
            <a:r>
              <a:rPr lang="en-US"/>
              <a:t> intensity as perceived by human visual system</a:t>
            </a:r>
            <a:endParaRPr/>
          </a:p>
          <a:p>
            <a:pPr indent="-127000" lvl="0" marL="914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b="1" lang="en-US"/>
              <a:t>Experimental</a:t>
            </a:r>
            <a:r>
              <a:rPr lang="en-US"/>
              <a:t> evidence indicates that </a:t>
            </a:r>
            <a:r>
              <a:rPr b="1" lang="en-US"/>
              <a:t>Subjective brightness is a logarithmic function of the light intensity incident on the eye</a:t>
            </a:r>
            <a:r>
              <a:rPr lang="en-US"/>
              <a:t>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/>
              <a:t>Subjective brightness = log (the intensity inside on the eye)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3/1/2023</a:t>
            </a:r>
            <a:endParaRPr/>
          </a:p>
        </p:txBody>
      </p:sp>
      <p:sp>
        <p:nvSpPr>
          <p:cNvPr id="195" name="Google Shape;195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IMAGE FUNDAMENTALS</a:t>
            </a:r>
            <a:endParaRPr/>
          </a:p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