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65"/>
  </p:notesMasterIdLst>
  <p:sldIdLst>
    <p:sldId id="31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0" r:id="rId18"/>
    <p:sldId id="273" r:id="rId19"/>
    <p:sldId id="274" r:id="rId20"/>
    <p:sldId id="275" r:id="rId21"/>
    <p:sldId id="276" r:id="rId22"/>
    <p:sldId id="277" r:id="rId23"/>
    <p:sldId id="283" r:id="rId24"/>
    <p:sldId id="284" r:id="rId25"/>
    <p:sldId id="278" r:id="rId26"/>
    <p:sldId id="279" r:id="rId27"/>
    <p:sldId id="280" r:id="rId28"/>
    <p:sldId id="285" r:id="rId29"/>
    <p:sldId id="281" r:id="rId30"/>
    <p:sldId id="282" r:id="rId31"/>
    <p:sldId id="286" r:id="rId32"/>
    <p:sldId id="287" r:id="rId33"/>
    <p:sldId id="289" r:id="rId34"/>
    <p:sldId id="290" r:id="rId35"/>
    <p:sldId id="288" r:id="rId36"/>
    <p:sldId id="291" r:id="rId37"/>
    <p:sldId id="292" r:id="rId38"/>
    <p:sldId id="293" r:id="rId39"/>
    <p:sldId id="319" r:id="rId40"/>
    <p:sldId id="294" r:id="rId41"/>
    <p:sldId id="295" r:id="rId42"/>
    <p:sldId id="309" r:id="rId43"/>
    <p:sldId id="296" r:id="rId44"/>
    <p:sldId id="310" r:id="rId45"/>
    <p:sldId id="297" r:id="rId46"/>
    <p:sldId id="298" r:id="rId47"/>
    <p:sldId id="299" r:id="rId48"/>
    <p:sldId id="300" r:id="rId49"/>
    <p:sldId id="311" r:id="rId50"/>
    <p:sldId id="301" r:id="rId51"/>
    <p:sldId id="302" r:id="rId52"/>
    <p:sldId id="303" r:id="rId53"/>
    <p:sldId id="304" r:id="rId54"/>
    <p:sldId id="318" r:id="rId55"/>
    <p:sldId id="305" r:id="rId56"/>
    <p:sldId id="306" r:id="rId57"/>
    <p:sldId id="307" r:id="rId58"/>
    <p:sldId id="308" r:id="rId59"/>
    <p:sldId id="312" r:id="rId60"/>
    <p:sldId id="313" r:id="rId61"/>
    <p:sldId id="314" r:id="rId62"/>
    <p:sldId id="315" r:id="rId63"/>
    <p:sldId id="317"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25CD5-7329-4913-BE72-28D8D9FE9A85}"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6B2B08-07C2-40EE-B03D-35FCC1068C7C}" type="slidenum">
              <a:rPr lang="en-US" smtClean="0"/>
              <a:t>‹#›</a:t>
            </a:fld>
            <a:endParaRPr lang="en-US"/>
          </a:p>
        </p:txBody>
      </p:sp>
    </p:spTree>
    <p:extLst>
      <p:ext uri="{BB962C8B-B14F-4D97-AF65-F5344CB8AC3E}">
        <p14:creationId xmlns:p14="http://schemas.microsoft.com/office/powerpoint/2010/main" val="2345539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02;p1:notes">
            <a:extLst>
              <a:ext uri="{FF2B5EF4-FFF2-40B4-BE49-F238E27FC236}">
                <a16:creationId xmlns:a16="http://schemas.microsoft.com/office/drawing/2014/main" id="{0D28FADC-15A6-A651-B0F3-3C5F8E37DB84}"/>
              </a:ext>
            </a:extLst>
          </p:cNvPr>
          <p:cNvSpPr>
            <a:spLocks noGrp="1" noRot="1" noChangeAspect="1" noTextEdit="1"/>
          </p:cNvSpPr>
          <p:nvPr>
            <p:ph type="sldImg" idx="2"/>
          </p:nvPr>
        </p:nvSpPr>
        <p:spPr bwMode="auto">
          <a:xfrm>
            <a:off x="685800" y="1143000"/>
            <a:ext cx="54864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28675" name="Google Shape;103;p1:notes">
            <a:extLst>
              <a:ext uri="{FF2B5EF4-FFF2-40B4-BE49-F238E27FC236}">
                <a16:creationId xmlns:a16="http://schemas.microsoft.com/office/drawing/2014/main" id="{8495154E-5505-94FC-4CC4-8BA76117B726}"/>
              </a:ext>
            </a:extLst>
          </p:cNvPr>
          <p:cNvSpPr txBox="1">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28676" name="Google Shape;104;p1:notes">
            <a:extLst>
              <a:ext uri="{FF2B5EF4-FFF2-40B4-BE49-F238E27FC236}">
                <a16:creationId xmlns:a16="http://schemas.microsoft.com/office/drawing/2014/main" id="{A5926B42-A30B-8697-7DE0-7ABF7D472121}"/>
              </a:ext>
            </a:extLst>
          </p:cNvPr>
          <p:cNvSpPr>
            <a:spLocks noGrp="1" noChangeArrowheads="1"/>
          </p:cNvSpPr>
          <p:nvPr>
            <p:ph type="sldNum" sz="quarter" idx="5"/>
          </p:nvPr>
        </p:nvSpPr>
        <p:spPr bwMode="auto">
          <a:xfrm>
            <a:off x="3884613" y="8685213"/>
            <a:ext cx="2971800" cy="45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fld id="{583C7E7D-BCD1-4AEB-8C5B-C76AE99D350A}"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
        <p:nvSpPr>
          <p:cNvPr id="105" name="Google Shape;105;p1:notes">
            <a:extLst>
              <a:ext uri="{FF2B5EF4-FFF2-40B4-BE49-F238E27FC236}">
                <a16:creationId xmlns:a16="http://schemas.microsoft.com/office/drawing/2014/main" id="{DB2F1E17-6A0A-DE12-C55E-86E4B89255FB}"/>
              </a:ext>
            </a:extLst>
          </p:cNvPr>
          <p:cNvSpPr>
            <a:spLocks noGrp="1"/>
          </p:cNvSpPr>
          <p:nvPr>
            <p:ph type="dt" sz="quarter" idx="1"/>
          </p:nvPr>
        </p:nvSpPr>
        <p:spPr>
          <a:xfrm>
            <a:off x="3884613" y="0"/>
            <a:ext cx="2971800" cy="458788"/>
          </a:xfrm>
        </p:spPr>
        <p:txBody>
          <a:bodyPr spcFirstLastPara="1" wrap="square" lIns="91425" tIns="45700" rIns="91425" bIns="45700" anchor="t" anchorCtr="0">
            <a:noAutofit/>
          </a:bodyPr>
          <a:lstStyle/>
          <a:p>
            <a:pPr>
              <a:defRPr/>
            </a:pPr>
            <a:r>
              <a:rPr lang="en-US"/>
              <a:t>3/3/2023</a:t>
            </a:r>
            <a:endParaRPr/>
          </a:p>
        </p:txBody>
      </p:sp>
      <p:sp>
        <p:nvSpPr>
          <p:cNvPr id="106" name="Google Shape;106;p1:notes">
            <a:extLst>
              <a:ext uri="{FF2B5EF4-FFF2-40B4-BE49-F238E27FC236}">
                <a16:creationId xmlns:a16="http://schemas.microsoft.com/office/drawing/2014/main" id="{E79D12D8-0257-F491-81C3-11DA46A2F8D3}"/>
              </a:ext>
            </a:extLst>
          </p:cNvPr>
          <p:cNvSpPr>
            <a:spLocks noGrp="1"/>
          </p:cNvSpPr>
          <p:nvPr>
            <p:ph type="ftr" sz="quarter" idx="4"/>
          </p:nvPr>
        </p:nvSpPr>
        <p:spPr>
          <a:xfrm>
            <a:off x="0" y="8685213"/>
            <a:ext cx="2971800" cy="458787"/>
          </a:xfrm>
        </p:spPr>
        <p:txBody>
          <a:bodyPr spcFirstLastPara="1" wrap="square" lIns="91425" tIns="45700" rIns="91425" bIns="45700" anchorCtr="0">
            <a:noAutofit/>
          </a:bodyPr>
          <a:lstStyle/>
          <a:p>
            <a:pPr>
              <a:defRPr/>
            </a:pPr>
            <a:endParaRPr/>
          </a:p>
        </p:txBody>
      </p:sp>
      <p:sp>
        <p:nvSpPr>
          <p:cNvPr id="107" name="Google Shape;107;p1:notes">
            <a:extLst>
              <a:ext uri="{FF2B5EF4-FFF2-40B4-BE49-F238E27FC236}">
                <a16:creationId xmlns:a16="http://schemas.microsoft.com/office/drawing/2014/main" id="{4CFDF251-444F-6108-0D80-4E8941B176AE}"/>
              </a:ext>
            </a:extLst>
          </p:cNvPr>
          <p:cNvSpPr>
            <a:spLocks noGrp="1"/>
          </p:cNvSpPr>
          <p:nvPr>
            <p:ph type="hdr" sz="quarter"/>
          </p:nvPr>
        </p:nvSpPr>
        <p:spPr>
          <a:xfrm>
            <a:off x="0" y="0"/>
            <a:ext cx="2971800" cy="458788"/>
          </a:xfrm>
        </p:spPr>
        <p:txBody>
          <a:bodyPr spcFirstLastPara="1" wrap="square" lIns="91425" tIns="45700" rIns="91425" bIns="45700" anchor="t" anchorCtr="0">
            <a:noAutofit/>
          </a:bodyPr>
          <a:lstStyle/>
          <a:p>
            <a:pPr>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B7284-C6B7-45A1-9A53-23DA73D26100}" type="datetime1">
              <a:rPr lang="en-US" smtClean="0"/>
              <a:t>11/17/2024</a:t>
            </a:fld>
            <a:endParaRPr lang="en-US"/>
          </a:p>
        </p:txBody>
      </p:sp>
      <p:sp>
        <p:nvSpPr>
          <p:cNvPr id="5" name="Footer Placeholder 4"/>
          <p:cNvSpPr>
            <a:spLocks noGrp="1"/>
          </p:cNvSpPr>
          <p:nvPr>
            <p:ph type="ftr" sz="quarter" idx="11"/>
          </p:nvPr>
        </p:nvSpPr>
        <p:spPr/>
        <p:txBody>
          <a:bodyPr/>
          <a:lstStyle/>
          <a:p>
            <a:r>
              <a:rPr lang="en-US"/>
              <a:t>Sharpening and Spatial Filters</a:t>
            </a:r>
          </a:p>
        </p:txBody>
      </p:sp>
      <p:sp>
        <p:nvSpPr>
          <p:cNvPr id="6" name="Slide Number Placeholder 5"/>
          <p:cNvSpPr>
            <a:spLocks noGrp="1"/>
          </p:cNvSpPr>
          <p:nvPr>
            <p:ph type="sldNum" sz="quarter" idx="12"/>
          </p:nvPr>
        </p:nvSpPr>
        <p:spPr/>
        <p:txBody>
          <a:bodyPr/>
          <a:lstStyle/>
          <a:p>
            <a:fld id="{A764D214-15FA-44EA-90A9-5C0F2003FD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392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A58C6-AA18-4C08-8B5F-36F3C870C58A}" type="datetime1">
              <a:rPr lang="en-US" smtClean="0"/>
              <a:t>11/17/2024</a:t>
            </a:fld>
            <a:endParaRPr lang="en-US"/>
          </a:p>
        </p:txBody>
      </p:sp>
      <p:sp>
        <p:nvSpPr>
          <p:cNvPr id="5" name="Footer Placeholder 4"/>
          <p:cNvSpPr>
            <a:spLocks noGrp="1"/>
          </p:cNvSpPr>
          <p:nvPr>
            <p:ph type="ftr" sz="quarter" idx="11"/>
          </p:nvPr>
        </p:nvSpPr>
        <p:spPr/>
        <p:txBody>
          <a:bodyPr/>
          <a:lstStyle/>
          <a:p>
            <a:r>
              <a:rPr lang="en-US"/>
              <a:t>Sharpening and Spatial Filters</a:t>
            </a:r>
          </a:p>
        </p:txBody>
      </p:sp>
      <p:sp>
        <p:nvSpPr>
          <p:cNvPr id="6" name="Slide Number Placeholder 5"/>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201153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D51BBC-4A06-4AB8-8A3A-DF84E77251EC}" type="datetime1">
              <a:rPr lang="en-US" smtClean="0"/>
              <a:t>11/17/2024</a:t>
            </a:fld>
            <a:endParaRPr lang="en-US"/>
          </a:p>
        </p:txBody>
      </p:sp>
      <p:sp>
        <p:nvSpPr>
          <p:cNvPr id="5" name="Footer Placeholder 4"/>
          <p:cNvSpPr>
            <a:spLocks noGrp="1"/>
          </p:cNvSpPr>
          <p:nvPr>
            <p:ph type="ftr" sz="quarter" idx="11"/>
          </p:nvPr>
        </p:nvSpPr>
        <p:spPr/>
        <p:txBody>
          <a:bodyPr/>
          <a:lstStyle/>
          <a:p>
            <a:r>
              <a:rPr lang="en-US"/>
              <a:t>Sharpening and Spatial Filters</a:t>
            </a:r>
          </a:p>
        </p:txBody>
      </p:sp>
      <p:sp>
        <p:nvSpPr>
          <p:cNvPr id="6" name="Slide Number Placeholder 5"/>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300670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3D6F9E-098F-4402-ADA5-D459074DAD00}" type="datetime1">
              <a:rPr lang="en-US" smtClean="0"/>
              <a:t>11/17/2024</a:t>
            </a:fld>
            <a:endParaRPr lang="en-US"/>
          </a:p>
        </p:txBody>
      </p:sp>
      <p:sp>
        <p:nvSpPr>
          <p:cNvPr id="5" name="Footer Placeholder 4"/>
          <p:cNvSpPr>
            <a:spLocks noGrp="1"/>
          </p:cNvSpPr>
          <p:nvPr>
            <p:ph type="ftr" sz="quarter" idx="11"/>
          </p:nvPr>
        </p:nvSpPr>
        <p:spPr/>
        <p:txBody>
          <a:bodyPr/>
          <a:lstStyle/>
          <a:p>
            <a:r>
              <a:rPr lang="en-US"/>
              <a:t>Sharpening and Spatial Filters</a:t>
            </a:r>
          </a:p>
        </p:txBody>
      </p:sp>
      <p:sp>
        <p:nvSpPr>
          <p:cNvPr id="6" name="Slide Number Placeholder 5"/>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270662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33350-A0A1-430A-91E8-EC266B9B3F6A}" type="datetime1">
              <a:rPr lang="en-US" smtClean="0"/>
              <a:t>11/17/2024</a:t>
            </a:fld>
            <a:endParaRPr lang="en-US"/>
          </a:p>
        </p:txBody>
      </p:sp>
      <p:sp>
        <p:nvSpPr>
          <p:cNvPr id="5" name="Footer Placeholder 4"/>
          <p:cNvSpPr>
            <a:spLocks noGrp="1"/>
          </p:cNvSpPr>
          <p:nvPr>
            <p:ph type="ftr" sz="quarter" idx="11"/>
          </p:nvPr>
        </p:nvSpPr>
        <p:spPr/>
        <p:txBody>
          <a:bodyPr/>
          <a:lstStyle/>
          <a:p>
            <a:r>
              <a:rPr lang="en-US"/>
              <a:t>Sharpening and Spatial Filters</a:t>
            </a:r>
          </a:p>
        </p:txBody>
      </p:sp>
      <p:sp>
        <p:nvSpPr>
          <p:cNvPr id="6" name="Slide Number Placeholder 5"/>
          <p:cNvSpPr>
            <a:spLocks noGrp="1"/>
          </p:cNvSpPr>
          <p:nvPr>
            <p:ph type="sldNum" sz="quarter" idx="12"/>
          </p:nvPr>
        </p:nvSpPr>
        <p:spPr/>
        <p:txBody>
          <a:bodyPr/>
          <a:lstStyle/>
          <a:p>
            <a:fld id="{A764D214-15FA-44EA-90A9-5C0F2003FD5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29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ABB77-61FE-4889-82DA-0117D2CFF2D3}" type="datetime1">
              <a:rPr lang="en-US" smtClean="0"/>
              <a:t>11/17/2024</a:t>
            </a:fld>
            <a:endParaRPr lang="en-US"/>
          </a:p>
        </p:txBody>
      </p:sp>
      <p:sp>
        <p:nvSpPr>
          <p:cNvPr id="6" name="Footer Placeholder 5"/>
          <p:cNvSpPr>
            <a:spLocks noGrp="1"/>
          </p:cNvSpPr>
          <p:nvPr>
            <p:ph type="ftr" sz="quarter" idx="11"/>
          </p:nvPr>
        </p:nvSpPr>
        <p:spPr/>
        <p:txBody>
          <a:bodyPr/>
          <a:lstStyle/>
          <a:p>
            <a:r>
              <a:rPr lang="en-US"/>
              <a:t>Sharpening and Spatial Filters</a:t>
            </a:r>
          </a:p>
        </p:txBody>
      </p:sp>
      <p:sp>
        <p:nvSpPr>
          <p:cNvPr id="7" name="Slide Number Placeholder 6"/>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300443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2B7B78-436E-4D78-A286-8C76FAF7CE67}" type="datetime1">
              <a:rPr lang="en-US" smtClean="0"/>
              <a:t>11/17/2024</a:t>
            </a:fld>
            <a:endParaRPr lang="en-US"/>
          </a:p>
        </p:txBody>
      </p:sp>
      <p:sp>
        <p:nvSpPr>
          <p:cNvPr id="8" name="Footer Placeholder 7"/>
          <p:cNvSpPr>
            <a:spLocks noGrp="1"/>
          </p:cNvSpPr>
          <p:nvPr>
            <p:ph type="ftr" sz="quarter" idx="11"/>
          </p:nvPr>
        </p:nvSpPr>
        <p:spPr/>
        <p:txBody>
          <a:bodyPr/>
          <a:lstStyle/>
          <a:p>
            <a:r>
              <a:rPr lang="en-US"/>
              <a:t>Sharpening and Spatial Filters</a:t>
            </a:r>
          </a:p>
        </p:txBody>
      </p:sp>
      <p:sp>
        <p:nvSpPr>
          <p:cNvPr id="9" name="Slide Number Placeholder 8"/>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209830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9EEE89-491E-47E0-A742-525272B02055}" type="datetime1">
              <a:rPr lang="en-US" smtClean="0"/>
              <a:t>11/17/2024</a:t>
            </a:fld>
            <a:endParaRPr lang="en-US"/>
          </a:p>
        </p:txBody>
      </p:sp>
      <p:sp>
        <p:nvSpPr>
          <p:cNvPr id="4" name="Footer Placeholder 3"/>
          <p:cNvSpPr>
            <a:spLocks noGrp="1"/>
          </p:cNvSpPr>
          <p:nvPr>
            <p:ph type="ftr" sz="quarter" idx="11"/>
          </p:nvPr>
        </p:nvSpPr>
        <p:spPr/>
        <p:txBody>
          <a:bodyPr/>
          <a:lstStyle/>
          <a:p>
            <a:r>
              <a:rPr lang="en-US"/>
              <a:t>Sharpening and Spatial Filters</a:t>
            </a:r>
          </a:p>
        </p:txBody>
      </p:sp>
      <p:sp>
        <p:nvSpPr>
          <p:cNvPr id="5" name="Slide Number Placeholder 4"/>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408121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D17CB8-F838-4127-8D29-7EAD7CB54AA6}" type="datetime1">
              <a:rPr lang="en-US" smtClean="0"/>
              <a:t>11/17/2024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Sharpening and Spatial Filters</a:t>
            </a:r>
          </a:p>
        </p:txBody>
      </p:sp>
      <p:sp>
        <p:nvSpPr>
          <p:cNvPr id="9" name="Slide Number Placeholder 8"/>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137747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EB0FD22-041E-428F-8237-D709213AC3FA}" type="datetime1">
              <a:rPr lang="en-US" smtClean="0"/>
              <a:t>11/17/2024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Sharpening and Spatial Filters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764D214-15FA-44EA-90A9-5C0F2003FD5D}" type="slidenum">
              <a:rPr lang="en-US" smtClean="0"/>
              <a:t>‹#›</a:t>
            </a:fld>
            <a:endParaRPr lang="en-US"/>
          </a:p>
        </p:txBody>
      </p:sp>
    </p:spTree>
    <p:extLst>
      <p:ext uri="{BB962C8B-B14F-4D97-AF65-F5344CB8AC3E}">
        <p14:creationId xmlns:p14="http://schemas.microsoft.com/office/powerpoint/2010/main" val="18155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9C06D92-9FB5-4C66-A6C3-0E5CA542CF77}" type="datetime1">
              <a:rPr lang="en-US" smtClean="0"/>
              <a:t>11/17/2024</a:t>
            </a:fld>
            <a:endParaRPr lang="en-US"/>
          </a:p>
        </p:txBody>
      </p:sp>
      <p:sp>
        <p:nvSpPr>
          <p:cNvPr id="6" name="Footer Placeholder 5"/>
          <p:cNvSpPr>
            <a:spLocks noGrp="1"/>
          </p:cNvSpPr>
          <p:nvPr>
            <p:ph type="ftr" sz="quarter" idx="11"/>
          </p:nvPr>
        </p:nvSpPr>
        <p:spPr/>
        <p:txBody>
          <a:bodyPr/>
          <a:lstStyle/>
          <a:p>
            <a:r>
              <a:rPr lang="en-US"/>
              <a:t>Sharpening and Spatial Filters</a:t>
            </a:r>
          </a:p>
        </p:txBody>
      </p:sp>
      <p:sp>
        <p:nvSpPr>
          <p:cNvPr id="7" name="Slide Number Placeholder 6"/>
          <p:cNvSpPr>
            <a:spLocks noGrp="1"/>
          </p:cNvSpPr>
          <p:nvPr>
            <p:ph type="sldNum" sz="quarter" idx="12"/>
          </p:nvPr>
        </p:nvSpPr>
        <p:spPr/>
        <p:txBody>
          <a:bodyPr/>
          <a:lstStyle/>
          <a:p>
            <a:fld id="{A764D214-15FA-44EA-90A9-5C0F2003FD5D}" type="slidenum">
              <a:rPr lang="en-US" smtClean="0"/>
              <a:t>‹#›</a:t>
            </a:fld>
            <a:endParaRPr lang="en-US"/>
          </a:p>
        </p:txBody>
      </p:sp>
    </p:spTree>
    <p:extLst>
      <p:ext uri="{BB962C8B-B14F-4D97-AF65-F5344CB8AC3E}">
        <p14:creationId xmlns:p14="http://schemas.microsoft.com/office/powerpoint/2010/main" val="247733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A89D6-F80C-4629-8180-C49DCBE7A3A6}" type="datetime1">
              <a:rPr lang="en-US" smtClean="0"/>
              <a:t>11/17/2024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Sharpening and Spatial Filters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764D214-15FA-44EA-90A9-5C0F2003FD5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52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0.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0.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5.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1.png"/><Relationship Id="rId1" Type="http://schemas.openxmlformats.org/officeDocument/2006/relationships/slideLayout" Target="../slideLayouts/slideLayout2.xml"/><Relationship Id="rId4" Type="http://schemas.openxmlformats.org/officeDocument/2006/relationships/image" Target="../media/image491.png"/></Relationships>
</file>

<file path=ppt/slides/_rels/slide56.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00.png"/></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109;p13">
            <a:extLst>
              <a:ext uri="{FF2B5EF4-FFF2-40B4-BE49-F238E27FC236}">
                <a16:creationId xmlns:a16="http://schemas.microsoft.com/office/drawing/2014/main" id="{D0B6E642-0AEC-E2E1-8E6B-224D956101DE}"/>
              </a:ext>
            </a:extLst>
          </p:cNvPr>
          <p:cNvSpPr txBox="1">
            <a:spLocks noGrp="1"/>
          </p:cNvSpPr>
          <p:nvPr>
            <p:ph type="ctrTitle"/>
          </p:nvPr>
        </p:nvSpPr>
        <p:spPr>
          <a:xfrm>
            <a:off x="1252538" y="2768600"/>
            <a:ext cx="9839325" cy="1590675"/>
          </a:xfrm>
        </p:spPr>
        <p:txBody>
          <a:bodyPr spcFirstLastPara="1" wrap="square" lIns="91425" tIns="45700" rIns="91425" bIns="45700" anchorCtr="0">
            <a:noAutofit/>
          </a:bodyPr>
          <a:lstStyle/>
          <a:p>
            <a:pPr algn="ctr">
              <a:spcBef>
                <a:spcPts val="0"/>
              </a:spcBef>
              <a:spcAft>
                <a:spcPts val="0"/>
              </a:spcAft>
              <a:buClr>
                <a:srgbClr val="262626"/>
              </a:buClr>
              <a:buSzPts val="4800"/>
              <a:buFont typeface="Times New Roman"/>
              <a:buNone/>
              <a:defRPr/>
            </a:pPr>
            <a:r>
              <a:rPr lang="en-US" sz="4000" i="1" dirty="0">
                <a:solidFill>
                  <a:schemeClr val="tx1"/>
                </a:solidFill>
                <a:latin typeface="Times New Roman"/>
                <a:ea typeface="Times New Roman"/>
                <a:cs typeface="Times New Roman"/>
                <a:sym typeface="Times New Roman"/>
              </a:rPr>
              <a:t>Chapter 3 ~ Intensity Transformation and Spatial Filtering</a:t>
            </a:r>
            <a:endParaRPr sz="4000" i="1" dirty="0">
              <a:solidFill>
                <a:schemeClr val="tx1"/>
              </a:solidFill>
              <a:latin typeface="Times New Roman"/>
              <a:ea typeface="Times New Roman"/>
              <a:cs typeface="Times New Roman"/>
              <a:sym typeface="Times New Roman"/>
            </a:endParaRPr>
          </a:p>
        </p:txBody>
      </p:sp>
      <p:sp>
        <p:nvSpPr>
          <p:cNvPr id="27651" name="Google Shape;110;p13">
            <a:extLst>
              <a:ext uri="{FF2B5EF4-FFF2-40B4-BE49-F238E27FC236}">
                <a16:creationId xmlns:a16="http://schemas.microsoft.com/office/drawing/2014/main" id="{0D3523BE-D679-6F5E-A491-8E476C03F7EA}"/>
              </a:ext>
            </a:extLst>
          </p:cNvPr>
          <p:cNvSpPr txBox="1">
            <a:spLocks noChangeArrowheads="1"/>
          </p:cNvSpPr>
          <p:nvPr/>
        </p:nvSpPr>
        <p:spPr bwMode="auto">
          <a:xfrm>
            <a:off x="3346450" y="4552950"/>
            <a:ext cx="58943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lnSpc>
                <a:spcPct val="150000"/>
              </a:lnSpc>
            </a:pPr>
            <a:r>
              <a:rPr lang="en-US" altLang="en-US" sz="2000" b="1"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 M. Mahedy Hasan</a:t>
            </a:r>
            <a:endParaRPr lang="en-US" altLang="en-US"/>
          </a:p>
          <a:p>
            <a:pPr algn="ctr">
              <a:lnSpc>
                <a:spcPct val="150000"/>
              </a:lnSpc>
            </a:pPr>
            <a:r>
              <a:rPr lang="en-US"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Assistant Professor, Dept. of CSE</a:t>
            </a:r>
            <a:endParaRPr lang="en-US" altLang="en-US"/>
          </a:p>
          <a:p>
            <a:pPr algn="ctr">
              <a:lnSpc>
                <a:spcPct val="150000"/>
              </a:lnSpc>
            </a:pPr>
            <a:r>
              <a:rPr lang="en-US"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RUET, Rajshahi-6204, Bangladesh.</a:t>
            </a:r>
            <a:endParaRPr lang="en-US" altLang="en-US"/>
          </a:p>
        </p:txBody>
      </p:sp>
      <p:pic>
        <p:nvPicPr>
          <p:cNvPr id="27652" name="Google Shape;111;p13">
            <a:extLst>
              <a:ext uri="{FF2B5EF4-FFF2-40B4-BE49-F238E27FC236}">
                <a16:creationId xmlns:a16="http://schemas.microsoft.com/office/drawing/2014/main" id="{49C2078E-AB43-3A2F-1CEE-DC7851F3792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963" y="669925"/>
            <a:ext cx="1108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Google Shape;112;p13">
            <a:extLst>
              <a:ext uri="{FF2B5EF4-FFF2-40B4-BE49-F238E27FC236}">
                <a16:creationId xmlns:a16="http://schemas.microsoft.com/office/drawing/2014/main" id="{BDEB3B97-60E0-F025-7E98-C44972BFD5A5}"/>
              </a:ext>
            </a:extLst>
          </p:cNvPr>
          <p:cNvSpPr txBox="1">
            <a:spLocks noChangeArrowheads="1"/>
          </p:cNvSpPr>
          <p:nvPr/>
        </p:nvSpPr>
        <p:spPr bwMode="auto">
          <a:xfrm>
            <a:off x="4568825" y="114300"/>
            <a:ext cx="3054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r>
              <a:rPr lang="en-US" altLang="en-US"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Heaven’s Light is Our Guide</a:t>
            </a:r>
            <a:endParaRPr lang="en-US" altLang="en-US"/>
          </a:p>
        </p:txBody>
      </p:sp>
      <p:sp>
        <p:nvSpPr>
          <p:cNvPr id="27654" name="Google Shape;113;p13">
            <a:extLst>
              <a:ext uri="{FF2B5EF4-FFF2-40B4-BE49-F238E27FC236}">
                <a16:creationId xmlns:a16="http://schemas.microsoft.com/office/drawing/2014/main" id="{07C81C72-056A-B02C-FD2A-508CCFD418C8}"/>
              </a:ext>
            </a:extLst>
          </p:cNvPr>
          <p:cNvSpPr txBox="1">
            <a:spLocks noChangeArrowheads="1"/>
          </p:cNvSpPr>
          <p:nvPr/>
        </p:nvSpPr>
        <p:spPr bwMode="auto">
          <a:xfrm>
            <a:off x="1449388" y="1928813"/>
            <a:ext cx="8974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r>
              <a:rPr lang="en-US"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Department of Computer Science &amp; Engineering</a:t>
            </a:r>
            <a:endParaRPr lang="en-US" altLang="en-US" dirty="0"/>
          </a:p>
          <a:p>
            <a:pPr algn="ct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Rajshahi University of Engineering &amp; Technology, Rajshahi-6204, Bangladesh.</a:t>
            </a:r>
            <a:endParaRPr lang="en-US" altLang="en-US" dirty="0"/>
          </a:p>
        </p:txBody>
      </p:sp>
      <p:sp>
        <p:nvSpPr>
          <p:cNvPr id="2" name="Date Placeholder 1">
            <a:extLst>
              <a:ext uri="{FF2B5EF4-FFF2-40B4-BE49-F238E27FC236}">
                <a16:creationId xmlns:a16="http://schemas.microsoft.com/office/drawing/2014/main" id="{E07C1C74-B735-BB16-320D-997E68288805}"/>
              </a:ext>
            </a:extLst>
          </p:cNvPr>
          <p:cNvSpPr>
            <a:spLocks noGrp="1"/>
          </p:cNvSpPr>
          <p:nvPr>
            <p:ph type="dt" sz="half" idx="10"/>
          </p:nvPr>
        </p:nvSpPr>
        <p:spPr/>
        <p:txBody>
          <a:bodyPr/>
          <a:lstStyle/>
          <a:p>
            <a:fld id="{14FF9A40-3C32-4750-95A8-86BC8C35094E}" type="datetime1">
              <a:rPr lang="en-US" smtClean="0"/>
              <a:t>11/17/2024</a:t>
            </a:fld>
            <a:endParaRPr lang="en-US"/>
          </a:p>
        </p:txBody>
      </p:sp>
      <p:sp>
        <p:nvSpPr>
          <p:cNvPr id="3" name="Footer Placeholder 2">
            <a:extLst>
              <a:ext uri="{FF2B5EF4-FFF2-40B4-BE49-F238E27FC236}">
                <a16:creationId xmlns:a16="http://schemas.microsoft.com/office/drawing/2014/main" id="{3B4A867C-3586-A418-F3C5-2836B293F238}"/>
              </a:ext>
            </a:extLst>
          </p:cNvPr>
          <p:cNvSpPr>
            <a:spLocks noGrp="1"/>
          </p:cNvSpPr>
          <p:nvPr>
            <p:ph type="ftr" sz="quarter" idx="11"/>
          </p:nvPr>
        </p:nvSpPr>
        <p:spPr/>
        <p:txBody>
          <a:bodyPr/>
          <a:lstStyle/>
          <a:p>
            <a:r>
              <a:rPr lang="en-US"/>
              <a:t>Mathematical Tools Used in Digital Image Processing</a:t>
            </a:r>
          </a:p>
        </p:txBody>
      </p:sp>
      <p:sp>
        <p:nvSpPr>
          <p:cNvPr id="4" name="Slide Number Placeholder 3">
            <a:extLst>
              <a:ext uri="{FF2B5EF4-FFF2-40B4-BE49-F238E27FC236}">
                <a16:creationId xmlns:a16="http://schemas.microsoft.com/office/drawing/2014/main" id="{EC7C6B02-A5A9-85AB-CEDE-077227C67CE7}"/>
              </a:ext>
            </a:extLst>
          </p:cNvPr>
          <p:cNvSpPr>
            <a:spLocks noGrp="1"/>
          </p:cNvSpPr>
          <p:nvPr>
            <p:ph type="sldNum" sz="quarter" idx="12"/>
          </p:nvPr>
        </p:nvSpPr>
        <p:spPr/>
        <p:txBody>
          <a:bodyPr/>
          <a:lstStyle/>
          <a:p>
            <a:fld id="{6AACA9C9-CED9-4A10-979B-54DBF32CAC7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8A26-2671-47FC-836B-0E2F0849E514}"/>
              </a:ext>
            </a:extLst>
          </p:cNvPr>
          <p:cNvSpPr>
            <a:spLocks noGrp="1"/>
          </p:cNvSpPr>
          <p:nvPr>
            <p:ph type="title"/>
          </p:nvPr>
        </p:nvSpPr>
        <p:spPr/>
        <p:txBody>
          <a:bodyPr/>
          <a:lstStyle/>
          <a:p>
            <a:r>
              <a:rPr lang="en-US" dirty="0"/>
              <a:t>Spatial Correlation and Convolution</a:t>
            </a:r>
          </a:p>
        </p:txBody>
      </p:sp>
      <p:pic>
        <p:nvPicPr>
          <p:cNvPr id="8" name="Picture 7">
            <a:extLst>
              <a:ext uri="{FF2B5EF4-FFF2-40B4-BE49-F238E27FC236}">
                <a16:creationId xmlns:a16="http://schemas.microsoft.com/office/drawing/2014/main" id="{648E80E2-BDA1-4D4F-87F8-525A05AE5D61}"/>
              </a:ext>
            </a:extLst>
          </p:cNvPr>
          <p:cNvPicPr>
            <a:picLocks noChangeAspect="1"/>
          </p:cNvPicPr>
          <p:nvPr/>
        </p:nvPicPr>
        <p:blipFill>
          <a:blip r:embed="rId2"/>
          <a:stretch>
            <a:fillRect/>
          </a:stretch>
        </p:blipFill>
        <p:spPr>
          <a:xfrm>
            <a:off x="3418449" y="1856935"/>
            <a:ext cx="5416062" cy="4417256"/>
          </a:xfrm>
          <a:prstGeom prst="rect">
            <a:avLst/>
          </a:prstGeom>
        </p:spPr>
      </p:pic>
      <p:sp>
        <p:nvSpPr>
          <p:cNvPr id="3" name="Date Placeholder 2">
            <a:extLst>
              <a:ext uri="{FF2B5EF4-FFF2-40B4-BE49-F238E27FC236}">
                <a16:creationId xmlns:a16="http://schemas.microsoft.com/office/drawing/2014/main" id="{D303B228-6001-4DFB-9A08-05F8F9F8FDB5}"/>
              </a:ext>
            </a:extLst>
          </p:cNvPr>
          <p:cNvSpPr>
            <a:spLocks noGrp="1"/>
          </p:cNvSpPr>
          <p:nvPr>
            <p:ph type="dt" sz="half" idx="10"/>
          </p:nvPr>
        </p:nvSpPr>
        <p:spPr/>
        <p:txBody>
          <a:bodyPr/>
          <a:lstStyle/>
          <a:p>
            <a:fld id="{DCF40467-FA49-46AE-985E-49463CAF8470}" type="datetime1">
              <a:rPr lang="en-US" smtClean="0"/>
              <a:t>11/17/2024</a:t>
            </a:fld>
            <a:endParaRPr lang="en-US"/>
          </a:p>
        </p:txBody>
      </p:sp>
      <p:sp>
        <p:nvSpPr>
          <p:cNvPr id="4" name="Footer Placeholder 3">
            <a:extLst>
              <a:ext uri="{FF2B5EF4-FFF2-40B4-BE49-F238E27FC236}">
                <a16:creationId xmlns:a16="http://schemas.microsoft.com/office/drawing/2014/main" id="{09AE6EEC-4757-4947-A092-A038C6D27E2F}"/>
              </a:ext>
            </a:extLst>
          </p:cNvPr>
          <p:cNvSpPr>
            <a:spLocks noGrp="1"/>
          </p:cNvSpPr>
          <p:nvPr>
            <p:ph type="ftr" sz="quarter" idx="11"/>
          </p:nvPr>
        </p:nvSpPr>
        <p:spPr/>
        <p:txBody>
          <a:bodyPr/>
          <a:lstStyle/>
          <a:p>
            <a:r>
              <a:rPr lang="en-US"/>
              <a:t>Sharpening and Spatial Filters</a:t>
            </a:r>
          </a:p>
        </p:txBody>
      </p:sp>
      <p:sp>
        <p:nvSpPr>
          <p:cNvPr id="5" name="Slide Number Placeholder 4">
            <a:extLst>
              <a:ext uri="{FF2B5EF4-FFF2-40B4-BE49-F238E27FC236}">
                <a16:creationId xmlns:a16="http://schemas.microsoft.com/office/drawing/2014/main" id="{4A10F20D-2072-47AF-A035-76462B09EB6E}"/>
              </a:ext>
            </a:extLst>
          </p:cNvPr>
          <p:cNvSpPr>
            <a:spLocks noGrp="1"/>
          </p:cNvSpPr>
          <p:nvPr>
            <p:ph type="sldNum" sz="quarter" idx="12"/>
          </p:nvPr>
        </p:nvSpPr>
        <p:spPr/>
        <p:txBody>
          <a:bodyPr/>
          <a:lstStyle/>
          <a:p>
            <a:fld id="{A764D214-15FA-44EA-90A9-5C0F2003FD5D}" type="slidenum">
              <a:rPr lang="en-US" smtClean="0"/>
              <a:t>10</a:t>
            </a:fld>
            <a:endParaRPr lang="en-US"/>
          </a:p>
        </p:txBody>
      </p:sp>
    </p:spTree>
    <p:extLst>
      <p:ext uri="{BB962C8B-B14F-4D97-AF65-F5344CB8AC3E}">
        <p14:creationId xmlns:p14="http://schemas.microsoft.com/office/powerpoint/2010/main" val="133989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EFDA-7B90-4110-BDE3-6A1601C4E196}"/>
              </a:ext>
            </a:extLst>
          </p:cNvPr>
          <p:cNvSpPr>
            <a:spLocks noGrp="1"/>
          </p:cNvSpPr>
          <p:nvPr>
            <p:ph type="title"/>
          </p:nvPr>
        </p:nvSpPr>
        <p:spPr/>
        <p:txBody>
          <a:bodyPr/>
          <a:lstStyle/>
          <a:p>
            <a:r>
              <a:rPr lang="en-US" dirty="0"/>
              <a:t>Spatial Correlation and Convolution</a:t>
            </a:r>
          </a:p>
        </p:txBody>
      </p:sp>
      <p:pic>
        <p:nvPicPr>
          <p:cNvPr id="4" name="Content Placeholder 3">
            <a:extLst>
              <a:ext uri="{FF2B5EF4-FFF2-40B4-BE49-F238E27FC236}">
                <a16:creationId xmlns:a16="http://schemas.microsoft.com/office/drawing/2014/main" id="{65D6F9DA-A40E-4C3A-8FAD-5C0ADCD1AC73}"/>
              </a:ext>
            </a:extLst>
          </p:cNvPr>
          <p:cNvPicPr>
            <a:picLocks noGrp="1" noChangeAspect="1"/>
          </p:cNvPicPr>
          <p:nvPr>
            <p:ph idx="1"/>
          </p:nvPr>
        </p:nvPicPr>
        <p:blipFill>
          <a:blip r:embed="rId2"/>
          <a:stretch>
            <a:fillRect/>
          </a:stretch>
        </p:blipFill>
        <p:spPr>
          <a:xfrm>
            <a:off x="3207434" y="1842868"/>
            <a:ext cx="6330461" cy="4417255"/>
          </a:xfrm>
          <a:prstGeom prst="rect">
            <a:avLst/>
          </a:prstGeom>
        </p:spPr>
      </p:pic>
      <p:sp>
        <p:nvSpPr>
          <p:cNvPr id="3" name="Date Placeholder 2">
            <a:extLst>
              <a:ext uri="{FF2B5EF4-FFF2-40B4-BE49-F238E27FC236}">
                <a16:creationId xmlns:a16="http://schemas.microsoft.com/office/drawing/2014/main" id="{1B2C4591-F38C-4AFE-B367-A12B7F696ACE}"/>
              </a:ext>
            </a:extLst>
          </p:cNvPr>
          <p:cNvSpPr>
            <a:spLocks noGrp="1"/>
          </p:cNvSpPr>
          <p:nvPr>
            <p:ph type="dt" sz="half" idx="10"/>
          </p:nvPr>
        </p:nvSpPr>
        <p:spPr/>
        <p:txBody>
          <a:bodyPr/>
          <a:lstStyle/>
          <a:p>
            <a:fld id="{62DABA77-657F-429E-8303-25B4F585D6F9}" type="datetime1">
              <a:rPr lang="en-US" smtClean="0"/>
              <a:t>11/17/2024</a:t>
            </a:fld>
            <a:endParaRPr lang="en-US"/>
          </a:p>
        </p:txBody>
      </p:sp>
      <p:sp>
        <p:nvSpPr>
          <p:cNvPr id="5" name="Footer Placeholder 4">
            <a:extLst>
              <a:ext uri="{FF2B5EF4-FFF2-40B4-BE49-F238E27FC236}">
                <a16:creationId xmlns:a16="http://schemas.microsoft.com/office/drawing/2014/main" id="{EC60B7A4-1879-4128-AFBA-540CBF56FAC4}"/>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C8EEF9DE-C42E-480F-95C7-092BBCE3FB11}"/>
              </a:ext>
            </a:extLst>
          </p:cNvPr>
          <p:cNvSpPr>
            <a:spLocks noGrp="1"/>
          </p:cNvSpPr>
          <p:nvPr>
            <p:ph type="sldNum" sz="quarter" idx="12"/>
          </p:nvPr>
        </p:nvSpPr>
        <p:spPr/>
        <p:txBody>
          <a:bodyPr/>
          <a:lstStyle/>
          <a:p>
            <a:fld id="{A764D214-15FA-44EA-90A9-5C0F2003FD5D}" type="slidenum">
              <a:rPr lang="en-US" smtClean="0"/>
              <a:t>11</a:t>
            </a:fld>
            <a:endParaRPr lang="en-US"/>
          </a:p>
        </p:txBody>
      </p:sp>
    </p:spTree>
    <p:extLst>
      <p:ext uri="{BB962C8B-B14F-4D97-AF65-F5344CB8AC3E}">
        <p14:creationId xmlns:p14="http://schemas.microsoft.com/office/powerpoint/2010/main" val="62273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F2F1-A2C2-4F7B-A8CE-F327544F6D02}"/>
              </a:ext>
            </a:extLst>
          </p:cNvPr>
          <p:cNvSpPr>
            <a:spLocks noGrp="1"/>
          </p:cNvSpPr>
          <p:nvPr>
            <p:ph type="title"/>
          </p:nvPr>
        </p:nvSpPr>
        <p:spPr/>
        <p:txBody>
          <a:bodyPr/>
          <a:lstStyle/>
          <a:p>
            <a:r>
              <a:rPr lang="en-US" dirty="0"/>
              <a:t>Spatial Correlation and Convolution</a:t>
            </a:r>
          </a:p>
        </p:txBody>
      </p:sp>
      <p:pic>
        <p:nvPicPr>
          <p:cNvPr id="4" name="Content Placeholder 3">
            <a:extLst>
              <a:ext uri="{FF2B5EF4-FFF2-40B4-BE49-F238E27FC236}">
                <a16:creationId xmlns:a16="http://schemas.microsoft.com/office/drawing/2014/main" id="{8E302BEF-737E-4D45-B718-41A41FB8BD84}"/>
              </a:ext>
            </a:extLst>
          </p:cNvPr>
          <p:cNvPicPr>
            <a:picLocks noGrp="1" noChangeAspect="1"/>
          </p:cNvPicPr>
          <p:nvPr>
            <p:ph idx="1"/>
          </p:nvPr>
        </p:nvPicPr>
        <p:blipFill>
          <a:blip r:embed="rId2"/>
          <a:stretch>
            <a:fillRect/>
          </a:stretch>
        </p:blipFill>
        <p:spPr>
          <a:xfrm>
            <a:off x="3253288" y="2715064"/>
            <a:ext cx="5685423" cy="2271273"/>
          </a:xfrm>
          <a:prstGeom prst="rect">
            <a:avLst/>
          </a:prstGeom>
        </p:spPr>
      </p:pic>
      <p:sp>
        <p:nvSpPr>
          <p:cNvPr id="3" name="Date Placeholder 2">
            <a:extLst>
              <a:ext uri="{FF2B5EF4-FFF2-40B4-BE49-F238E27FC236}">
                <a16:creationId xmlns:a16="http://schemas.microsoft.com/office/drawing/2014/main" id="{CC3C28F7-FF52-44FE-B66D-677BE26F4CC0}"/>
              </a:ext>
            </a:extLst>
          </p:cNvPr>
          <p:cNvSpPr>
            <a:spLocks noGrp="1"/>
          </p:cNvSpPr>
          <p:nvPr>
            <p:ph type="dt" sz="half" idx="10"/>
          </p:nvPr>
        </p:nvSpPr>
        <p:spPr/>
        <p:txBody>
          <a:bodyPr/>
          <a:lstStyle/>
          <a:p>
            <a:fld id="{9B5CDABD-DC5A-4B00-B1E7-6F2B6FD3FE93}" type="datetime1">
              <a:rPr lang="en-US" smtClean="0"/>
              <a:t>11/17/2024</a:t>
            </a:fld>
            <a:endParaRPr lang="en-US"/>
          </a:p>
        </p:txBody>
      </p:sp>
      <p:sp>
        <p:nvSpPr>
          <p:cNvPr id="5" name="Footer Placeholder 4">
            <a:extLst>
              <a:ext uri="{FF2B5EF4-FFF2-40B4-BE49-F238E27FC236}">
                <a16:creationId xmlns:a16="http://schemas.microsoft.com/office/drawing/2014/main" id="{72DC13C6-9B22-4A59-A82E-92E58D2BFDC0}"/>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E4D96E52-F586-45DE-A6E3-10DD16EE08BB}"/>
              </a:ext>
            </a:extLst>
          </p:cNvPr>
          <p:cNvSpPr>
            <a:spLocks noGrp="1"/>
          </p:cNvSpPr>
          <p:nvPr>
            <p:ph type="sldNum" sz="quarter" idx="12"/>
          </p:nvPr>
        </p:nvSpPr>
        <p:spPr/>
        <p:txBody>
          <a:bodyPr/>
          <a:lstStyle/>
          <a:p>
            <a:fld id="{A764D214-15FA-44EA-90A9-5C0F2003FD5D}" type="slidenum">
              <a:rPr lang="en-US" smtClean="0"/>
              <a:t>12</a:t>
            </a:fld>
            <a:endParaRPr lang="en-US"/>
          </a:p>
        </p:txBody>
      </p:sp>
    </p:spTree>
    <p:extLst>
      <p:ext uri="{BB962C8B-B14F-4D97-AF65-F5344CB8AC3E}">
        <p14:creationId xmlns:p14="http://schemas.microsoft.com/office/powerpoint/2010/main" val="73905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32E3-B11E-41FD-A1D5-F4AFC847DAA5}"/>
              </a:ext>
            </a:extLst>
          </p:cNvPr>
          <p:cNvSpPr>
            <a:spLocks noGrp="1"/>
          </p:cNvSpPr>
          <p:nvPr>
            <p:ph type="title"/>
          </p:nvPr>
        </p:nvSpPr>
        <p:spPr/>
        <p:txBody>
          <a:bodyPr/>
          <a:lstStyle/>
          <a:p>
            <a:r>
              <a:rPr lang="en-US" dirty="0"/>
              <a:t>Spatial Correlation and Convolution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702578-AC2F-46B3-A3FF-32197070C974}"/>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b="1" dirty="0">
                    <a:latin typeface="Cambria Math" panose="02040503050406030204" pitchFamily="18" charset="0"/>
                  </a:rPr>
                  <a:t>Correlation formula </a:t>
                </a:r>
                <a:r>
                  <a:rPr lang="en-US" dirty="0"/>
                  <a:t>the </a:t>
                </a:r>
                <a:r>
                  <a:rPr lang="en-US" i="1" dirty="0"/>
                  <a:t>correlation </a:t>
                </a:r>
                <a:r>
                  <a:rPr lang="en-US" dirty="0"/>
                  <a:t>of a kernel </a:t>
                </a:r>
                <a:r>
                  <a:rPr lang="en-US" i="1" dirty="0"/>
                  <a:t>w </a:t>
                </a:r>
                <a:r>
                  <a:rPr lang="en-US" dirty="0"/>
                  <a:t>of size m x n with an image </a:t>
                </a:r>
                <a:r>
                  <a:rPr lang="en-US" i="1" dirty="0"/>
                  <a:t>f</a:t>
                </a:r>
                <a:r>
                  <a:rPr lang="en-US" dirty="0"/>
                  <a:t>(</a:t>
                </a:r>
                <a:r>
                  <a:rPr lang="en-US" i="1" dirty="0"/>
                  <a:t>x</a:t>
                </a:r>
                <a:r>
                  <a:rPr lang="en-US" dirty="0"/>
                  <a:t>, </a:t>
                </a:r>
                <a:r>
                  <a:rPr lang="en-US" i="1" dirty="0"/>
                  <a:t>y</a:t>
                </a:r>
                <a:r>
                  <a:rPr lang="en-US" dirty="0"/>
                  <a:t>), denoted by is defined as </a:t>
                </a:r>
                <a:endParaRPr lang="en-US" b="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sub>
                        <m:sup>
                          <m:r>
                            <a:rPr lang="en-US" i="1">
                              <a:latin typeface="Cambria Math" panose="02040503050406030204" pitchFamily="18" charset="0"/>
                            </a:rPr>
                            <m:t>𝑎</m:t>
                          </m:r>
                        </m:sup>
                        <m:e>
                          <m:r>
                            <a:rPr lang="en-US">
                              <a:latin typeface="Cambria Math" panose="02040503050406030204" pitchFamily="18" charset="0"/>
                            </a:rPr>
                            <m:t> </m:t>
                          </m:r>
                        </m:e>
                      </m:nary>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𝑏</m:t>
                          </m:r>
                        </m:sub>
                        <m:sup>
                          <m:r>
                            <a:rPr lang="en-US" i="1">
                              <a:latin typeface="Cambria Math" panose="02040503050406030204" pitchFamily="18" charset="0"/>
                            </a:rPr>
                            <m:t>𝑏</m:t>
                          </m:r>
                        </m:sup>
                        <m:e>
                          <m:r>
                            <a:rPr lang="en-US">
                              <a:latin typeface="Cambria Math" panose="02040503050406030204" pitchFamily="18" charset="0"/>
                            </a:rPr>
                            <m:t> </m:t>
                          </m:r>
                        </m:e>
                      </m:nary>
                      <m:r>
                        <a:rPr lang="en-US" i="1">
                          <a:latin typeface="Cambria Math" panose="02040503050406030204" pitchFamily="18" charset="0"/>
                        </a:rPr>
                        <m:t>𝑤</m:t>
                      </m:r>
                      <m:r>
                        <a:rPr lang="en-US">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oMath>
                  </m:oMathPara>
                </a14:m>
                <a:endParaRPr lang="en-US" dirty="0"/>
              </a:p>
              <a:p>
                <a:pPr algn="just">
                  <a:lnSpc>
                    <a:spcPct val="150000"/>
                  </a:lnSpc>
                  <a:buFont typeface="Wingdings" panose="05000000000000000000" pitchFamily="2" charset="2"/>
                  <a:buChar char="v"/>
                </a:pPr>
                <a:r>
                  <a:rPr lang="en-US" b="1" dirty="0">
                    <a:latin typeface="Cambria Math" panose="02040503050406030204" pitchFamily="18" charset="0"/>
                  </a:rPr>
                  <a:t>Convolution formula </a:t>
                </a:r>
                <a:r>
                  <a:rPr lang="en-US" dirty="0"/>
                  <a:t>the </a:t>
                </a:r>
                <a:r>
                  <a:rPr lang="en-US" i="1" dirty="0"/>
                  <a:t>convolution </a:t>
                </a:r>
                <a:r>
                  <a:rPr lang="en-US" dirty="0"/>
                  <a:t>of a kernel </a:t>
                </a:r>
                <a:r>
                  <a:rPr lang="en-US" i="1" dirty="0"/>
                  <a:t>w </a:t>
                </a:r>
                <a:r>
                  <a:rPr lang="en-US" dirty="0"/>
                  <a:t>of size m x n with an image </a:t>
                </a:r>
                <a:r>
                  <a:rPr lang="en-US" i="1" dirty="0"/>
                  <a:t>f</a:t>
                </a:r>
                <a:r>
                  <a:rPr lang="en-US" dirty="0"/>
                  <a:t>(</a:t>
                </a:r>
                <a:r>
                  <a:rPr lang="en-US" i="1" dirty="0"/>
                  <a:t>x</a:t>
                </a:r>
                <a:r>
                  <a:rPr lang="en-US" dirty="0"/>
                  <a:t>, </a:t>
                </a:r>
                <a:r>
                  <a:rPr lang="en-US" i="1" dirty="0"/>
                  <a:t>y</a:t>
                </a:r>
                <a:r>
                  <a:rPr lang="en-US" dirty="0"/>
                  <a:t>), denoted by is defined as </a:t>
                </a:r>
                <a:endParaRPr lang="en-US" b="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𝑓</m:t>
                      </m:r>
                      <m:r>
                        <a:rPr lang="en-US" b="0" i="0" smtClean="0">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sub>
                        <m:sup>
                          <m:r>
                            <a:rPr lang="en-US" i="1">
                              <a:latin typeface="Cambria Math" panose="02040503050406030204" pitchFamily="18" charset="0"/>
                            </a:rPr>
                            <m:t>𝑎</m:t>
                          </m:r>
                        </m:sup>
                        <m:e>
                          <m:r>
                            <a:rPr lang="en-US">
                              <a:latin typeface="Cambria Math" panose="02040503050406030204" pitchFamily="18" charset="0"/>
                            </a:rPr>
                            <m:t> </m:t>
                          </m:r>
                        </m:e>
                      </m:nary>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𝑏</m:t>
                          </m:r>
                        </m:sub>
                        <m:sup>
                          <m:r>
                            <a:rPr lang="en-US" i="1">
                              <a:latin typeface="Cambria Math" panose="02040503050406030204" pitchFamily="18" charset="0"/>
                            </a:rPr>
                            <m:t>𝑏</m:t>
                          </m:r>
                        </m:sup>
                        <m:e>
                          <m:r>
                            <a:rPr lang="en-US">
                              <a:latin typeface="Cambria Math" panose="02040503050406030204" pitchFamily="18" charset="0"/>
                            </a:rPr>
                            <m:t> </m:t>
                          </m:r>
                        </m:e>
                      </m:nary>
                      <m:r>
                        <a:rPr lang="en-US" i="1">
                          <a:latin typeface="Cambria Math" panose="02040503050406030204" pitchFamily="18" charset="0"/>
                        </a:rPr>
                        <m:t>𝑤</m:t>
                      </m:r>
                      <m:r>
                        <a:rPr lang="en-US">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b="0" i="0" smtClean="0">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𝑦</m:t>
                      </m:r>
                      <m:r>
                        <a:rPr lang="en-US" b="0" i="0" smtClean="0">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FE702578-AC2F-46B3-A3FF-32197070C974}"/>
                  </a:ext>
                </a:extLst>
              </p:cNvPr>
              <p:cNvSpPr>
                <a:spLocks noGrp="1" noRot="1" noChangeAspect="1" noMove="1" noResize="1" noEditPoints="1" noAdjustHandles="1" noChangeArrowheads="1" noChangeShapeType="1" noTextEdit="1"/>
              </p:cNvSpPr>
              <p:nvPr>
                <p:ph idx="1"/>
              </p:nvPr>
            </p:nvSpPr>
            <p:spPr>
              <a:blipFill>
                <a:blip r:embed="rId2"/>
                <a:stretch>
                  <a:fillRect l="-1455" r="-212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6CD5B30-259E-446B-87B2-9C02132972F2}"/>
              </a:ext>
            </a:extLst>
          </p:cNvPr>
          <p:cNvSpPr>
            <a:spLocks noGrp="1"/>
          </p:cNvSpPr>
          <p:nvPr>
            <p:ph type="dt" sz="half" idx="10"/>
          </p:nvPr>
        </p:nvSpPr>
        <p:spPr/>
        <p:txBody>
          <a:bodyPr/>
          <a:lstStyle/>
          <a:p>
            <a:fld id="{A686553B-136C-4A73-A5B5-E5A130E69392}" type="datetime1">
              <a:rPr lang="en-US" smtClean="0"/>
              <a:t>11/17/2024</a:t>
            </a:fld>
            <a:endParaRPr lang="en-US"/>
          </a:p>
        </p:txBody>
      </p:sp>
      <p:sp>
        <p:nvSpPr>
          <p:cNvPr id="5" name="Footer Placeholder 4">
            <a:extLst>
              <a:ext uri="{FF2B5EF4-FFF2-40B4-BE49-F238E27FC236}">
                <a16:creationId xmlns:a16="http://schemas.microsoft.com/office/drawing/2014/main" id="{9E19549B-C3C7-4003-AFF7-3A7520FA30F0}"/>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6A89D3BE-C638-4779-900A-0E61D16E4175}"/>
              </a:ext>
            </a:extLst>
          </p:cNvPr>
          <p:cNvSpPr>
            <a:spLocks noGrp="1"/>
          </p:cNvSpPr>
          <p:nvPr>
            <p:ph type="sldNum" sz="quarter" idx="12"/>
          </p:nvPr>
        </p:nvSpPr>
        <p:spPr/>
        <p:txBody>
          <a:bodyPr/>
          <a:lstStyle/>
          <a:p>
            <a:fld id="{A764D214-15FA-44EA-90A9-5C0F2003FD5D}" type="slidenum">
              <a:rPr lang="en-US" smtClean="0"/>
              <a:t>13</a:t>
            </a:fld>
            <a:endParaRPr lang="en-US"/>
          </a:p>
        </p:txBody>
      </p:sp>
    </p:spTree>
    <p:extLst>
      <p:ext uri="{BB962C8B-B14F-4D97-AF65-F5344CB8AC3E}">
        <p14:creationId xmlns:p14="http://schemas.microsoft.com/office/powerpoint/2010/main" val="275648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25C5-8B8A-4F81-8D0A-89E2AACF206C}"/>
              </a:ext>
            </a:extLst>
          </p:cNvPr>
          <p:cNvSpPr>
            <a:spLocks noGrp="1"/>
          </p:cNvSpPr>
          <p:nvPr>
            <p:ph type="title"/>
          </p:nvPr>
        </p:nvSpPr>
        <p:spPr/>
        <p:txBody>
          <a:bodyPr/>
          <a:lstStyle/>
          <a:p>
            <a:r>
              <a:rPr lang="en-US" dirty="0"/>
              <a:t>Vector Representation of Linear Filtering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E43C4-44F8-4D51-943F-556EB0CFD636}"/>
                  </a:ext>
                </a:extLst>
              </p:cNvPr>
              <p:cNvSpPr>
                <a:spLocks noGrp="1"/>
              </p:cNvSpPr>
              <p:nvPr>
                <p:ph idx="1"/>
              </p:nvPr>
            </p:nvSpPr>
            <p:spPr>
              <a:xfrm>
                <a:off x="1097280" y="1845734"/>
                <a:ext cx="10058400" cy="4023360"/>
              </a:xfrm>
            </p:spPr>
            <p:txBody>
              <a:bodyPr>
                <a:normAutofit/>
              </a:bodyPr>
              <a:lstStyle/>
              <a:p>
                <a:pPr algn="just">
                  <a:lnSpc>
                    <a:spcPct val="150000"/>
                  </a:lnSpc>
                  <a:buFont typeface="Wingdings" panose="05000000000000000000" pitchFamily="2" charset="2"/>
                  <a:buChar char="v"/>
                </a:pPr>
                <a:r>
                  <a:rPr lang="en-US" dirty="0">
                    <a:solidFill>
                      <a:schemeClr val="tx1"/>
                    </a:solidFill>
                  </a:rPr>
                  <a:t>When interest lies in the characteristic response, </a:t>
                </a:r>
                <a14:m>
                  <m:oMath xmlns:m="http://schemas.openxmlformats.org/officeDocument/2006/math">
                    <m:r>
                      <m:rPr>
                        <m:sty m:val="p"/>
                      </m:rPr>
                      <a:rPr lang="en-US">
                        <a:solidFill>
                          <a:schemeClr val="tx1"/>
                        </a:solidFill>
                        <a:latin typeface="Cambria Math" panose="02040503050406030204" pitchFamily="18" charset="0"/>
                      </a:rPr>
                      <m:t>R</m:t>
                    </m:r>
                  </m:oMath>
                </a14:m>
                <a:r>
                  <a:rPr lang="en-US" dirty="0">
                    <a:solidFill>
                      <a:schemeClr val="tx1"/>
                    </a:solidFill>
                  </a:rPr>
                  <a:t>, of a mask either for correlation or convolution, it is convenient sometimes to write the sum of products as,</a:t>
                </a:r>
              </a:p>
              <a:p>
                <a:pPr marL="0" indent="0" algn="just">
                  <a:lnSpc>
                    <a:spcPct val="150000"/>
                  </a:lnSpc>
                  <a:buNone/>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rPr>
                        <m:t>R</m:t>
                      </m:r>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a:solidFill>
                                <a:schemeClr val="tx1"/>
                              </a:solidFill>
                              <a:latin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a:solidFill>
                                <a:schemeClr val="tx1"/>
                              </a:solidFill>
                              <a:latin typeface="Cambria Math" panose="02040503050406030204" pitchFamily="18" charset="0"/>
                            </a:rPr>
                            <m:t>2</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2</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𝑚𝑛</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𝑚𝑛</m:t>
                          </m:r>
                        </m:sub>
                      </m:sSub>
                      <m:r>
                        <a:rPr lang="en-US" b="0" i="1" smtClean="0">
                          <a:solidFill>
                            <a:schemeClr val="tx1"/>
                          </a:solidFill>
                          <a:latin typeface="Cambria Math" panose="02040503050406030204" pitchFamily="18" charset="0"/>
                        </a:rPr>
                        <m:t>=</m:t>
                      </m:r>
                      <m:nary>
                        <m:naryPr>
                          <m:chr m:val="∑"/>
                          <m:limLoc m:val="undOvr"/>
                          <m:grow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𝑘</m:t>
                          </m:r>
                          <m:r>
                            <a:rPr lang="en-US">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𝑚𝑛</m:t>
                          </m:r>
                        </m:sup>
                        <m:e>
                          <m:r>
                            <a:rPr lang="en-US">
                              <a:solidFill>
                                <a:schemeClr val="tx1"/>
                              </a:solidFill>
                              <a:latin typeface="Cambria Math" panose="02040503050406030204" pitchFamily="18" charset="0"/>
                            </a:rPr>
                            <m:t> </m:t>
                          </m:r>
                        </m:e>
                      </m:nary>
                      <m:r>
                        <a:rPr lang="en-US">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𝑘</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𝑘</m:t>
                          </m:r>
                        </m:sub>
                      </m:sSub>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b="1" i="1">
                              <a:latin typeface="Cambria Math" panose="02040503050406030204" pitchFamily="18" charset="0"/>
                            </a:rPr>
                            <m:t>𝐰</m:t>
                          </m:r>
                        </m:e>
                        <m:sup>
                          <m:r>
                            <a:rPr lang="en-US" i="1">
                              <a:latin typeface="Cambria Math" panose="02040503050406030204" pitchFamily="18" charset="0"/>
                            </a:rPr>
                            <m:t>𝑇</m:t>
                          </m:r>
                        </m:sup>
                      </m:sSup>
                      <m:r>
                        <a:rPr lang="en-US" b="0" i="1" smtClean="0">
                          <a:latin typeface="Cambria Math" panose="02040503050406030204" pitchFamily="18" charset="0"/>
                        </a:rPr>
                        <m:t>𝑍</m:t>
                      </m:r>
                    </m:oMath>
                  </m:oMathPara>
                </a14:m>
                <a:endParaRPr lang="en-US" dirty="0"/>
              </a:p>
            </p:txBody>
          </p:sp>
        </mc:Choice>
        <mc:Fallback xmlns="">
          <p:sp>
            <p:nvSpPr>
              <p:cNvPr id="3" name="Content Placeholder 2">
                <a:extLst>
                  <a:ext uri="{FF2B5EF4-FFF2-40B4-BE49-F238E27FC236}">
                    <a16:creationId xmlns:a16="http://schemas.microsoft.com/office/drawing/2014/main" id="{037E43C4-44F8-4D51-943F-556EB0CFD636}"/>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a:blip r:embed="rId2"/>
                <a:stretch>
                  <a:fillRect l="-145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691F0AF-D56E-413C-B6A2-977FE89E6CC1}"/>
              </a:ext>
            </a:extLst>
          </p:cNvPr>
          <p:cNvSpPr>
            <a:spLocks noGrp="1"/>
          </p:cNvSpPr>
          <p:nvPr>
            <p:ph type="dt" sz="half" idx="10"/>
          </p:nvPr>
        </p:nvSpPr>
        <p:spPr/>
        <p:txBody>
          <a:bodyPr/>
          <a:lstStyle/>
          <a:p>
            <a:fld id="{BC1227F8-42D4-43CF-899A-C8DFFC687652}" type="datetime1">
              <a:rPr lang="en-US" smtClean="0"/>
              <a:t>11/17/2024</a:t>
            </a:fld>
            <a:endParaRPr lang="en-US"/>
          </a:p>
        </p:txBody>
      </p:sp>
      <p:sp>
        <p:nvSpPr>
          <p:cNvPr id="5" name="Footer Placeholder 4">
            <a:extLst>
              <a:ext uri="{FF2B5EF4-FFF2-40B4-BE49-F238E27FC236}">
                <a16:creationId xmlns:a16="http://schemas.microsoft.com/office/drawing/2014/main" id="{01BF29E5-5578-4E7F-8075-4F00DED35B3C}"/>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0265158F-7C2A-463A-96BA-0924BD9539D3}"/>
              </a:ext>
            </a:extLst>
          </p:cNvPr>
          <p:cNvSpPr>
            <a:spLocks noGrp="1"/>
          </p:cNvSpPr>
          <p:nvPr>
            <p:ph type="sldNum" sz="quarter" idx="12"/>
          </p:nvPr>
        </p:nvSpPr>
        <p:spPr/>
        <p:txBody>
          <a:bodyPr/>
          <a:lstStyle/>
          <a:p>
            <a:fld id="{A764D214-15FA-44EA-90A9-5C0F2003FD5D}" type="slidenum">
              <a:rPr lang="en-US" smtClean="0"/>
              <a:t>14</a:t>
            </a:fld>
            <a:endParaRPr lang="en-US"/>
          </a:p>
        </p:txBody>
      </p:sp>
    </p:spTree>
    <p:extLst>
      <p:ext uri="{BB962C8B-B14F-4D97-AF65-F5344CB8AC3E}">
        <p14:creationId xmlns:p14="http://schemas.microsoft.com/office/powerpoint/2010/main" val="3503734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25C5-8B8A-4F81-8D0A-89E2AACF206C}"/>
              </a:ext>
            </a:extLst>
          </p:cNvPr>
          <p:cNvSpPr>
            <a:spLocks noGrp="1"/>
          </p:cNvSpPr>
          <p:nvPr>
            <p:ph type="title"/>
          </p:nvPr>
        </p:nvSpPr>
        <p:spPr/>
        <p:txBody>
          <a:bodyPr/>
          <a:lstStyle/>
          <a:p>
            <a:r>
              <a:rPr lang="en-US" dirty="0"/>
              <a:t>Vector Representation of Linear Filtering</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4E61B7F6-104D-46CA-83AA-63A2F377BBDE}"/>
                  </a:ext>
                </a:extLst>
              </p:cNvPr>
              <p:cNvGraphicFramePr>
                <a:graphicFrameLocks noGrp="1"/>
              </p:cNvGraphicFramePr>
              <p:nvPr>
                <p:extLst>
                  <p:ext uri="{D42A27DB-BD31-4B8C-83A1-F6EECF244321}">
                    <p14:modId xmlns:p14="http://schemas.microsoft.com/office/powerpoint/2010/main" val="3053219830"/>
                  </p:ext>
                </p:extLst>
              </p:nvPr>
            </p:nvGraphicFramePr>
            <p:xfrm>
              <a:off x="1195754" y="2480749"/>
              <a:ext cx="1889760" cy="99060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170931"/>
                        </a:ext>
                      </a:extLst>
                    </a:gridCol>
                    <a:gridCol w="631450">
                      <a:extLst>
                        <a:ext uri="{9D8B030D-6E8A-4147-A177-3AD203B41FA5}">
                          <a16:colId xmlns:a16="http://schemas.microsoft.com/office/drawing/2014/main" val="1947107961"/>
                        </a:ext>
                      </a:extLst>
                    </a:gridCol>
                    <a:gridCol w="648710">
                      <a:extLst>
                        <a:ext uri="{9D8B030D-6E8A-4147-A177-3AD203B41FA5}">
                          <a16:colId xmlns:a16="http://schemas.microsoft.com/office/drawing/2014/main" val="3955919840"/>
                        </a:ext>
                      </a:extLst>
                    </a:gridCol>
                  </a:tblGrid>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𝟏</m:t>
                                    </m:r>
                                  </m:sub>
                                </m:sSub>
                              </m:oMath>
                            </m:oMathPara>
                          </a14:m>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𝟐</m:t>
                                    </m:r>
                                  </m:sub>
                                </m:sSub>
                              </m:oMath>
                            </m:oMathPara>
                          </a14:m>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𝟑</m:t>
                                    </m:r>
                                  </m:sub>
                                </m:sSub>
                              </m:oMath>
                            </m:oMathPara>
                          </a14:m>
                          <a:endParaRPr lang="en-US" sz="16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4841186"/>
                      </a:ext>
                    </a:extLst>
                  </a:tr>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𝟒</m:t>
                                    </m:r>
                                  </m:sub>
                                </m:sSub>
                              </m:oMath>
                            </m:oMathPara>
                          </a14:m>
                          <a:endParaRPr lang="en-US" sz="16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𝟓</m:t>
                                    </m:r>
                                  </m:sub>
                                </m:sSub>
                              </m:oMath>
                            </m:oMathPara>
                          </a14:m>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𝟔</m:t>
                                    </m:r>
                                  </m:sub>
                                </m:sSub>
                              </m:oMath>
                            </m:oMathPara>
                          </a14:m>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4685433"/>
                      </a:ext>
                    </a:extLst>
                  </a:tr>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𝟕</m:t>
                                    </m:r>
                                  </m:sub>
                                </m:sSub>
                              </m:oMath>
                            </m:oMathPara>
                          </a14:m>
                          <a:endParaRPr lang="en-US" sz="16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𝟕</m:t>
                                    </m:r>
                                  </m:sub>
                                </m:sSub>
                              </m:oMath>
                            </m:oMathPara>
                          </a14:m>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600" b="1" i="1" smtClean="0">
                                        <a:solidFill>
                                          <a:schemeClr val="tx1"/>
                                        </a:solidFill>
                                        <a:effectLst/>
                                        <a:latin typeface="Cambria Math" panose="02040503050406030204" pitchFamily="18" charset="0"/>
                                      </a:rPr>
                                    </m:ctrlPr>
                                  </m:sSubPr>
                                  <m:e>
                                    <m:r>
                                      <a:rPr lang="en-US" sz="1600" b="1" i="1">
                                        <a:solidFill>
                                          <a:schemeClr val="tx1"/>
                                        </a:solidFill>
                                        <a:effectLst/>
                                        <a:latin typeface="Cambria Math" panose="02040503050406030204" pitchFamily="18" charset="0"/>
                                      </a:rPr>
                                      <m:t>𝐰</m:t>
                                    </m:r>
                                  </m:e>
                                  <m:sub>
                                    <m:r>
                                      <a:rPr lang="en-US" sz="1600" b="1" i="1">
                                        <a:solidFill>
                                          <a:schemeClr val="tx1"/>
                                        </a:solidFill>
                                        <a:effectLst/>
                                        <a:latin typeface="Cambria Math" panose="02040503050406030204" pitchFamily="18" charset="0"/>
                                      </a:rPr>
                                      <m:t>𝟗</m:t>
                                    </m:r>
                                  </m:sub>
                                </m:sSub>
                              </m:oMath>
                            </m:oMathPara>
                          </a14:m>
                          <a:endParaRPr lang="en-US" sz="16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0969193"/>
                      </a:ext>
                    </a:extLst>
                  </a:tr>
                </a:tbl>
              </a:graphicData>
            </a:graphic>
          </p:graphicFrame>
        </mc:Choice>
        <mc:Fallback xmlns="">
          <p:graphicFrame>
            <p:nvGraphicFramePr>
              <p:cNvPr id="7" name="Table 6">
                <a:extLst>
                  <a:ext uri="{FF2B5EF4-FFF2-40B4-BE49-F238E27FC236}">
                    <a16:creationId xmlns:a16="http://schemas.microsoft.com/office/drawing/2014/main" id="{4E61B7F6-104D-46CA-83AA-63A2F377BBDE}"/>
                  </a:ext>
                </a:extLst>
              </p:cNvPr>
              <p:cNvGraphicFramePr>
                <a:graphicFrameLocks noGrp="1"/>
              </p:cNvGraphicFramePr>
              <p:nvPr>
                <p:extLst>
                  <p:ext uri="{D42A27DB-BD31-4B8C-83A1-F6EECF244321}">
                    <p14:modId xmlns:p14="http://schemas.microsoft.com/office/powerpoint/2010/main" val="3053219830"/>
                  </p:ext>
                </p:extLst>
              </p:nvPr>
            </p:nvGraphicFramePr>
            <p:xfrm>
              <a:off x="1195754" y="2480749"/>
              <a:ext cx="1889760" cy="99060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170931"/>
                        </a:ext>
                      </a:extLst>
                    </a:gridCol>
                    <a:gridCol w="631450">
                      <a:extLst>
                        <a:ext uri="{9D8B030D-6E8A-4147-A177-3AD203B41FA5}">
                          <a16:colId xmlns:a16="http://schemas.microsoft.com/office/drawing/2014/main" val="1947107961"/>
                        </a:ext>
                      </a:extLst>
                    </a:gridCol>
                    <a:gridCol w="648710">
                      <a:extLst>
                        <a:ext uri="{9D8B030D-6E8A-4147-A177-3AD203B41FA5}">
                          <a16:colId xmlns:a16="http://schemas.microsoft.com/office/drawing/2014/main" val="3955919840"/>
                        </a:ext>
                      </a:extLst>
                    </a:gridCol>
                  </a:tblGrid>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 t="-1818" r="-213000" b="-2018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7115" t="-1818" r="-104808" b="-2018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1589" t="-1818" r="-1869" b="-201818"/>
                          </a:stretch>
                        </a:blipFill>
                      </a:tcPr>
                    </a:tc>
                    <a:extLst>
                      <a:ext uri="{0D108BD9-81ED-4DB2-BD59-A6C34878D82A}">
                        <a16:rowId xmlns:a16="http://schemas.microsoft.com/office/drawing/2014/main" val="3284841186"/>
                      </a:ext>
                    </a:extLst>
                  </a:tr>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 t="-103704" r="-213000" b="-10555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7115" t="-103704" r="-104808" b="-10555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1589" t="-103704" r="-1869" b="-105556"/>
                          </a:stretch>
                        </a:blipFill>
                      </a:tcPr>
                    </a:tc>
                    <a:extLst>
                      <a:ext uri="{0D108BD9-81ED-4DB2-BD59-A6C34878D82A}">
                        <a16:rowId xmlns:a16="http://schemas.microsoft.com/office/drawing/2014/main" val="2474685433"/>
                      </a:ext>
                    </a:extLst>
                  </a:tr>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 t="-200000" r="-213000" b="-363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97115" t="-200000" r="-104808" b="-363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1589" t="-200000" r="-1869" b="-3636"/>
                          </a:stretch>
                        </a:blipFill>
                      </a:tcPr>
                    </a:tc>
                    <a:extLst>
                      <a:ext uri="{0D108BD9-81ED-4DB2-BD59-A6C34878D82A}">
                        <a16:rowId xmlns:a16="http://schemas.microsoft.com/office/drawing/2014/main" val="319096919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903869E9-8DB1-4C82-8E0B-314BF3DAF171}"/>
                  </a:ext>
                </a:extLst>
              </p:cNvPr>
              <p:cNvGraphicFramePr>
                <a:graphicFrameLocks noGrp="1"/>
              </p:cNvGraphicFramePr>
              <p:nvPr>
                <p:extLst>
                  <p:ext uri="{D42A27DB-BD31-4B8C-83A1-F6EECF244321}">
                    <p14:modId xmlns:p14="http://schemas.microsoft.com/office/powerpoint/2010/main" val="1802302751"/>
                  </p:ext>
                </p:extLst>
              </p:nvPr>
            </p:nvGraphicFramePr>
            <p:xfrm>
              <a:off x="9106488" y="2480749"/>
              <a:ext cx="1889760" cy="99060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170931"/>
                        </a:ext>
                      </a:extLst>
                    </a:gridCol>
                    <a:gridCol w="631450">
                      <a:extLst>
                        <a:ext uri="{9D8B030D-6E8A-4147-A177-3AD203B41FA5}">
                          <a16:colId xmlns:a16="http://schemas.microsoft.com/office/drawing/2014/main" val="1947107961"/>
                        </a:ext>
                      </a:extLst>
                    </a:gridCol>
                    <a:gridCol w="648710">
                      <a:extLst>
                        <a:ext uri="{9D8B030D-6E8A-4147-A177-3AD203B41FA5}">
                          <a16:colId xmlns:a16="http://schemas.microsoft.com/office/drawing/2014/main" val="3955919840"/>
                        </a:ext>
                      </a:extLst>
                    </a:gridCol>
                  </a:tblGrid>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𝟏</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𝟐</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𝟑</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4841186"/>
                      </a:ext>
                    </a:extLst>
                  </a:tr>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𝟒</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𝟓</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𝟔</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4685433"/>
                      </a:ext>
                    </a:extLst>
                  </a:tr>
                  <a:tr h="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𝟕</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𝟕</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0" smtClean="0">
                                        <a:solidFill>
                                          <a:schemeClr val="tx1"/>
                                        </a:solidFill>
                                        <a:effectLst/>
                                        <a:latin typeface="Cambria Math" panose="02040503050406030204" pitchFamily="18" charset="0"/>
                                      </a:rPr>
                                      <m:t>𝐙</m:t>
                                    </m:r>
                                  </m:e>
                                  <m:sub>
                                    <m:r>
                                      <a:rPr lang="en-US" sz="1800" b="1" i="1">
                                        <a:solidFill>
                                          <a:schemeClr val="tx1"/>
                                        </a:solidFill>
                                        <a:effectLst/>
                                        <a:latin typeface="Cambria Math" panose="02040503050406030204" pitchFamily="18" charset="0"/>
                                      </a:rPr>
                                      <m:t>𝟗</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0969193"/>
                      </a:ext>
                    </a:extLst>
                  </a:tr>
                </a:tbl>
              </a:graphicData>
            </a:graphic>
          </p:graphicFrame>
        </mc:Choice>
        <mc:Fallback xmlns="">
          <p:graphicFrame>
            <p:nvGraphicFramePr>
              <p:cNvPr id="8" name="Table 7">
                <a:extLst>
                  <a:ext uri="{FF2B5EF4-FFF2-40B4-BE49-F238E27FC236}">
                    <a16:creationId xmlns:a16="http://schemas.microsoft.com/office/drawing/2014/main" id="{903869E9-8DB1-4C82-8E0B-314BF3DAF171}"/>
                  </a:ext>
                </a:extLst>
              </p:cNvPr>
              <p:cNvGraphicFramePr>
                <a:graphicFrameLocks noGrp="1"/>
              </p:cNvGraphicFramePr>
              <p:nvPr>
                <p:extLst>
                  <p:ext uri="{D42A27DB-BD31-4B8C-83A1-F6EECF244321}">
                    <p14:modId xmlns:p14="http://schemas.microsoft.com/office/powerpoint/2010/main" val="1802302751"/>
                  </p:ext>
                </p:extLst>
              </p:nvPr>
            </p:nvGraphicFramePr>
            <p:xfrm>
              <a:off x="9106488" y="2480749"/>
              <a:ext cx="1889760" cy="99060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2000170931"/>
                        </a:ext>
                      </a:extLst>
                    </a:gridCol>
                    <a:gridCol w="631450">
                      <a:extLst>
                        <a:ext uri="{9D8B030D-6E8A-4147-A177-3AD203B41FA5}">
                          <a16:colId xmlns:a16="http://schemas.microsoft.com/office/drawing/2014/main" val="1947107961"/>
                        </a:ext>
                      </a:extLst>
                    </a:gridCol>
                    <a:gridCol w="648710">
                      <a:extLst>
                        <a:ext uri="{9D8B030D-6E8A-4147-A177-3AD203B41FA5}">
                          <a16:colId xmlns:a16="http://schemas.microsoft.com/office/drawing/2014/main" val="3955919840"/>
                        </a:ext>
                      </a:extLst>
                    </a:gridCol>
                  </a:tblGrid>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 t="-9091" r="-213000" b="-2018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7115" t="-9091" r="-104808" b="-2018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589" t="-9091" r="-1869" b="-201818"/>
                          </a:stretch>
                        </a:blipFill>
                      </a:tcPr>
                    </a:tc>
                    <a:extLst>
                      <a:ext uri="{0D108BD9-81ED-4DB2-BD59-A6C34878D82A}">
                        <a16:rowId xmlns:a16="http://schemas.microsoft.com/office/drawing/2014/main" val="3284841186"/>
                      </a:ext>
                    </a:extLst>
                  </a:tr>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 t="-111111" r="-213000" b="-10555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7115" t="-111111" r="-104808" b="-10555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589" t="-111111" r="-1869" b="-105556"/>
                          </a:stretch>
                        </a:blipFill>
                      </a:tcPr>
                    </a:tc>
                    <a:extLst>
                      <a:ext uri="{0D108BD9-81ED-4DB2-BD59-A6C34878D82A}">
                        <a16:rowId xmlns:a16="http://schemas.microsoft.com/office/drawing/2014/main" val="2474685433"/>
                      </a:ext>
                    </a:extLst>
                  </a:tr>
                  <a:tr h="33020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 t="-207273" r="-213000" b="-363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7115" t="-207273" r="-104808" b="-3636"/>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1589" t="-207273" r="-1869" b="-3636"/>
                          </a:stretch>
                        </a:blipFill>
                      </a:tcPr>
                    </a:tc>
                    <a:extLst>
                      <a:ext uri="{0D108BD9-81ED-4DB2-BD59-A6C34878D82A}">
                        <a16:rowId xmlns:a16="http://schemas.microsoft.com/office/drawing/2014/main" val="319096919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08827EC-D6C5-4885-969D-109A83885955}"/>
                  </a:ext>
                </a:extLst>
              </p:cNvPr>
              <p:cNvSpPr txBox="1"/>
              <p:nvPr/>
            </p:nvSpPr>
            <p:spPr>
              <a:xfrm>
                <a:off x="1519310" y="1990741"/>
                <a:ext cx="1706880" cy="400110"/>
              </a:xfrm>
              <a:prstGeom prst="rect">
                <a:avLst/>
              </a:prstGeom>
              <a:noFill/>
            </p:spPr>
            <p:txBody>
              <a:bodyPr wrap="square" rtlCol="0">
                <a:spAutoFit/>
              </a:bodyPr>
              <a:lstStyle/>
              <a:p>
                <a:r>
                  <a:rPr lang="en-US" sz="2000" dirty="0"/>
                  <a:t>3 x 3 filter</a:t>
                </a:r>
                <a14:m>
                  <m:oMath xmlns:m="http://schemas.openxmlformats.org/officeDocument/2006/math">
                    <m:r>
                      <a:rPr lang="en-US" sz="2000">
                        <a:latin typeface="Cambria Math" panose="02040503050406030204" pitchFamily="18" charset="0"/>
                      </a:rPr>
                      <m:t>→</m:t>
                    </m:r>
                  </m:oMath>
                </a14:m>
                <a:endParaRPr lang="en-US" sz="2000" dirty="0"/>
              </a:p>
            </p:txBody>
          </p:sp>
        </mc:Choice>
        <mc:Fallback xmlns="">
          <p:sp>
            <p:nvSpPr>
              <p:cNvPr id="4" name="TextBox 3">
                <a:extLst>
                  <a:ext uri="{FF2B5EF4-FFF2-40B4-BE49-F238E27FC236}">
                    <a16:creationId xmlns:a16="http://schemas.microsoft.com/office/drawing/2014/main" id="{A08827EC-D6C5-4885-969D-109A83885955}"/>
                  </a:ext>
                </a:extLst>
              </p:cNvPr>
              <p:cNvSpPr txBox="1">
                <a:spLocks noRot="1" noChangeAspect="1" noMove="1" noResize="1" noEditPoints="1" noAdjustHandles="1" noChangeArrowheads="1" noChangeShapeType="1" noTextEdit="1"/>
              </p:cNvSpPr>
              <p:nvPr/>
            </p:nvSpPr>
            <p:spPr>
              <a:xfrm>
                <a:off x="1519310" y="1990741"/>
                <a:ext cx="1706880" cy="400110"/>
              </a:xfrm>
              <a:prstGeom prst="rect">
                <a:avLst/>
              </a:prstGeom>
              <a:blipFill>
                <a:blip r:embed="rId4"/>
                <a:stretch>
                  <a:fillRect l="-357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5EDF2B5-E3D3-4560-A8C1-F84FBF94984A}"/>
                  </a:ext>
                </a:extLst>
              </p:cNvPr>
              <p:cNvSpPr txBox="1"/>
              <p:nvPr/>
            </p:nvSpPr>
            <p:spPr>
              <a:xfrm>
                <a:off x="9448800" y="1965491"/>
                <a:ext cx="1101969" cy="400110"/>
              </a:xfrm>
              <a:prstGeom prst="rect">
                <a:avLst/>
              </a:prstGeom>
              <a:noFill/>
            </p:spPr>
            <p:txBody>
              <a:bodyPr wrap="square" rtlCol="0">
                <a:spAutoFit/>
              </a:bodyPr>
              <a:lstStyle/>
              <a:p>
                <a:r>
                  <a:rPr lang="en-US" sz="2000" dirty="0"/>
                  <a:t>image</a:t>
                </a:r>
                <a14:m>
                  <m:oMath xmlns:m="http://schemas.openxmlformats.org/officeDocument/2006/math">
                    <m:r>
                      <a:rPr lang="en-US" sz="2000">
                        <a:latin typeface="Cambria Math" panose="02040503050406030204" pitchFamily="18" charset="0"/>
                      </a:rPr>
                      <m:t>→</m:t>
                    </m:r>
                  </m:oMath>
                </a14:m>
                <a:endParaRPr lang="en-US" sz="2000" dirty="0"/>
              </a:p>
            </p:txBody>
          </p:sp>
        </mc:Choice>
        <mc:Fallback xmlns="">
          <p:sp>
            <p:nvSpPr>
              <p:cNvPr id="9" name="TextBox 8">
                <a:extLst>
                  <a:ext uri="{FF2B5EF4-FFF2-40B4-BE49-F238E27FC236}">
                    <a16:creationId xmlns:a16="http://schemas.microsoft.com/office/drawing/2014/main" id="{E5EDF2B5-E3D3-4560-A8C1-F84FBF94984A}"/>
                  </a:ext>
                </a:extLst>
              </p:cNvPr>
              <p:cNvSpPr txBox="1">
                <a:spLocks noRot="1" noChangeAspect="1" noMove="1" noResize="1" noEditPoints="1" noAdjustHandles="1" noChangeArrowheads="1" noChangeShapeType="1" noTextEdit="1"/>
              </p:cNvSpPr>
              <p:nvPr/>
            </p:nvSpPr>
            <p:spPr>
              <a:xfrm>
                <a:off x="9448800" y="1965491"/>
                <a:ext cx="1101969" cy="400110"/>
              </a:xfrm>
              <a:prstGeom prst="rect">
                <a:avLst/>
              </a:prstGeom>
              <a:blipFill>
                <a:blip r:embed="rId5"/>
                <a:stretch>
                  <a:fillRect l="-5525"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8ABAC2C-D713-4FD9-9078-F020BA992DAB}"/>
                  </a:ext>
                </a:extLst>
              </p:cNvPr>
              <p:cNvSpPr/>
              <p:nvPr/>
            </p:nvSpPr>
            <p:spPr>
              <a:xfrm>
                <a:off x="2635349" y="3775739"/>
                <a:ext cx="7549659" cy="1265411"/>
              </a:xfrm>
              <a:prstGeom prst="rect">
                <a:avLst/>
              </a:prstGeom>
            </p:spPr>
            <p:txBody>
              <a:bodyPr wrap="square">
                <a:spAutoFit/>
              </a:bodyPr>
              <a:lstStyle/>
              <a:p>
                <a:r>
                  <a:rPr lang="en-US" sz="2000" dirty="0">
                    <a:solidFill>
                      <a:schemeClr val="tx1"/>
                    </a:solidFill>
                    <a:latin typeface="+mj-lt"/>
                  </a:rPr>
                  <a:t>For 3 x 3 filter,</a:t>
                </a:r>
                <a:endParaRPr lang="en-US" sz="2000" b="0" dirty="0">
                  <a:solidFill>
                    <a:schemeClr val="tx1"/>
                  </a:solidFill>
                  <a:latin typeface="+mj-lt"/>
                </a:endParaRPr>
              </a:p>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0">
                              <a:solidFill>
                                <a:schemeClr val="tx1"/>
                              </a:solidFill>
                              <a:latin typeface="Cambria Math" panose="02040503050406030204" pitchFamily="18" charset="0"/>
                            </a:rPr>
                            <m:t>1</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𝑧</m:t>
                          </m:r>
                        </m:e>
                        <m:sub>
                          <m:r>
                            <a:rPr lang="en-US" sz="2000" i="0">
                              <a:solidFill>
                                <a:schemeClr val="tx1"/>
                              </a:solidFill>
                              <a:latin typeface="Cambria Math" panose="02040503050406030204" pitchFamily="18" charset="0"/>
                            </a:rPr>
                            <m:t>1</m:t>
                          </m:r>
                        </m:sub>
                      </m:sSub>
                      <m:r>
                        <a:rPr lang="en-US" sz="2000" i="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0">
                              <a:solidFill>
                                <a:schemeClr val="tx1"/>
                              </a:solidFill>
                              <a:latin typeface="Cambria Math" panose="02040503050406030204" pitchFamily="18" charset="0"/>
                            </a:rPr>
                            <m:t>2</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𝑧</m:t>
                          </m:r>
                        </m:e>
                        <m:sub>
                          <m:r>
                            <a:rPr lang="en-US" sz="2000" i="0">
                              <a:solidFill>
                                <a:schemeClr val="tx1"/>
                              </a:solidFill>
                              <a:latin typeface="Cambria Math" panose="02040503050406030204" pitchFamily="18" charset="0"/>
                            </a:rPr>
                            <m:t>2</m:t>
                          </m:r>
                        </m:sub>
                      </m:sSub>
                      <m:r>
                        <a:rPr lang="en-US" sz="2000" i="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a:solidFill>
                                <a:schemeClr val="tx1"/>
                              </a:solidFill>
                              <a:latin typeface="Cambria Math" panose="02040503050406030204" pitchFamily="18" charset="0"/>
                            </a:rPr>
                            <m:t>9</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𝑧</m:t>
                          </m:r>
                        </m:e>
                        <m:sub>
                          <m:r>
                            <a:rPr lang="en-US" sz="2000">
                              <a:solidFill>
                                <a:schemeClr val="tx1"/>
                              </a:solidFill>
                              <a:latin typeface="Cambria Math" panose="02040503050406030204" pitchFamily="18" charset="0"/>
                            </a:rPr>
                            <m:t>9</m:t>
                          </m:r>
                        </m:sub>
                      </m:sSub>
                      <m:r>
                        <a:rPr lang="en-US" sz="2000" b="0" i="1" smtClean="0">
                          <a:solidFill>
                            <a:schemeClr val="tx1"/>
                          </a:solidFill>
                          <a:latin typeface="Cambria Math" panose="02040503050406030204" pitchFamily="18" charset="0"/>
                        </a:rPr>
                        <m:t>=</m:t>
                      </m:r>
                      <m:nary>
                        <m:naryPr>
                          <m:chr m:val="∑"/>
                          <m:limLoc m:val="undOvr"/>
                          <m:grow m:val="on"/>
                          <m:ctrlPr>
                            <a:rPr lang="en-US" sz="2000" i="1" smtClean="0">
                              <a:solidFill>
                                <a:schemeClr val="tx1"/>
                              </a:solidFill>
                              <a:latin typeface="Cambria Math" panose="02040503050406030204" pitchFamily="18" charset="0"/>
                            </a:rPr>
                          </m:ctrlPr>
                        </m:naryPr>
                        <m:sub>
                          <m:r>
                            <a:rPr lang="en-US" sz="2000" i="1">
                              <a:solidFill>
                                <a:schemeClr val="tx1"/>
                              </a:solidFill>
                              <a:latin typeface="Cambria Math" panose="02040503050406030204" pitchFamily="18" charset="0"/>
                            </a:rPr>
                            <m:t>𝑘</m:t>
                          </m:r>
                          <m:r>
                            <a:rPr lang="en-US" sz="2000">
                              <a:solidFill>
                                <a:schemeClr val="tx1"/>
                              </a:solidFill>
                              <a:latin typeface="Cambria Math" panose="02040503050406030204" pitchFamily="18" charset="0"/>
                            </a:rPr>
                            <m:t>=1</m:t>
                          </m:r>
                        </m:sub>
                        <m:sup>
                          <m:r>
                            <a:rPr lang="en-US" sz="2000">
                              <a:solidFill>
                                <a:schemeClr val="tx1"/>
                              </a:solidFill>
                              <a:latin typeface="Cambria Math" panose="02040503050406030204" pitchFamily="18" charset="0"/>
                            </a:rPr>
                            <m:t>9</m:t>
                          </m:r>
                        </m:sup>
                        <m:e>
                          <m:r>
                            <a:rPr lang="en-US" sz="2000">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𝑘</m:t>
                              </m:r>
                            </m:sub>
                          </m:sSub>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𝑧</m:t>
                              </m:r>
                            </m:e>
                            <m:sub>
                              <m:r>
                                <a:rPr lang="en-US" sz="2000" i="1">
                                  <a:solidFill>
                                    <a:schemeClr val="tx1"/>
                                  </a:solidFill>
                                  <a:latin typeface="Cambria Math" panose="02040503050406030204" pitchFamily="18" charset="0"/>
                                </a:rPr>
                                <m:t>𝑘</m:t>
                              </m:r>
                            </m:sub>
                          </m:sSub>
                        </m:e>
                      </m:nary>
                      <m:r>
                        <a:rPr lang="en-US" sz="2000" b="0" i="1" smtClean="0">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b="1" i="1">
                              <a:solidFill>
                                <a:schemeClr val="tx1"/>
                              </a:solidFill>
                              <a:latin typeface="Cambria Math" panose="02040503050406030204" pitchFamily="18" charset="0"/>
                            </a:rPr>
                            <m:t>𝐰</m:t>
                          </m:r>
                        </m:e>
                        <m:sup>
                          <m:r>
                            <a:rPr lang="en-US" sz="2000" i="1">
                              <a:solidFill>
                                <a:schemeClr val="tx1"/>
                              </a:solidFill>
                              <a:latin typeface="Cambria Math" panose="02040503050406030204" pitchFamily="18" charset="0"/>
                            </a:rPr>
                            <m:t>𝑇</m:t>
                          </m:r>
                        </m:sup>
                      </m:sSup>
                      <m:r>
                        <a:rPr lang="en-US" sz="2000" b="1" i="1">
                          <a:solidFill>
                            <a:schemeClr val="tx1"/>
                          </a:solidFill>
                          <a:latin typeface="Cambria Math" panose="02040503050406030204" pitchFamily="18" charset="0"/>
                        </a:rPr>
                        <m:t>𝐳</m:t>
                      </m:r>
                    </m:oMath>
                  </m:oMathPara>
                </a14:m>
                <a:endParaRPr lang="en-US" sz="2000" dirty="0">
                  <a:solidFill>
                    <a:schemeClr val="tx1"/>
                  </a:solidFill>
                  <a:latin typeface="+mj-lt"/>
                </a:endParaRPr>
              </a:p>
            </p:txBody>
          </p:sp>
        </mc:Choice>
        <mc:Fallback xmlns="">
          <p:sp>
            <p:nvSpPr>
              <p:cNvPr id="6" name="Rectangle 5">
                <a:extLst>
                  <a:ext uri="{FF2B5EF4-FFF2-40B4-BE49-F238E27FC236}">
                    <a16:creationId xmlns:a16="http://schemas.microsoft.com/office/drawing/2014/main" id="{C8ABAC2C-D713-4FD9-9078-F020BA992DAB}"/>
                  </a:ext>
                </a:extLst>
              </p:cNvPr>
              <p:cNvSpPr>
                <a:spLocks noRot="1" noChangeAspect="1" noMove="1" noResize="1" noEditPoints="1" noAdjustHandles="1" noChangeArrowheads="1" noChangeShapeType="1" noTextEdit="1"/>
              </p:cNvSpPr>
              <p:nvPr/>
            </p:nvSpPr>
            <p:spPr>
              <a:xfrm>
                <a:off x="2635349" y="3775739"/>
                <a:ext cx="7549659" cy="1265411"/>
              </a:xfrm>
              <a:prstGeom prst="rect">
                <a:avLst/>
              </a:prstGeom>
              <a:blipFill>
                <a:blip r:embed="rId6"/>
                <a:stretch>
                  <a:fillRect l="-807" t="-2404"/>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6A7CE009-3BF4-4DFA-96DC-645C9AD9F622}"/>
              </a:ext>
            </a:extLst>
          </p:cNvPr>
          <p:cNvSpPr>
            <a:spLocks noGrp="1"/>
          </p:cNvSpPr>
          <p:nvPr>
            <p:ph type="dt" sz="half" idx="10"/>
          </p:nvPr>
        </p:nvSpPr>
        <p:spPr/>
        <p:txBody>
          <a:bodyPr/>
          <a:lstStyle/>
          <a:p>
            <a:fld id="{48169CEE-2879-4F1A-9D42-E125F0E2A220}" type="datetime1">
              <a:rPr lang="en-US" smtClean="0"/>
              <a:t>11/17/2024</a:t>
            </a:fld>
            <a:endParaRPr lang="en-US"/>
          </a:p>
        </p:txBody>
      </p:sp>
      <p:sp>
        <p:nvSpPr>
          <p:cNvPr id="5" name="Footer Placeholder 4">
            <a:extLst>
              <a:ext uri="{FF2B5EF4-FFF2-40B4-BE49-F238E27FC236}">
                <a16:creationId xmlns:a16="http://schemas.microsoft.com/office/drawing/2014/main" id="{E5412B3E-169D-4023-971F-EECF022739E7}"/>
              </a:ext>
            </a:extLst>
          </p:cNvPr>
          <p:cNvSpPr>
            <a:spLocks noGrp="1"/>
          </p:cNvSpPr>
          <p:nvPr>
            <p:ph type="ftr" sz="quarter" idx="11"/>
          </p:nvPr>
        </p:nvSpPr>
        <p:spPr/>
        <p:txBody>
          <a:bodyPr/>
          <a:lstStyle/>
          <a:p>
            <a:r>
              <a:rPr lang="en-US"/>
              <a:t>Sharpening and Spatial Filters</a:t>
            </a:r>
          </a:p>
        </p:txBody>
      </p:sp>
      <p:sp>
        <p:nvSpPr>
          <p:cNvPr id="10" name="Slide Number Placeholder 9">
            <a:extLst>
              <a:ext uri="{FF2B5EF4-FFF2-40B4-BE49-F238E27FC236}">
                <a16:creationId xmlns:a16="http://schemas.microsoft.com/office/drawing/2014/main" id="{A9D5FC6A-A824-46C8-B1D7-5C4BB4F3D1E1}"/>
              </a:ext>
            </a:extLst>
          </p:cNvPr>
          <p:cNvSpPr>
            <a:spLocks noGrp="1"/>
          </p:cNvSpPr>
          <p:nvPr>
            <p:ph type="sldNum" sz="quarter" idx="12"/>
          </p:nvPr>
        </p:nvSpPr>
        <p:spPr/>
        <p:txBody>
          <a:bodyPr/>
          <a:lstStyle/>
          <a:p>
            <a:fld id="{A764D214-15FA-44EA-90A9-5C0F2003FD5D}" type="slidenum">
              <a:rPr lang="en-US" smtClean="0"/>
              <a:t>15</a:t>
            </a:fld>
            <a:endParaRPr lang="en-US"/>
          </a:p>
        </p:txBody>
      </p:sp>
    </p:spTree>
    <p:extLst>
      <p:ext uri="{BB962C8B-B14F-4D97-AF65-F5344CB8AC3E}">
        <p14:creationId xmlns:p14="http://schemas.microsoft.com/office/powerpoint/2010/main" val="226295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76875-84F5-44A5-9002-4AD46289CA68}"/>
              </a:ext>
            </a:extLst>
          </p:cNvPr>
          <p:cNvSpPr>
            <a:spLocks noGrp="1"/>
          </p:cNvSpPr>
          <p:nvPr>
            <p:ph type="title"/>
          </p:nvPr>
        </p:nvSpPr>
        <p:spPr/>
        <p:txBody>
          <a:bodyPr/>
          <a:lstStyle/>
          <a:p>
            <a:r>
              <a:rPr lang="en-US" dirty="0"/>
              <a:t>Generating spatial filter masks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BE9122-1276-4585-B760-5D2EAED50DB5}"/>
                  </a:ext>
                </a:extLst>
              </p:cNvPr>
              <p:cNvSpPr>
                <a:spLocks noGrp="1"/>
              </p:cNvSpPr>
              <p:nvPr>
                <p:ph idx="1"/>
              </p:nvPr>
            </p:nvSpPr>
            <p:spPr>
              <a:xfrm>
                <a:off x="1097280" y="1845734"/>
                <a:ext cx="10058400" cy="4442524"/>
              </a:xfrm>
            </p:spPr>
            <p:txBody>
              <a:bodyPr>
                <a:normAutofit/>
              </a:bodyPr>
              <a:lstStyle/>
              <a:p>
                <a:pPr lvl="0" algn="just">
                  <a:lnSpc>
                    <a:spcPct val="160000"/>
                  </a:lnSpc>
                  <a:buFont typeface="Wingdings" panose="05000000000000000000" pitchFamily="2" charset="2"/>
                  <a:buChar char="v"/>
                </a:pPr>
                <a:r>
                  <a:rPr lang="en-US" dirty="0">
                    <a:solidFill>
                      <a:schemeClr val="tx1"/>
                    </a:solidFill>
                  </a:rPr>
                  <a:t>Suppose that we want to replace the pixels in an image by the average intensity of a neighborhood centered on those pixels.</a:t>
                </a:r>
              </a:p>
              <a:p>
                <a:pPr lvl="0" algn="just">
                  <a:lnSpc>
                    <a:spcPct val="160000"/>
                  </a:lnSpc>
                  <a:buFont typeface="Wingdings" panose="05000000000000000000" pitchFamily="2" charset="2"/>
                  <a:buChar char="v"/>
                </a:pPr>
                <a:r>
                  <a:rPr lang="en-US" dirty="0">
                    <a:solidFill>
                      <a:schemeClr val="tx1"/>
                    </a:solidFill>
                  </a:rPr>
                  <a:t>The average value at any location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rPr>
                  <a:t> in the image is the sum of the nine intensity values in the neighborhood centered on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rPr>
                  <a:t> divided by 9.</a:t>
                </a:r>
              </a:p>
              <a:p>
                <a:pPr marL="0" indent="0">
                  <a:buNone/>
                </a:pPr>
                <a14:m>
                  <m:oMathPara xmlns:m="http://schemas.openxmlformats.org/officeDocument/2006/math">
                    <m:oMathParaPr>
                      <m:jc m:val="center"/>
                    </m:oMathParaPr>
                    <m:oMath xmlns:m="http://schemas.openxmlformats.org/officeDocument/2006/math">
                      <m:r>
                        <a:rPr lang="en-US" i="1">
                          <a:solidFill>
                            <a:schemeClr val="tx1"/>
                          </a:solidFill>
                          <a:latin typeface="Cambria Math" panose="02040503050406030204" pitchFamily="18" charset="0"/>
                        </a:rPr>
                        <m:t>𝑅</m:t>
                      </m:r>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1</m:t>
                          </m:r>
                        </m:num>
                        <m:den>
                          <m:r>
                            <a:rPr lang="en-US">
                              <a:solidFill>
                                <a:schemeClr val="tx1"/>
                              </a:solidFill>
                              <a:latin typeface="Cambria Math" panose="02040503050406030204" pitchFamily="18" charset="0"/>
                            </a:rPr>
                            <m:t>9</m:t>
                          </m:r>
                        </m:den>
                      </m:f>
                      <m:nary>
                        <m:naryPr>
                          <m:chr m:val="∑"/>
                          <m:limLoc m:val="undOvr"/>
                          <m:grow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𝑘</m:t>
                          </m:r>
                          <m:r>
                            <a:rPr lang="en-US">
                              <a:solidFill>
                                <a:schemeClr val="tx1"/>
                              </a:solidFill>
                              <a:latin typeface="Cambria Math" panose="02040503050406030204" pitchFamily="18" charset="0"/>
                            </a:rPr>
                            <m:t>=1</m:t>
                          </m:r>
                        </m:sub>
                        <m:sup>
                          <m:r>
                            <a:rPr lang="en-US">
                              <a:solidFill>
                                <a:schemeClr val="tx1"/>
                              </a:solidFill>
                              <a:latin typeface="Cambria Math" panose="02040503050406030204" pitchFamily="18" charset="0"/>
                            </a:rPr>
                            <m:t>9</m:t>
                          </m:r>
                        </m:sup>
                        <m:e>
                          <m:r>
                            <a:rPr lang="en-US">
                              <a:solidFill>
                                <a:schemeClr val="tx1"/>
                              </a:solidFill>
                              <a:latin typeface="Cambria Math" panose="02040503050406030204" pitchFamily="18" charset="0"/>
                            </a:rPr>
                            <m:t> </m:t>
                          </m:r>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𝑤</m:t>
                          </m:r>
                        </m:e>
                        <m:sub>
                          <m:r>
                            <a:rPr lang="en-US" i="1">
                              <a:solidFill>
                                <a:schemeClr val="tx1"/>
                              </a:solidFill>
                              <a:latin typeface="Cambria Math" panose="02040503050406030204" pitchFamily="18" charset="0"/>
                            </a:rPr>
                            <m:t>𝑘</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i="1">
                              <a:solidFill>
                                <a:schemeClr val="tx1"/>
                              </a:solidFill>
                              <a:latin typeface="Cambria Math" panose="02040503050406030204" pitchFamily="18" charset="0"/>
                            </a:rPr>
                            <m:t>𝑘</m:t>
                          </m:r>
                        </m:sub>
                      </m:sSub>
                    </m:oMath>
                  </m:oMathPara>
                </a14:m>
                <a:endParaRPr lang="en-US" dirty="0">
                  <a:solidFill>
                    <a:schemeClr val="tx1"/>
                  </a:solidFill>
                </a:endParaRPr>
              </a:p>
              <a:p>
                <a:pPr marL="0" lv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0FBE9122-1276-4585-B760-5D2EAED50DB5}"/>
                  </a:ext>
                </a:extLst>
              </p:cNvPr>
              <p:cNvSpPr>
                <a:spLocks noGrp="1" noRot="1" noChangeAspect="1" noMove="1" noResize="1" noEditPoints="1" noAdjustHandles="1" noChangeArrowheads="1" noChangeShapeType="1" noTextEdit="1"/>
              </p:cNvSpPr>
              <p:nvPr>
                <p:ph idx="1"/>
              </p:nvPr>
            </p:nvSpPr>
            <p:spPr>
              <a:xfrm>
                <a:off x="1097280" y="1845734"/>
                <a:ext cx="10058400" cy="4442524"/>
              </a:xfrm>
              <a:blipFill>
                <a:blip r:embed="rId2"/>
                <a:stretch>
                  <a:fillRect l="-145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078C09A-9B8B-4093-9F9A-7C4ED98F4DA1}"/>
              </a:ext>
            </a:extLst>
          </p:cNvPr>
          <p:cNvSpPr>
            <a:spLocks noGrp="1"/>
          </p:cNvSpPr>
          <p:nvPr>
            <p:ph type="dt" sz="half" idx="10"/>
          </p:nvPr>
        </p:nvSpPr>
        <p:spPr/>
        <p:txBody>
          <a:bodyPr/>
          <a:lstStyle/>
          <a:p>
            <a:fld id="{3A29414A-DD1F-4F9A-BCD0-E2E2B8A6C678}" type="datetime1">
              <a:rPr lang="en-US" smtClean="0"/>
              <a:t>11/17/2024</a:t>
            </a:fld>
            <a:endParaRPr lang="en-US"/>
          </a:p>
        </p:txBody>
      </p:sp>
      <p:sp>
        <p:nvSpPr>
          <p:cNvPr id="5" name="Footer Placeholder 4">
            <a:extLst>
              <a:ext uri="{FF2B5EF4-FFF2-40B4-BE49-F238E27FC236}">
                <a16:creationId xmlns:a16="http://schemas.microsoft.com/office/drawing/2014/main" id="{37FFFD8F-3AFC-41ED-ABB3-DDA1D68979E1}"/>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C9AE4EA5-C269-4323-BDF8-6B6BF4DB662C}"/>
              </a:ext>
            </a:extLst>
          </p:cNvPr>
          <p:cNvSpPr>
            <a:spLocks noGrp="1"/>
          </p:cNvSpPr>
          <p:nvPr>
            <p:ph type="sldNum" sz="quarter" idx="12"/>
          </p:nvPr>
        </p:nvSpPr>
        <p:spPr/>
        <p:txBody>
          <a:bodyPr/>
          <a:lstStyle/>
          <a:p>
            <a:fld id="{A764D214-15FA-44EA-90A9-5C0F2003FD5D}" type="slidenum">
              <a:rPr lang="en-US" smtClean="0"/>
              <a:t>16</a:t>
            </a:fld>
            <a:endParaRPr lang="en-US"/>
          </a:p>
        </p:txBody>
      </p:sp>
    </p:spTree>
    <p:extLst>
      <p:ext uri="{BB962C8B-B14F-4D97-AF65-F5344CB8AC3E}">
        <p14:creationId xmlns:p14="http://schemas.microsoft.com/office/powerpoint/2010/main" val="2501739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023C-50D6-4A72-B986-A02A4F817947}"/>
              </a:ext>
            </a:extLst>
          </p:cNvPr>
          <p:cNvSpPr>
            <a:spLocks noGrp="1"/>
          </p:cNvSpPr>
          <p:nvPr>
            <p:ph type="title"/>
          </p:nvPr>
        </p:nvSpPr>
        <p:spPr/>
        <p:txBody>
          <a:bodyPr/>
          <a:lstStyle/>
          <a:p>
            <a:r>
              <a:rPr lang="en-US" dirty="0"/>
              <a:t>Classification of spatial filter</a:t>
            </a:r>
          </a:p>
        </p:txBody>
      </p:sp>
      <p:sp>
        <p:nvSpPr>
          <p:cNvPr id="4" name="Rectangle 3">
            <a:extLst>
              <a:ext uri="{FF2B5EF4-FFF2-40B4-BE49-F238E27FC236}">
                <a16:creationId xmlns:a16="http://schemas.microsoft.com/office/drawing/2014/main" id="{4A5F91A0-054C-4B93-A234-7807FA535AD5}"/>
              </a:ext>
            </a:extLst>
          </p:cNvPr>
          <p:cNvSpPr/>
          <p:nvPr/>
        </p:nvSpPr>
        <p:spPr>
          <a:xfrm>
            <a:off x="4783015" y="1917374"/>
            <a:ext cx="2194560" cy="46423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Spatial filter</a:t>
            </a:r>
          </a:p>
        </p:txBody>
      </p:sp>
      <p:sp>
        <p:nvSpPr>
          <p:cNvPr id="5" name="Rectangle 4">
            <a:extLst>
              <a:ext uri="{FF2B5EF4-FFF2-40B4-BE49-F238E27FC236}">
                <a16:creationId xmlns:a16="http://schemas.microsoft.com/office/drawing/2014/main" id="{49CC98DD-C297-4466-9DC6-8180B76F6165}"/>
              </a:ext>
            </a:extLst>
          </p:cNvPr>
          <p:cNvSpPr/>
          <p:nvPr/>
        </p:nvSpPr>
        <p:spPr>
          <a:xfrm>
            <a:off x="2630658" y="3137095"/>
            <a:ext cx="2152357" cy="576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Smoothing spatial filter</a:t>
            </a:r>
          </a:p>
        </p:txBody>
      </p:sp>
      <p:sp>
        <p:nvSpPr>
          <p:cNvPr id="6" name="Rectangle 5">
            <a:extLst>
              <a:ext uri="{FF2B5EF4-FFF2-40B4-BE49-F238E27FC236}">
                <a16:creationId xmlns:a16="http://schemas.microsoft.com/office/drawing/2014/main" id="{EA1EBE4E-C1A2-4F6C-8899-6D2450FE2144}"/>
              </a:ext>
            </a:extLst>
          </p:cNvPr>
          <p:cNvSpPr/>
          <p:nvPr/>
        </p:nvSpPr>
        <p:spPr>
          <a:xfrm>
            <a:off x="6977575" y="3137094"/>
            <a:ext cx="2152357" cy="5767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Sharpening spatial filter</a:t>
            </a:r>
          </a:p>
        </p:txBody>
      </p:sp>
      <p:sp>
        <p:nvSpPr>
          <p:cNvPr id="7" name="Rectangle 6">
            <a:extLst>
              <a:ext uri="{FF2B5EF4-FFF2-40B4-BE49-F238E27FC236}">
                <a16:creationId xmlns:a16="http://schemas.microsoft.com/office/drawing/2014/main" id="{5C0E959B-313B-4C83-8798-AC589F328FE5}"/>
              </a:ext>
            </a:extLst>
          </p:cNvPr>
          <p:cNvSpPr/>
          <p:nvPr/>
        </p:nvSpPr>
        <p:spPr>
          <a:xfrm>
            <a:off x="1431387" y="4722055"/>
            <a:ext cx="1329398" cy="576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Linear filter</a:t>
            </a:r>
          </a:p>
        </p:txBody>
      </p:sp>
      <p:sp>
        <p:nvSpPr>
          <p:cNvPr id="8" name="Rectangle 7">
            <a:extLst>
              <a:ext uri="{FF2B5EF4-FFF2-40B4-BE49-F238E27FC236}">
                <a16:creationId xmlns:a16="http://schemas.microsoft.com/office/drawing/2014/main" id="{011B5189-719F-43C1-8F34-BAE7F0BC13D6}"/>
              </a:ext>
            </a:extLst>
          </p:cNvPr>
          <p:cNvSpPr/>
          <p:nvPr/>
        </p:nvSpPr>
        <p:spPr>
          <a:xfrm>
            <a:off x="4651717" y="4722055"/>
            <a:ext cx="1444283" cy="57677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Non-linear filter</a:t>
            </a:r>
          </a:p>
        </p:txBody>
      </p:sp>
      <p:cxnSp>
        <p:nvCxnSpPr>
          <p:cNvPr id="10" name="Connector: Elbow 9">
            <a:extLst>
              <a:ext uri="{FF2B5EF4-FFF2-40B4-BE49-F238E27FC236}">
                <a16:creationId xmlns:a16="http://schemas.microsoft.com/office/drawing/2014/main" id="{08FA9EB9-80D2-47A7-99A8-3C871A0B8584}"/>
              </a:ext>
            </a:extLst>
          </p:cNvPr>
          <p:cNvCxnSpPr>
            <a:stCxn id="4" idx="1"/>
            <a:endCxn id="5" idx="0"/>
          </p:cNvCxnSpPr>
          <p:nvPr/>
        </p:nvCxnSpPr>
        <p:spPr>
          <a:xfrm rot="10800000" flipV="1">
            <a:off x="3706837" y="2149491"/>
            <a:ext cx="1076178" cy="9876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9A8431E3-FA31-4718-96AD-A488E9AB4499}"/>
              </a:ext>
            </a:extLst>
          </p:cNvPr>
          <p:cNvCxnSpPr>
            <a:stCxn id="4" idx="3"/>
            <a:endCxn id="6" idx="0"/>
          </p:cNvCxnSpPr>
          <p:nvPr/>
        </p:nvCxnSpPr>
        <p:spPr>
          <a:xfrm>
            <a:off x="6977575" y="2149491"/>
            <a:ext cx="1076179" cy="9876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007D7D3-4AC8-42B2-883C-218126106C7F}"/>
              </a:ext>
            </a:extLst>
          </p:cNvPr>
          <p:cNvCxnSpPr>
            <a:stCxn id="5" idx="1"/>
            <a:endCxn id="7" idx="0"/>
          </p:cNvCxnSpPr>
          <p:nvPr/>
        </p:nvCxnSpPr>
        <p:spPr>
          <a:xfrm rot="10800000" flipV="1">
            <a:off x="2096086" y="3425483"/>
            <a:ext cx="534572" cy="1296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45A994E-D7F3-4968-929E-EE0B92CB9E68}"/>
              </a:ext>
            </a:extLst>
          </p:cNvPr>
          <p:cNvCxnSpPr>
            <a:stCxn id="5" idx="3"/>
            <a:endCxn id="8" idx="0"/>
          </p:cNvCxnSpPr>
          <p:nvPr/>
        </p:nvCxnSpPr>
        <p:spPr>
          <a:xfrm>
            <a:off x="4783015" y="3425483"/>
            <a:ext cx="590844" cy="1296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0F8F4526-E89E-4581-855D-ACDA6856E5E5}"/>
              </a:ext>
            </a:extLst>
          </p:cNvPr>
          <p:cNvSpPr>
            <a:spLocks noGrp="1"/>
          </p:cNvSpPr>
          <p:nvPr>
            <p:ph type="dt" sz="half" idx="10"/>
          </p:nvPr>
        </p:nvSpPr>
        <p:spPr/>
        <p:txBody>
          <a:bodyPr/>
          <a:lstStyle/>
          <a:p>
            <a:fld id="{CE2DCFD3-3619-48E5-BBAD-611CC32AB4EF}" type="datetime1">
              <a:rPr lang="en-US" smtClean="0"/>
              <a:t>11/17/2024</a:t>
            </a:fld>
            <a:endParaRPr lang="en-US"/>
          </a:p>
        </p:txBody>
      </p:sp>
      <p:sp>
        <p:nvSpPr>
          <p:cNvPr id="9" name="Footer Placeholder 8">
            <a:extLst>
              <a:ext uri="{FF2B5EF4-FFF2-40B4-BE49-F238E27FC236}">
                <a16:creationId xmlns:a16="http://schemas.microsoft.com/office/drawing/2014/main" id="{79DEF053-4567-4756-B590-393D65D7BA90}"/>
              </a:ext>
            </a:extLst>
          </p:cNvPr>
          <p:cNvSpPr>
            <a:spLocks noGrp="1"/>
          </p:cNvSpPr>
          <p:nvPr>
            <p:ph type="ftr" sz="quarter" idx="11"/>
          </p:nvPr>
        </p:nvSpPr>
        <p:spPr/>
        <p:txBody>
          <a:bodyPr/>
          <a:lstStyle/>
          <a:p>
            <a:r>
              <a:rPr lang="en-US"/>
              <a:t>Sharpening and Spatial Filters</a:t>
            </a:r>
          </a:p>
        </p:txBody>
      </p:sp>
      <p:sp>
        <p:nvSpPr>
          <p:cNvPr id="11" name="Slide Number Placeholder 10">
            <a:extLst>
              <a:ext uri="{FF2B5EF4-FFF2-40B4-BE49-F238E27FC236}">
                <a16:creationId xmlns:a16="http://schemas.microsoft.com/office/drawing/2014/main" id="{676876A3-B328-4F25-A423-ECF1ACD535B1}"/>
              </a:ext>
            </a:extLst>
          </p:cNvPr>
          <p:cNvSpPr>
            <a:spLocks noGrp="1"/>
          </p:cNvSpPr>
          <p:nvPr>
            <p:ph type="sldNum" sz="quarter" idx="12"/>
          </p:nvPr>
        </p:nvSpPr>
        <p:spPr/>
        <p:txBody>
          <a:bodyPr/>
          <a:lstStyle/>
          <a:p>
            <a:fld id="{A764D214-15FA-44EA-90A9-5C0F2003FD5D}" type="slidenum">
              <a:rPr lang="en-US" smtClean="0"/>
              <a:t>17</a:t>
            </a:fld>
            <a:endParaRPr lang="en-US"/>
          </a:p>
        </p:txBody>
      </p:sp>
    </p:spTree>
    <p:extLst>
      <p:ext uri="{BB962C8B-B14F-4D97-AF65-F5344CB8AC3E}">
        <p14:creationId xmlns:p14="http://schemas.microsoft.com/office/powerpoint/2010/main" val="810963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4C637-D8EB-43BD-808F-E267D5292163}"/>
              </a:ext>
            </a:extLst>
          </p:cNvPr>
          <p:cNvSpPr>
            <a:spLocks noGrp="1"/>
          </p:cNvSpPr>
          <p:nvPr>
            <p:ph type="title"/>
          </p:nvPr>
        </p:nvSpPr>
        <p:spPr/>
        <p:txBody>
          <a:bodyPr/>
          <a:lstStyle/>
          <a:p>
            <a:r>
              <a:rPr lang="en-US" dirty="0"/>
              <a:t>Smoothing spatial filter</a:t>
            </a:r>
          </a:p>
        </p:txBody>
      </p:sp>
      <p:sp>
        <p:nvSpPr>
          <p:cNvPr id="3" name="Content Placeholder 2">
            <a:extLst>
              <a:ext uri="{FF2B5EF4-FFF2-40B4-BE49-F238E27FC236}">
                <a16:creationId xmlns:a16="http://schemas.microsoft.com/office/drawing/2014/main" id="{39087EB0-1B35-4DAA-8F2B-0592A647EF7D}"/>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v"/>
            </a:pPr>
            <a:r>
              <a:rPr lang="en-US" dirty="0"/>
              <a:t>Smoothing (also called averaging) spatial filters are used to reduce sharp transitions in intensity.</a:t>
            </a:r>
          </a:p>
          <a:p>
            <a:pPr>
              <a:lnSpc>
                <a:spcPct val="150000"/>
              </a:lnSpc>
              <a:buFont typeface="Wingdings" panose="05000000000000000000" pitchFamily="2" charset="2"/>
              <a:buChar char="v"/>
            </a:pPr>
            <a:r>
              <a:rPr lang="en-US" dirty="0"/>
              <a:t>Because random noise typically consists of sharp transitions in intensity, an obvious application of smoothing is noise reduction.</a:t>
            </a:r>
          </a:p>
          <a:p>
            <a:pPr>
              <a:lnSpc>
                <a:spcPct val="150000"/>
              </a:lnSpc>
              <a:buFont typeface="Wingdings" panose="05000000000000000000" pitchFamily="2" charset="2"/>
              <a:buChar char="v"/>
            </a:pPr>
            <a:r>
              <a:rPr lang="en-US" dirty="0"/>
              <a:t>To blur an image.</a:t>
            </a:r>
          </a:p>
          <a:p>
            <a:pPr>
              <a:lnSpc>
                <a:spcPct val="150000"/>
              </a:lnSpc>
              <a:buFont typeface="Wingdings" panose="05000000000000000000" pitchFamily="2" charset="2"/>
              <a:buChar char="v"/>
            </a:pPr>
            <a:r>
              <a:rPr lang="en-US" dirty="0"/>
              <a:t>To extract objects, present in the image.</a:t>
            </a:r>
          </a:p>
          <a:p>
            <a:pPr>
              <a:lnSpc>
                <a:spcPct val="150000"/>
              </a:lnSpc>
              <a:buFont typeface="Wingdings" panose="05000000000000000000" pitchFamily="2" charset="2"/>
              <a:buChar char="v"/>
            </a:pPr>
            <a:r>
              <a:rPr lang="en-US" dirty="0"/>
              <a:t>To remove small objects, present in the image.</a:t>
            </a:r>
          </a:p>
          <a:p>
            <a:pPr>
              <a:lnSpc>
                <a:spcPct val="150000"/>
              </a:lnSpc>
              <a:buFont typeface="Wingdings" panose="05000000000000000000" pitchFamily="2" charset="2"/>
              <a:buChar char="v"/>
            </a:pPr>
            <a:r>
              <a:rPr lang="en-US" dirty="0"/>
              <a:t>To bridge the gap between lines and curves in the image.</a:t>
            </a:r>
          </a:p>
        </p:txBody>
      </p:sp>
      <p:sp>
        <p:nvSpPr>
          <p:cNvPr id="4" name="Date Placeholder 3">
            <a:extLst>
              <a:ext uri="{FF2B5EF4-FFF2-40B4-BE49-F238E27FC236}">
                <a16:creationId xmlns:a16="http://schemas.microsoft.com/office/drawing/2014/main" id="{AE2D8D0A-01E4-4554-876B-4C6329FE5197}"/>
              </a:ext>
            </a:extLst>
          </p:cNvPr>
          <p:cNvSpPr>
            <a:spLocks noGrp="1"/>
          </p:cNvSpPr>
          <p:nvPr>
            <p:ph type="dt" sz="half" idx="10"/>
          </p:nvPr>
        </p:nvSpPr>
        <p:spPr/>
        <p:txBody>
          <a:bodyPr/>
          <a:lstStyle/>
          <a:p>
            <a:fld id="{E5EE18AA-D467-454C-9E83-3F7FD2D57DA1}" type="datetime1">
              <a:rPr lang="en-US" smtClean="0"/>
              <a:t>11/17/2024</a:t>
            </a:fld>
            <a:endParaRPr lang="en-US"/>
          </a:p>
        </p:txBody>
      </p:sp>
      <p:sp>
        <p:nvSpPr>
          <p:cNvPr id="5" name="Footer Placeholder 4">
            <a:extLst>
              <a:ext uri="{FF2B5EF4-FFF2-40B4-BE49-F238E27FC236}">
                <a16:creationId xmlns:a16="http://schemas.microsoft.com/office/drawing/2014/main" id="{03E07A46-8D95-4B57-B25B-FB1DA76F484D}"/>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09EB1268-4914-462D-A301-6A1AC7DE0269}"/>
              </a:ext>
            </a:extLst>
          </p:cNvPr>
          <p:cNvSpPr>
            <a:spLocks noGrp="1"/>
          </p:cNvSpPr>
          <p:nvPr>
            <p:ph type="sldNum" sz="quarter" idx="12"/>
          </p:nvPr>
        </p:nvSpPr>
        <p:spPr/>
        <p:txBody>
          <a:bodyPr/>
          <a:lstStyle/>
          <a:p>
            <a:fld id="{A764D214-15FA-44EA-90A9-5C0F2003FD5D}" type="slidenum">
              <a:rPr lang="en-US" smtClean="0"/>
              <a:t>18</a:t>
            </a:fld>
            <a:endParaRPr lang="en-US"/>
          </a:p>
        </p:txBody>
      </p:sp>
    </p:spTree>
    <p:extLst>
      <p:ext uri="{BB962C8B-B14F-4D97-AF65-F5344CB8AC3E}">
        <p14:creationId xmlns:p14="http://schemas.microsoft.com/office/powerpoint/2010/main" val="392054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C357-2FB5-410A-8AC4-06302CAAA23A}"/>
              </a:ext>
            </a:extLst>
          </p:cNvPr>
          <p:cNvSpPr>
            <a:spLocks noGrp="1"/>
          </p:cNvSpPr>
          <p:nvPr>
            <p:ph type="title"/>
          </p:nvPr>
        </p:nvSpPr>
        <p:spPr/>
        <p:txBody>
          <a:bodyPr/>
          <a:lstStyle/>
          <a:p>
            <a:r>
              <a:rPr lang="en-US" dirty="0"/>
              <a:t>Linear smoothing spatial filter</a:t>
            </a:r>
          </a:p>
        </p:txBody>
      </p:sp>
      <p:sp>
        <p:nvSpPr>
          <p:cNvPr id="3" name="Content Placeholder 2">
            <a:extLst>
              <a:ext uri="{FF2B5EF4-FFF2-40B4-BE49-F238E27FC236}">
                <a16:creationId xmlns:a16="http://schemas.microsoft.com/office/drawing/2014/main" id="{E81E9E26-83D4-46F5-AB82-4FB1160E0F5C}"/>
              </a:ext>
            </a:extLst>
          </p:cNvPr>
          <p:cNvSpPr>
            <a:spLocks noGrp="1"/>
          </p:cNvSpPr>
          <p:nvPr>
            <p:ph idx="1"/>
          </p:nvPr>
        </p:nvSpPr>
        <p:spPr>
          <a:xfrm>
            <a:off x="1097280" y="1845734"/>
            <a:ext cx="10058400" cy="3725072"/>
          </a:xfrm>
        </p:spPr>
        <p:txBody>
          <a:bodyPr>
            <a:normAutofit/>
          </a:bodyPr>
          <a:lstStyle/>
          <a:p>
            <a:pPr algn="just">
              <a:lnSpc>
                <a:spcPct val="160000"/>
              </a:lnSpc>
              <a:buFont typeface="Wingdings" panose="05000000000000000000" pitchFamily="2" charset="2"/>
              <a:buChar char="v"/>
            </a:pPr>
            <a:r>
              <a:rPr lang="en-US" dirty="0">
                <a:solidFill>
                  <a:schemeClr val="tx1"/>
                </a:solidFill>
              </a:rPr>
              <a:t>This is used for creating blurriness or remove noise present in the image.</a:t>
            </a:r>
          </a:p>
          <a:p>
            <a:pPr algn="just">
              <a:lnSpc>
                <a:spcPct val="160000"/>
              </a:lnSpc>
              <a:buFont typeface="Wingdings" panose="05000000000000000000" pitchFamily="2" charset="2"/>
              <a:buChar char="v"/>
            </a:pPr>
            <a:r>
              <a:rPr lang="en-US" dirty="0">
                <a:solidFill>
                  <a:schemeClr val="tx1"/>
                </a:solidFill>
              </a:rPr>
              <a:t>This is also called averaging spatial filters.</a:t>
            </a:r>
          </a:p>
          <a:p>
            <a:pPr algn="just">
              <a:lnSpc>
                <a:spcPct val="160000"/>
              </a:lnSpc>
              <a:buFont typeface="Wingdings" panose="05000000000000000000" pitchFamily="2" charset="2"/>
              <a:buChar char="v"/>
            </a:pPr>
            <a:r>
              <a:rPr lang="en-US" dirty="0">
                <a:solidFill>
                  <a:schemeClr val="tx1"/>
                </a:solidFill>
              </a:rPr>
              <a:t>The response of this filter is that, it averages the intensity values of it’s neighborhood and the resultant intensity value is assigned to the center pixel.</a:t>
            </a:r>
          </a:p>
          <a:p>
            <a:pPr algn="just">
              <a:lnSpc>
                <a:spcPct val="160000"/>
              </a:lnSpc>
              <a:buFont typeface="Wingdings" panose="05000000000000000000" pitchFamily="2" charset="2"/>
              <a:buChar char="v"/>
            </a:pPr>
            <a:r>
              <a:rPr lang="en-US" dirty="0">
                <a:solidFill>
                  <a:schemeClr val="tx1"/>
                </a:solidFill>
              </a:rPr>
              <a:t>This operation is performed from pixel to pixel by shifting it’s corner.</a:t>
            </a:r>
          </a:p>
        </p:txBody>
      </p:sp>
      <p:sp>
        <p:nvSpPr>
          <p:cNvPr id="4" name="Date Placeholder 3">
            <a:extLst>
              <a:ext uri="{FF2B5EF4-FFF2-40B4-BE49-F238E27FC236}">
                <a16:creationId xmlns:a16="http://schemas.microsoft.com/office/drawing/2014/main" id="{2792B7B0-BC00-4D58-A73F-11F8FACE7BD9}"/>
              </a:ext>
            </a:extLst>
          </p:cNvPr>
          <p:cNvSpPr>
            <a:spLocks noGrp="1"/>
          </p:cNvSpPr>
          <p:nvPr>
            <p:ph type="dt" sz="half" idx="10"/>
          </p:nvPr>
        </p:nvSpPr>
        <p:spPr/>
        <p:txBody>
          <a:bodyPr/>
          <a:lstStyle/>
          <a:p>
            <a:fld id="{9505423B-9CD6-44DB-BBC6-89CF96483FC8}" type="datetime1">
              <a:rPr lang="en-US" smtClean="0"/>
              <a:t>11/17/2024</a:t>
            </a:fld>
            <a:endParaRPr lang="en-US"/>
          </a:p>
        </p:txBody>
      </p:sp>
      <p:sp>
        <p:nvSpPr>
          <p:cNvPr id="5" name="Footer Placeholder 4">
            <a:extLst>
              <a:ext uri="{FF2B5EF4-FFF2-40B4-BE49-F238E27FC236}">
                <a16:creationId xmlns:a16="http://schemas.microsoft.com/office/drawing/2014/main" id="{3B7F8AB1-6B7B-4B24-8FF8-A159FB734B2C}"/>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01234C78-3E5E-4B51-8538-5504C46D73EB}"/>
              </a:ext>
            </a:extLst>
          </p:cNvPr>
          <p:cNvSpPr>
            <a:spLocks noGrp="1"/>
          </p:cNvSpPr>
          <p:nvPr>
            <p:ph type="sldNum" sz="quarter" idx="12"/>
          </p:nvPr>
        </p:nvSpPr>
        <p:spPr/>
        <p:txBody>
          <a:bodyPr/>
          <a:lstStyle/>
          <a:p>
            <a:fld id="{A764D214-15FA-44EA-90A9-5C0F2003FD5D}" type="slidenum">
              <a:rPr lang="en-US" smtClean="0"/>
              <a:t>19</a:t>
            </a:fld>
            <a:endParaRPr lang="en-US"/>
          </a:p>
        </p:txBody>
      </p:sp>
    </p:spTree>
    <p:extLst>
      <p:ext uri="{BB962C8B-B14F-4D97-AF65-F5344CB8AC3E}">
        <p14:creationId xmlns:p14="http://schemas.microsoft.com/office/powerpoint/2010/main" val="290097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5519-C123-4A7E-B18D-E86C3A711295}"/>
              </a:ext>
            </a:extLst>
          </p:cNvPr>
          <p:cNvSpPr>
            <a:spLocks noGrp="1"/>
          </p:cNvSpPr>
          <p:nvPr>
            <p:ph type="title"/>
          </p:nvPr>
        </p:nvSpPr>
        <p:spPr/>
        <p:txBody>
          <a:bodyPr/>
          <a:lstStyle/>
          <a:p>
            <a:r>
              <a:rPr lang="en-US" dirty="0"/>
              <a:t>Fundamentals of Spatial Filtering</a:t>
            </a:r>
          </a:p>
        </p:txBody>
      </p:sp>
      <p:sp>
        <p:nvSpPr>
          <p:cNvPr id="3" name="Content Placeholder 2">
            <a:extLst>
              <a:ext uri="{FF2B5EF4-FFF2-40B4-BE49-F238E27FC236}">
                <a16:creationId xmlns:a16="http://schemas.microsoft.com/office/drawing/2014/main" id="{D29DAF93-7DB0-41DC-A970-BBD88CEE20A0}"/>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t>In order to improve the quality of image, we need to process that image. We can do image processing operations under two principal domains. They are:</a:t>
            </a:r>
          </a:p>
          <a:p>
            <a:pPr marL="457200" indent="-457200" algn="just">
              <a:lnSpc>
                <a:spcPct val="150000"/>
              </a:lnSpc>
              <a:buFont typeface="+mj-lt"/>
              <a:buAutoNum type="arabicPeriod"/>
            </a:pPr>
            <a:r>
              <a:rPr lang="en-US" b="1" dirty="0"/>
              <a:t>Spatial Domain </a:t>
            </a:r>
            <a:r>
              <a:rPr lang="en-US" dirty="0"/>
              <a:t>– Here, we perform image processing operations directly on the pixels present in the image plane itself. </a:t>
            </a:r>
          </a:p>
          <a:p>
            <a:pPr marL="457200" indent="-457200" algn="just">
              <a:lnSpc>
                <a:spcPct val="150000"/>
              </a:lnSpc>
              <a:buFont typeface="+mj-lt"/>
              <a:buAutoNum type="arabicPeriod"/>
            </a:pPr>
            <a:r>
              <a:rPr lang="en-US" b="1" dirty="0"/>
              <a:t>Frequency Domain </a:t>
            </a:r>
            <a:r>
              <a:rPr lang="en-US" dirty="0"/>
              <a:t>– Here, we convert the original image into Fourier transform, and perform processing on Fourier transform domain. Finally, we back to the original image by performing inverse Fourier transform.</a:t>
            </a:r>
          </a:p>
          <a:p>
            <a:pPr algn="just"/>
            <a:endParaRPr lang="en-US" dirty="0"/>
          </a:p>
        </p:txBody>
      </p:sp>
      <p:sp>
        <p:nvSpPr>
          <p:cNvPr id="4" name="Date Placeholder 3">
            <a:extLst>
              <a:ext uri="{FF2B5EF4-FFF2-40B4-BE49-F238E27FC236}">
                <a16:creationId xmlns:a16="http://schemas.microsoft.com/office/drawing/2014/main" id="{3D8DF13E-3599-4496-AD37-0933F6421E03}"/>
              </a:ext>
            </a:extLst>
          </p:cNvPr>
          <p:cNvSpPr>
            <a:spLocks noGrp="1"/>
          </p:cNvSpPr>
          <p:nvPr>
            <p:ph type="dt" sz="half" idx="10"/>
          </p:nvPr>
        </p:nvSpPr>
        <p:spPr/>
        <p:txBody>
          <a:bodyPr/>
          <a:lstStyle/>
          <a:p>
            <a:fld id="{5A550FFC-DCC1-4E46-8FE7-FCF2AAD6A84C}" type="datetime1">
              <a:rPr lang="en-US" smtClean="0"/>
              <a:t>11/17/2024</a:t>
            </a:fld>
            <a:endParaRPr lang="en-US"/>
          </a:p>
        </p:txBody>
      </p:sp>
      <p:sp>
        <p:nvSpPr>
          <p:cNvPr id="5" name="Footer Placeholder 4">
            <a:extLst>
              <a:ext uri="{FF2B5EF4-FFF2-40B4-BE49-F238E27FC236}">
                <a16:creationId xmlns:a16="http://schemas.microsoft.com/office/drawing/2014/main" id="{68A99ACD-AA59-451C-9F2E-4DE909577005}"/>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2FF4456B-9BA8-41B5-A1E2-C56BF79CA469}"/>
              </a:ext>
            </a:extLst>
          </p:cNvPr>
          <p:cNvSpPr>
            <a:spLocks noGrp="1"/>
          </p:cNvSpPr>
          <p:nvPr>
            <p:ph type="sldNum" sz="quarter" idx="12"/>
          </p:nvPr>
        </p:nvSpPr>
        <p:spPr/>
        <p:txBody>
          <a:bodyPr/>
          <a:lstStyle/>
          <a:p>
            <a:fld id="{A764D214-15FA-44EA-90A9-5C0F2003FD5D}" type="slidenum">
              <a:rPr lang="en-US" smtClean="0"/>
              <a:t>2</a:t>
            </a:fld>
            <a:endParaRPr lang="en-US"/>
          </a:p>
        </p:txBody>
      </p:sp>
    </p:spTree>
    <p:extLst>
      <p:ext uri="{BB962C8B-B14F-4D97-AF65-F5344CB8AC3E}">
        <p14:creationId xmlns:p14="http://schemas.microsoft.com/office/powerpoint/2010/main" val="24911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3B2-C77E-4F88-911D-09CB7E0AAA21}"/>
              </a:ext>
            </a:extLst>
          </p:cNvPr>
          <p:cNvSpPr>
            <a:spLocks noGrp="1"/>
          </p:cNvSpPr>
          <p:nvPr>
            <p:ph type="title"/>
          </p:nvPr>
        </p:nvSpPr>
        <p:spPr/>
        <p:txBody>
          <a:bodyPr/>
          <a:lstStyle/>
          <a:p>
            <a:r>
              <a:rPr lang="en-US" dirty="0"/>
              <a:t>Linear smoothing spatial filter</a:t>
            </a:r>
          </a:p>
        </p:txBody>
      </p:sp>
      <p:sp>
        <p:nvSpPr>
          <p:cNvPr id="3" name="Content Placeholder 2">
            <a:extLst>
              <a:ext uri="{FF2B5EF4-FFF2-40B4-BE49-F238E27FC236}">
                <a16:creationId xmlns:a16="http://schemas.microsoft.com/office/drawing/2014/main" id="{7AB74D78-8D8D-4A75-9AFE-CC16718EB440}"/>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solidFill>
                  <a:schemeClr val="tx1"/>
                </a:solidFill>
              </a:rPr>
              <a:t>It’s main application is that, when we are dealing with random noises in an image.</a:t>
            </a:r>
          </a:p>
          <a:p>
            <a:pPr algn="just">
              <a:lnSpc>
                <a:spcPct val="150000"/>
              </a:lnSpc>
              <a:buFont typeface="Wingdings" panose="05000000000000000000" pitchFamily="2" charset="2"/>
              <a:buChar char="v"/>
            </a:pPr>
            <a:r>
              <a:rPr lang="en-US" dirty="0">
                <a:solidFill>
                  <a:schemeClr val="tx1"/>
                </a:solidFill>
              </a:rPr>
              <a:t>This random noise will be having very sharp intensity transitions.</a:t>
            </a:r>
          </a:p>
          <a:p>
            <a:pPr algn="just">
              <a:lnSpc>
                <a:spcPct val="150000"/>
              </a:lnSpc>
              <a:buFont typeface="Wingdings" panose="05000000000000000000" pitchFamily="2" charset="2"/>
              <a:buChar char="v"/>
            </a:pPr>
            <a:r>
              <a:rPr lang="en-US" dirty="0">
                <a:solidFill>
                  <a:schemeClr val="tx1"/>
                </a:solidFill>
              </a:rPr>
              <a:t>In order to smooth this sharp intensity transition, we have to find out the average of it’s neighbors by using linear smoothing spatial filter.</a:t>
            </a:r>
          </a:p>
          <a:p>
            <a:pPr algn="just">
              <a:lnSpc>
                <a:spcPct val="150000"/>
              </a:lnSpc>
              <a:buFont typeface="Wingdings" panose="05000000000000000000" pitchFamily="2" charset="2"/>
              <a:buChar char="v"/>
            </a:pPr>
            <a:r>
              <a:rPr lang="en-US" dirty="0">
                <a:solidFill>
                  <a:schemeClr val="tx1"/>
                </a:solidFill>
              </a:rPr>
              <a:t>They are also called low pass filters.</a:t>
            </a:r>
          </a:p>
        </p:txBody>
      </p:sp>
      <p:sp>
        <p:nvSpPr>
          <p:cNvPr id="4" name="Date Placeholder 3">
            <a:extLst>
              <a:ext uri="{FF2B5EF4-FFF2-40B4-BE49-F238E27FC236}">
                <a16:creationId xmlns:a16="http://schemas.microsoft.com/office/drawing/2014/main" id="{D639924F-354F-42DF-A5F8-49591470ADD9}"/>
              </a:ext>
            </a:extLst>
          </p:cNvPr>
          <p:cNvSpPr>
            <a:spLocks noGrp="1"/>
          </p:cNvSpPr>
          <p:nvPr>
            <p:ph type="dt" sz="half" idx="10"/>
          </p:nvPr>
        </p:nvSpPr>
        <p:spPr/>
        <p:txBody>
          <a:bodyPr/>
          <a:lstStyle/>
          <a:p>
            <a:fld id="{E5665598-FE69-45DE-9CF3-E79E52272C2E}" type="datetime1">
              <a:rPr lang="en-US" smtClean="0"/>
              <a:t>11/17/2024</a:t>
            </a:fld>
            <a:endParaRPr lang="en-US"/>
          </a:p>
        </p:txBody>
      </p:sp>
      <p:sp>
        <p:nvSpPr>
          <p:cNvPr id="5" name="Footer Placeholder 4">
            <a:extLst>
              <a:ext uri="{FF2B5EF4-FFF2-40B4-BE49-F238E27FC236}">
                <a16:creationId xmlns:a16="http://schemas.microsoft.com/office/drawing/2014/main" id="{AD54F154-AFAE-4AC3-9351-A0408618D78C}"/>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2B80DC7F-9F16-4B33-9E28-84894920B4B5}"/>
              </a:ext>
            </a:extLst>
          </p:cNvPr>
          <p:cNvSpPr>
            <a:spLocks noGrp="1"/>
          </p:cNvSpPr>
          <p:nvPr>
            <p:ph type="sldNum" sz="quarter" idx="12"/>
          </p:nvPr>
        </p:nvSpPr>
        <p:spPr/>
        <p:txBody>
          <a:bodyPr/>
          <a:lstStyle/>
          <a:p>
            <a:fld id="{A764D214-15FA-44EA-90A9-5C0F2003FD5D}" type="slidenum">
              <a:rPr lang="en-US" smtClean="0"/>
              <a:t>20</a:t>
            </a:fld>
            <a:endParaRPr lang="en-US"/>
          </a:p>
        </p:txBody>
      </p:sp>
    </p:spTree>
    <p:extLst>
      <p:ext uri="{BB962C8B-B14F-4D97-AF65-F5344CB8AC3E}">
        <p14:creationId xmlns:p14="http://schemas.microsoft.com/office/powerpoint/2010/main" val="103952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560B-7CF2-4BCA-B106-79774D0A8F5C}"/>
              </a:ext>
            </a:extLst>
          </p:cNvPr>
          <p:cNvSpPr>
            <a:spLocks noGrp="1"/>
          </p:cNvSpPr>
          <p:nvPr>
            <p:ph type="title"/>
          </p:nvPr>
        </p:nvSpPr>
        <p:spPr/>
        <p:txBody>
          <a:bodyPr/>
          <a:lstStyle/>
          <a:p>
            <a:r>
              <a:rPr lang="en-US" dirty="0"/>
              <a:t>Linear smoothing spatial filter</a:t>
            </a:r>
          </a:p>
        </p:txBody>
      </p:sp>
      <p:sp>
        <p:nvSpPr>
          <p:cNvPr id="3" name="Content Placeholder 2">
            <a:extLst>
              <a:ext uri="{FF2B5EF4-FFF2-40B4-BE49-F238E27FC236}">
                <a16:creationId xmlns:a16="http://schemas.microsoft.com/office/drawing/2014/main" id="{E65E2F8F-E828-43D5-A966-62A62DD34673}"/>
              </a:ext>
            </a:extLst>
          </p:cNvPr>
          <p:cNvSpPr>
            <a:spLocks noGrp="1"/>
          </p:cNvSpPr>
          <p:nvPr>
            <p:ph idx="1"/>
          </p:nvPr>
        </p:nvSpPr>
        <p:spPr/>
        <p:txBody>
          <a:bodyPr>
            <a:normAutofit/>
          </a:bodyPr>
          <a:lstStyle/>
          <a:p>
            <a:pPr>
              <a:buFont typeface="Wingdings" panose="05000000000000000000" pitchFamily="2" charset="2"/>
              <a:buChar char="v"/>
            </a:pPr>
            <a:r>
              <a:rPr lang="en-US" b="1" dirty="0">
                <a:solidFill>
                  <a:schemeClr val="tx1"/>
                </a:solidFill>
              </a:rPr>
              <a:t>It has mainly two types:</a:t>
            </a:r>
          </a:p>
          <a:p>
            <a:pPr marL="457200" indent="-457200">
              <a:buFont typeface="+mj-lt"/>
              <a:buAutoNum type="arabicPeriod"/>
            </a:pPr>
            <a:r>
              <a:rPr lang="en-US" dirty="0">
                <a:solidFill>
                  <a:schemeClr val="tx1"/>
                </a:solidFill>
              </a:rPr>
              <a:t>Standard average filter (Box filter)</a:t>
            </a:r>
          </a:p>
          <a:p>
            <a:pPr marL="457200" indent="-457200">
              <a:buFont typeface="+mj-lt"/>
              <a:buAutoNum type="arabicPeriod"/>
            </a:pPr>
            <a:r>
              <a:rPr lang="en-US" dirty="0">
                <a:solidFill>
                  <a:schemeClr val="tx1"/>
                </a:solidFill>
              </a:rPr>
              <a:t>Weighted average filter</a:t>
            </a:r>
          </a:p>
        </p:txBody>
      </p:sp>
      <p:sp>
        <p:nvSpPr>
          <p:cNvPr id="4" name="Date Placeholder 3">
            <a:extLst>
              <a:ext uri="{FF2B5EF4-FFF2-40B4-BE49-F238E27FC236}">
                <a16:creationId xmlns:a16="http://schemas.microsoft.com/office/drawing/2014/main" id="{3642196D-4CB7-4476-9205-13400F329350}"/>
              </a:ext>
            </a:extLst>
          </p:cNvPr>
          <p:cNvSpPr>
            <a:spLocks noGrp="1"/>
          </p:cNvSpPr>
          <p:nvPr>
            <p:ph type="dt" sz="half" idx="10"/>
          </p:nvPr>
        </p:nvSpPr>
        <p:spPr/>
        <p:txBody>
          <a:bodyPr/>
          <a:lstStyle/>
          <a:p>
            <a:fld id="{8DE386D2-3E19-4197-AD09-92ED79E0A9AC}" type="datetime1">
              <a:rPr lang="en-US" smtClean="0"/>
              <a:t>11/17/2024</a:t>
            </a:fld>
            <a:endParaRPr lang="en-US"/>
          </a:p>
        </p:txBody>
      </p:sp>
      <p:sp>
        <p:nvSpPr>
          <p:cNvPr id="5" name="Footer Placeholder 4">
            <a:extLst>
              <a:ext uri="{FF2B5EF4-FFF2-40B4-BE49-F238E27FC236}">
                <a16:creationId xmlns:a16="http://schemas.microsoft.com/office/drawing/2014/main" id="{C11A2137-43F2-4ECF-9016-498EA5BA5FF2}"/>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7A989BCB-EFD7-4E9F-AE12-E7ADFE14FEDB}"/>
              </a:ext>
            </a:extLst>
          </p:cNvPr>
          <p:cNvSpPr>
            <a:spLocks noGrp="1"/>
          </p:cNvSpPr>
          <p:nvPr>
            <p:ph type="sldNum" sz="quarter" idx="12"/>
          </p:nvPr>
        </p:nvSpPr>
        <p:spPr/>
        <p:txBody>
          <a:bodyPr/>
          <a:lstStyle/>
          <a:p>
            <a:fld id="{A764D214-15FA-44EA-90A9-5C0F2003FD5D}" type="slidenum">
              <a:rPr lang="en-US" smtClean="0"/>
              <a:t>21</a:t>
            </a:fld>
            <a:endParaRPr lang="en-US"/>
          </a:p>
        </p:txBody>
      </p:sp>
    </p:spTree>
    <p:extLst>
      <p:ext uri="{BB962C8B-B14F-4D97-AF65-F5344CB8AC3E}">
        <p14:creationId xmlns:p14="http://schemas.microsoft.com/office/powerpoint/2010/main" val="329994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BC91-67B7-454A-95FA-79102BC7475F}"/>
              </a:ext>
            </a:extLst>
          </p:cNvPr>
          <p:cNvSpPr>
            <a:spLocks noGrp="1"/>
          </p:cNvSpPr>
          <p:nvPr>
            <p:ph type="title"/>
          </p:nvPr>
        </p:nvSpPr>
        <p:spPr/>
        <p:txBody>
          <a:bodyPr/>
          <a:lstStyle/>
          <a:p>
            <a:r>
              <a:rPr lang="en-US" dirty="0"/>
              <a:t>Standard average filter</a:t>
            </a:r>
          </a:p>
        </p:txBody>
      </p:sp>
      <p:sp>
        <p:nvSpPr>
          <p:cNvPr id="3" name="Content Placeholder 2">
            <a:extLst>
              <a:ext uri="{FF2B5EF4-FFF2-40B4-BE49-F238E27FC236}">
                <a16:creationId xmlns:a16="http://schemas.microsoft.com/office/drawing/2014/main" id="{55E377C4-8F49-4327-9DAC-DD5E4EFA59AF}"/>
              </a:ext>
            </a:extLst>
          </p:cNvPr>
          <p:cNvSpPr>
            <a:spLocks noGrp="1"/>
          </p:cNvSpPr>
          <p:nvPr>
            <p:ph idx="1"/>
          </p:nvPr>
        </p:nvSpPr>
        <p:spPr/>
        <p:txBody>
          <a:bodyPr/>
          <a:lstStyle/>
          <a:p>
            <a:pPr>
              <a:buFont typeface="Wingdings" panose="05000000000000000000" pitchFamily="2" charset="2"/>
              <a:buChar char="v"/>
            </a:pPr>
            <a:r>
              <a:rPr lang="en-US" dirty="0"/>
              <a:t>Output is smooth image with reduced sharp transitions in gray levels.</a:t>
            </a:r>
          </a:p>
          <a:p>
            <a:pPr>
              <a:buFont typeface="Wingdings" panose="05000000000000000000" pitchFamily="2" charset="2"/>
              <a:buChar char="v"/>
            </a:pPr>
            <a:r>
              <a:rPr lang="en-US" dirty="0"/>
              <a:t>One drawback is that, it blur the edges.</a:t>
            </a:r>
          </a:p>
          <a:p>
            <a:pPr marL="0" indent="0">
              <a:buNone/>
            </a:pPr>
            <a:endParaRPr lang="en-US" dirty="0"/>
          </a:p>
        </p:txBody>
      </p:sp>
      <p:graphicFrame>
        <p:nvGraphicFramePr>
          <p:cNvPr id="4" name="Table 3">
            <a:extLst>
              <a:ext uri="{FF2B5EF4-FFF2-40B4-BE49-F238E27FC236}">
                <a16:creationId xmlns:a16="http://schemas.microsoft.com/office/drawing/2014/main" id="{B484F311-F8F9-4DAA-9E65-E2FA750343D0}"/>
              </a:ext>
            </a:extLst>
          </p:cNvPr>
          <p:cNvGraphicFramePr>
            <a:graphicFrameLocks noGrp="1"/>
          </p:cNvGraphicFramePr>
          <p:nvPr>
            <p:extLst>
              <p:ext uri="{D42A27DB-BD31-4B8C-83A1-F6EECF244321}">
                <p14:modId xmlns:p14="http://schemas.microsoft.com/office/powerpoint/2010/main" val="1062191669"/>
              </p:ext>
            </p:extLst>
          </p:nvPr>
        </p:nvGraphicFramePr>
        <p:xfrm>
          <a:off x="1947593" y="3301154"/>
          <a:ext cx="2497797" cy="1112520"/>
        </p:xfrm>
        <a:graphic>
          <a:graphicData uri="http://schemas.openxmlformats.org/drawingml/2006/table">
            <a:tbl>
              <a:tblPr firstRow="1" bandRow="1">
                <a:tableStyleId>{5C22544A-7EE6-4342-B048-85BDC9FD1C3A}</a:tableStyleId>
              </a:tblPr>
              <a:tblGrid>
                <a:gridCol w="832599">
                  <a:extLst>
                    <a:ext uri="{9D8B030D-6E8A-4147-A177-3AD203B41FA5}">
                      <a16:colId xmlns:a16="http://schemas.microsoft.com/office/drawing/2014/main" val="1433834917"/>
                    </a:ext>
                  </a:extLst>
                </a:gridCol>
                <a:gridCol w="832599">
                  <a:extLst>
                    <a:ext uri="{9D8B030D-6E8A-4147-A177-3AD203B41FA5}">
                      <a16:colId xmlns:a16="http://schemas.microsoft.com/office/drawing/2014/main" val="776617193"/>
                    </a:ext>
                  </a:extLst>
                </a:gridCol>
                <a:gridCol w="832599">
                  <a:extLst>
                    <a:ext uri="{9D8B030D-6E8A-4147-A177-3AD203B41FA5}">
                      <a16:colId xmlns:a16="http://schemas.microsoft.com/office/drawing/2014/main" val="945139082"/>
                    </a:ext>
                  </a:extLst>
                </a:gridCol>
              </a:tblGrid>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8538463"/>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9364242"/>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80866"/>
                  </a:ext>
                </a:extLst>
              </a:tr>
            </a:tbl>
          </a:graphicData>
        </a:graphic>
      </p:graphicFrame>
      <p:sp>
        <p:nvSpPr>
          <p:cNvPr id="5" name="TextBox 4">
            <a:extLst>
              <a:ext uri="{FF2B5EF4-FFF2-40B4-BE49-F238E27FC236}">
                <a16:creationId xmlns:a16="http://schemas.microsoft.com/office/drawing/2014/main" id="{7EFBB299-9286-48D0-AD27-D8A48FC747FF}"/>
              </a:ext>
            </a:extLst>
          </p:cNvPr>
          <p:cNvSpPr txBox="1"/>
          <p:nvPr/>
        </p:nvSpPr>
        <p:spPr>
          <a:xfrm>
            <a:off x="1427089" y="3625244"/>
            <a:ext cx="520504" cy="369332"/>
          </a:xfrm>
          <a:prstGeom prst="rect">
            <a:avLst/>
          </a:prstGeom>
          <a:noFill/>
        </p:spPr>
        <p:txBody>
          <a:bodyPr wrap="square" rtlCol="0">
            <a:spAutoFit/>
          </a:bodyPr>
          <a:lstStyle/>
          <a:p>
            <a:r>
              <a:rPr lang="en-US" b="1" dirty="0"/>
              <a:t>1/9</a:t>
            </a:r>
          </a:p>
        </p:txBody>
      </p:sp>
      <p:sp>
        <p:nvSpPr>
          <p:cNvPr id="6" name="TextBox 5">
            <a:extLst>
              <a:ext uri="{FF2B5EF4-FFF2-40B4-BE49-F238E27FC236}">
                <a16:creationId xmlns:a16="http://schemas.microsoft.com/office/drawing/2014/main" id="{7D4E7920-6ABA-4B13-8D7F-B0006F350D90}"/>
              </a:ext>
            </a:extLst>
          </p:cNvPr>
          <p:cNvSpPr txBox="1"/>
          <p:nvPr/>
        </p:nvSpPr>
        <p:spPr>
          <a:xfrm>
            <a:off x="2844798" y="4423572"/>
            <a:ext cx="812802" cy="369332"/>
          </a:xfrm>
          <a:prstGeom prst="rect">
            <a:avLst/>
          </a:prstGeom>
          <a:noFill/>
        </p:spPr>
        <p:txBody>
          <a:bodyPr wrap="square" rtlCol="0">
            <a:spAutoFit/>
          </a:bodyPr>
          <a:lstStyle/>
          <a:p>
            <a:r>
              <a:rPr lang="en-US" b="1" dirty="0"/>
              <a:t>Mask</a:t>
            </a:r>
          </a:p>
        </p:txBody>
      </p:sp>
      <p:sp>
        <p:nvSpPr>
          <p:cNvPr id="7" name="TextBox 6">
            <a:extLst>
              <a:ext uri="{FF2B5EF4-FFF2-40B4-BE49-F238E27FC236}">
                <a16:creationId xmlns:a16="http://schemas.microsoft.com/office/drawing/2014/main" id="{A48C4001-F67E-4451-AC8C-B98D38CD028A}"/>
              </a:ext>
            </a:extLst>
          </p:cNvPr>
          <p:cNvSpPr txBox="1"/>
          <p:nvPr/>
        </p:nvSpPr>
        <p:spPr>
          <a:xfrm>
            <a:off x="4445390" y="4337382"/>
            <a:ext cx="703385" cy="369332"/>
          </a:xfrm>
          <a:prstGeom prst="rect">
            <a:avLst/>
          </a:prstGeom>
          <a:noFill/>
        </p:spPr>
        <p:txBody>
          <a:bodyPr wrap="square" rtlCol="0">
            <a:spAutoFit/>
          </a:bodyPr>
          <a:lstStyle/>
          <a:p>
            <a:r>
              <a:rPr lang="en-US" b="1" dirty="0"/>
              <a:t>3 x 3</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8D90D8FA-CB36-4BAC-BEE8-4935E9E46EE2}"/>
                  </a:ext>
                </a:extLst>
              </p:cNvPr>
              <p:cNvGraphicFramePr>
                <a:graphicFrameLocks noGrp="1"/>
              </p:cNvGraphicFramePr>
              <p:nvPr>
                <p:extLst>
                  <p:ext uri="{D42A27DB-BD31-4B8C-83A1-F6EECF244321}">
                    <p14:modId xmlns:p14="http://schemas.microsoft.com/office/powerpoint/2010/main" val="4099986002"/>
                  </p:ext>
                </p:extLst>
              </p:nvPr>
            </p:nvGraphicFramePr>
            <p:xfrm>
              <a:off x="7976065" y="3301154"/>
              <a:ext cx="2451219" cy="1112520"/>
            </p:xfrm>
            <a:graphic>
              <a:graphicData uri="http://schemas.openxmlformats.org/drawingml/2006/table">
                <a:tbl>
                  <a:tblPr>
                    <a:tableStyleId>{5C22544A-7EE6-4342-B048-85BDC9FD1C3A}</a:tableStyleId>
                  </a:tblPr>
                  <a:tblGrid>
                    <a:gridCol w="817073">
                      <a:extLst>
                        <a:ext uri="{9D8B030D-6E8A-4147-A177-3AD203B41FA5}">
                          <a16:colId xmlns:a16="http://schemas.microsoft.com/office/drawing/2014/main" val="3649877848"/>
                        </a:ext>
                      </a:extLst>
                    </a:gridCol>
                    <a:gridCol w="817073">
                      <a:extLst>
                        <a:ext uri="{9D8B030D-6E8A-4147-A177-3AD203B41FA5}">
                          <a16:colId xmlns:a16="http://schemas.microsoft.com/office/drawing/2014/main" val="2390503074"/>
                        </a:ext>
                      </a:extLst>
                    </a:gridCol>
                    <a:gridCol w="817073">
                      <a:extLst>
                        <a:ext uri="{9D8B030D-6E8A-4147-A177-3AD203B41FA5}">
                          <a16:colId xmlns:a16="http://schemas.microsoft.com/office/drawing/2014/main" val="3837609824"/>
                        </a:ext>
                      </a:extLst>
                    </a:gridCol>
                  </a:tblGrid>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𝟏</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𝟐</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𝟑</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834415"/>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𝟒</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𝟓</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𝟔</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750294"/>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𝟕</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𝟕</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𝟗</m:t>
                                    </m:r>
                                  </m:sub>
                                </m:sSub>
                              </m:oMath>
                            </m:oMathPara>
                          </a14:m>
                          <a:endParaRPr lang="en-US" sz="1800" b="1"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6787446"/>
                      </a:ext>
                    </a:extLst>
                  </a:tr>
                </a:tbl>
              </a:graphicData>
            </a:graphic>
          </p:graphicFrame>
        </mc:Choice>
        <mc:Fallback xmlns="">
          <p:graphicFrame>
            <p:nvGraphicFramePr>
              <p:cNvPr id="8" name="Table 7">
                <a:extLst>
                  <a:ext uri="{FF2B5EF4-FFF2-40B4-BE49-F238E27FC236}">
                    <a16:creationId xmlns:a16="http://schemas.microsoft.com/office/drawing/2014/main" id="{8D90D8FA-CB36-4BAC-BEE8-4935E9E46EE2}"/>
                  </a:ext>
                </a:extLst>
              </p:cNvPr>
              <p:cNvGraphicFramePr>
                <a:graphicFrameLocks noGrp="1"/>
              </p:cNvGraphicFramePr>
              <p:nvPr>
                <p:extLst>
                  <p:ext uri="{D42A27DB-BD31-4B8C-83A1-F6EECF244321}">
                    <p14:modId xmlns:p14="http://schemas.microsoft.com/office/powerpoint/2010/main" val="4099986002"/>
                  </p:ext>
                </p:extLst>
              </p:nvPr>
            </p:nvGraphicFramePr>
            <p:xfrm>
              <a:off x="7976065" y="3301154"/>
              <a:ext cx="2451219" cy="1112520"/>
            </p:xfrm>
            <a:graphic>
              <a:graphicData uri="http://schemas.openxmlformats.org/drawingml/2006/table">
                <a:tbl>
                  <a:tblPr>
                    <a:tableStyleId>{5C22544A-7EE6-4342-B048-85BDC9FD1C3A}</a:tableStyleId>
                  </a:tblPr>
                  <a:tblGrid>
                    <a:gridCol w="817073">
                      <a:extLst>
                        <a:ext uri="{9D8B030D-6E8A-4147-A177-3AD203B41FA5}">
                          <a16:colId xmlns:a16="http://schemas.microsoft.com/office/drawing/2014/main" val="3649877848"/>
                        </a:ext>
                      </a:extLst>
                    </a:gridCol>
                    <a:gridCol w="817073">
                      <a:extLst>
                        <a:ext uri="{9D8B030D-6E8A-4147-A177-3AD203B41FA5}">
                          <a16:colId xmlns:a16="http://schemas.microsoft.com/office/drawing/2014/main" val="2390503074"/>
                        </a:ext>
                      </a:extLst>
                    </a:gridCol>
                    <a:gridCol w="817073">
                      <a:extLst>
                        <a:ext uri="{9D8B030D-6E8A-4147-A177-3AD203B41FA5}">
                          <a16:colId xmlns:a16="http://schemas.microsoft.com/office/drawing/2014/main" val="3837609824"/>
                        </a:ext>
                      </a:extLst>
                    </a:gridCol>
                  </a:tblGrid>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6" t="-1639" r="-202239" b="-2049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1639" r="-100741" b="-2049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493" t="-1639" r="-1493" b="-204918"/>
                          </a:stretch>
                        </a:blipFill>
                      </a:tcPr>
                    </a:tc>
                    <a:extLst>
                      <a:ext uri="{0D108BD9-81ED-4DB2-BD59-A6C34878D82A}">
                        <a16:rowId xmlns:a16="http://schemas.microsoft.com/office/drawing/2014/main" val="94834415"/>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6" t="-100000" r="-202239" b="-101613"/>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100000" r="-100741" b="-101613"/>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493" t="-100000" r="-1493" b="-101613"/>
                          </a:stretch>
                        </a:blipFill>
                      </a:tcPr>
                    </a:tc>
                    <a:extLst>
                      <a:ext uri="{0D108BD9-81ED-4DB2-BD59-A6C34878D82A}">
                        <a16:rowId xmlns:a16="http://schemas.microsoft.com/office/drawing/2014/main" val="1771750294"/>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6" t="-203279" r="-202239"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203279" r="-100741"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493" t="-203279" r="-1493" b="-3279"/>
                          </a:stretch>
                        </a:blipFill>
                      </a:tcPr>
                    </a:tc>
                    <a:extLst>
                      <a:ext uri="{0D108BD9-81ED-4DB2-BD59-A6C34878D82A}">
                        <a16:rowId xmlns:a16="http://schemas.microsoft.com/office/drawing/2014/main" val="2346787446"/>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D9317F3-6A5D-4156-A03C-582FFF906097}"/>
                  </a:ext>
                </a:extLst>
              </p:cNvPr>
              <p:cNvSpPr/>
              <p:nvPr/>
            </p:nvSpPr>
            <p:spPr>
              <a:xfrm>
                <a:off x="5419186" y="4998022"/>
                <a:ext cx="1784527" cy="87107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𝑅</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9</m:t>
                          </m:r>
                        </m:den>
                      </m:f>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a:latin typeface="Cambria Math" panose="02040503050406030204" pitchFamily="18" charset="0"/>
                            </a:rPr>
                            <m:t>9</m:t>
                          </m:r>
                        </m:sup>
                        <m:e>
                          <m:r>
                            <a:rPr lang="en-US">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9" name="Rectangle 8">
                <a:extLst>
                  <a:ext uri="{FF2B5EF4-FFF2-40B4-BE49-F238E27FC236}">
                    <a16:creationId xmlns:a16="http://schemas.microsoft.com/office/drawing/2014/main" id="{CD9317F3-6A5D-4156-A03C-582FFF906097}"/>
                  </a:ext>
                </a:extLst>
              </p:cNvPr>
              <p:cNvSpPr>
                <a:spLocks noRot="1" noChangeAspect="1" noMove="1" noResize="1" noEditPoints="1" noAdjustHandles="1" noChangeArrowheads="1" noChangeShapeType="1" noTextEdit="1"/>
              </p:cNvSpPr>
              <p:nvPr/>
            </p:nvSpPr>
            <p:spPr>
              <a:xfrm>
                <a:off x="5419186" y="4998022"/>
                <a:ext cx="1784527" cy="871072"/>
              </a:xfrm>
              <a:prstGeom prst="rect">
                <a:avLst/>
              </a:prstGeom>
              <a:blipFill>
                <a:blip r:embed="rId3"/>
                <a:stretch>
                  <a:fillRect/>
                </a:stretch>
              </a:blipFill>
            </p:spPr>
            <p:txBody>
              <a:bodyPr/>
              <a:lstStyle/>
              <a:p>
                <a:r>
                  <a:rPr lang="en-US">
                    <a:noFill/>
                  </a:rPr>
                  <a:t> </a:t>
                </a:r>
              </a:p>
            </p:txBody>
          </p:sp>
        </mc:Fallback>
      </mc:AlternateContent>
      <p:sp>
        <p:nvSpPr>
          <p:cNvPr id="10" name="Date Placeholder 9">
            <a:extLst>
              <a:ext uri="{FF2B5EF4-FFF2-40B4-BE49-F238E27FC236}">
                <a16:creationId xmlns:a16="http://schemas.microsoft.com/office/drawing/2014/main" id="{2FB7C2DA-CA9E-47BC-8755-58DC3B3CCE00}"/>
              </a:ext>
            </a:extLst>
          </p:cNvPr>
          <p:cNvSpPr>
            <a:spLocks noGrp="1"/>
          </p:cNvSpPr>
          <p:nvPr>
            <p:ph type="dt" sz="half" idx="10"/>
          </p:nvPr>
        </p:nvSpPr>
        <p:spPr/>
        <p:txBody>
          <a:bodyPr/>
          <a:lstStyle/>
          <a:p>
            <a:fld id="{ABBEC47B-6ED1-4C0E-BC27-203A61CAE6D1}" type="datetime1">
              <a:rPr lang="en-US" smtClean="0"/>
              <a:t>11/17/2024</a:t>
            </a:fld>
            <a:endParaRPr lang="en-US"/>
          </a:p>
        </p:txBody>
      </p:sp>
      <p:sp>
        <p:nvSpPr>
          <p:cNvPr id="11" name="Footer Placeholder 10">
            <a:extLst>
              <a:ext uri="{FF2B5EF4-FFF2-40B4-BE49-F238E27FC236}">
                <a16:creationId xmlns:a16="http://schemas.microsoft.com/office/drawing/2014/main" id="{91C4E6C8-2283-4DAC-8C05-1038B38ED605}"/>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38E45760-EDF0-46DA-9AD4-0909857970EC}"/>
              </a:ext>
            </a:extLst>
          </p:cNvPr>
          <p:cNvSpPr>
            <a:spLocks noGrp="1"/>
          </p:cNvSpPr>
          <p:nvPr>
            <p:ph type="sldNum" sz="quarter" idx="12"/>
          </p:nvPr>
        </p:nvSpPr>
        <p:spPr/>
        <p:txBody>
          <a:bodyPr/>
          <a:lstStyle/>
          <a:p>
            <a:fld id="{A764D214-15FA-44EA-90A9-5C0F2003FD5D}" type="slidenum">
              <a:rPr lang="en-US" smtClean="0"/>
              <a:t>22</a:t>
            </a:fld>
            <a:endParaRPr lang="en-US"/>
          </a:p>
        </p:txBody>
      </p:sp>
    </p:spTree>
    <p:extLst>
      <p:ext uri="{BB962C8B-B14F-4D97-AF65-F5344CB8AC3E}">
        <p14:creationId xmlns:p14="http://schemas.microsoft.com/office/powerpoint/2010/main" val="2172526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2738D-9AC6-47B8-938F-C8023E5F2E27}"/>
              </a:ext>
            </a:extLst>
          </p:cNvPr>
          <p:cNvSpPr>
            <a:spLocks noGrp="1"/>
          </p:cNvSpPr>
          <p:nvPr>
            <p:ph type="title"/>
          </p:nvPr>
        </p:nvSpPr>
        <p:spPr/>
        <p:txBody>
          <a:bodyPr/>
          <a:lstStyle/>
          <a:p>
            <a:r>
              <a:rPr lang="en-US" dirty="0"/>
              <a:t>Standard average filter</a:t>
            </a:r>
          </a:p>
        </p:txBody>
      </p:sp>
      <p:pic>
        <p:nvPicPr>
          <p:cNvPr id="4" name="Content Placeholder 3">
            <a:extLst>
              <a:ext uri="{FF2B5EF4-FFF2-40B4-BE49-F238E27FC236}">
                <a16:creationId xmlns:a16="http://schemas.microsoft.com/office/drawing/2014/main" id="{5A284B40-2410-47A9-982C-13462B40EF4E}"/>
              </a:ext>
            </a:extLst>
          </p:cNvPr>
          <p:cNvPicPr>
            <a:picLocks noGrp="1" noChangeAspect="1"/>
          </p:cNvPicPr>
          <p:nvPr>
            <p:ph idx="1"/>
          </p:nvPr>
        </p:nvPicPr>
        <p:blipFill>
          <a:blip r:embed="rId2"/>
          <a:stretch>
            <a:fillRect/>
          </a:stretch>
        </p:blipFill>
        <p:spPr>
          <a:xfrm>
            <a:off x="4472515" y="1860331"/>
            <a:ext cx="4038815" cy="4022725"/>
          </a:xfrm>
          <a:prstGeom prst="rect">
            <a:avLst/>
          </a:prstGeom>
        </p:spPr>
      </p:pic>
      <p:pic>
        <p:nvPicPr>
          <p:cNvPr id="5" name="Picture 4">
            <a:extLst>
              <a:ext uri="{FF2B5EF4-FFF2-40B4-BE49-F238E27FC236}">
                <a16:creationId xmlns:a16="http://schemas.microsoft.com/office/drawing/2014/main" id="{3F47EFF7-4A58-44C1-874F-4A8BB674FD50}"/>
              </a:ext>
            </a:extLst>
          </p:cNvPr>
          <p:cNvPicPr>
            <a:picLocks noChangeAspect="1"/>
          </p:cNvPicPr>
          <p:nvPr/>
        </p:nvPicPr>
        <p:blipFill>
          <a:blip r:embed="rId3"/>
          <a:stretch>
            <a:fillRect/>
          </a:stretch>
        </p:blipFill>
        <p:spPr>
          <a:xfrm>
            <a:off x="3902905" y="1860331"/>
            <a:ext cx="419100" cy="428625"/>
          </a:xfrm>
          <a:prstGeom prst="rect">
            <a:avLst/>
          </a:prstGeom>
        </p:spPr>
      </p:pic>
      <p:sp>
        <p:nvSpPr>
          <p:cNvPr id="6" name="Rectangle 5">
            <a:extLst>
              <a:ext uri="{FF2B5EF4-FFF2-40B4-BE49-F238E27FC236}">
                <a16:creationId xmlns:a16="http://schemas.microsoft.com/office/drawing/2014/main" id="{C8F9AC7B-3AC1-4184-A54B-995682E37405}"/>
              </a:ext>
            </a:extLst>
          </p:cNvPr>
          <p:cNvSpPr/>
          <p:nvPr/>
        </p:nvSpPr>
        <p:spPr>
          <a:xfrm>
            <a:off x="1308295" y="5813499"/>
            <a:ext cx="10058400" cy="769441"/>
          </a:xfrm>
          <a:prstGeom prst="rect">
            <a:avLst/>
          </a:prstGeom>
        </p:spPr>
        <p:txBody>
          <a:bodyPr wrap="square">
            <a:spAutoFit/>
          </a:bodyPr>
          <a:lstStyle/>
          <a:p>
            <a:pPr algn="just"/>
            <a:r>
              <a:rPr lang="en-US" sz="1400" b="1" dirty="0">
                <a:solidFill>
                  <a:srgbClr val="000000"/>
                </a:solidFill>
                <a:latin typeface="+mj-lt"/>
              </a:rPr>
              <a:t>Figure 1: </a:t>
            </a:r>
            <a:r>
              <a:rPr lang="en-US" sz="1400" dirty="0">
                <a:solidFill>
                  <a:srgbClr val="000000"/>
                </a:solidFill>
                <a:latin typeface="+mj-lt"/>
              </a:rPr>
              <a:t>(a) Test pattern of size pixels. (b)-(d) Results of lowpass filtering with box kernels of sizes 3 x 3, 11 x 11 and 21 x 21 respectively</a:t>
            </a:r>
            <a:r>
              <a:rPr lang="en-US" sz="1400" dirty="0">
                <a:latin typeface="+mj-lt"/>
              </a:rPr>
              <a:t> </a:t>
            </a:r>
            <a:br>
              <a:rPr lang="en-US" sz="1600" dirty="0">
                <a:latin typeface="+mj-lt"/>
              </a:rPr>
            </a:br>
            <a:endParaRPr lang="en-US" sz="1600" dirty="0">
              <a:latin typeface="+mj-lt"/>
            </a:endParaRPr>
          </a:p>
        </p:txBody>
      </p:sp>
      <p:sp>
        <p:nvSpPr>
          <p:cNvPr id="3" name="Date Placeholder 2">
            <a:extLst>
              <a:ext uri="{FF2B5EF4-FFF2-40B4-BE49-F238E27FC236}">
                <a16:creationId xmlns:a16="http://schemas.microsoft.com/office/drawing/2014/main" id="{D9547C0E-B2B8-4DC9-A7B7-A1C536E91060}"/>
              </a:ext>
            </a:extLst>
          </p:cNvPr>
          <p:cNvSpPr>
            <a:spLocks noGrp="1"/>
          </p:cNvSpPr>
          <p:nvPr>
            <p:ph type="dt" sz="half" idx="10"/>
          </p:nvPr>
        </p:nvSpPr>
        <p:spPr/>
        <p:txBody>
          <a:bodyPr/>
          <a:lstStyle/>
          <a:p>
            <a:fld id="{CA77CCC4-35D9-45F6-BA5F-6933982C3770}" type="datetime1">
              <a:rPr lang="en-US" smtClean="0"/>
              <a:t>11/17/2024</a:t>
            </a:fld>
            <a:endParaRPr lang="en-US"/>
          </a:p>
        </p:txBody>
      </p:sp>
      <p:sp>
        <p:nvSpPr>
          <p:cNvPr id="7" name="Footer Placeholder 6">
            <a:extLst>
              <a:ext uri="{FF2B5EF4-FFF2-40B4-BE49-F238E27FC236}">
                <a16:creationId xmlns:a16="http://schemas.microsoft.com/office/drawing/2014/main" id="{B217C0BE-8B46-4042-989E-4355B95E0F99}"/>
              </a:ext>
            </a:extLst>
          </p:cNvPr>
          <p:cNvSpPr>
            <a:spLocks noGrp="1"/>
          </p:cNvSpPr>
          <p:nvPr>
            <p:ph type="ftr" sz="quarter" idx="11"/>
          </p:nvPr>
        </p:nvSpPr>
        <p:spPr/>
        <p:txBody>
          <a:bodyPr/>
          <a:lstStyle/>
          <a:p>
            <a:r>
              <a:rPr lang="en-US"/>
              <a:t>Sharpening and Spatial Filters</a:t>
            </a:r>
          </a:p>
        </p:txBody>
      </p:sp>
      <p:sp>
        <p:nvSpPr>
          <p:cNvPr id="8" name="Slide Number Placeholder 7">
            <a:extLst>
              <a:ext uri="{FF2B5EF4-FFF2-40B4-BE49-F238E27FC236}">
                <a16:creationId xmlns:a16="http://schemas.microsoft.com/office/drawing/2014/main" id="{06093501-73C8-45B3-B41C-6F9B89B7020D}"/>
              </a:ext>
            </a:extLst>
          </p:cNvPr>
          <p:cNvSpPr>
            <a:spLocks noGrp="1"/>
          </p:cNvSpPr>
          <p:nvPr>
            <p:ph type="sldNum" sz="quarter" idx="12"/>
          </p:nvPr>
        </p:nvSpPr>
        <p:spPr/>
        <p:txBody>
          <a:bodyPr/>
          <a:lstStyle/>
          <a:p>
            <a:fld id="{A764D214-15FA-44EA-90A9-5C0F2003FD5D}" type="slidenum">
              <a:rPr lang="en-US" smtClean="0"/>
              <a:t>23</a:t>
            </a:fld>
            <a:endParaRPr lang="en-US"/>
          </a:p>
        </p:txBody>
      </p:sp>
    </p:spTree>
    <p:extLst>
      <p:ext uri="{BB962C8B-B14F-4D97-AF65-F5344CB8AC3E}">
        <p14:creationId xmlns:p14="http://schemas.microsoft.com/office/powerpoint/2010/main" val="468363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C903-88E3-41CB-A9F1-408357993D84}"/>
              </a:ext>
            </a:extLst>
          </p:cNvPr>
          <p:cNvSpPr>
            <a:spLocks noGrp="1"/>
          </p:cNvSpPr>
          <p:nvPr>
            <p:ph type="title"/>
          </p:nvPr>
        </p:nvSpPr>
        <p:spPr/>
        <p:txBody>
          <a:bodyPr/>
          <a:lstStyle/>
          <a:p>
            <a:r>
              <a:rPr lang="en-US" dirty="0"/>
              <a:t>Standard average filter</a:t>
            </a:r>
          </a:p>
        </p:txBody>
      </p:sp>
      <p:pic>
        <p:nvPicPr>
          <p:cNvPr id="7" name="Picture 6">
            <a:extLst>
              <a:ext uri="{FF2B5EF4-FFF2-40B4-BE49-F238E27FC236}">
                <a16:creationId xmlns:a16="http://schemas.microsoft.com/office/drawing/2014/main" id="{73836F46-97F8-4913-9F72-07C9550937AE}"/>
              </a:ext>
            </a:extLst>
          </p:cNvPr>
          <p:cNvPicPr>
            <a:picLocks noChangeAspect="1"/>
          </p:cNvPicPr>
          <p:nvPr/>
        </p:nvPicPr>
        <p:blipFill>
          <a:blip r:embed="rId2"/>
          <a:stretch>
            <a:fillRect/>
          </a:stretch>
        </p:blipFill>
        <p:spPr>
          <a:xfrm>
            <a:off x="3135117" y="2000762"/>
            <a:ext cx="5982726" cy="2514967"/>
          </a:xfrm>
          <a:prstGeom prst="rect">
            <a:avLst/>
          </a:prstGeom>
        </p:spPr>
      </p:pic>
      <p:sp>
        <p:nvSpPr>
          <p:cNvPr id="11" name="TextBox 10">
            <a:extLst>
              <a:ext uri="{FF2B5EF4-FFF2-40B4-BE49-F238E27FC236}">
                <a16:creationId xmlns:a16="http://schemas.microsoft.com/office/drawing/2014/main" id="{10E33EBC-2DF9-421C-AD75-CA91DC4F7F8A}"/>
              </a:ext>
            </a:extLst>
          </p:cNvPr>
          <p:cNvSpPr txBox="1"/>
          <p:nvPr/>
        </p:nvSpPr>
        <p:spPr>
          <a:xfrm>
            <a:off x="2981361" y="4658976"/>
            <a:ext cx="6290237" cy="923330"/>
          </a:xfrm>
          <a:prstGeom prst="rect">
            <a:avLst/>
          </a:prstGeom>
          <a:noFill/>
        </p:spPr>
        <p:txBody>
          <a:bodyPr wrap="square" rtlCol="0">
            <a:spAutoFit/>
          </a:bodyPr>
          <a:lstStyle/>
          <a:p>
            <a:pPr algn="just"/>
            <a:r>
              <a:rPr lang="en-US" b="1" dirty="0"/>
              <a:t>Figure 2: </a:t>
            </a:r>
            <a:r>
              <a:rPr lang="en-US" dirty="0"/>
              <a:t>(a) Image of size 548 x 485 from the Hubble Space Telescope. (b) Image filtered with a 15 x 15 averaging mask. (c) Result of thresholding (b).</a:t>
            </a:r>
          </a:p>
        </p:txBody>
      </p:sp>
      <p:sp>
        <p:nvSpPr>
          <p:cNvPr id="3" name="Date Placeholder 2">
            <a:extLst>
              <a:ext uri="{FF2B5EF4-FFF2-40B4-BE49-F238E27FC236}">
                <a16:creationId xmlns:a16="http://schemas.microsoft.com/office/drawing/2014/main" id="{F0B619DA-53D7-44EF-8F0A-E3C3C8EF5015}"/>
              </a:ext>
            </a:extLst>
          </p:cNvPr>
          <p:cNvSpPr>
            <a:spLocks noGrp="1"/>
          </p:cNvSpPr>
          <p:nvPr>
            <p:ph type="dt" sz="half" idx="10"/>
          </p:nvPr>
        </p:nvSpPr>
        <p:spPr/>
        <p:txBody>
          <a:bodyPr/>
          <a:lstStyle/>
          <a:p>
            <a:fld id="{9793F7CE-B312-441A-8C45-9D9114FC1DAF}" type="datetime1">
              <a:rPr lang="en-US" smtClean="0"/>
              <a:t>11/17/2024</a:t>
            </a:fld>
            <a:endParaRPr lang="en-US"/>
          </a:p>
        </p:txBody>
      </p:sp>
      <p:sp>
        <p:nvSpPr>
          <p:cNvPr id="4" name="Footer Placeholder 3">
            <a:extLst>
              <a:ext uri="{FF2B5EF4-FFF2-40B4-BE49-F238E27FC236}">
                <a16:creationId xmlns:a16="http://schemas.microsoft.com/office/drawing/2014/main" id="{FDE948A9-7424-4E64-8ED5-58799A3CB6B3}"/>
              </a:ext>
            </a:extLst>
          </p:cNvPr>
          <p:cNvSpPr>
            <a:spLocks noGrp="1"/>
          </p:cNvSpPr>
          <p:nvPr>
            <p:ph type="ftr" sz="quarter" idx="11"/>
          </p:nvPr>
        </p:nvSpPr>
        <p:spPr/>
        <p:txBody>
          <a:bodyPr/>
          <a:lstStyle/>
          <a:p>
            <a:r>
              <a:rPr lang="en-US"/>
              <a:t>Sharpening and Spatial Filters</a:t>
            </a:r>
          </a:p>
        </p:txBody>
      </p:sp>
      <p:sp>
        <p:nvSpPr>
          <p:cNvPr id="5" name="Slide Number Placeholder 4">
            <a:extLst>
              <a:ext uri="{FF2B5EF4-FFF2-40B4-BE49-F238E27FC236}">
                <a16:creationId xmlns:a16="http://schemas.microsoft.com/office/drawing/2014/main" id="{5624221B-14D6-4267-8545-7C5FD755D8F1}"/>
              </a:ext>
            </a:extLst>
          </p:cNvPr>
          <p:cNvSpPr>
            <a:spLocks noGrp="1"/>
          </p:cNvSpPr>
          <p:nvPr>
            <p:ph type="sldNum" sz="quarter" idx="12"/>
          </p:nvPr>
        </p:nvSpPr>
        <p:spPr/>
        <p:txBody>
          <a:bodyPr/>
          <a:lstStyle/>
          <a:p>
            <a:fld id="{A764D214-15FA-44EA-90A9-5C0F2003FD5D}" type="slidenum">
              <a:rPr lang="en-US" smtClean="0"/>
              <a:t>24</a:t>
            </a:fld>
            <a:endParaRPr lang="en-US"/>
          </a:p>
        </p:txBody>
      </p:sp>
    </p:spTree>
    <p:extLst>
      <p:ext uri="{BB962C8B-B14F-4D97-AF65-F5344CB8AC3E}">
        <p14:creationId xmlns:p14="http://schemas.microsoft.com/office/powerpoint/2010/main" val="247677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3589-60DA-4107-A768-71344DA00DF9}"/>
              </a:ext>
            </a:extLst>
          </p:cNvPr>
          <p:cNvSpPr>
            <a:spLocks noGrp="1"/>
          </p:cNvSpPr>
          <p:nvPr>
            <p:ph type="title"/>
          </p:nvPr>
        </p:nvSpPr>
        <p:spPr/>
        <p:txBody>
          <a:bodyPr/>
          <a:lstStyle/>
          <a:p>
            <a:r>
              <a:rPr lang="en-US" dirty="0"/>
              <a:t>Weighted average filter</a:t>
            </a:r>
          </a:p>
        </p:txBody>
      </p:sp>
      <p:sp>
        <p:nvSpPr>
          <p:cNvPr id="3" name="Content Placeholder 2">
            <a:extLst>
              <a:ext uri="{FF2B5EF4-FFF2-40B4-BE49-F238E27FC236}">
                <a16:creationId xmlns:a16="http://schemas.microsoft.com/office/drawing/2014/main" id="{7622F01F-6A55-4861-8C98-CA34474A4EFA}"/>
              </a:ext>
            </a:extLst>
          </p:cNvPr>
          <p:cNvSpPr>
            <a:spLocks noGrp="1"/>
          </p:cNvSpPr>
          <p:nvPr>
            <p:ph idx="1"/>
          </p:nvPr>
        </p:nvSpPr>
        <p:spPr/>
        <p:txBody>
          <a:bodyPr/>
          <a:lstStyle/>
          <a:p>
            <a:pPr>
              <a:buFont typeface="Wingdings" panose="05000000000000000000" pitchFamily="2" charset="2"/>
              <a:buChar char="v"/>
            </a:pPr>
            <a:r>
              <a:rPr lang="en-US" dirty="0">
                <a:solidFill>
                  <a:schemeClr val="tx1"/>
                </a:solidFill>
              </a:rPr>
              <a:t>It has different co-efficient to give more weight to some pixels at the expense of others.</a:t>
            </a:r>
          </a:p>
          <a:p>
            <a:pPr>
              <a:buFont typeface="Wingdings" panose="05000000000000000000" pitchFamily="2" charset="2"/>
              <a:buChar char="v"/>
            </a:pPr>
            <a:r>
              <a:rPr lang="en-US" dirty="0">
                <a:solidFill>
                  <a:schemeClr val="tx1"/>
                </a:solidFill>
              </a:rPr>
              <a:t>The idea behind that is to reduce blurring in the smoothing process.</a:t>
            </a:r>
          </a:p>
        </p:txBody>
      </p:sp>
      <p:graphicFrame>
        <p:nvGraphicFramePr>
          <p:cNvPr id="4" name="Table 3">
            <a:extLst>
              <a:ext uri="{FF2B5EF4-FFF2-40B4-BE49-F238E27FC236}">
                <a16:creationId xmlns:a16="http://schemas.microsoft.com/office/drawing/2014/main" id="{5E105B11-16A7-43AB-8BD0-B5BFCC372F4A}"/>
              </a:ext>
            </a:extLst>
          </p:cNvPr>
          <p:cNvGraphicFramePr>
            <a:graphicFrameLocks noGrp="1"/>
          </p:cNvGraphicFramePr>
          <p:nvPr>
            <p:extLst>
              <p:ext uri="{D42A27DB-BD31-4B8C-83A1-F6EECF244321}">
                <p14:modId xmlns:p14="http://schemas.microsoft.com/office/powerpoint/2010/main" val="1365288925"/>
              </p:ext>
            </p:extLst>
          </p:nvPr>
        </p:nvGraphicFramePr>
        <p:xfrm>
          <a:off x="1947593" y="3301154"/>
          <a:ext cx="2497797" cy="1112520"/>
        </p:xfrm>
        <a:graphic>
          <a:graphicData uri="http://schemas.openxmlformats.org/drawingml/2006/table">
            <a:tbl>
              <a:tblPr firstRow="1" bandRow="1">
                <a:tableStyleId>{5C22544A-7EE6-4342-B048-85BDC9FD1C3A}</a:tableStyleId>
              </a:tblPr>
              <a:tblGrid>
                <a:gridCol w="832599">
                  <a:extLst>
                    <a:ext uri="{9D8B030D-6E8A-4147-A177-3AD203B41FA5}">
                      <a16:colId xmlns:a16="http://schemas.microsoft.com/office/drawing/2014/main" val="1433834917"/>
                    </a:ext>
                  </a:extLst>
                </a:gridCol>
                <a:gridCol w="832599">
                  <a:extLst>
                    <a:ext uri="{9D8B030D-6E8A-4147-A177-3AD203B41FA5}">
                      <a16:colId xmlns:a16="http://schemas.microsoft.com/office/drawing/2014/main" val="776617193"/>
                    </a:ext>
                  </a:extLst>
                </a:gridCol>
                <a:gridCol w="832599">
                  <a:extLst>
                    <a:ext uri="{9D8B030D-6E8A-4147-A177-3AD203B41FA5}">
                      <a16:colId xmlns:a16="http://schemas.microsoft.com/office/drawing/2014/main" val="945139082"/>
                    </a:ext>
                  </a:extLst>
                </a:gridCol>
              </a:tblGrid>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8538463"/>
                  </a:ext>
                </a:extLst>
              </a:tr>
              <a:tr h="370840">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9364242"/>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80866"/>
                  </a:ext>
                </a:extLst>
              </a:tr>
            </a:tbl>
          </a:graphicData>
        </a:graphic>
      </p:graphicFrame>
      <p:sp>
        <p:nvSpPr>
          <p:cNvPr id="5" name="TextBox 4">
            <a:extLst>
              <a:ext uri="{FF2B5EF4-FFF2-40B4-BE49-F238E27FC236}">
                <a16:creationId xmlns:a16="http://schemas.microsoft.com/office/drawing/2014/main" id="{B70B6EEB-4F6F-494A-A5E3-049DA74DF798}"/>
              </a:ext>
            </a:extLst>
          </p:cNvPr>
          <p:cNvSpPr txBox="1"/>
          <p:nvPr/>
        </p:nvSpPr>
        <p:spPr>
          <a:xfrm>
            <a:off x="1280160" y="3625244"/>
            <a:ext cx="667433" cy="369332"/>
          </a:xfrm>
          <a:prstGeom prst="rect">
            <a:avLst/>
          </a:prstGeom>
          <a:noFill/>
        </p:spPr>
        <p:txBody>
          <a:bodyPr wrap="square" rtlCol="0">
            <a:spAutoFit/>
          </a:bodyPr>
          <a:lstStyle/>
          <a:p>
            <a:r>
              <a:rPr lang="en-US" b="1" dirty="0"/>
              <a:t>1/16</a:t>
            </a:r>
          </a:p>
        </p:txBody>
      </p:sp>
      <p:sp>
        <p:nvSpPr>
          <p:cNvPr id="6" name="TextBox 5">
            <a:extLst>
              <a:ext uri="{FF2B5EF4-FFF2-40B4-BE49-F238E27FC236}">
                <a16:creationId xmlns:a16="http://schemas.microsoft.com/office/drawing/2014/main" id="{728E1C10-EF3D-46A0-84F4-7F5CEC4100C2}"/>
              </a:ext>
            </a:extLst>
          </p:cNvPr>
          <p:cNvSpPr txBox="1"/>
          <p:nvPr/>
        </p:nvSpPr>
        <p:spPr>
          <a:xfrm>
            <a:off x="2844798" y="4423572"/>
            <a:ext cx="812802" cy="369332"/>
          </a:xfrm>
          <a:prstGeom prst="rect">
            <a:avLst/>
          </a:prstGeom>
          <a:noFill/>
        </p:spPr>
        <p:txBody>
          <a:bodyPr wrap="square" rtlCol="0">
            <a:spAutoFit/>
          </a:bodyPr>
          <a:lstStyle/>
          <a:p>
            <a:r>
              <a:rPr lang="en-US" b="1" dirty="0"/>
              <a:t>Mask</a:t>
            </a:r>
          </a:p>
        </p:txBody>
      </p:sp>
      <p:sp>
        <p:nvSpPr>
          <p:cNvPr id="7" name="TextBox 6">
            <a:extLst>
              <a:ext uri="{FF2B5EF4-FFF2-40B4-BE49-F238E27FC236}">
                <a16:creationId xmlns:a16="http://schemas.microsoft.com/office/drawing/2014/main" id="{27B38F82-FF23-41D2-BD42-036000A61111}"/>
              </a:ext>
            </a:extLst>
          </p:cNvPr>
          <p:cNvSpPr txBox="1"/>
          <p:nvPr/>
        </p:nvSpPr>
        <p:spPr>
          <a:xfrm>
            <a:off x="4445390" y="4337382"/>
            <a:ext cx="703385" cy="369332"/>
          </a:xfrm>
          <a:prstGeom prst="rect">
            <a:avLst/>
          </a:prstGeom>
          <a:noFill/>
        </p:spPr>
        <p:txBody>
          <a:bodyPr wrap="square" rtlCol="0">
            <a:spAutoFit/>
          </a:bodyPr>
          <a:lstStyle/>
          <a:p>
            <a:r>
              <a:rPr lang="en-US" b="1" dirty="0"/>
              <a:t>3 x 3</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11441E2-B4CA-4E44-8ADD-B5C3CEC97BAB}"/>
                  </a:ext>
                </a:extLst>
              </p:cNvPr>
              <p:cNvGraphicFramePr>
                <a:graphicFrameLocks noGrp="1"/>
              </p:cNvGraphicFramePr>
              <p:nvPr>
                <p:extLst>
                  <p:ext uri="{D42A27DB-BD31-4B8C-83A1-F6EECF244321}">
                    <p14:modId xmlns:p14="http://schemas.microsoft.com/office/powerpoint/2010/main" val="970640672"/>
                  </p:ext>
                </p:extLst>
              </p:nvPr>
            </p:nvGraphicFramePr>
            <p:xfrm>
              <a:off x="7976065" y="3301154"/>
              <a:ext cx="2451219" cy="1112520"/>
            </p:xfrm>
            <a:graphic>
              <a:graphicData uri="http://schemas.openxmlformats.org/drawingml/2006/table">
                <a:tbl>
                  <a:tblPr>
                    <a:tableStyleId>{5C22544A-7EE6-4342-B048-85BDC9FD1C3A}</a:tableStyleId>
                  </a:tblPr>
                  <a:tblGrid>
                    <a:gridCol w="817073">
                      <a:extLst>
                        <a:ext uri="{9D8B030D-6E8A-4147-A177-3AD203B41FA5}">
                          <a16:colId xmlns:a16="http://schemas.microsoft.com/office/drawing/2014/main" val="3649877848"/>
                        </a:ext>
                      </a:extLst>
                    </a:gridCol>
                    <a:gridCol w="817073">
                      <a:extLst>
                        <a:ext uri="{9D8B030D-6E8A-4147-A177-3AD203B41FA5}">
                          <a16:colId xmlns:a16="http://schemas.microsoft.com/office/drawing/2014/main" val="2390503074"/>
                        </a:ext>
                      </a:extLst>
                    </a:gridCol>
                    <a:gridCol w="817073">
                      <a:extLst>
                        <a:ext uri="{9D8B030D-6E8A-4147-A177-3AD203B41FA5}">
                          <a16:colId xmlns:a16="http://schemas.microsoft.com/office/drawing/2014/main" val="3837609824"/>
                        </a:ext>
                      </a:extLst>
                    </a:gridCol>
                  </a:tblGrid>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𝟏</m:t>
                                    </m:r>
                                  </m:sub>
                                </m:sSub>
                              </m:oMath>
                            </m:oMathPara>
                          </a14:m>
                          <a:endParaRPr lang="en-US" sz="1800" b="1"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𝟐</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𝟑</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4834415"/>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𝟒</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𝟓</m:t>
                                    </m:r>
                                  </m:sub>
                                </m:sSub>
                              </m:oMath>
                            </m:oMathPara>
                          </a14:m>
                          <a:endParaRPr lang="en-US" sz="1800" b="1"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𝟔</m:t>
                                    </m:r>
                                  </m:sub>
                                </m:sSub>
                              </m:oMath>
                            </m:oMathPara>
                          </a14:m>
                          <a:endParaRPr lang="en-US" sz="1800" b="1"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750294"/>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𝟕</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𝟕</m:t>
                                    </m:r>
                                  </m:sub>
                                </m:sSub>
                              </m:oMath>
                            </m:oMathPara>
                          </a14:m>
                          <a:endParaRPr lang="en-US" sz="1800" b="1">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rPr>
                                    </m:ctrlPr>
                                  </m:sSubPr>
                                  <m:e>
                                    <m:r>
                                      <a:rPr lang="en-US" sz="1800" b="1" i="1">
                                        <a:effectLst/>
                                        <a:latin typeface="Cambria Math" panose="02040503050406030204" pitchFamily="18" charset="0"/>
                                      </a:rPr>
                                      <m:t>𝐳</m:t>
                                    </m:r>
                                  </m:e>
                                  <m:sub>
                                    <m:r>
                                      <a:rPr lang="en-US" sz="1800" b="1" i="1">
                                        <a:effectLst/>
                                        <a:latin typeface="Cambria Math" panose="02040503050406030204" pitchFamily="18" charset="0"/>
                                      </a:rPr>
                                      <m:t>𝟗</m:t>
                                    </m:r>
                                  </m:sub>
                                </m:sSub>
                              </m:oMath>
                            </m:oMathPara>
                          </a14:m>
                          <a:endParaRPr lang="en-US" sz="1800" b="1" dirty="0">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6787446"/>
                      </a:ext>
                    </a:extLst>
                  </a:tr>
                </a:tbl>
              </a:graphicData>
            </a:graphic>
          </p:graphicFrame>
        </mc:Choice>
        <mc:Fallback xmlns="">
          <p:graphicFrame>
            <p:nvGraphicFramePr>
              <p:cNvPr id="8" name="Table 7">
                <a:extLst>
                  <a:ext uri="{FF2B5EF4-FFF2-40B4-BE49-F238E27FC236}">
                    <a16:creationId xmlns:a16="http://schemas.microsoft.com/office/drawing/2014/main" id="{E11441E2-B4CA-4E44-8ADD-B5C3CEC97BAB}"/>
                  </a:ext>
                </a:extLst>
              </p:cNvPr>
              <p:cNvGraphicFramePr>
                <a:graphicFrameLocks noGrp="1"/>
              </p:cNvGraphicFramePr>
              <p:nvPr>
                <p:extLst>
                  <p:ext uri="{D42A27DB-BD31-4B8C-83A1-F6EECF244321}">
                    <p14:modId xmlns:p14="http://schemas.microsoft.com/office/powerpoint/2010/main" val="970640672"/>
                  </p:ext>
                </p:extLst>
              </p:nvPr>
            </p:nvGraphicFramePr>
            <p:xfrm>
              <a:off x="7976065" y="3301154"/>
              <a:ext cx="2451219" cy="1112520"/>
            </p:xfrm>
            <a:graphic>
              <a:graphicData uri="http://schemas.openxmlformats.org/drawingml/2006/table">
                <a:tbl>
                  <a:tblPr>
                    <a:tableStyleId>{5C22544A-7EE6-4342-B048-85BDC9FD1C3A}</a:tableStyleId>
                  </a:tblPr>
                  <a:tblGrid>
                    <a:gridCol w="817073">
                      <a:extLst>
                        <a:ext uri="{9D8B030D-6E8A-4147-A177-3AD203B41FA5}">
                          <a16:colId xmlns:a16="http://schemas.microsoft.com/office/drawing/2014/main" val="3649877848"/>
                        </a:ext>
                      </a:extLst>
                    </a:gridCol>
                    <a:gridCol w="817073">
                      <a:extLst>
                        <a:ext uri="{9D8B030D-6E8A-4147-A177-3AD203B41FA5}">
                          <a16:colId xmlns:a16="http://schemas.microsoft.com/office/drawing/2014/main" val="2390503074"/>
                        </a:ext>
                      </a:extLst>
                    </a:gridCol>
                    <a:gridCol w="817073">
                      <a:extLst>
                        <a:ext uri="{9D8B030D-6E8A-4147-A177-3AD203B41FA5}">
                          <a16:colId xmlns:a16="http://schemas.microsoft.com/office/drawing/2014/main" val="3837609824"/>
                        </a:ext>
                      </a:extLst>
                    </a:gridCol>
                  </a:tblGrid>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6" t="-1639" r="-202239" b="-2049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1639" r="-100741" b="-20491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493" t="-1639" r="-1493" b="-204918"/>
                          </a:stretch>
                        </a:blipFill>
                      </a:tcPr>
                    </a:tc>
                    <a:extLst>
                      <a:ext uri="{0D108BD9-81ED-4DB2-BD59-A6C34878D82A}">
                        <a16:rowId xmlns:a16="http://schemas.microsoft.com/office/drawing/2014/main" val="94834415"/>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6" t="-100000" r="-202239" b="-101613"/>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100000" r="-100741" b="-101613"/>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493" t="-100000" r="-1493" b="-101613"/>
                          </a:stretch>
                        </a:blipFill>
                      </a:tcPr>
                    </a:tc>
                    <a:extLst>
                      <a:ext uri="{0D108BD9-81ED-4DB2-BD59-A6C34878D82A}">
                        <a16:rowId xmlns:a16="http://schemas.microsoft.com/office/drawing/2014/main" val="1771750294"/>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46" t="-203279" r="-202239"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203279" r="-100741"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1493" t="-203279" r="-1493" b="-3279"/>
                          </a:stretch>
                        </a:blipFill>
                      </a:tcPr>
                    </a:tc>
                    <a:extLst>
                      <a:ext uri="{0D108BD9-81ED-4DB2-BD59-A6C34878D82A}">
                        <a16:rowId xmlns:a16="http://schemas.microsoft.com/office/drawing/2014/main" val="2346787446"/>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24E067D-F3D5-436B-A0B0-69B321C9FA2F}"/>
                  </a:ext>
                </a:extLst>
              </p:cNvPr>
              <p:cNvSpPr/>
              <p:nvPr/>
            </p:nvSpPr>
            <p:spPr>
              <a:xfrm>
                <a:off x="5419186" y="4998022"/>
                <a:ext cx="1912768" cy="87107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𝑅</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b="0" i="0" smtClean="0">
                              <a:latin typeface="Cambria Math" panose="02040503050406030204" pitchFamily="18" charset="0"/>
                            </a:rPr>
                            <m:t>16</m:t>
                          </m:r>
                        </m:den>
                      </m:f>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𝑘</m:t>
                          </m:r>
                          <m:r>
                            <a:rPr lang="en-US">
                              <a:latin typeface="Cambria Math" panose="02040503050406030204" pitchFamily="18" charset="0"/>
                            </a:rPr>
                            <m:t>=1</m:t>
                          </m:r>
                        </m:sub>
                        <m:sup>
                          <m:r>
                            <a:rPr lang="en-US">
                              <a:latin typeface="Cambria Math" panose="02040503050406030204" pitchFamily="18" charset="0"/>
                            </a:rPr>
                            <m:t>9</m:t>
                          </m:r>
                        </m:sup>
                        <m:e>
                          <m:r>
                            <a:rPr lang="en-US">
                              <a:latin typeface="Cambria Math" panose="02040503050406030204" pitchFamily="18" charset="0"/>
                            </a:rPr>
                            <m:t> </m:t>
                          </m:r>
                        </m:e>
                      </m:nary>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9" name="Rectangle 8">
                <a:extLst>
                  <a:ext uri="{FF2B5EF4-FFF2-40B4-BE49-F238E27FC236}">
                    <a16:creationId xmlns:a16="http://schemas.microsoft.com/office/drawing/2014/main" id="{124E067D-F3D5-436B-A0B0-69B321C9FA2F}"/>
                  </a:ext>
                </a:extLst>
              </p:cNvPr>
              <p:cNvSpPr>
                <a:spLocks noRot="1" noChangeAspect="1" noMove="1" noResize="1" noEditPoints="1" noAdjustHandles="1" noChangeArrowheads="1" noChangeShapeType="1" noTextEdit="1"/>
              </p:cNvSpPr>
              <p:nvPr/>
            </p:nvSpPr>
            <p:spPr>
              <a:xfrm>
                <a:off x="5419186" y="4998022"/>
                <a:ext cx="1912768" cy="871072"/>
              </a:xfrm>
              <a:prstGeom prst="rect">
                <a:avLst/>
              </a:prstGeom>
              <a:blipFill>
                <a:blip r:embed="rId3"/>
                <a:stretch>
                  <a:fillRect/>
                </a:stretch>
              </a:blipFill>
            </p:spPr>
            <p:txBody>
              <a:bodyPr/>
              <a:lstStyle/>
              <a:p>
                <a:r>
                  <a:rPr lang="en-US">
                    <a:noFill/>
                  </a:rPr>
                  <a:t> </a:t>
                </a:r>
              </a:p>
            </p:txBody>
          </p:sp>
        </mc:Fallback>
      </mc:AlternateContent>
      <p:sp>
        <p:nvSpPr>
          <p:cNvPr id="10" name="Date Placeholder 9">
            <a:extLst>
              <a:ext uri="{FF2B5EF4-FFF2-40B4-BE49-F238E27FC236}">
                <a16:creationId xmlns:a16="http://schemas.microsoft.com/office/drawing/2014/main" id="{51339AB4-837A-40FD-88A8-BE9B58AFD0AD}"/>
              </a:ext>
            </a:extLst>
          </p:cNvPr>
          <p:cNvSpPr>
            <a:spLocks noGrp="1"/>
          </p:cNvSpPr>
          <p:nvPr>
            <p:ph type="dt" sz="half" idx="10"/>
          </p:nvPr>
        </p:nvSpPr>
        <p:spPr/>
        <p:txBody>
          <a:bodyPr/>
          <a:lstStyle/>
          <a:p>
            <a:fld id="{C7BAE791-6B62-46A2-9108-419FBE0ACA5C}" type="datetime1">
              <a:rPr lang="en-US" smtClean="0"/>
              <a:t>11/17/2024</a:t>
            </a:fld>
            <a:endParaRPr lang="en-US"/>
          </a:p>
        </p:txBody>
      </p:sp>
      <p:sp>
        <p:nvSpPr>
          <p:cNvPr id="11" name="Footer Placeholder 10">
            <a:extLst>
              <a:ext uri="{FF2B5EF4-FFF2-40B4-BE49-F238E27FC236}">
                <a16:creationId xmlns:a16="http://schemas.microsoft.com/office/drawing/2014/main" id="{A4682DB2-12E7-4729-8FF8-67D76E601369}"/>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C7BA9E96-85C4-4461-836C-342BB0C303A3}"/>
              </a:ext>
            </a:extLst>
          </p:cNvPr>
          <p:cNvSpPr>
            <a:spLocks noGrp="1"/>
          </p:cNvSpPr>
          <p:nvPr>
            <p:ph type="sldNum" sz="quarter" idx="12"/>
          </p:nvPr>
        </p:nvSpPr>
        <p:spPr/>
        <p:txBody>
          <a:bodyPr/>
          <a:lstStyle/>
          <a:p>
            <a:fld id="{A764D214-15FA-44EA-90A9-5C0F2003FD5D}" type="slidenum">
              <a:rPr lang="en-US" smtClean="0"/>
              <a:t>25</a:t>
            </a:fld>
            <a:endParaRPr lang="en-US"/>
          </a:p>
        </p:txBody>
      </p:sp>
    </p:spTree>
    <p:extLst>
      <p:ext uri="{BB962C8B-B14F-4D97-AF65-F5344CB8AC3E}">
        <p14:creationId xmlns:p14="http://schemas.microsoft.com/office/powerpoint/2010/main" val="2333714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8537-639C-4E28-94C9-B77BD1BA10E4}"/>
              </a:ext>
            </a:extLst>
          </p:cNvPr>
          <p:cNvSpPr>
            <a:spLocks noGrp="1"/>
          </p:cNvSpPr>
          <p:nvPr>
            <p:ph type="title"/>
          </p:nvPr>
        </p:nvSpPr>
        <p:spPr/>
        <p:txBody>
          <a:bodyPr/>
          <a:lstStyle/>
          <a:p>
            <a:r>
              <a:rPr lang="en-US" dirty="0"/>
              <a:t>Standard average filter</a:t>
            </a:r>
          </a:p>
        </p:txBody>
      </p:sp>
      <p:sp>
        <p:nvSpPr>
          <p:cNvPr id="3" name="Content Placeholder 2">
            <a:extLst>
              <a:ext uri="{FF2B5EF4-FFF2-40B4-BE49-F238E27FC236}">
                <a16:creationId xmlns:a16="http://schemas.microsoft.com/office/drawing/2014/main" id="{CA112C23-B1A8-48C6-91C2-0295641B2B76}"/>
              </a:ext>
            </a:extLst>
          </p:cNvPr>
          <p:cNvSpPr>
            <a:spLocks noGrp="1"/>
          </p:cNvSpPr>
          <p:nvPr>
            <p:ph idx="1"/>
          </p:nvPr>
        </p:nvSpPr>
        <p:spPr/>
        <p:txBody>
          <a:bodyPr/>
          <a:lstStyle/>
          <a:p>
            <a:r>
              <a:rPr lang="en-US" b="1" dirty="0">
                <a:solidFill>
                  <a:schemeClr val="tx1"/>
                </a:solidFill>
              </a:rPr>
              <a:t>Example: </a:t>
            </a:r>
            <a:r>
              <a:rPr lang="en-US" dirty="0">
                <a:solidFill>
                  <a:schemeClr val="tx1"/>
                </a:solidFill>
              </a:rPr>
              <a:t>What would be the output of the box filter for the red colored center pixel?</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r>
              <a:rPr lang="en-US" b="1" dirty="0">
                <a:solidFill>
                  <a:schemeClr val="tx1"/>
                </a:solidFill>
              </a:rPr>
              <a:t>Solution: </a:t>
            </a:r>
            <a:r>
              <a:rPr lang="en-US" dirty="0">
                <a:solidFill>
                  <a:schemeClr val="tx1"/>
                </a:solidFill>
              </a:rPr>
              <a:t>1/9(1+5+7+2+4+8+3+6+9) = 45/9 = 5</a:t>
            </a:r>
          </a:p>
          <a:p>
            <a:endParaRPr lang="en-US" dirty="0"/>
          </a:p>
        </p:txBody>
      </p:sp>
      <p:graphicFrame>
        <p:nvGraphicFramePr>
          <p:cNvPr id="4" name="Table 3">
            <a:extLst>
              <a:ext uri="{FF2B5EF4-FFF2-40B4-BE49-F238E27FC236}">
                <a16:creationId xmlns:a16="http://schemas.microsoft.com/office/drawing/2014/main" id="{C66DCFE3-AF40-4C14-8D78-A1947156DF75}"/>
              </a:ext>
            </a:extLst>
          </p:cNvPr>
          <p:cNvGraphicFramePr>
            <a:graphicFrameLocks noGrp="1"/>
          </p:cNvGraphicFramePr>
          <p:nvPr>
            <p:extLst>
              <p:ext uri="{D42A27DB-BD31-4B8C-83A1-F6EECF244321}">
                <p14:modId xmlns:p14="http://schemas.microsoft.com/office/powerpoint/2010/main" val="1114155396"/>
              </p:ext>
            </p:extLst>
          </p:nvPr>
        </p:nvGraphicFramePr>
        <p:xfrm>
          <a:off x="1511495" y="2513363"/>
          <a:ext cx="2497797" cy="1112520"/>
        </p:xfrm>
        <a:graphic>
          <a:graphicData uri="http://schemas.openxmlformats.org/drawingml/2006/table">
            <a:tbl>
              <a:tblPr firstRow="1" bandRow="1">
                <a:tableStyleId>{5C22544A-7EE6-4342-B048-85BDC9FD1C3A}</a:tableStyleId>
              </a:tblPr>
              <a:tblGrid>
                <a:gridCol w="832599">
                  <a:extLst>
                    <a:ext uri="{9D8B030D-6E8A-4147-A177-3AD203B41FA5}">
                      <a16:colId xmlns:a16="http://schemas.microsoft.com/office/drawing/2014/main" val="1433834917"/>
                    </a:ext>
                  </a:extLst>
                </a:gridCol>
                <a:gridCol w="832599">
                  <a:extLst>
                    <a:ext uri="{9D8B030D-6E8A-4147-A177-3AD203B41FA5}">
                      <a16:colId xmlns:a16="http://schemas.microsoft.com/office/drawing/2014/main" val="776617193"/>
                    </a:ext>
                  </a:extLst>
                </a:gridCol>
                <a:gridCol w="832599">
                  <a:extLst>
                    <a:ext uri="{9D8B030D-6E8A-4147-A177-3AD203B41FA5}">
                      <a16:colId xmlns:a16="http://schemas.microsoft.com/office/drawing/2014/main" val="945139082"/>
                    </a:ext>
                  </a:extLst>
                </a:gridCol>
              </a:tblGrid>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8538463"/>
                  </a:ext>
                </a:extLst>
              </a:tr>
              <a:tr h="370840">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9364242"/>
                  </a:ext>
                </a:extLst>
              </a:tr>
              <a:tr h="370840">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80866"/>
                  </a:ext>
                </a:extLst>
              </a:tr>
            </a:tbl>
          </a:graphicData>
        </a:graphic>
      </p:graphicFrame>
      <p:graphicFrame>
        <p:nvGraphicFramePr>
          <p:cNvPr id="5" name="Table 4">
            <a:extLst>
              <a:ext uri="{FF2B5EF4-FFF2-40B4-BE49-F238E27FC236}">
                <a16:creationId xmlns:a16="http://schemas.microsoft.com/office/drawing/2014/main" id="{B98DD4BB-AB37-49ED-B472-89EB2C2DB949}"/>
              </a:ext>
            </a:extLst>
          </p:cNvPr>
          <p:cNvGraphicFramePr>
            <a:graphicFrameLocks noGrp="1"/>
          </p:cNvGraphicFramePr>
          <p:nvPr>
            <p:extLst>
              <p:ext uri="{D42A27DB-BD31-4B8C-83A1-F6EECF244321}">
                <p14:modId xmlns:p14="http://schemas.microsoft.com/office/powerpoint/2010/main" val="566956508"/>
              </p:ext>
            </p:extLst>
          </p:nvPr>
        </p:nvGraphicFramePr>
        <p:xfrm>
          <a:off x="7907605" y="2513363"/>
          <a:ext cx="2497797" cy="1112520"/>
        </p:xfrm>
        <a:graphic>
          <a:graphicData uri="http://schemas.openxmlformats.org/drawingml/2006/table">
            <a:tbl>
              <a:tblPr firstRow="1" bandRow="1">
                <a:tableStyleId>{5C22544A-7EE6-4342-B048-85BDC9FD1C3A}</a:tableStyleId>
              </a:tblPr>
              <a:tblGrid>
                <a:gridCol w="832599">
                  <a:extLst>
                    <a:ext uri="{9D8B030D-6E8A-4147-A177-3AD203B41FA5}">
                      <a16:colId xmlns:a16="http://schemas.microsoft.com/office/drawing/2014/main" val="1433834917"/>
                    </a:ext>
                  </a:extLst>
                </a:gridCol>
                <a:gridCol w="832599">
                  <a:extLst>
                    <a:ext uri="{9D8B030D-6E8A-4147-A177-3AD203B41FA5}">
                      <a16:colId xmlns:a16="http://schemas.microsoft.com/office/drawing/2014/main" val="776617193"/>
                    </a:ext>
                  </a:extLst>
                </a:gridCol>
                <a:gridCol w="832599">
                  <a:extLst>
                    <a:ext uri="{9D8B030D-6E8A-4147-A177-3AD203B41FA5}">
                      <a16:colId xmlns:a16="http://schemas.microsoft.com/office/drawing/2014/main" val="945139082"/>
                    </a:ext>
                  </a:extLst>
                </a:gridCol>
              </a:tblGrid>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8538463"/>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9364242"/>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80866"/>
                  </a:ext>
                </a:extLst>
              </a:tr>
            </a:tbl>
          </a:graphicData>
        </a:graphic>
      </p:graphicFrame>
      <p:sp>
        <p:nvSpPr>
          <p:cNvPr id="6" name="TextBox 5">
            <a:extLst>
              <a:ext uri="{FF2B5EF4-FFF2-40B4-BE49-F238E27FC236}">
                <a16:creationId xmlns:a16="http://schemas.microsoft.com/office/drawing/2014/main" id="{9237CDCE-467B-4527-91B2-B9ADA51DB1AC}"/>
              </a:ext>
            </a:extLst>
          </p:cNvPr>
          <p:cNvSpPr txBox="1"/>
          <p:nvPr/>
        </p:nvSpPr>
        <p:spPr>
          <a:xfrm>
            <a:off x="7387101" y="2837453"/>
            <a:ext cx="520504" cy="369332"/>
          </a:xfrm>
          <a:prstGeom prst="rect">
            <a:avLst/>
          </a:prstGeom>
          <a:noFill/>
        </p:spPr>
        <p:txBody>
          <a:bodyPr wrap="square" rtlCol="0">
            <a:spAutoFit/>
          </a:bodyPr>
          <a:lstStyle/>
          <a:p>
            <a:r>
              <a:rPr lang="en-US" b="1" dirty="0"/>
              <a:t>1/9</a:t>
            </a:r>
          </a:p>
        </p:txBody>
      </p:sp>
      <p:sp>
        <p:nvSpPr>
          <p:cNvPr id="7" name="TextBox 6">
            <a:extLst>
              <a:ext uri="{FF2B5EF4-FFF2-40B4-BE49-F238E27FC236}">
                <a16:creationId xmlns:a16="http://schemas.microsoft.com/office/drawing/2014/main" id="{6493E866-7C21-4D5B-9AF6-FF12668DC4AD}"/>
              </a:ext>
            </a:extLst>
          </p:cNvPr>
          <p:cNvSpPr txBox="1"/>
          <p:nvPr/>
        </p:nvSpPr>
        <p:spPr>
          <a:xfrm>
            <a:off x="8804810" y="3635781"/>
            <a:ext cx="812802" cy="369332"/>
          </a:xfrm>
          <a:prstGeom prst="rect">
            <a:avLst/>
          </a:prstGeom>
          <a:noFill/>
        </p:spPr>
        <p:txBody>
          <a:bodyPr wrap="square" rtlCol="0">
            <a:spAutoFit/>
          </a:bodyPr>
          <a:lstStyle/>
          <a:p>
            <a:r>
              <a:rPr lang="en-US" b="1" dirty="0"/>
              <a:t>Mask</a:t>
            </a:r>
          </a:p>
        </p:txBody>
      </p:sp>
      <p:sp>
        <p:nvSpPr>
          <p:cNvPr id="8" name="TextBox 7">
            <a:extLst>
              <a:ext uri="{FF2B5EF4-FFF2-40B4-BE49-F238E27FC236}">
                <a16:creationId xmlns:a16="http://schemas.microsoft.com/office/drawing/2014/main" id="{5FDD555E-73A0-41F1-8777-D0A58526A306}"/>
              </a:ext>
            </a:extLst>
          </p:cNvPr>
          <p:cNvSpPr txBox="1"/>
          <p:nvPr/>
        </p:nvSpPr>
        <p:spPr>
          <a:xfrm>
            <a:off x="10405402" y="3549591"/>
            <a:ext cx="703385" cy="369332"/>
          </a:xfrm>
          <a:prstGeom prst="rect">
            <a:avLst/>
          </a:prstGeom>
          <a:noFill/>
        </p:spPr>
        <p:txBody>
          <a:bodyPr wrap="square" rtlCol="0">
            <a:spAutoFit/>
          </a:bodyPr>
          <a:lstStyle/>
          <a:p>
            <a:r>
              <a:rPr lang="en-US" b="1" dirty="0"/>
              <a:t>3 x 3</a:t>
            </a:r>
          </a:p>
        </p:txBody>
      </p:sp>
      <p:sp>
        <p:nvSpPr>
          <p:cNvPr id="9" name="TextBox 8">
            <a:extLst>
              <a:ext uri="{FF2B5EF4-FFF2-40B4-BE49-F238E27FC236}">
                <a16:creationId xmlns:a16="http://schemas.microsoft.com/office/drawing/2014/main" id="{62215A4E-E626-47BB-ADCD-B0229FCD8936}"/>
              </a:ext>
            </a:extLst>
          </p:cNvPr>
          <p:cNvSpPr txBox="1"/>
          <p:nvPr/>
        </p:nvSpPr>
        <p:spPr>
          <a:xfrm>
            <a:off x="2353992" y="3734257"/>
            <a:ext cx="812802" cy="369332"/>
          </a:xfrm>
          <a:prstGeom prst="rect">
            <a:avLst/>
          </a:prstGeom>
          <a:noFill/>
        </p:spPr>
        <p:txBody>
          <a:bodyPr wrap="square" rtlCol="0">
            <a:spAutoFit/>
          </a:bodyPr>
          <a:lstStyle/>
          <a:p>
            <a:r>
              <a:rPr lang="en-US" b="1" dirty="0"/>
              <a:t>image</a:t>
            </a:r>
          </a:p>
        </p:txBody>
      </p:sp>
      <p:sp>
        <p:nvSpPr>
          <p:cNvPr id="10" name="Date Placeholder 9">
            <a:extLst>
              <a:ext uri="{FF2B5EF4-FFF2-40B4-BE49-F238E27FC236}">
                <a16:creationId xmlns:a16="http://schemas.microsoft.com/office/drawing/2014/main" id="{AE813BE5-D161-4FE1-B94D-33E3E697061B}"/>
              </a:ext>
            </a:extLst>
          </p:cNvPr>
          <p:cNvSpPr>
            <a:spLocks noGrp="1"/>
          </p:cNvSpPr>
          <p:nvPr>
            <p:ph type="dt" sz="half" idx="10"/>
          </p:nvPr>
        </p:nvSpPr>
        <p:spPr/>
        <p:txBody>
          <a:bodyPr/>
          <a:lstStyle/>
          <a:p>
            <a:fld id="{2D1D5A7E-16DA-4AAB-9CA7-4EFC43BF8951}" type="datetime1">
              <a:rPr lang="en-US" smtClean="0"/>
              <a:t>11/17/2024</a:t>
            </a:fld>
            <a:endParaRPr lang="en-US"/>
          </a:p>
        </p:txBody>
      </p:sp>
      <p:sp>
        <p:nvSpPr>
          <p:cNvPr id="11" name="Footer Placeholder 10">
            <a:extLst>
              <a:ext uri="{FF2B5EF4-FFF2-40B4-BE49-F238E27FC236}">
                <a16:creationId xmlns:a16="http://schemas.microsoft.com/office/drawing/2014/main" id="{38C3BA9D-DEEB-4B64-B192-BDAD2541F026}"/>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F61EFA76-08F6-4535-B02F-065519BBB067}"/>
              </a:ext>
            </a:extLst>
          </p:cNvPr>
          <p:cNvSpPr>
            <a:spLocks noGrp="1"/>
          </p:cNvSpPr>
          <p:nvPr>
            <p:ph type="sldNum" sz="quarter" idx="12"/>
          </p:nvPr>
        </p:nvSpPr>
        <p:spPr/>
        <p:txBody>
          <a:bodyPr/>
          <a:lstStyle/>
          <a:p>
            <a:fld id="{A764D214-15FA-44EA-90A9-5C0F2003FD5D}" type="slidenum">
              <a:rPr lang="en-US" smtClean="0"/>
              <a:t>26</a:t>
            </a:fld>
            <a:endParaRPr lang="en-US"/>
          </a:p>
        </p:txBody>
      </p:sp>
    </p:spTree>
    <p:extLst>
      <p:ext uri="{BB962C8B-B14F-4D97-AF65-F5344CB8AC3E}">
        <p14:creationId xmlns:p14="http://schemas.microsoft.com/office/powerpoint/2010/main" val="264681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2D956-DCFB-4621-B8EA-F29D8589D4BC}"/>
              </a:ext>
            </a:extLst>
          </p:cNvPr>
          <p:cNvSpPr>
            <a:spLocks noGrp="1"/>
          </p:cNvSpPr>
          <p:nvPr>
            <p:ph type="title"/>
          </p:nvPr>
        </p:nvSpPr>
        <p:spPr/>
        <p:txBody>
          <a:bodyPr/>
          <a:lstStyle/>
          <a:p>
            <a:r>
              <a:rPr lang="en-US" dirty="0"/>
              <a:t>Non-linear Smoothing Spatial Filter (Order Statistics)</a:t>
            </a:r>
          </a:p>
        </p:txBody>
      </p:sp>
      <p:sp>
        <p:nvSpPr>
          <p:cNvPr id="3" name="Content Placeholder 2">
            <a:extLst>
              <a:ext uri="{FF2B5EF4-FFF2-40B4-BE49-F238E27FC236}">
                <a16:creationId xmlns:a16="http://schemas.microsoft.com/office/drawing/2014/main" id="{69EAAC3F-1421-42E2-A70C-2F579711A2F2}"/>
              </a:ext>
            </a:extLst>
          </p:cNvPr>
          <p:cNvSpPr>
            <a:spLocks noGrp="1"/>
          </p:cNvSpPr>
          <p:nvPr>
            <p:ph idx="1"/>
          </p:nvPr>
        </p:nvSpPr>
        <p:spPr/>
        <p:txBody>
          <a:bodyPr/>
          <a:lstStyle/>
          <a:p>
            <a:pPr>
              <a:buFont typeface="Wingdings" panose="05000000000000000000" pitchFamily="2" charset="2"/>
              <a:buChar char="v"/>
            </a:pPr>
            <a:r>
              <a:rPr lang="en-US" dirty="0"/>
              <a:t>It removes the noise present in the image.</a:t>
            </a:r>
          </a:p>
          <a:p>
            <a:pPr>
              <a:buFont typeface="Wingdings" panose="05000000000000000000" pitchFamily="2" charset="2"/>
              <a:buChar char="v"/>
            </a:pPr>
            <a:r>
              <a:rPr lang="en-US" dirty="0"/>
              <a:t>It provides considerable amount of blurriness in the image.</a:t>
            </a:r>
          </a:p>
          <a:p>
            <a:pPr>
              <a:buFont typeface="Wingdings" panose="05000000000000000000" pitchFamily="2" charset="2"/>
              <a:buChar char="v"/>
            </a:pPr>
            <a:r>
              <a:rPr lang="en-US" dirty="0"/>
              <a:t>It is mainly used when we are dealing with impulse noise or salt and peeper noise.</a:t>
            </a:r>
          </a:p>
          <a:p>
            <a:pPr>
              <a:buFont typeface="Wingdings" panose="05000000000000000000" pitchFamily="2" charset="2"/>
              <a:buChar char="v"/>
            </a:pPr>
            <a:r>
              <a:rPr lang="en-US" dirty="0"/>
              <a:t>It has three types:</a:t>
            </a:r>
          </a:p>
          <a:p>
            <a:pPr marL="457200" indent="-457200">
              <a:buFont typeface="+mj-lt"/>
              <a:buAutoNum type="arabicPeriod"/>
            </a:pPr>
            <a:r>
              <a:rPr lang="en-US" dirty="0"/>
              <a:t>Median </a:t>
            </a:r>
          </a:p>
          <a:p>
            <a:pPr marL="457200" indent="-457200">
              <a:buFont typeface="+mj-lt"/>
              <a:buAutoNum type="arabicPeriod"/>
            </a:pPr>
            <a:r>
              <a:rPr lang="en-US" dirty="0"/>
              <a:t>Min</a:t>
            </a:r>
          </a:p>
          <a:p>
            <a:pPr marL="457200" indent="-457200">
              <a:buFont typeface="+mj-lt"/>
              <a:buAutoNum type="arabicPeriod"/>
            </a:pPr>
            <a:r>
              <a:rPr lang="en-US" dirty="0"/>
              <a:t>Max</a:t>
            </a:r>
          </a:p>
        </p:txBody>
      </p:sp>
      <p:sp>
        <p:nvSpPr>
          <p:cNvPr id="4" name="Date Placeholder 3">
            <a:extLst>
              <a:ext uri="{FF2B5EF4-FFF2-40B4-BE49-F238E27FC236}">
                <a16:creationId xmlns:a16="http://schemas.microsoft.com/office/drawing/2014/main" id="{72740BC5-96EA-4355-9254-7029D5D6BBBF}"/>
              </a:ext>
            </a:extLst>
          </p:cNvPr>
          <p:cNvSpPr>
            <a:spLocks noGrp="1"/>
          </p:cNvSpPr>
          <p:nvPr>
            <p:ph type="dt" sz="half" idx="10"/>
          </p:nvPr>
        </p:nvSpPr>
        <p:spPr/>
        <p:txBody>
          <a:bodyPr/>
          <a:lstStyle/>
          <a:p>
            <a:fld id="{25194EA5-E259-48E5-904F-20F5D3827FF5}" type="datetime1">
              <a:rPr lang="en-US" smtClean="0"/>
              <a:t>11/17/2024</a:t>
            </a:fld>
            <a:endParaRPr lang="en-US"/>
          </a:p>
        </p:txBody>
      </p:sp>
      <p:sp>
        <p:nvSpPr>
          <p:cNvPr id="5" name="Footer Placeholder 4">
            <a:extLst>
              <a:ext uri="{FF2B5EF4-FFF2-40B4-BE49-F238E27FC236}">
                <a16:creationId xmlns:a16="http://schemas.microsoft.com/office/drawing/2014/main" id="{149CC5A5-621A-4822-A77C-ECC38E0E3606}"/>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754FE69E-7FC0-43C5-9C4C-ED68E2B8E9E0}"/>
              </a:ext>
            </a:extLst>
          </p:cNvPr>
          <p:cNvSpPr>
            <a:spLocks noGrp="1"/>
          </p:cNvSpPr>
          <p:nvPr>
            <p:ph type="sldNum" sz="quarter" idx="12"/>
          </p:nvPr>
        </p:nvSpPr>
        <p:spPr/>
        <p:txBody>
          <a:bodyPr/>
          <a:lstStyle/>
          <a:p>
            <a:fld id="{A764D214-15FA-44EA-90A9-5C0F2003FD5D}" type="slidenum">
              <a:rPr lang="en-US" smtClean="0"/>
              <a:t>27</a:t>
            </a:fld>
            <a:endParaRPr lang="en-US"/>
          </a:p>
        </p:txBody>
      </p:sp>
    </p:spTree>
    <p:extLst>
      <p:ext uri="{BB962C8B-B14F-4D97-AF65-F5344CB8AC3E}">
        <p14:creationId xmlns:p14="http://schemas.microsoft.com/office/powerpoint/2010/main" val="4260894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CF3CD-6D4F-409E-8883-FC85D8960B7A}"/>
              </a:ext>
            </a:extLst>
          </p:cNvPr>
          <p:cNvSpPr>
            <a:spLocks noGrp="1"/>
          </p:cNvSpPr>
          <p:nvPr>
            <p:ph type="title"/>
          </p:nvPr>
        </p:nvSpPr>
        <p:spPr/>
        <p:txBody>
          <a:bodyPr/>
          <a:lstStyle/>
          <a:p>
            <a:r>
              <a:rPr lang="en-US" dirty="0"/>
              <a:t>Non-linear Smoothing Spatial Filter</a:t>
            </a:r>
          </a:p>
        </p:txBody>
      </p:sp>
      <p:pic>
        <p:nvPicPr>
          <p:cNvPr id="4" name="Content Placeholder 3">
            <a:extLst>
              <a:ext uri="{FF2B5EF4-FFF2-40B4-BE49-F238E27FC236}">
                <a16:creationId xmlns:a16="http://schemas.microsoft.com/office/drawing/2014/main" id="{91CC3D79-E4DA-4AFD-AA74-C0BB29D4CFFA}"/>
              </a:ext>
            </a:extLst>
          </p:cNvPr>
          <p:cNvPicPr>
            <a:picLocks noGrp="1" noChangeAspect="1"/>
          </p:cNvPicPr>
          <p:nvPr>
            <p:ph idx="1"/>
          </p:nvPr>
        </p:nvPicPr>
        <p:blipFill>
          <a:blip r:embed="rId2"/>
          <a:stretch>
            <a:fillRect/>
          </a:stretch>
        </p:blipFill>
        <p:spPr>
          <a:xfrm>
            <a:off x="2645092" y="2094548"/>
            <a:ext cx="6962775" cy="2428875"/>
          </a:xfrm>
          <a:prstGeom prst="rect">
            <a:avLst/>
          </a:prstGeom>
        </p:spPr>
      </p:pic>
      <p:sp>
        <p:nvSpPr>
          <p:cNvPr id="5" name="Rectangle 4">
            <a:extLst>
              <a:ext uri="{FF2B5EF4-FFF2-40B4-BE49-F238E27FC236}">
                <a16:creationId xmlns:a16="http://schemas.microsoft.com/office/drawing/2014/main" id="{1B009B6F-3769-4409-9FCC-22373A9C232F}"/>
              </a:ext>
            </a:extLst>
          </p:cNvPr>
          <p:cNvSpPr/>
          <p:nvPr/>
        </p:nvSpPr>
        <p:spPr>
          <a:xfrm>
            <a:off x="2307102" y="4523423"/>
            <a:ext cx="7877907" cy="1754326"/>
          </a:xfrm>
          <a:prstGeom prst="rect">
            <a:avLst/>
          </a:prstGeom>
        </p:spPr>
        <p:txBody>
          <a:bodyPr wrap="square">
            <a:spAutoFit/>
          </a:bodyPr>
          <a:lstStyle/>
          <a:p>
            <a:pPr algn="just"/>
            <a:r>
              <a:rPr lang="en-US" b="1" dirty="0">
                <a:solidFill>
                  <a:srgbClr val="000000"/>
                </a:solidFill>
                <a:latin typeface="+mj-lt"/>
              </a:rPr>
              <a:t>Figure 3: </a:t>
            </a:r>
            <a:r>
              <a:rPr lang="en-US" dirty="0">
                <a:solidFill>
                  <a:srgbClr val="000000"/>
                </a:solidFill>
                <a:latin typeface="+mj-lt"/>
              </a:rPr>
              <a:t>(a) X-ray image of a circuit board, corrupted by salt-and-pepper noise. (b) Noise reduction using a Gaussian lowpass filter kernel with (c) Noise reduction using a median filter. (Original image courtesy of Mr. Joseph E. </a:t>
            </a:r>
            <a:r>
              <a:rPr lang="en-US" dirty="0" err="1">
                <a:solidFill>
                  <a:srgbClr val="000000"/>
                </a:solidFill>
                <a:latin typeface="+mj-lt"/>
              </a:rPr>
              <a:t>Pascente</a:t>
            </a:r>
            <a:r>
              <a:rPr lang="en-US" dirty="0">
                <a:solidFill>
                  <a:srgbClr val="000000"/>
                </a:solidFill>
                <a:latin typeface="+mj-lt"/>
              </a:rPr>
              <a:t>, </a:t>
            </a:r>
            <a:r>
              <a:rPr lang="en-US" dirty="0" err="1">
                <a:solidFill>
                  <a:srgbClr val="000000"/>
                </a:solidFill>
                <a:latin typeface="+mj-lt"/>
              </a:rPr>
              <a:t>Lixi</a:t>
            </a:r>
            <a:r>
              <a:rPr lang="en-US" dirty="0">
                <a:solidFill>
                  <a:srgbClr val="000000"/>
                </a:solidFill>
                <a:latin typeface="+mj-lt"/>
              </a:rPr>
              <a:t>, Inc.)</a:t>
            </a:r>
          </a:p>
          <a:p>
            <a:pPr algn="just"/>
            <a:r>
              <a:rPr lang="en-US" dirty="0">
                <a:latin typeface="+mj-lt"/>
              </a:rPr>
              <a:t> </a:t>
            </a:r>
            <a:br>
              <a:rPr lang="en-US" dirty="0">
                <a:latin typeface="+mj-lt"/>
              </a:rPr>
            </a:br>
            <a:endParaRPr lang="en-US" dirty="0">
              <a:latin typeface="+mj-lt"/>
            </a:endParaRPr>
          </a:p>
        </p:txBody>
      </p:sp>
      <p:sp>
        <p:nvSpPr>
          <p:cNvPr id="3" name="Date Placeholder 2">
            <a:extLst>
              <a:ext uri="{FF2B5EF4-FFF2-40B4-BE49-F238E27FC236}">
                <a16:creationId xmlns:a16="http://schemas.microsoft.com/office/drawing/2014/main" id="{078EDB5B-78B5-47D5-A16B-2001EEEEA1AC}"/>
              </a:ext>
            </a:extLst>
          </p:cNvPr>
          <p:cNvSpPr>
            <a:spLocks noGrp="1"/>
          </p:cNvSpPr>
          <p:nvPr>
            <p:ph type="dt" sz="half" idx="10"/>
          </p:nvPr>
        </p:nvSpPr>
        <p:spPr/>
        <p:txBody>
          <a:bodyPr/>
          <a:lstStyle/>
          <a:p>
            <a:fld id="{DF93F8B6-390C-436D-B175-F5A0488885EE}" type="datetime1">
              <a:rPr lang="en-US" smtClean="0"/>
              <a:t>11/17/2024</a:t>
            </a:fld>
            <a:endParaRPr lang="en-US"/>
          </a:p>
        </p:txBody>
      </p:sp>
      <p:sp>
        <p:nvSpPr>
          <p:cNvPr id="6" name="Footer Placeholder 5">
            <a:extLst>
              <a:ext uri="{FF2B5EF4-FFF2-40B4-BE49-F238E27FC236}">
                <a16:creationId xmlns:a16="http://schemas.microsoft.com/office/drawing/2014/main" id="{FF85B654-E4BE-42AC-9CF6-C960655182B8}"/>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5988054B-329D-4FF1-A4BA-AF49126349F9}"/>
              </a:ext>
            </a:extLst>
          </p:cNvPr>
          <p:cNvSpPr>
            <a:spLocks noGrp="1"/>
          </p:cNvSpPr>
          <p:nvPr>
            <p:ph type="sldNum" sz="quarter" idx="12"/>
          </p:nvPr>
        </p:nvSpPr>
        <p:spPr/>
        <p:txBody>
          <a:bodyPr/>
          <a:lstStyle/>
          <a:p>
            <a:fld id="{A764D214-15FA-44EA-90A9-5C0F2003FD5D}" type="slidenum">
              <a:rPr lang="en-US" smtClean="0"/>
              <a:t>28</a:t>
            </a:fld>
            <a:endParaRPr lang="en-US"/>
          </a:p>
        </p:txBody>
      </p:sp>
    </p:spTree>
    <p:extLst>
      <p:ext uri="{BB962C8B-B14F-4D97-AF65-F5344CB8AC3E}">
        <p14:creationId xmlns:p14="http://schemas.microsoft.com/office/powerpoint/2010/main" val="3040514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F9D0-3479-480C-83B2-B1943EF87566}"/>
              </a:ext>
            </a:extLst>
          </p:cNvPr>
          <p:cNvSpPr>
            <a:spLocks noGrp="1"/>
          </p:cNvSpPr>
          <p:nvPr>
            <p:ph type="title"/>
          </p:nvPr>
        </p:nvSpPr>
        <p:spPr/>
        <p:txBody>
          <a:bodyPr/>
          <a:lstStyle/>
          <a:p>
            <a:r>
              <a:rPr lang="en-US" dirty="0"/>
              <a:t>Non-linear Smoothing Spatial Filter</a:t>
            </a:r>
          </a:p>
        </p:txBody>
      </p:sp>
      <p:sp>
        <p:nvSpPr>
          <p:cNvPr id="3" name="Content Placeholder 2">
            <a:extLst>
              <a:ext uri="{FF2B5EF4-FFF2-40B4-BE49-F238E27FC236}">
                <a16:creationId xmlns:a16="http://schemas.microsoft.com/office/drawing/2014/main" id="{384BFFD4-3FD6-4864-ABA4-621B30E31915}"/>
              </a:ext>
            </a:extLst>
          </p:cNvPr>
          <p:cNvSpPr>
            <a:spLocks noGrp="1"/>
          </p:cNvSpPr>
          <p:nvPr>
            <p:ph idx="1"/>
          </p:nvPr>
        </p:nvSpPr>
        <p:spPr>
          <a:xfrm>
            <a:off x="1097280" y="1845733"/>
            <a:ext cx="10058400" cy="4428457"/>
          </a:xfrm>
        </p:spPr>
        <p:txBody>
          <a:bodyPr>
            <a:normAutofit fontScale="92500" lnSpcReduction="20000"/>
          </a:bodyPr>
          <a:lstStyle/>
          <a:p>
            <a:r>
              <a:rPr lang="en-US" b="1" dirty="0">
                <a:solidFill>
                  <a:schemeClr val="tx1"/>
                </a:solidFill>
              </a:rPr>
              <a:t>Example: </a:t>
            </a:r>
            <a:r>
              <a:rPr lang="en-US" dirty="0">
                <a:solidFill>
                  <a:schemeClr val="tx1"/>
                </a:solidFill>
              </a:rPr>
              <a:t>Find out the output of the red colored center pixel by applying the following filters: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a:p>
            <a:pPr marL="457200" indent="-457200">
              <a:buFont typeface="+mj-lt"/>
              <a:buAutoNum type="arabicPeriod"/>
            </a:pPr>
            <a:r>
              <a:rPr lang="en-US" dirty="0">
                <a:solidFill>
                  <a:schemeClr val="tx1"/>
                </a:solidFill>
              </a:rPr>
              <a:t>Box/Mean filter?</a:t>
            </a:r>
          </a:p>
          <a:p>
            <a:pPr marL="457200" indent="-457200">
              <a:buFont typeface="+mj-lt"/>
              <a:buAutoNum type="arabicPeriod"/>
            </a:pPr>
            <a:r>
              <a:rPr lang="en-US" dirty="0">
                <a:solidFill>
                  <a:schemeClr val="tx1"/>
                </a:solidFill>
              </a:rPr>
              <a:t>Weighted average filter?</a:t>
            </a:r>
          </a:p>
          <a:p>
            <a:pPr marL="457200" indent="-457200">
              <a:buFont typeface="+mj-lt"/>
              <a:buAutoNum type="arabicPeriod"/>
            </a:pPr>
            <a:r>
              <a:rPr lang="en-US" dirty="0">
                <a:solidFill>
                  <a:schemeClr val="tx1"/>
                </a:solidFill>
              </a:rPr>
              <a:t>Median filter?</a:t>
            </a:r>
          </a:p>
          <a:p>
            <a:pPr marL="457200" indent="-457200">
              <a:buFont typeface="+mj-lt"/>
              <a:buAutoNum type="arabicPeriod"/>
            </a:pPr>
            <a:r>
              <a:rPr lang="en-US" dirty="0">
                <a:solidFill>
                  <a:schemeClr val="tx1"/>
                </a:solidFill>
              </a:rPr>
              <a:t>Max </a:t>
            </a:r>
            <a:r>
              <a:rPr lang="en-US">
                <a:solidFill>
                  <a:schemeClr val="tx1"/>
                </a:solidFill>
              </a:rPr>
              <a:t>filter? </a:t>
            </a:r>
            <a:endParaRPr lang="en-US" dirty="0">
              <a:solidFill>
                <a:schemeClr val="tx1"/>
              </a:solidFill>
            </a:endParaRPr>
          </a:p>
          <a:p>
            <a:pPr marL="457200" indent="-457200">
              <a:buFont typeface="+mj-lt"/>
              <a:buAutoNum type="arabicPeriod"/>
            </a:pPr>
            <a:r>
              <a:rPr lang="en-US" dirty="0">
                <a:solidFill>
                  <a:schemeClr val="tx1"/>
                </a:solidFill>
              </a:rPr>
              <a:t>Min filter?</a:t>
            </a:r>
          </a:p>
          <a:p>
            <a:endParaRPr lang="en-US" dirty="0"/>
          </a:p>
        </p:txBody>
      </p:sp>
      <p:graphicFrame>
        <p:nvGraphicFramePr>
          <p:cNvPr id="4" name="Table 3">
            <a:extLst>
              <a:ext uri="{FF2B5EF4-FFF2-40B4-BE49-F238E27FC236}">
                <a16:creationId xmlns:a16="http://schemas.microsoft.com/office/drawing/2014/main" id="{62649491-3D71-40EB-9219-96D4045B372A}"/>
              </a:ext>
            </a:extLst>
          </p:cNvPr>
          <p:cNvGraphicFramePr>
            <a:graphicFrameLocks noGrp="1"/>
          </p:cNvGraphicFramePr>
          <p:nvPr>
            <p:extLst>
              <p:ext uri="{D42A27DB-BD31-4B8C-83A1-F6EECF244321}">
                <p14:modId xmlns:p14="http://schemas.microsoft.com/office/powerpoint/2010/main" val="2770377520"/>
              </p:ext>
            </p:extLst>
          </p:nvPr>
        </p:nvGraphicFramePr>
        <p:xfrm>
          <a:off x="4254696" y="2304952"/>
          <a:ext cx="3215250" cy="1524000"/>
        </p:xfrm>
        <a:graphic>
          <a:graphicData uri="http://schemas.openxmlformats.org/drawingml/2006/table">
            <a:tbl>
              <a:tblPr firstRow="1" bandRow="1">
                <a:tableStyleId>{5C22544A-7EE6-4342-B048-85BDC9FD1C3A}</a:tableStyleId>
              </a:tblPr>
              <a:tblGrid>
                <a:gridCol w="643050">
                  <a:extLst>
                    <a:ext uri="{9D8B030D-6E8A-4147-A177-3AD203B41FA5}">
                      <a16:colId xmlns:a16="http://schemas.microsoft.com/office/drawing/2014/main" val="1985138202"/>
                    </a:ext>
                  </a:extLst>
                </a:gridCol>
                <a:gridCol w="643050">
                  <a:extLst>
                    <a:ext uri="{9D8B030D-6E8A-4147-A177-3AD203B41FA5}">
                      <a16:colId xmlns:a16="http://schemas.microsoft.com/office/drawing/2014/main" val="4101245314"/>
                    </a:ext>
                  </a:extLst>
                </a:gridCol>
                <a:gridCol w="643050">
                  <a:extLst>
                    <a:ext uri="{9D8B030D-6E8A-4147-A177-3AD203B41FA5}">
                      <a16:colId xmlns:a16="http://schemas.microsoft.com/office/drawing/2014/main" val="1473826883"/>
                    </a:ext>
                  </a:extLst>
                </a:gridCol>
                <a:gridCol w="643050">
                  <a:extLst>
                    <a:ext uri="{9D8B030D-6E8A-4147-A177-3AD203B41FA5}">
                      <a16:colId xmlns:a16="http://schemas.microsoft.com/office/drawing/2014/main" val="354422588"/>
                    </a:ext>
                  </a:extLst>
                </a:gridCol>
                <a:gridCol w="643050">
                  <a:extLst>
                    <a:ext uri="{9D8B030D-6E8A-4147-A177-3AD203B41FA5}">
                      <a16:colId xmlns:a16="http://schemas.microsoft.com/office/drawing/2014/main" val="1622566470"/>
                    </a:ext>
                  </a:extLst>
                </a:gridCol>
              </a:tblGrid>
              <a:tr h="224810">
                <a:tc>
                  <a:txBody>
                    <a:bodyPr/>
                    <a:lstStyle/>
                    <a:p>
                      <a:pPr algn="ctr"/>
                      <a:r>
                        <a:rPr lang="en-US" sz="1400" b="0" i="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4840028"/>
                  </a:ext>
                </a:extLst>
              </a:tr>
              <a:tr h="224810">
                <a:tc>
                  <a:txBody>
                    <a:bodyPr/>
                    <a:lstStyle/>
                    <a:p>
                      <a:pPr algn="ctr"/>
                      <a:r>
                        <a:rPr lang="en-US" sz="1400" b="0" i="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8865495"/>
                  </a:ext>
                </a:extLst>
              </a:tr>
              <a:tr h="224810">
                <a:tc>
                  <a:txBody>
                    <a:bodyPr/>
                    <a:lstStyle/>
                    <a:p>
                      <a:pPr algn="ctr"/>
                      <a:r>
                        <a:rPr lang="en-US" sz="1400" b="0" i="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1" i="0" dirty="0">
                          <a:solidFill>
                            <a:srgbClr val="FF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7706280"/>
                  </a:ext>
                </a:extLst>
              </a:tr>
              <a:tr h="224810">
                <a:tc>
                  <a:txBody>
                    <a:bodyPr/>
                    <a:lstStyle/>
                    <a:p>
                      <a:pPr algn="ctr"/>
                      <a:r>
                        <a:rPr lang="en-US" sz="1400" b="0" i="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i="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5738163"/>
                  </a:ext>
                </a:extLst>
              </a:tr>
              <a:tr h="224810">
                <a:tc>
                  <a:txBody>
                    <a:bodyPr/>
                    <a:lstStyle/>
                    <a:p>
                      <a:pPr algn="ctr"/>
                      <a:r>
                        <a:rPr lang="en-US" sz="1400" b="0" i="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i="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0159153"/>
                  </a:ext>
                </a:extLst>
              </a:tr>
            </a:tbl>
          </a:graphicData>
        </a:graphic>
      </p:graphicFrame>
      <p:sp>
        <p:nvSpPr>
          <p:cNvPr id="5" name="Date Placeholder 4">
            <a:extLst>
              <a:ext uri="{FF2B5EF4-FFF2-40B4-BE49-F238E27FC236}">
                <a16:creationId xmlns:a16="http://schemas.microsoft.com/office/drawing/2014/main" id="{A8F90634-8162-442D-BC7E-ADA91F2E4F73}"/>
              </a:ext>
            </a:extLst>
          </p:cNvPr>
          <p:cNvSpPr>
            <a:spLocks noGrp="1"/>
          </p:cNvSpPr>
          <p:nvPr>
            <p:ph type="dt" sz="half" idx="10"/>
          </p:nvPr>
        </p:nvSpPr>
        <p:spPr/>
        <p:txBody>
          <a:bodyPr/>
          <a:lstStyle/>
          <a:p>
            <a:fld id="{F6FAEE6A-6179-427F-8AB8-6930F5C2B353}" type="datetime1">
              <a:rPr lang="en-US" smtClean="0"/>
              <a:t>11/17/2024</a:t>
            </a:fld>
            <a:endParaRPr lang="en-US"/>
          </a:p>
        </p:txBody>
      </p:sp>
      <p:sp>
        <p:nvSpPr>
          <p:cNvPr id="6" name="Footer Placeholder 5">
            <a:extLst>
              <a:ext uri="{FF2B5EF4-FFF2-40B4-BE49-F238E27FC236}">
                <a16:creationId xmlns:a16="http://schemas.microsoft.com/office/drawing/2014/main" id="{B0BB2958-A30F-4C35-A780-31E1D2E0DC75}"/>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35C59E7E-A0F8-4C30-B863-1DDC165E1C00}"/>
              </a:ext>
            </a:extLst>
          </p:cNvPr>
          <p:cNvSpPr>
            <a:spLocks noGrp="1"/>
          </p:cNvSpPr>
          <p:nvPr>
            <p:ph type="sldNum" sz="quarter" idx="12"/>
          </p:nvPr>
        </p:nvSpPr>
        <p:spPr/>
        <p:txBody>
          <a:bodyPr/>
          <a:lstStyle/>
          <a:p>
            <a:fld id="{A764D214-15FA-44EA-90A9-5C0F2003FD5D}" type="slidenum">
              <a:rPr lang="en-US" smtClean="0"/>
              <a:t>29</a:t>
            </a:fld>
            <a:endParaRPr lang="en-US"/>
          </a:p>
        </p:txBody>
      </p:sp>
    </p:spTree>
    <p:extLst>
      <p:ext uri="{BB962C8B-B14F-4D97-AF65-F5344CB8AC3E}">
        <p14:creationId xmlns:p14="http://schemas.microsoft.com/office/powerpoint/2010/main" val="12305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16F3-4993-41E1-8752-8D3F3562711C}"/>
              </a:ext>
            </a:extLst>
          </p:cNvPr>
          <p:cNvSpPr>
            <a:spLocks noGrp="1"/>
          </p:cNvSpPr>
          <p:nvPr>
            <p:ph type="title"/>
          </p:nvPr>
        </p:nvSpPr>
        <p:spPr/>
        <p:txBody>
          <a:bodyPr/>
          <a:lstStyle/>
          <a:p>
            <a:r>
              <a:rPr lang="en-US" dirty="0"/>
              <a:t>Spatial Domain</a:t>
            </a:r>
          </a:p>
        </p:txBody>
      </p:sp>
      <p:sp>
        <p:nvSpPr>
          <p:cNvPr id="3" name="Content Placeholder 2">
            <a:extLst>
              <a:ext uri="{FF2B5EF4-FFF2-40B4-BE49-F238E27FC236}">
                <a16:creationId xmlns:a16="http://schemas.microsoft.com/office/drawing/2014/main" id="{8FAA2DA2-11AB-487A-BF3E-920DBFB78489}"/>
              </a:ext>
            </a:extLst>
          </p:cNvPr>
          <p:cNvSpPr>
            <a:spLocks noGrp="1"/>
          </p:cNvSpPr>
          <p:nvPr>
            <p:ph idx="1"/>
          </p:nvPr>
        </p:nvSpPr>
        <p:spPr/>
        <p:txBody>
          <a:bodyPr/>
          <a:lstStyle/>
          <a:p>
            <a:pPr>
              <a:lnSpc>
                <a:spcPct val="150000"/>
              </a:lnSpc>
              <a:buFont typeface="Wingdings" panose="05000000000000000000" pitchFamily="2" charset="2"/>
              <a:buChar char="v"/>
            </a:pPr>
            <a:r>
              <a:rPr lang="en-US" b="1" dirty="0"/>
              <a:t>It has two types:</a:t>
            </a:r>
          </a:p>
          <a:p>
            <a:pPr marL="457200" indent="-457200" algn="just">
              <a:lnSpc>
                <a:spcPct val="150000"/>
              </a:lnSpc>
              <a:buFont typeface="+mj-lt"/>
              <a:buAutoNum type="arabicPeriod"/>
            </a:pPr>
            <a:r>
              <a:rPr lang="en-US" b="1" dirty="0"/>
              <a:t>Intensity Transformation </a:t>
            </a:r>
            <a:r>
              <a:rPr lang="en-US" dirty="0"/>
              <a:t>– Here, we perform intensity transformation directly in a single pixel in the image plane.</a:t>
            </a:r>
          </a:p>
          <a:p>
            <a:pPr marL="457200" indent="-457200" algn="just">
              <a:lnSpc>
                <a:spcPct val="150000"/>
              </a:lnSpc>
              <a:buFont typeface="+mj-lt"/>
              <a:buAutoNum type="arabicPeriod"/>
            </a:pPr>
            <a:r>
              <a:rPr lang="en-US" b="1" dirty="0"/>
              <a:t>Spatial Filtering </a:t>
            </a:r>
            <a:r>
              <a:rPr lang="en-US" dirty="0"/>
              <a:t>– Here, we do not perform operations on a single pixel directly, instead we consider the neighborhood of this particular pixel. We perform operations on this neighborhood pixels and put the results in the center pixel. </a:t>
            </a:r>
          </a:p>
        </p:txBody>
      </p:sp>
      <p:sp>
        <p:nvSpPr>
          <p:cNvPr id="4" name="Date Placeholder 3">
            <a:extLst>
              <a:ext uri="{FF2B5EF4-FFF2-40B4-BE49-F238E27FC236}">
                <a16:creationId xmlns:a16="http://schemas.microsoft.com/office/drawing/2014/main" id="{FAF90863-7154-4317-A8A2-AC9B43808BF2}"/>
              </a:ext>
            </a:extLst>
          </p:cNvPr>
          <p:cNvSpPr>
            <a:spLocks noGrp="1"/>
          </p:cNvSpPr>
          <p:nvPr>
            <p:ph type="dt" sz="half" idx="10"/>
          </p:nvPr>
        </p:nvSpPr>
        <p:spPr/>
        <p:txBody>
          <a:bodyPr/>
          <a:lstStyle/>
          <a:p>
            <a:fld id="{69042D35-D3E8-46C5-86EA-B2EDEB3E9465}" type="datetime1">
              <a:rPr lang="en-US" smtClean="0"/>
              <a:t>11/17/2024</a:t>
            </a:fld>
            <a:endParaRPr lang="en-US"/>
          </a:p>
        </p:txBody>
      </p:sp>
      <p:sp>
        <p:nvSpPr>
          <p:cNvPr id="5" name="Footer Placeholder 4">
            <a:extLst>
              <a:ext uri="{FF2B5EF4-FFF2-40B4-BE49-F238E27FC236}">
                <a16:creationId xmlns:a16="http://schemas.microsoft.com/office/drawing/2014/main" id="{CDB69ED8-B250-479B-B095-C3744B8043A8}"/>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DC72F923-439C-46B6-9D53-F08B282799B6}"/>
              </a:ext>
            </a:extLst>
          </p:cNvPr>
          <p:cNvSpPr>
            <a:spLocks noGrp="1"/>
          </p:cNvSpPr>
          <p:nvPr>
            <p:ph type="sldNum" sz="quarter" idx="12"/>
          </p:nvPr>
        </p:nvSpPr>
        <p:spPr/>
        <p:txBody>
          <a:bodyPr/>
          <a:lstStyle/>
          <a:p>
            <a:fld id="{A764D214-15FA-44EA-90A9-5C0F2003FD5D}" type="slidenum">
              <a:rPr lang="en-US" smtClean="0"/>
              <a:t>3</a:t>
            </a:fld>
            <a:endParaRPr lang="en-US"/>
          </a:p>
        </p:txBody>
      </p:sp>
    </p:spTree>
    <p:extLst>
      <p:ext uri="{BB962C8B-B14F-4D97-AF65-F5344CB8AC3E}">
        <p14:creationId xmlns:p14="http://schemas.microsoft.com/office/powerpoint/2010/main" val="4258205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668D-79FA-4AC6-B964-687617866576}"/>
              </a:ext>
            </a:extLst>
          </p:cNvPr>
          <p:cNvSpPr>
            <a:spLocks noGrp="1"/>
          </p:cNvSpPr>
          <p:nvPr>
            <p:ph type="title"/>
          </p:nvPr>
        </p:nvSpPr>
        <p:spPr/>
        <p:txBody>
          <a:bodyPr/>
          <a:lstStyle/>
          <a:p>
            <a:r>
              <a:rPr lang="en-US" dirty="0"/>
              <a:t>Sharpening Spatial Filters</a:t>
            </a:r>
          </a:p>
        </p:txBody>
      </p:sp>
      <p:sp>
        <p:nvSpPr>
          <p:cNvPr id="3" name="Content Placeholder 2">
            <a:extLst>
              <a:ext uri="{FF2B5EF4-FFF2-40B4-BE49-F238E27FC236}">
                <a16:creationId xmlns:a16="http://schemas.microsoft.com/office/drawing/2014/main" id="{577D2C91-661A-4E4B-B329-95C0D6E88821}"/>
              </a:ext>
            </a:extLst>
          </p:cNvPr>
          <p:cNvSpPr>
            <a:spLocks noGrp="1"/>
          </p:cNvSpPr>
          <p:nvPr>
            <p:ph idx="1"/>
          </p:nvPr>
        </p:nvSpPr>
        <p:spPr>
          <a:xfrm>
            <a:off x="1097280" y="1845734"/>
            <a:ext cx="10058400" cy="4442524"/>
          </a:xfrm>
        </p:spPr>
        <p:txBody>
          <a:bodyPr>
            <a:normAutofit lnSpcReduction="10000"/>
          </a:bodyPr>
          <a:lstStyle/>
          <a:p>
            <a:pPr algn="just">
              <a:lnSpc>
                <a:spcPct val="170000"/>
              </a:lnSpc>
              <a:buFont typeface="Wingdings" panose="05000000000000000000" pitchFamily="2" charset="2"/>
              <a:buChar char="v"/>
            </a:pPr>
            <a:r>
              <a:rPr lang="en-US" sz="1600" dirty="0">
                <a:solidFill>
                  <a:schemeClr val="tx1"/>
                </a:solidFill>
              </a:rPr>
              <a:t>Sharpening highlights transitions in intensity.</a:t>
            </a:r>
          </a:p>
          <a:p>
            <a:pPr algn="just">
              <a:lnSpc>
                <a:spcPct val="170000"/>
              </a:lnSpc>
              <a:buFont typeface="Wingdings" panose="05000000000000000000" pitchFamily="2" charset="2"/>
              <a:buChar char="v"/>
            </a:pPr>
            <a:r>
              <a:rPr lang="en-US" sz="1600" dirty="0">
                <a:solidFill>
                  <a:schemeClr val="tx1"/>
                </a:solidFill>
              </a:rPr>
              <a:t>Uses of image sharpening range from electronic printing and medical imaging to industrial inspection and autonomous guidance in military systems.</a:t>
            </a:r>
          </a:p>
          <a:p>
            <a:pPr algn="just">
              <a:lnSpc>
                <a:spcPct val="170000"/>
              </a:lnSpc>
              <a:buFont typeface="Wingdings" panose="05000000000000000000" pitchFamily="2" charset="2"/>
              <a:buChar char="v"/>
            </a:pPr>
            <a:r>
              <a:rPr lang="en-US" sz="1600" dirty="0">
                <a:solidFill>
                  <a:schemeClr val="tx1"/>
                </a:solidFill>
              </a:rPr>
              <a:t>Because averaging is analogous to integration, it is logical to conclude that sharpening can be accomplished by spatial differentiation that is first order derivative and second order derivative.</a:t>
            </a:r>
          </a:p>
          <a:p>
            <a:pPr algn="just">
              <a:lnSpc>
                <a:spcPct val="170000"/>
              </a:lnSpc>
              <a:buFont typeface="Wingdings" panose="05000000000000000000" pitchFamily="2" charset="2"/>
              <a:buChar char="v"/>
            </a:pPr>
            <a:r>
              <a:rPr lang="en-US" sz="1600" dirty="0">
                <a:solidFill>
                  <a:schemeClr val="tx1"/>
                </a:solidFill>
              </a:rPr>
              <a:t>The strength of the response of a derivative operator is proportional to the magnitude of the intensity discontinuity at the point at which the operator is applied.</a:t>
            </a:r>
          </a:p>
          <a:p>
            <a:pPr algn="just">
              <a:lnSpc>
                <a:spcPct val="170000"/>
              </a:lnSpc>
              <a:buFont typeface="Wingdings" panose="05000000000000000000" pitchFamily="2" charset="2"/>
              <a:buChar char="v"/>
            </a:pPr>
            <a:r>
              <a:rPr lang="en-US" sz="1600" dirty="0">
                <a:solidFill>
                  <a:schemeClr val="tx1"/>
                </a:solidFill>
              </a:rPr>
              <a:t> Thus, image differentiation enhances edges and other discontinuities (such as noise) and de-emphasizes areas with slowly varying intensities.</a:t>
            </a:r>
          </a:p>
        </p:txBody>
      </p:sp>
      <p:sp>
        <p:nvSpPr>
          <p:cNvPr id="4" name="Date Placeholder 3">
            <a:extLst>
              <a:ext uri="{FF2B5EF4-FFF2-40B4-BE49-F238E27FC236}">
                <a16:creationId xmlns:a16="http://schemas.microsoft.com/office/drawing/2014/main" id="{EF5C449F-8763-4AE3-9692-CF1CD9C5B39B}"/>
              </a:ext>
            </a:extLst>
          </p:cNvPr>
          <p:cNvSpPr>
            <a:spLocks noGrp="1"/>
          </p:cNvSpPr>
          <p:nvPr>
            <p:ph type="dt" sz="half" idx="10"/>
          </p:nvPr>
        </p:nvSpPr>
        <p:spPr/>
        <p:txBody>
          <a:bodyPr/>
          <a:lstStyle/>
          <a:p>
            <a:fld id="{6B0575CE-D6B1-4FF0-9435-2CD4592D515F}" type="datetime1">
              <a:rPr lang="en-US" smtClean="0"/>
              <a:t>11/17/2024</a:t>
            </a:fld>
            <a:endParaRPr lang="en-US"/>
          </a:p>
        </p:txBody>
      </p:sp>
      <p:sp>
        <p:nvSpPr>
          <p:cNvPr id="5" name="Footer Placeholder 4">
            <a:extLst>
              <a:ext uri="{FF2B5EF4-FFF2-40B4-BE49-F238E27FC236}">
                <a16:creationId xmlns:a16="http://schemas.microsoft.com/office/drawing/2014/main" id="{9749E812-4969-4CB8-BDFC-F24173300A05}"/>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7B34D5E4-940A-4A3C-A113-A939F5F6DA08}"/>
              </a:ext>
            </a:extLst>
          </p:cNvPr>
          <p:cNvSpPr>
            <a:spLocks noGrp="1"/>
          </p:cNvSpPr>
          <p:nvPr>
            <p:ph type="sldNum" sz="quarter" idx="12"/>
          </p:nvPr>
        </p:nvSpPr>
        <p:spPr/>
        <p:txBody>
          <a:bodyPr/>
          <a:lstStyle/>
          <a:p>
            <a:fld id="{A764D214-15FA-44EA-90A9-5C0F2003FD5D}" type="slidenum">
              <a:rPr lang="en-US" smtClean="0"/>
              <a:t>30</a:t>
            </a:fld>
            <a:endParaRPr lang="en-US"/>
          </a:p>
        </p:txBody>
      </p:sp>
    </p:spTree>
    <p:extLst>
      <p:ext uri="{BB962C8B-B14F-4D97-AF65-F5344CB8AC3E}">
        <p14:creationId xmlns:p14="http://schemas.microsoft.com/office/powerpoint/2010/main" val="820457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4959-1A33-4E83-94C0-62F08E6A7C0E}"/>
              </a:ext>
            </a:extLst>
          </p:cNvPr>
          <p:cNvSpPr>
            <a:spLocks noGrp="1"/>
          </p:cNvSpPr>
          <p:nvPr>
            <p:ph type="title"/>
          </p:nvPr>
        </p:nvSpPr>
        <p:spPr/>
        <p:txBody>
          <a:bodyPr/>
          <a:lstStyle/>
          <a:p>
            <a:r>
              <a:rPr lang="en-US" dirty="0"/>
              <a:t>Foundation</a:t>
            </a:r>
          </a:p>
        </p:txBody>
      </p:sp>
      <p:sp>
        <p:nvSpPr>
          <p:cNvPr id="3" name="Content Placeholder 2">
            <a:extLst>
              <a:ext uri="{FF2B5EF4-FFF2-40B4-BE49-F238E27FC236}">
                <a16:creationId xmlns:a16="http://schemas.microsoft.com/office/drawing/2014/main" id="{4863D645-FA24-42E9-A68C-3F6D3995C67C}"/>
              </a:ext>
            </a:extLst>
          </p:cNvPr>
          <p:cNvSpPr>
            <a:spLocks noGrp="1"/>
          </p:cNvSpPr>
          <p:nvPr>
            <p:ph idx="1"/>
          </p:nvPr>
        </p:nvSpPr>
        <p:spPr>
          <a:xfrm>
            <a:off x="1097280" y="1845734"/>
            <a:ext cx="10058400" cy="4023360"/>
          </a:xfrm>
        </p:spPr>
        <p:txBody>
          <a:bodyPr/>
          <a:lstStyle/>
          <a:p>
            <a:pPr algn="just">
              <a:buFont typeface="Wingdings" panose="05000000000000000000" pitchFamily="2" charset="2"/>
              <a:buChar char="v"/>
            </a:pPr>
            <a:r>
              <a:rPr lang="en-US" dirty="0"/>
              <a:t>We are interested in the behavior of these derivatives in - areas of constant intensity</a:t>
            </a:r>
          </a:p>
          <a:p>
            <a:pPr algn="just">
              <a:buFont typeface="Wingdings" panose="05000000000000000000" pitchFamily="2" charset="2"/>
              <a:buChar char="v"/>
            </a:pPr>
            <a:r>
              <a:rPr lang="en-US" dirty="0"/>
              <a:t>at the onset and end of discontinuities (step and ramp discontinuities) along intensity ramps.</a:t>
            </a:r>
          </a:p>
          <a:p>
            <a:pPr algn="just">
              <a:buFont typeface="Wingdings" panose="05000000000000000000" pitchFamily="2" charset="2"/>
              <a:buChar char="v"/>
            </a:pPr>
            <a:r>
              <a:rPr lang="en-US" dirty="0"/>
              <a:t>These types of discontinuities can be used to model noise points, lines, and edges in an image.</a:t>
            </a:r>
          </a:p>
          <a:p>
            <a:pPr algn="just">
              <a:buFont typeface="Wingdings" panose="05000000000000000000" pitchFamily="2" charset="2"/>
              <a:buChar char="v"/>
            </a:pPr>
            <a:r>
              <a:rPr lang="en-US" dirty="0"/>
              <a:t>The behavior of derivatives during transitions into and out of these image features also is of interest.</a:t>
            </a:r>
          </a:p>
        </p:txBody>
      </p:sp>
      <p:pic>
        <p:nvPicPr>
          <p:cNvPr id="4" name="Picture 3">
            <a:extLst>
              <a:ext uri="{FF2B5EF4-FFF2-40B4-BE49-F238E27FC236}">
                <a16:creationId xmlns:a16="http://schemas.microsoft.com/office/drawing/2014/main" id="{C5B1E127-3C79-4065-9B21-05BDBA53AF28}"/>
              </a:ext>
            </a:extLst>
          </p:cNvPr>
          <p:cNvPicPr>
            <a:picLocks noChangeAspect="1"/>
          </p:cNvPicPr>
          <p:nvPr/>
        </p:nvPicPr>
        <p:blipFill>
          <a:blip r:embed="rId2"/>
          <a:stretch>
            <a:fillRect/>
          </a:stretch>
        </p:blipFill>
        <p:spPr>
          <a:xfrm>
            <a:off x="3130061" y="4023361"/>
            <a:ext cx="5992837" cy="1954107"/>
          </a:xfrm>
          <a:prstGeom prst="rect">
            <a:avLst/>
          </a:prstGeom>
        </p:spPr>
      </p:pic>
      <p:sp>
        <p:nvSpPr>
          <p:cNvPr id="5" name="Date Placeholder 4">
            <a:extLst>
              <a:ext uri="{FF2B5EF4-FFF2-40B4-BE49-F238E27FC236}">
                <a16:creationId xmlns:a16="http://schemas.microsoft.com/office/drawing/2014/main" id="{7603B0E4-7657-4DBC-951D-56A52D50642A}"/>
              </a:ext>
            </a:extLst>
          </p:cNvPr>
          <p:cNvSpPr>
            <a:spLocks noGrp="1"/>
          </p:cNvSpPr>
          <p:nvPr>
            <p:ph type="dt" sz="half" idx="10"/>
          </p:nvPr>
        </p:nvSpPr>
        <p:spPr/>
        <p:txBody>
          <a:bodyPr/>
          <a:lstStyle/>
          <a:p>
            <a:fld id="{1683A9C8-7D08-4ED9-996E-2070F4906BFE}" type="datetime1">
              <a:rPr lang="en-US" smtClean="0"/>
              <a:t>11/17/2024</a:t>
            </a:fld>
            <a:endParaRPr lang="en-US"/>
          </a:p>
        </p:txBody>
      </p:sp>
      <p:sp>
        <p:nvSpPr>
          <p:cNvPr id="6" name="Footer Placeholder 5">
            <a:extLst>
              <a:ext uri="{FF2B5EF4-FFF2-40B4-BE49-F238E27FC236}">
                <a16:creationId xmlns:a16="http://schemas.microsoft.com/office/drawing/2014/main" id="{ED88F204-14C3-4560-AC4F-9C4F5A84112E}"/>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614DE4D5-1F8A-478D-BE51-CB44F3228ABA}"/>
              </a:ext>
            </a:extLst>
          </p:cNvPr>
          <p:cNvSpPr>
            <a:spLocks noGrp="1"/>
          </p:cNvSpPr>
          <p:nvPr>
            <p:ph type="sldNum" sz="quarter" idx="12"/>
          </p:nvPr>
        </p:nvSpPr>
        <p:spPr/>
        <p:txBody>
          <a:bodyPr/>
          <a:lstStyle/>
          <a:p>
            <a:fld id="{A764D214-15FA-44EA-90A9-5C0F2003FD5D}" type="slidenum">
              <a:rPr lang="en-US" smtClean="0"/>
              <a:t>31</a:t>
            </a:fld>
            <a:endParaRPr lang="en-US"/>
          </a:p>
        </p:txBody>
      </p:sp>
    </p:spTree>
    <p:extLst>
      <p:ext uri="{BB962C8B-B14F-4D97-AF65-F5344CB8AC3E}">
        <p14:creationId xmlns:p14="http://schemas.microsoft.com/office/powerpoint/2010/main" val="2871487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FFF9-0C72-43C5-B862-8D521972F45F}"/>
              </a:ext>
            </a:extLst>
          </p:cNvPr>
          <p:cNvSpPr>
            <a:spLocks noGrp="1"/>
          </p:cNvSpPr>
          <p:nvPr>
            <p:ph type="title"/>
          </p:nvPr>
        </p:nvSpPr>
        <p:spPr/>
        <p:txBody>
          <a:bodyPr/>
          <a:lstStyle/>
          <a:p>
            <a:r>
              <a:rPr lang="en-US" dirty="0"/>
              <a:t>Foundation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E36B12-377F-4DDC-8213-CD798B9CEF04}"/>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v"/>
                </a:pPr>
                <a:r>
                  <a:rPr lang="en-US" dirty="0">
                    <a:solidFill>
                      <a:schemeClr val="tx1"/>
                    </a:solidFill>
                  </a:rPr>
                  <a:t>A basic definition of the first-order derivative of a one-dimensional function </a:t>
                </a:r>
                <a14:m>
                  <m:oMath xmlns:m="http://schemas.openxmlformats.org/officeDocument/2006/math">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oMath>
                </a14:m>
                <a:r>
                  <a:rPr lang="en-US" dirty="0">
                    <a:solidFill>
                      <a:schemeClr val="tx1"/>
                    </a:solidFill>
                  </a:rPr>
                  <a:t> is the difference,</a:t>
                </a:r>
              </a:p>
              <a:p>
                <a:pPr marL="0" indent="0">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den>
                      </m:f>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oMath>
                  </m:oMathPara>
                </a14:m>
                <a:endParaRPr lang="en-US" dirty="0">
                  <a:solidFill>
                    <a:schemeClr val="tx1"/>
                  </a:solidFill>
                </a:endParaRPr>
              </a:p>
              <a:p>
                <a:pPr>
                  <a:buFont typeface="Wingdings" panose="05000000000000000000" pitchFamily="2" charset="2"/>
                  <a:buChar char="v"/>
                </a:pPr>
                <a:r>
                  <a:rPr lang="en-US" dirty="0">
                    <a:solidFill>
                      <a:schemeClr val="tx1"/>
                    </a:solidFill>
                  </a:rPr>
                  <a:t>We define the second-order derivative of </a:t>
                </a:r>
                <a14:m>
                  <m:oMath xmlns:m="http://schemas.openxmlformats.org/officeDocument/2006/math">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oMath>
                </a14:m>
                <a:r>
                  <a:rPr lang="en-US" dirty="0">
                    <a:solidFill>
                      <a:schemeClr val="tx1"/>
                    </a:solidFill>
                  </a:rPr>
                  <a:t> as the difference,</a:t>
                </a:r>
              </a:p>
              <a:p>
                <a:pPr marL="0" indent="0">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e>
                      </m:d>
                    </m:oMath>
                  </m:oMathPara>
                </a14:m>
                <a:endParaRPr lang="en-US" b="0" dirty="0">
                  <a:solidFill>
                    <a:schemeClr val="tx1"/>
                  </a:solidFill>
                </a:endParaRPr>
              </a:p>
              <a:p>
                <a:pPr marL="0" indent="0">
                  <a:buNone/>
                </a:pP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+2</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−2</m:t>
                      </m:r>
                      <m:r>
                        <a:rPr lang="en-US" b="0" i="1" smtClean="0">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+1)</m:t>
                      </m:r>
                    </m:oMath>
                  </m:oMathPara>
                </a14:m>
                <a:endParaRPr lang="en-US" dirty="0">
                  <a:solidFill>
                    <a:schemeClr val="tx1"/>
                  </a:solidFill>
                </a:endParaRPr>
              </a:p>
              <a:p>
                <a:pPr marL="0" indent="0">
                  <a:buNone/>
                </a:pPr>
                <a:endParaRPr lang="en-US"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rPr>
                          </m:ctrlPr>
                        </m:fPr>
                        <m:num>
                          <m:sSup>
                            <m:sSupPr>
                              <m:ctrlPr>
                                <a:rPr lang="en-US" i="1" smtClean="0">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e>
                      </m:d>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𝑥</m:t>
                          </m:r>
                        </m:e>
                      </m:d>
                    </m:oMath>
                  </m:oMathPara>
                </a14:m>
                <a:endParaRPr lang="en-US" dirty="0">
                  <a:solidFill>
                    <a:schemeClr val="tx1"/>
                  </a:solidFill>
                </a:endParaRPr>
              </a:p>
              <a:p>
                <a:pPr marL="0" indent="0">
                  <a:buNone/>
                </a:pPr>
                <a:endParaRPr lang="en-US" dirty="0"/>
              </a:p>
              <a:p>
                <a:pPr marL="0" indent="0">
                  <a:buNone/>
                </a:pPr>
                <a:endParaRPr lang="en-US" dirty="0"/>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7AE36B12-377F-4DDC-8213-CD798B9CEF04}"/>
                  </a:ext>
                </a:extLst>
              </p:cNvPr>
              <p:cNvSpPr>
                <a:spLocks noGrp="1" noRot="1" noChangeAspect="1" noMove="1" noResize="1" noEditPoints="1" noAdjustHandles="1" noChangeArrowheads="1" noChangeShapeType="1" noTextEdit="1"/>
              </p:cNvSpPr>
              <p:nvPr>
                <p:ph idx="1"/>
              </p:nvPr>
            </p:nvSpPr>
            <p:spPr>
              <a:blipFill>
                <a:blip r:embed="rId2"/>
                <a:stretch>
                  <a:fillRect l="-133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AA12245-1310-4363-811F-2EFE1094869E}"/>
              </a:ext>
            </a:extLst>
          </p:cNvPr>
          <p:cNvSpPr>
            <a:spLocks noGrp="1"/>
          </p:cNvSpPr>
          <p:nvPr>
            <p:ph type="dt" sz="half" idx="10"/>
          </p:nvPr>
        </p:nvSpPr>
        <p:spPr/>
        <p:txBody>
          <a:bodyPr/>
          <a:lstStyle/>
          <a:p>
            <a:fld id="{33DE9519-0500-49FB-A712-A28AA18493BB}" type="datetime1">
              <a:rPr lang="en-US" smtClean="0"/>
              <a:t>11/17/2024</a:t>
            </a:fld>
            <a:endParaRPr lang="en-US"/>
          </a:p>
        </p:txBody>
      </p:sp>
      <p:sp>
        <p:nvSpPr>
          <p:cNvPr id="5" name="Footer Placeholder 4">
            <a:extLst>
              <a:ext uri="{FF2B5EF4-FFF2-40B4-BE49-F238E27FC236}">
                <a16:creationId xmlns:a16="http://schemas.microsoft.com/office/drawing/2014/main" id="{9AD8F4F0-C6B3-4B7E-A387-278DFEE57FF2}"/>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BA39D6F8-0215-4DEA-8B04-898523DE61A8}"/>
              </a:ext>
            </a:extLst>
          </p:cNvPr>
          <p:cNvSpPr>
            <a:spLocks noGrp="1"/>
          </p:cNvSpPr>
          <p:nvPr>
            <p:ph type="sldNum" sz="quarter" idx="12"/>
          </p:nvPr>
        </p:nvSpPr>
        <p:spPr/>
        <p:txBody>
          <a:bodyPr/>
          <a:lstStyle/>
          <a:p>
            <a:fld id="{A764D214-15FA-44EA-90A9-5C0F2003FD5D}" type="slidenum">
              <a:rPr lang="en-US" smtClean="0"/>
              <a:t>32</a:t>
            </a:fld>
            <a:endParaRPr lang="en-US"/>
          </a:p>
        </p:txBody>
      </p:sp>
    </p:spTree>
    <p:extLst>
      <p:ext uri="{BB962C8B-B14F-4D97-AF65-F5344CB8AC3E}">
        <p14:creationId xmlns:p14="http://schemas.microsoft.com/office/powerpoint/2010/main" val="1333985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94AF95-6A5B-45C3-A345-4A1404B34CB6}"/>
              </a:ext>
            </a:extLst>
          </p:cNvPr>
          <p:cNvSpPr>
            <a:spLocks noGrp="1"/>
          </p:cNvSpPr>
          <p:nvPr>
            <p:ph type="title"/>
          </p:nvPr>
        </p:nvSpPr>
        <p:spPr/>
        <p:txBody>
          <a:bodyPr/>
          <a:lstStyle/>
          <a:p>
            <a:r>
              <a:rPr lang="en-US" dirty="0"/>
              <a:t>Foundation</a:t>
            </a:r>
          </a:p>
        </p:txBody>
      </p:sp>
      <p:pic>
        <p:nvPicPr>
          <p:cNvPr id="4" name="Content Placeholder 3">
            <a:extLst>
              <a:ext uri="{FF2B5EF4-FFF2-40B4-BE49-F238E27FC236}">
                <a16:creationId xmlns:a16="http://schemas.microsoft.com/office/drawing/2014/main" id="{DA647AE4-1923-45CC-95D6-4C1C2E599F82}"/>
              </a:ext>
            </a:extLst>
          </p:cNvPr>
          <p:cNvPicPr>
            <a:picLocks noGrp="1" noChangeAspect="1"/>
          </p:cNvPicPr>
          <p:nvPr>
            <p:ph sz="half" idx="1"/>
          </p:nvPr>
        </p:nvPicPr>
        <p:blipFill>
          <a:blip r:embed="rId2"/>
          <a:stretch>
            <a:fillRect/>
          </a:stretch>
        </p:blipFill>
        <p:spPr>
          <a:xfrm>
            <a:off x="1384267" y="1846263"/>
            <a:ext cx="4364103" cy="4022725"/>
          </a:xfrm>
          <a:prstGeom prst="rect">
            <a:avLst/>
          </a:prstGeom>
        </p:spPr>
      </p:pic>
      <p:sp>
        <p:nvSpPr>
          <p:cNvPr id="6" name="Content Placeholder 5">
            <a:extLst>
              <a:ext uri="{FF2B5EF4-FFF2-40B4-BE49-F238E27FC236}">
                <a16:creationId xmlns:a16="http://schemas.microsoft.com/office/drawing/2014/main" id="{F1F2A679-942F-4C23-A987-B4C6D9C6212B}"/>
              </a:ext>
            </a:extLst>
          </p:cNvPr>
          <p:cNvSpPr>
            <a:spLocks noGrp="1"/>
          </p:cNvSpPr>
          <p:nvPr>
            <p:ph sz="half" idx="2"/>
          </p:nvPr>
        </p:nvSpPr>
        <p:spPr/>
        <p:txBody>
          <a:bodyPr/>
          <a:lstStyle/>
          <a:p>
            <a:pPr algn="just">
              <a:lnSpc>
                <a:spcPct val="150000"/>
              </a:lnSpc>
              <a:buFont typeface="Wingdings" panose="05000000000000000000" pitchFamily="2" charset="2"/>
              <a:buChar char="v"/>
            </a:pPr>
            <a:r>
              <a:rPr lang="en-US" dirty="0">
                <a:solidFill>
                  <a:schemeClr val="tx1"/>
                </a:solidFill>
              </a:rPr>
              <a:t>The circles indicate the </a:t>
            </a:r>
            <a:r>
              <a:rPr lang="en-US" b="1" dirty="0">
                <a:solidFill>
                  <a:schemeClr val="tx1"/>
                </a:solidFill>
              </a:rPr>
              <a:t>onset or end </a:t>
            </a:r>
            <a:r>
              <a:rPr lang="en-US" dirty="0">
                <a:solidFill>
                  <a:schemeClr val="tx1"/>
                </a:solidFill>
              </a:rPr>
              <a:t>of intensity transitions.</a:t>
            </a:r>
          </a:p>
          <a:p>
            <a:pPr algn="just">
              <a:lnSpc>
                <a:spcPct val="150000"/>
              </a:lnSpc>
              <a:buFont typeface="Wingdings" panose="05000000000000000000" pitchFamily="2" charset="2"/>
              <a:buChar char="v"/>
            </a:pPr>
            <a:r>
              <a:rPr lang="en-US" b="1" dirty="0">
                <a:solidFill>
                  <a:schemeClr val="tx1"/>
                </a:solidFill>
              </a:rPr>
              <a:t>"look-ahead" operation: </a:t>
            </a:r>
            <a:r>
              <a:rPr lang="en-US" dirty="0">
                <a:solidFill>
                  <a:schemeClr val="tx1"/>
                </a:solidFill>
              </a:rPr>
              <a:t>When computing the first derivative at a location x, we subtract the value of the function at that location from the next point.</a:t>
            </a:r>
          </a:p>
          <a:p>
            <a:pPr marL="0" indent="0" algn="just">
              <a:buNone/>
            </a:pPr>
            <a:r>
              <a:rPr lang="en-US" dirty="0"/>
              <a:t> </a:t>
            </a:r>
            <a:br>
              <a:rPr lang="en-US" dirty="0"/>
            </a:br>
            <a:endParaRPr lang="en-US" dirty="0"/>
          </a:p>
        </p:txBody>
      </p:sp>
      <p:sp>
        <p:nvSpPr>
          <p:cNvPr id="2" name="Date Placeholder 1">
            <a:extLst>
              <a:ext uri="{FF2B5EF4-FFF2-40B4-BE49-F238E27FC236}">
                <a16:creationId xmlns:a16="http://schemas.microsoft.com/office/drawing/2014/main" id="{381064A4-AC5E-4D81-A96E-14935BF93AC8}"/>
              </a:ext>
            </a:extLst>
          </p:cNvPr>
          <p:cNvSpPr>
            <a:spLocks noGrp="1"/>
          </p:cNvSpPr>
          <p:nvPr>
            <p:ph type="dt" sz="half" idx="10"/>
          </p:nvPr>
        </p:nvSpPr>
        <p:spPr/>
        <p:txBody>
          <a:bodyPr/>
          <a:lstStyle/>
          <a:p>
            <a:fld id="{0622E125-550E-41A3-B02E-3A20A4039A16}" type="datetime1">
              <a:rPr lang="en-US" smtClean="0"/>
              <a:t>11/17/2024</a:t>
            </a:fld>
            <a:endParaRPr lang="en-US"/>
          </a:p>
        </p:txBody>
      </p:sp>
      <p:sp>
        <p:nvSpPr>
          <p:cNvPr id="3" name="Footer Placeholder 2">
            <a:extLst>
              <a:ext uri="{FF2B5EF4-FFF2-40B4-BE49-F238E27FC236}">
                <a16:creationId xmlns:a16="http://schemas.microsoft.com/office/drawing/2014/main" id="{5EA6E645-B4A6-4AA3-95AA-0F67CC683BBF}"/>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79E5FE08-E3FF-4E5B-965A-51A6D692F6B3}"/>
              </a:ext>
            </a:extLst>
          </p:cNvPr>
          <p:cNvSpPr>
            <a:spLocks noGrp="1"/>
          </p:cNvSpPr>
          <p:nvPr>
            <p:ph type="sldNum" sz="quarter" idx="12"/>
          </p:nvPr>
        </p:nvSpPr>
        <p:spPr/>
        <p:txBody>
          <a:bodyPr/>
          <a:lstStyle/>
          <a:p>
            <a:fld id="{A764D214-15FA-44EA-90A9-5C0F2003FD5D}" type="slidenum">
              <a:rPr lang="en-US" smtClean="0"/>
              <a:t>33</a:t>
            </a:fld>
            <a:endParaRPr lang="en-US"/>
          </a:p>
        </p:txBody>
      </p:sp>
    </p:spTree>
    <p:extLst>
      <p:ext uri="{BB962C8B-B14F-4D97-AF65-F5344CB8AC3E}">
        <p14:creationId xmlns:p14="http://schemas.microsoft.com/office/powerpoint/2010/main" val="1124367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C41E-6DAA-42F9-BB91-42E39F4F954C}"/>
              </a:ext>
            </a:extLst>
          </p:cNvPr>
          <p:cNvSpPr>
            <a:spLocks noGrp="1"/>
          </p:cNvSpPr>
          <p:nvPr>
            <p:ph type="title"/>
          </p:nvPr>
        </p:nvSpPr>
        <p:spPr/>
        <p:txBody>
          <a:bodyPr/>
          <a:lstStyle/>
          <a:p>
            <a:r>
              <a:rPr lang="en-US" dirty="0"/>
              <a:t>Foundation</a:t>
            </a:r>
          </a:p>
        </p:txBody>
      </p:sp>
      <p:sp>
        <p:nvSpPr>
          <p:cNvPr id="4" name="Content Placeholder 3">
            <a:extLst>
              <a:ext uri="{FF2B5EF4-FFF2-40B4-BE49-F238E27FC236}">
                <a16:creationId xmlns:a16="http://schemas.microsoft.com/office/drawing/2014/main" id="{457AFD92-AAAA-40B0-929B-32D174AB4936}"/>
              </a:ext>
            </a:extLst>
          </p:cNvPr>
          <p:cNvSpPr>
            <a:spLocks noGrp="1"/>
          </p:cNvSpPr>
          <p:nvPr>
            <p:ph sz="half" idx="2"/>
          </p:nvPr>
        </p:nvSpPr>
        <p:spPr/>
        <p:txBody>
          <a:bodyPr>
            <a:normAutofit fontScale="85000" lnSpcReduction="10000"/>
          </a:bodyPr>
          <a:lstStyle/>
          <a:p>
            <a:pPr algn="just">
              <a:lnSpc>
                <a:spcPct val="150000"/>
              </a:lnSpc>
              <a:buFont typeface="Wingdings" panose="05000000000000000000" pitchFamily="2" charset="2"/>
              <a:buChar char="v"/>
            </a:pPr>
            <a:r>
              <a:rPr lang="en-US" dirty="0"/>
              <a:t>Satisfy the all conditions of first and second derivatives.</a:t>
            </a:r>
          </a:p>
          <a:p>
            <a:pPr algn="just">
              <a:lnSpc>
                <a:spcPct val="150000"/>
              </a:lnSpc>
              <a:buFont typeface="Wingdings" panose="05000000000000000000" pitchFamily="2" charset="2"/>
              <a:buChar char="v"/>
            </a:pPr>
            <a:r>
              <a:rPr lang="en-US" b="1" dirty="0"/>
              <a:t>Zero Crossing: </a:t>
            </a:r>
            <a:r>
              <a:rPr lang="en-US" dirty="0"/>
              <a:t>we see in Figure that in a step transition a line joining these two values crosses the horizontal axis midway between the two extremes.</a:t>
            </a:r>
          </a:p>
          <a:p>
            <a:pPr algn="just">
              <a:lnSpc>
                <a:spcPct val="150000"/>
              </a:lnSpc>
              <a:buFont typeface="Wingdings" panose="05000000000000000000" pitchFamily="2" charset="2"/>
              <a:buChar char="v"/>
            </a:pPr>
            <a:r>
              <a:rPr lang="en-US" dirty="0"/>
              <a:t>This </a:t>
            </a:r>
            <a:r>
              <a:rPr lang="en-US" b="1" dirty="0"/>
              <a:t>zero crossing </a:t>
            </a:r>
            <a:r>
              <a:rPr lang="en-US" dirty="0"/>
              <a:t>property is quite useful for </a:t>
            </a:r>
            <a:r>
              <a:rPr lang="en-US" b="1" dirty="0"/>
              <a:t>locating edges.</a:t>
            </a:r>
          </a:p>
          <a:p>
            <a:pPr marL="0" indent="0" algn="just">
              <a:buNone/>
            </a:pPr>
            <a:r>
              <a:rPr lang="en-US" dirty="0"/>
              <a:t> </a:t>
            </a:r>
            <a:br>
              <a:rPr lang="en-US" dirty="0"/>
            </a:br>
            <a:r>
              <a:rPr lang="en-US" dirty="0"/>
              <a:t> </a:t>
            </a:r>
            <a:br>
              <a:rPr lang="en-US" dirty="0"/>
            </a:br>
            <a:endParaRPr lang="en-US" dirty="0"/>
          </a:p>
        </p:txBody>
      </p:sp>
      <p:pic>
        <p:nvPicPr>
          <p:cNvPr id="5" name="Content Placeholder 3">
            <a:extLst>
              <a:ext uri="{FF2B5EF4-FFF2-40B4-BE49-F238E27FC236}">
                <a16:creationId xmlns:a16="http://schemas.microsoft.com/office/drawing/2014/main" id="{8BA59641-360A-4E0E-A945-4CE3DF9FC1DE}"/>
              </a:ext>
            </a:extLst>
          </p:cNvPr>
          <p:cNvPicPr>
            <a:picLocks noGrp="1" noChangeAspect="1"/>
          </p:cNvPicPr>
          <p:nvPr>
            <p:ph sz="half" idx="1"/>
          </p:nvPr>
        </p:nvPicPr>
        <p:blipFill>
          <a:blip r:embed="rId2"/>
          <a:stretch>
            <a:fillRect/>
          </a:stretch>
        </p:blipFill>
        <p:spPr>
          <a:xfrm>
            <a:off x="1384267" y="1846263"/>
            <a:ext cx="4364103" cy="4022725"/>
          </a:xfrm>
          <a:prstGeom prst="rect">
            <a:avLst/>
          </a:prstGeom>
        </p:spPr>
      </p:pic>
      <p:sp>
        <p:nvSpPr>
          <p:cNvPr id="3" name="Date Placeholder 2">
            <a:extLst>
              <a:ext uri="{FF2B5EF4-FFF2-40B4-BE49-F238E27FC236}">
                <a16:creationId xmlns:a16="http://schemas.microsoft.com/office/drawing/2014/main" id="{CB0E2F4A-2220-4E18-88EC-F2BA7BEABAE0}"/>
              </a:ext>
            </a:extLst>
          </p:cNvPr>
          <p:cNvSpPr>
            <a:spLocks noGrp="1"/>
          </p:cNvSpPr>
          <p:nvPr>
            <p:ph type="dt" sz="half" idx="10"/>
          </p:nvPr>
        </p:nvSpPr>
        <p:spPr/>
        <p:txBody>
          <a:bodyPr/>
          <a:lstStyle/>
          <a:p>
            <a:fld id="{ADE0F475-3234-4AAB-B691-CE2E394C7434}" type="datetime1">
              <a:rPr lang="en-US" smtClean="0"/>
              <a:t>11/17/2024</a:t>
            </a:fld>
            <a:endParaRPr lang="en-US"/>
          </a:p>
        </p:txBody>
      </p:sp>
      <p:sp>
        <p:nvSpPr>
          <p:cNvPr id="6" name="Footer Placeholder 5">
            <a:extLst>
              <a:ext uri="{FF2B5EF4-FFF2-40B4-BE49-F238E27FC236}">
                <a16:creationId xmlns:a16="http://schemas.microsoft.com/office/drawing/2014/main" id="{0F4FF322-49D7-4ED5-9BE3-2C89919BC38F}"/>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55680BEC-0DBE-4CC6-B2D9-FB6AF92BF108}"/>
              </a:ext>
            </a:extLst>
          </p:cNvPr>
          <p:cNvSpPr>
            <a:spLocks noGrp="1"/>
          </p:cNvSpPr>
          <p:nvPr>
            <p:ph type="sldNum" sz="quarter" idx="12"/>
          </p:nvPr>
        </p:nvSpPr>
        <p:spPr/>
        <p:txBody>
          <a:bodyPr/>
          <a:lstStyle/>
          <a:p>
            <a:fld id="{A764D214-15FA-44EA-90A9-5C0F2003FD5D}" type="slidenum">
              <a:rPr lang="en-US" smtClean="0"/>
              <a:t>34</a:t>
            </a:fld>
            <a:endParaRPr lang="en-US"/>
          </a:p>
        </p:txBody>
      </p:sp>
    </p:spTree>
    <p:extLst>
      <p:ext uri="{BB962C8B-B14F-4D97-AF65-F5344CB8AC3E}">
        <p14:creationId xmlns:p14="http://schemas.microsoft.com/office/powerpoint/2010/main" val="914022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2C69D-F133-405D-A561-4263DDCE7687}"/>
              </a:ext>
            </a:extLst>
          </p:cNvPr>
          <p:cNvSpPr>
            <a:spLocks noGrp="1"/>
          </p:cNvSpPr>
          <p:nvPr>
            <p:ph type="title"/>
          </p:nvPr>
        </p:nvSpPr>
        <p:spPr/>
        <p:txBody>
          <a:bodyPr/>
          <a:lstStyle/>
          <a:p>
            <a:r>
              <a:rPr lang="en-US" dirty="0"/>
              <a:t>Foundation</a:t>
            </a:r>
          </a:p>
        </p:txBody>
      </p:sp>
      <p:sp>
        <p:nvSpPr>
          <p:cNvPr id="3" name="Content Placeholder 2">
            <a:extLst>
              <a:ext uri="{FF2B5EF4-FFF2-40B4-BE49-F238E27FC236}">
                <a16:creationId xmlns:a16="http://schemas.microsoft.com/office/drawing/2014/main" id="{67244880-2669-4CC9-8916-9F8A43CC6F7B}"/>
              </a:ext>
            </a:extLst>
          </p:cNvPr>
          <p:cNvSpPr>
            <a:spLocks noGrp="1"/>
          </p:cNvSpPr>
          <p:nvPr>
            <p:ph idx="1"/>
          </p:nvPr>
        </p:nvSpPr>
        <p:spPr>
          <a:xfrm>
            <a:off x="1097280" y="1845733"/>
            <a:ext cx="10058400" cy="4400321"/>
          </a:xfrm>
        </p:spPr>
        <p:txBody>
          <a:bodyPr>
            <a:normAutofit fontScale="62500" lnSpcReduction="20000"/>
          </a:bodyPr>
          <a:lstStyle/>
          <a:p>
            <a:pPr marL="0" indent="0">
              <a:lnSpc>
                <a:spcPct val="160000"/>
              </a:lnSpc>
              <a:buNone/>
            </a:pPr>
            <a:r>
              <a:rPr lang="en-US" sz="2600" dirty="0"/>
              <a:t>The behavior of </a:t>
            </a:r>
            <a:r>
              <a:rPr lang="en-US" sz="2600" b="1" dirty="0"/>
              <a:t>first derivatives –</a:t>
            </a:r>
          </a:p>
          <a:p>
            <a:pPr marL="571500" indent="-571500">
              <a:lnSpc>
                <a:spcPct val="160000"/>
              </a:lnSpc>
              <a:buFont typeface="+mj-lt"/>
              <a:buAutoNum type="romanLcPeriod"/>
            </a:pPr>
            <a:r>
              <a:rPr lang="en-US" sz="2600" dirty="0"/>
              <a:t>must be </a:t>
            </a:r>
            <a:r>
              <a:rPr lang="en-US" sz="2600" b="1" dirty="0"/>
              <a:t>zero </a:t>
            </a:r>
            <a:r>
              <a:rPr lang="en-US" sz="2600" dirty="0"/>
              <a:t>in areas of </a:t>
            </a:r>
            <a:r>
              <a:rPr lang="en-US" sz="2600" b="1" dirty="0"/>
              <a:t>constant intensity</a:t>
            </a:r>
            <a:r>
              <a:rPr lang="en-US" sz="2600" dirty="0"/>
              <a:t>;</a:t>
            </a:r>
          </a:p>
          <a:p>
            <a:pPr marL="571500" indent="-571500">
              <a:lnSpc>
                <a:spcPct val="160000"/>
              </a:lnSpc>
              <a:buFont typeface="+mj-lt"/>
              <a:buAutoNum type="romanLcPeriod"/>
            </a:pPr>
            <a:r>
              <a:rPr lang="en-US" sz="2600" dirty="0"/>
              <a:t>must be </a:t>
            </a:r>
            <a:r>
              <a:rPr lang="en-US" sz="2600" b="1" dirty="0"/>
              <a:t>nonzero </a:t>
            </a:r>
            <a:r>
              <a:rPr lang="en-US" sz="2600" dirty="0"/>
              <a:t>at the onset of an intensity </a:t>
            </a:r>
            <a:r>
              <a:rPr lang="en-US" sz="2600" b="1" dirty="0"/>
              <a:t>step or ramp</a:t>
            </a:r>
            <a:r>
              <a:rPr lang="en-US" sz="2600" dirty="0"/>
              <a:t>;</a:t>
            </a:r>
          </a:p>
          <a:p>
            <a:pPr marL="571500" indent="-571500">
              <a:lnSpc>
                <a:spcPct val="160000"/>
              </a:lnSpc>
              <a:buFont typeface="+mj-lt"/>
              <a:buAutoNum type="romanLcPeriod"/>
            </a:pPr>
            <a:r>
              <a:rPr lang="en-US" sz="2600" dirty="0"/>
              <a:t>must be </a:t>
            </a:r>
            <a:r>
              <a:rPr lang="en-US" sz="2600" b="1" dirty="0"/>
              <a:t>nonzero </a:t>
            </a:r>
            <a:r>
              <a:rPr lang="en-US" sz="2600" dirty="0"/>
              <a:t>along </a:t>
            </a:r>
            <a:r>
              <a:rPr lang="en-US" sz="2600" b="1" dirty="0"/>
              <a:t>ramps</a:t>
            </a:r>
            <a:r>
              <a:rPr lang="en-US" sz="2600" dirty="0"/>
              <a:t>.</a:t>
            </a:r>
          </a:p>
          <a:p>
            <a:pPr marL="0" indent="0">
              <a:lnSpc>
                <a:spcPct val="150000"/>
              </a:lnSpc>
              <a:buNone/>
            </a:pPr>
            <a:r>
              <a:rPr lang="en-US" sz="2600" dirty="0"/>
              <a:t>The behavior of </a:t>
            </a:r>
            <a:r>
              <a:rPr lang="en-US" sz="2600" b="1" dirty="0"/>
              <a:t>second derivatives </a:t>
            </a:r>
            <a:r>
              <a:rPr lang="en-US" sz="2600" dirty="0"/>
              <a:t>–</a:t>
            </a:r>
          </a:p>
          <a:p>
            <a:pPr marL="571500" indent="-571500">
              <a:lnSpc>
                <a:spcPct val="150000"/>
              </a:lnSpc>
              <a:buFont typeface="+mj-lt"/>
              <a:buAutoNum type="romanLcPeriod"/>
            </a:pPr>
            <a:r>
              <a:rPr lang="en-US" sz="2600" dirty="0"/>
              <a:t>must be </a:t>
            </a:r>
            <a:r>
              <a:rPr lang="en-US" sz="2600" b="1" dirty="0"/>
              <a:t>zero </a:t>
            </a:r>
            <a:r>
              <a:rPr lang="en-US" sz="2600" dirty="0"/>
              <a:t>in areas of </a:t>
            </a:r>
            <a:r>
              <a:rPr lang="en-US" sz="2600" b="1" dirty="0"/>
              <a:t>constant intensity</a:t>
            </a:r>
            <a:r>
              <a:rPr lang="en-US" sz="2600" dirty="0"/>
              <a:t>;</a:t>
            </a:r>
          </a:p>
          <a:p>
            <a:pPr marL="571500" indent="-571500">
              <a:lnSpc>
                <a:spcPct val="150000"/>
              </a:lnSpc>
              <a:buFont typeface="+mj-lt"/>
              <a:buAutoNum type="romanLcPeriod"/>
            </a:pPr>
            <a:r>
              <a:rPr lang="en-US" sz="2600" dirty="0"/>
              <a:t>must be </a:t>
            </a:r>
            <a:r>
              <a:rPr lang="en-US" sz="2600" b="1" dirty="0"/>
              <a:t>nonzero </a:t>
            </a:r>
            <a:r>
              <a:rPr lang="en-US" sz="2600" dirty="0"/>
              <a:t>at the onset of an intensity </a:t>
            </a:r>
            <a:r>
              <a:rPr lang="en-US" sz="2600" b="1" dirty="0"/>
              <a:t>step or ramp</a:t>
            </a:r>
            <a:r>
              <a:rPr lang="en-US" sz="2600" dirty="0"/>
              <a:t>;</a:t>
            </a:r>
          </a:p>
          <a:p>
            <a:pPr marL="571500" indent="-571500">
              <a:lnSpc>
                <a:spcPct val="150000"/>
              </a:lnSpc>
              <a:buFont typeface="+mj-lt"/>
              <a:buAutoNum type="romanLcPeriod"/>
            </a:pPr>
            <a:r>
              <a:rPr lang="en-US" sz="2600" dirty="0"/>
              <a:t>must be </a:t>
            </a:r>
            <a:r>
              <a:rPr lang="en-US" sz="2600" b="1" dirty="0"/>
              <a:t>zero </a:t>
            </a:r>
            <a:r>
              <a:rPr lang="en-US" sz="2600" dirty="0"/>
              <a:t>along </a:t>
            </a:r>
            <a:r>
              <a:rPr lang="en-US" sz="2600" b="1" dirty="0"/>
              <a:t>ramps</a:t>
            </a:r>
            <a:r>
              <a:rPr lang="en-US" sz="2600" dirty="0"/>
              <a:t>. </a:t>
            </a:r>
            <a:br>
              <a:rPr lang="en-US" dirty="0"/>
            </a:br>
            <a:endParaRPr lang="en-US" dirty="0"/>
          </a:p>
        </p:txBody>
      </p:sp>
      <p:sp>
        <p:nvSpPr>
          <p:cNvPr id="4" name="Date Placeholder 3">
            <a:extLst>
              <a:ext uri="{FF2B5EF4-FFF2-40B4-BE49-F238E27FC236}">
                <a16:creationId xmlns:a16="http://schemas.microsoft.com/office/drawing/2014/main" id="{E1CE4983-3D36-4F76-8C66-5F76F4985F69}"/>
              </a:ext>
            </a:extLst>
          </p:cNvPr>
          <p:cNvSpPr>
            <a:spLocks noGrp="1"/>
          </p:cNvSpPr>
          <p:nvPr>
            <p:ph type="dt" sz="half" idx="10"/>
          </p:nvPr>
        </p:nvSpPr>
        <p:spPr/>
        <p:txBody>
          <a:bodyPr/>
          <a:lstStyle/>
          <a:p>
            <a:fld id="{D0A1F00C-DA75-4270-8D32-7C25960931A0}" type="datetime1">
              <a:rPr lang="en-US" smtClean="0"/>
              <a:t>11/17/2024</a:t>
            </a:fld>
            <a:endParaRPr lang="en-US"/>
          </a:p>
        </p:txBody>
      </p:sp>
      <p:sp>
        <p:nvSpPr>
          <p:cNvPr id="5" name="Footer Placeholder 4">
            <a:extLst>
              <a:ext uri="{FF2B5EF4-FFF2-40B4-BE49-F238E27FC236}">
                <a16:creationId xmlns:a16="http://schemas.microsoft.com/office/drawing/2014/main" id="{8F68FE2C-7BE9-4313-9580-9CD05717DA18}"/>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52956AAF-4D6A-46D0-A95D-E46628215A2D}"/>
              </a:ext>
            </a:extLst>
          </p:cNvPr>
          <p:cNvSpPr>
            <a:spLocks noGrp="1"/>
          </p:cNvSpPr>
          <p:nvPr>
            <p:ph type="sldNum" sz="quarter" idx="12"/>
          </p:nvPr>
        </p:nvSpPr>
        <p:spPr/>
        <p:txBody>
          <a:bodyPr/>
          <a:lstStyle/>
          <a:p>
            <a:fld id="{A764D214-15FA-44EA-90A9-5C0F2003FD5D}" type="slidenum">
              <a:rPr lang="en-US" smtClean="0"/>
              <a:t>35</a:t>
            </a:fld>
            <a:endParaRPr lang="en-US"/>
          </a:p>
        </p:txBody>
      </p:sp>
    </p:spTree>
    <p:extLst>
      <p:ext uri="{BB962C8B-B14F-4D97-AF65-F5344CB8AC3E}">
        <p14:creationId xmlns:p14="http://schemas.microsoft.com/office/powerpoint/2010/main" val="1846115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59CF76D-6F3C-4D7D-80C1-21DE0A5F6C78}"/>
              </a:ext>
            </a:extLst>
          </p:cNvPr>
          <p:cNvSpPr>
            <a:spLocks noGrp="1"/>
          </p:cNvSpPr>
          <p:nvPr>
            <p:ph type="title"/>
          </p:nvPr>
        </p:nvSpPr>
        <p:spPr/>
        <p:txBody>
          <a:bodyPr/>
          <a:lstStyle/>
          <a:p>
            <a:r>
              <a:rPr lang="en-US" dirty="0"/>
              <a:t>Foundation</a:t>
            </a:r>
          </a:p>
        </p:txBody>
      </p:sp>
      <p:sp>
        <p:nvSpPr>
          <p:cNvPr id="6" name="Content Placeholder 5">
            <a:extLst>
              <a:ext uri="{FF2B5EF4-FFF2-40B4-BE49-F238E27FC236}">
                <a16:creationId xmlns:a16="http://schemas.microsoft.com/office/drawing/2014/main" id="{CF37B378-A562-4836-A6D3-268ACA84223F}"/>
              </a:ext>
            </a:extLst>
          </p:cNvPr>
          <p:cNvSpPr>
            <a:spLocks noGrp="1"/>
          </p:cNvSpPr>
          <p:nvPr>
            <p:ph idx="1"/>
          </p:nvPr>
        </p:nvSpPr>
        <p:spPr/>
        <p:txBody>
          <a:bodyPr/>
          <a:lstStyle/>
          <a:p>
            <a:pPr>
              <a:buFont typeface="Wingdings" panose="05000000000000000000" pitchFamily="2" charset="2"/>
              <a:buChar char="v"/>
            </a:pPr>
            <a:r>
              <a:rPr lang="en-US" b="1" dirty="0"/>
              <a:t>Edges </a:t>
            </a:r>
            <a:r>
              <a:rPr lang="en-US" dirty="0"/>
              <a:t>in digital images often are </a:t>
            </a:r>
            <a:r>
              <a:rPr lang="en-US" b="1" dirty="0"/>
              <a:t>ramp-like transitions </a:t>
            </a:r>
            <a:r>
              <a:rPr lang="en-US" dirty="0"/>
              <a:t>in intensity.</a:t>
            </a:r>
          </a:p>
          <a:p>
            <a:pPr>
              <a:buFont typeface="Wingdings" panose="05000000000000000000" pitchFamily="2" charset="2"/>
              <a:buChar char="v"/>
            </a:pPr>
            <a:r>
              <a:rPr lang="en-US" dirty="0"/>
              <a:t>The first derivatives must be </a:t>
            </a:r>
            <a:r>
              <a:rPr lang="en-US" b="1" dirty="0"/>
              <a:t>nonzero </a:t>
            </a:r>
            <a:r>
              <a:rPr lang="en-US" dirty="0"/>
              <a:t>along </a:t>
            </a:r>
            <a:r>
              <a:rPr lang="en-US" b="1" dirty="0"/>
              <a:t>ramps</a:t>
            </a:r>
            <a:r>
              <a:rPr lang="en-US" dirty="0"/>
              <a:t>.</a:t>
            </a:r>
          </a:p>
          <a:p>
            <a:pPr>
              <a:buFont typeface="Wingdings" panose="05000000000000000000" pitchFamily="2" charset="2"/>
              <a:buChar char="v"/>
            </a:pPr>
            <a:r>
              <a:rPr lang="en-US" dirty="0"/>
              <a:t>The second derivatives must be </a:t>
            </a:r>
            <a:r>
              <a:rPr lang="en-US" b="1" dirty="0"/>
              <a:t>zero </a:t>
            </a:r>
            <a:r>
              <a:rPr lang="en-US" dirty="0"/>
              <a:t>along </a:t>
            </a:r>
            <a:r>
              <a:rPr lang="en-US" b="1" dirty="0"/>
              <a:t>ramps</a:t>
            </a:r>
            <a:r>
              <a:rPr lang="en-US" dirty="0"/>
              <a:t>.</a:t>
            </a:r>
          </a:p>
          <a:p>
            <a:pPr>
              <a:buFont typeface="Wingdings" panose="05000000000000000000" pitchFamily="2" charset="2"/>
              <a:buChar char="v"/>
            </a:pPr>
            <a:r>
              <a:rPr lang="en-US" b="1" dirty="0"/>
              <a:t>Conclusion: </a:t>
            </a:r>
            <a:r>
              <a:rPr lang="en-US" dirty="0"/>
              <a:t>the second derivative enhances fine detail much better than the first derivative. </a:t>
            </a:r>
            <a:br>
              <a:rPr lang="en-US" dirty="0"/>
            </a:br>
            <a:endParaRPr lang="en-US" dirty="0"/>
          </a:p>
        </p:txBody>
      </p:sp>
      <p:sp>
        <p:nvSpPr>
          <p:cNvPr id="2" name="Date Placeholder 1">
            <a:extLst>
              <a:ext uri="{FF2B5EF4-FFF2-40B4-BE49-F238E27FC236}">
                <a16:creationId xmlns:a16="http://schemas.microsoft.com/office/drawing/2014/main" id="{AC66EAB2-1E75-4799-921D-EDEA11F1E882}"/>
              </a:ext>
            </a:extLst>
          </p:cNvPr>
          <p:cNvSpPr>
            <a:spLocks noGrp="1"/>
          </p:cNvSpPr>
          <p:nvPr>
            <p:ph type="dt" sz="half" idx="10"/>
          </p:nvPr>
        </p:nvSpPr>
        <p:spPr/>
        <p:txBody>
          <a:bodyPr/>
          <a:lstStyle/>
          <a:p>
            <a:fld id="{4DD1BC02-0D90-48D8-A87C-35721FEC926A}" type="datetime1">
              <a:rPr lang="en-US" smtClean="0"/>
              <a:t>11/17/2024</a:t>
            </a:fld>
            <a:endParaRPr lang="en-US"/>
          </a:p>
        </p:txBody>
      </p:sp>
      <p:sp>
        <p:nvSpPr>
          <p:cNvPr id="3" name="Footer Placeholder 2">
            <a:extLst>
              <a:ext uri="{FF2B5EF4-FFF2-40B4-BE49-F238E27FC236}">
                <a16:creationId xmlns:a16="http://schemas.microsoft.com/office/drawing/2014/main" id="{8B5F5628-6322-401B-8AD8-8398B6D786E2}"/>
              </a:ext>
            </a:extLst>
          </p:cNvPr>
          <p:cNvSpPr>
            <a:spLocks noGrp="1"/>
          </p:cNvSpPr>
          <p:nvPr>
            <p:ph type="ftr" sz="quarter" idx="11"/>
          </p:nvPr>
        </p:nvSpPr>
        <p:spPr/>
        <p:txBody>
          <a:bodyPr/>
          <a:lstStyle/>
          <a:p>
            <a:r>
              <a:rPr lang="en-US"/>
              <a:t>Sharpening and Spatial Filters</a:t>
            </a:r>
          </a:p>
        </p:txBody>
      </p:sp>
      <p:sp>
        <p:nvSpPr>
          <p:cNvPr id="4" name="Slide Number Placeholder 3">
            <a:extLst>
              <a:ext uri="{FF2B5EF4-FFF2-40B4-BE49-F238E27FC236}">
                <a16:creationId xmlns:a16="http://schemas.microsoft.com/office/drawing/2014/main" id="{0D5BEBF2-DD60-4A1D-A426-986526FAC0BA}"/>
              </a:ext>
            </a:extLst>
          </p:cNvPr>
          <p:cNvSpPr>
            <a:spLocks noGrp="1"/>
          </p:cNvSpPr>
          <p:nvPr>
            <p:ph type="sldNum" sz="quarter" idx="12"/>
          </p:nvPr>
        </p:nvSpPr>
        <p:spPr/>
        <p:txBody>
          <a:bodyPr/>
          <a:lstStyle/>
          <a:p>
            <a:fld id="{A764D214-15FA-44EA-90A9-5C0F2003FD5D}" type="slidenum">
              <a:rPr lang="en-US" smtClean="0"/>
              <a:t>36</a:t>
            </a:fld>
            <a:endParaRPr lang="en-US"/>
          </a:p>
        </p:txBody>
      </p:sp>
    </p:spTree>
    <p:extLst>
      <p:ext uri="{BB962C8B-B14F-4D97-AF65-F5344CB8AC3E}">
        <p14:creationId xmlns:p14="http://schemas.microsoft.com/office/powerpoint/2010/main" val="722540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E1D6-0563-49C3-A1FC-171F836D8E29}"/>
              </a:ext>
            </a:extLst>
          </p:cNvPr>
          <p:cNvSpPr>
            <a:spLocks noGrp="1"/>
          </p:cNvSpPr>
          <p:nvPr>
            <p:ph type="title"/>
          </p:nvPr>
        </p:nvSpPr>
        <p:spPr/>
        <p:txBody>
          <a:bodyPr>
            <a:normAutofit/>
          </a:bodyPr>
          <a:lstStyle/>
          <a:p>
            <a:pPr>
              <a:lnSpc>
                <a:spcPct val="100000"/>
              </a:lnSpc>
            </a:pPr>
            <a:r>
              <a:rPr lang="en-US" sz="3600" dirty="0"/>
              <a:t>Using the Second Derivative for Image Sharpening (The Laplacian)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4D194E-67F4-421D-9C4F-59DA4C0CA758}"/>
                  </a:ext>
                </a:extLst>
              </p:cNvPr>
              <p:cNvSpPr>
                <a:spLocks noGrp="1"/>
              </p:cNvSpPr>
              <p:nvPr>
                <p:ph idx="1"/>
              </p:nvPr>
            </p:nvSpPr>
            <p:spPr>
              <a:xfrm>
                <a:off x="1097280" y="1845733"/>
                <a:ext cx="10058400" cy="4301849"/>
              </a:xfrm>
            </p:spPr>
            <p:txBody>
              <a:bodyPr>
                <a:normAutofit fontScale="85000" lnSpcReduction="20000"/>
              </a:bodyPr>
              <a:lstStyle/>
              <a:p>
                <a:pPr lvl="0" algn="just">
                  <a:lnSpc>
                    <a:spcPct val="150000"/>
                  </a:lnSpc>
                  <a:buFont typeface="Wingdings" panose="05000000000000000000" pitchFamily="2" charset="2"/>
                  <a:buChar char="v"/>
                </a:pPr>
                <a:r>
                  <a:rPr lang="en-US" dirty="0">
                    <a:solidFill>
                      <a:schemeClr val="tx1"/>
                    </a:solidFill>
                  </a:rPr>
                  <a:t>We are interested in isotropic filters.</a:t>
                </a:r>
              </a:p>
              <a:p>
                <a:pPr lvl="0" algn="just">
                  <a:lnSpc>
                    <a:spcPct val="150000"/>
                  </a:lnSpc>
                  <a:buFont typeface="Wingdings" panose="05000000000000000000" pitchFamily="2" charset="2"/>
                  <a:buChar char="v"/>
                </a:pPr>
                <a:r>
                  <a:rPr lang="en-US" dirty="0">
                    <a:solidFill>
                      <a:schemeClr val="tx1"/>
                    </a:solidFill>
                  </a:rPr>
                  <a:t>isotropic filters are rotation invariant (rotating the image and then applying the filter gives the same result as applying the filter to the image first and then rotating the result).</a:t>
                </a:r>
              </a:p>
              <a:p>
                <a:pPr marL="0" lv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i="1">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𝑦</m:t>
                              </m:r>
                            </m:e>
                            <m:sup>
                              <m:r>
                                <a:rPr lang="en-US">
                                  <a:solidFill>
                                    <a:schemeClr val="tx1"/>
                                  </a:solidFill>
                                  <a:latin typeface="Cambria Math" panose="02040503050406030204" pitchFamily="18" charset="0"/>
                                </a:rPr>
                                <m:t>2</m:t>
                              </m:r>
                            </m:sup>
                          </m:sSup>
                        </m:den>
                      </m:f>
                    </m:oMath>
                  </m:oMathPara>
                </a14:m>
                <a:endParaRPr lang="en-US" dirty="0">
                  <a:solidFill>
                    <a:schemeClr val="tx1"/>
                  </a:solidFill>
                </a:endParaRPr>
              </a:p>
              <a:p>
                <a:pPr marL="0" lv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marL="0" lvl="0" indent="0" algn="just">
                  <a:lnSpc>
                    <a:spcPct val="150000"/>
                  </a:lnSpc>
                  <a:buNone/>
                </a:pPr>
                <a14:m>
                  <m:oMathPara xmlns:m="http://schemas.openxmlformats.org/officeDocument/2006/math">
                    <m:oMathParaPr>
                      <m:jc m:val="centerGroup"/>
                    </m:oMathParaPr>
                    <m:oMath xmlns:m="http://schemas.openxmlformats.org/officeDocument/2006/math">
                      <m:f>
                        <m:fPr>
                          <m:ctrlPr>
                            <a:rPr lang="en-US" i="1">
                              <a:solidFill>
                                <a:schemeClr val="tx1"/>
                              </a:solidFill>
                              <a:latin typeface="Cambria Math" panose="02040503050406030204" pitchFamily="18" charset="0"/>
                            </a:rPr>
                          </m:ctrlPr>
                        </m:fPr>
                        <m:num>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𝑦</m:t>
                              </m:r>
                            </m:e>
                            <m:sup>
                              <m:r>
                                <a:rPr lang="en-US">
                                  <a:solidFill>
                                    <a:schemeClr val="tx1"/>
                                  </a:solidFill>
                                  <a:latin typeface="Cambria Math" panose="02040503050406030204" pitchFamily="18" charset="0"/>
                                </a:rPr>
                                <m:t>2</m:t>
                              </m:r>
                            </m:sup>
                          </m:sSup>
                        </m:den>
                      </m:f>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marL="0" lvl="0" indent="0" algn="just">
                  <a:lnSpc>
                    <a:spcPct val="150000"/>
                  </a:lnSpc>
                  <a:buNone/>
                </a:pPr>
                <a14:m>
                  <m:oMathPara xmlns:m="http://schemas.openxmlformats.org/officeDocument/2006/math">
                    <m:oMathParaPr>
                      <m:jc m:val="centerGroup"/>
                    </m:oMathParaPr>
                    <m:oMath xmlns:m="http://schemas.openxmlformats.org/officeDocument/2006/math">
                      <m:sSup>
                        <m:sSupPr>
                          <m:ctrlPr>
                            <a:rPr lang="en-US" i="1">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4</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marL="0" indent="0" algn="just">
                  <a:lnSpc>
                    <a:spcPct val="150000"/>
                  </a:lnSpc>
                  <a:buNone/>
                </a:pPr>
                <a:endParaRPr lang="en-US" sz="2100" dirty="0"/>
              </a:p>
              <a:p>
                <a:pPr lvl="0" algn="just">
                  <a:lnSpc>
                    <a:spcPct val="150000"/>
                  </a:lnSpc>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0D4D194E-67F4-421D-9C4F-59DA4C0CA758}"/>
                  </a:ext>
                </a:extLst>
              </p:cNvPr>
              <p:cNvSpPr>
                <a:spLocks noGrp="1" noRot="1" noChangeAspect="1" noMove="1" noResize="1" noEditPoints="1" noAdjustHandles="1" noChangeArrowheads="1" noChangeShapeType="1" noTextEdit="1"/>
              </p:cNvSpPr>
              <p:nvPr>
                <p:ph idx="1"/>
              </p:nvPr>
            </p:nvSpPr>
            <p:spPr>
              <a:xfrm>
                <a:off x="1097280" y="1845733"/>
                <a:ext cx="10058400" cy="4301849"/>
              </a:xfrm>
              <a:blipFill>
                <a:blip r:embed="rId2"/>
                <a:stretch>
                  <a:fillRect l="-1152" r="-12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A857C42-BE5F-4BFB-8699-18E599942F11}"/>
              </a:ext>
            </a:extLst>
          </p:cNvPr>
          <p:cNvSpPr>
            <a:spLocks noGrp="1"/>
          </p:cNvSpPr>
          <p:nvPr>
            <p:ph type="dt" sz="half" idx="10"/>
          </p:nvPr>
        </p:nvSpPr>
        <p:spPr/>
        <p:txBody>
          <a:bodyPr/>
          <a:lstStyle/>
          <a:p>
            <a:fld id="{1D384C23-462E-4E34-A330-C0ECBEAF9F6E}" type="datetime1">
              <a:rPr lang="en-US" smtClean="0"/>
              <a:t>11/17/2024</a:t>
            </a:fld>
            <a:endParaRPr lang="en-US"/>
          </a:p>
        </p:txBody>
      </p:sp>
      <p:sp>
        <p:nvSpPr>
          <p:cNvPr id="5" name="Footer Placeholder 4">
            <a:extLst>
              <a:ext uri="{FF2B5EF4-FFF2-40B4-BE49-F238E27FC236}">
                <a16:creationId xmlns:a16="http://schemas.microsoft.com/office/drawing/2014/main" id="{DC3ED980-9442-4536-9702-5666C191B4B5}"/>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12E99B16-3E30-4AB9-A2BB-6FC47470EB97}"/>
              </a:ext>
            </a:extLst>
          </p:cNvPr>
          <p:cNvSpPr>
            <a:spLocks noGrp="1"/>
          </p:cNvSpPr>
          <p:nvPr>
            <p:ph type="sldNum" sz="quarter" idx="12"/>
          </p:nvPr>
        </p:nvSpPr>
        <p:spPr/>
        <p:txBody>
          <a:bodyPr/>
          <a:lstStyle/>
          <a:p>
            <a:fld id="{A764D214-15FA-44EA-90A9-5C0F2003FD5D}" type="slidenum">
              <a:rPr lang="en-US" smtClean="0"/>
              <a:t>37</a:t>
            </a:fld>
            <a:endParaRPr lang="en-US"/>
          </a:p>
        </p:txBody>
      </p:sp>
    </p:spTree>
    <p:extLst>
      <p:ext uri="{BB962C8B-B14F-4D97-AF65-F5344CB8AC3E}">
        <p14:creationId xmlns:p14="http://schemas.microsoft.com/office/powerpoint/2010/main" val="2212910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800-82EA-4C17-8F9A-222D54A3B480}"/>
              </a:ext>
            </a:extLst>
          </p:cNvPr>
          <p:cNvSpPr>
            <a:spLocks noGrp="1"/>
          </p:cNvSpPr>
          <p:nvPr>
            <p:ph type="title"/>
          </p:nvPr>
        </p:nvSpPr>
        <p:spPr/>
        <p:txBody>
          <a:bodyPr>
            <a:normAutofit/>
          </a:bodyPr>
          <a:lstStyle/>
          <a:p>
            <a:r>
              <a:rPr lang="en-US" sz="3600" dirty="0"/>
              <a:t>Using the Second Derivative for Image Sharpening The Laplacian </a:t>
            </a:r>
          </a:p>
        </p:txBody>
      </p:sp>
      <p:graphicFrame>
        <p:nvGraphicFramePr>
          <p:cNvPr id="4" name="Content Placeholder 3">
            <a:extLst>
              <a:ext uri="{FF2B5EF4-FFF2-40B4-BE49-F238E27FC236}">
                <a16:creationId xmlns:a16="http://schemas.microsoft.com/office/drawing/2014/main" id="{CD77566A-0843-4A7B-AA11-5D59877013CC}"/>
              </a:ext>
            </a:extLst>
          </p:cNvPr>
          <p:cNvGraphicFramePr>
            <a:graphicFrameLocks noGrp="1"/>
          </p:cNvGraphicFramePr>
          <p:nvPr>
            <p:ph idx="1"/>
            <p:extLst>
              <p:ext uri="{D42A27DB-BD31-4B8C-83A1-F6EECF244321}">
                <p14:modId xmlns:p14="http://schemas.microsoft.com/office/powerpoint/2010/main" val="3187149432"/>
              </p:ext>
            </p:extLst>
          </p:nvPr>
        </p:nvGraphicFramePr>
        <p:xfrm>
          <a:off x="1280160" y="2349511"/>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r>
                        <a:rPr lang="en-US" b="0" dirty="0" err="1">
                          <a:solidFill>
                            <a:schemeClr val="tx1"/>
                          </a:solidFill>
                        </a:rPr>
                        <a:t>x,y</a:t>
                      </a: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algn="ctr"/>
                      <a:r>
                        <a:rPr lang="en-US" b="0"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mc:AlternateContent xmlns:mc="http://schemas.openxmlformats.org/markup-compatibility/2006" xmlns:a14="http://schemas.microsoft.com/office/drawing/2010/main">
        <mc:Choice Requires="a14">
          <p:graphicFrame>
            <p:nvGraphicFramePr>
              <p:cNvPr id="5" name="Content Placeholder 3">
                <a:extLst>
                  <a:ext uri="{FF2B5EF4-FFF2-40B4-BE49-F238E27FC236}">
                    <a16:creationId xmlns:a16="http://schemas.microsoft.com/office/drawing/2014/main" id="{179898B7-FE82-4676-ADC9-5B17C9A00E4D}"/>
                  </a:ext>
                </a:extLst>
              </p:cNvPr>
              <p:cNvGraphicFramePr>
                <a:graphicFrameLocks/>
              </p:cNvGraphicFramePr>
              <p:nvPr>
                <p:extLst>
                  <p:ext uri="{D42A27DB-BD31-4B8C-83A1-F6EECF244321}">
                    <p14:modId xmlns:p14="http://schemas.microsoft.com/office/powerpoint/2010/main" val="1297576407"/>
                  </p:ext>
                </p:extLst>
              </p:nvPr>
            </p:nvGraphicFramePr>
            <p:xfrm>
              <a:off x="6555227" y="2310702"/>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𝟏</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𝟐</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𝟑</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𝟒</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𝟓</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𝟔</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𝟕</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𝟕</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𝟗</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mc:Choice>
        <mc:Fallback xmlns="">
          <p:graphicFrame>
            <p:nvGraphicFramePr>
              <p:cNvPr id="5" name="Content Placeholder 3">
                <a:extLst>
                  <a:ext uri="{FF2B5EF4-FFF2-40B4-BE49-F238E27FC236}">
                    <a16:creationId xmlns:a16="http://schemas.microsoft.com/office/drawing/2014/main" id="{179898B7-FE82-4676-ADC9-5B17C9A00E4D}"/>
                  </a:ext>
                </a:extLst>
              </p:cNvPr>
              <p:cNvGraphicFramePr>
                <a:graphicFrameLocks/>
              </p:cNvGraphicFramePr>
              <p:nvPr>
                <p:extLst>
                  <p:ext uri="{D42A27DB-BD31-4B8C-83A1-F6EECF244321}">
                    <p14:modId xmlns:p14="http://schemas.microsoft.com/office/powerpoint/2010/main" val="1297576407"/>
                  </p:ext>
                </p:extLst>
              </p:nvPr>
            </p:nvGraphicFramePr>
            <p:xfrm>
              <a:off x="6555227" y="2310702"/>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7" t="-1149" r="-200794" b="-20114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797" t="-1149" r="-101594" b="-20114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149" r="-1190" b="-201149"/>
                          </a:stretch>
                        </a:blipFill>
                      </a:tcPr>
                    </a:tc>
                    <a:extLst>
                      <a:ext uri="{0D108BD9-81ED-4DB2-BD59-A6C34878D82A}">
                        <a16:rowId xmlns:a16="http://schemas.microsoft.com/office/drawing/2014/main" val="857635146"/>
                      </a:ext>
                    </a:extLst>
                  </a:tr>
                  <a:tr h="527579">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7" t="-102326" r="-200794" b="-10348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797" t="-102326" r="-101594" b="-103488"/>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02326" r="-1190" b="-103488"/>
                          </a:stretch>
                        </a:blipFill>
                      </a:tcPr>
                    </a:tc>
                    <a:extLst>
                      <a:ext uri="{0D108BD9-81ED-4DB2-BD59-A6C34878D82A}">
                        <a16:rowId xmlns:a16="http://schemas.microsoft.com/office/drawing/2014/main" val="965951996"/>
                      </a:ext>
                    </a:extLst>
                  </a:tr>
                  <a:tr h="527579">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7" t="-200000" r="-200794" b="-229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797" t="-200000" r="-101594" b="-229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0000" r="-1190" b="-2299"/>
                          </a:stretch>
                        </a:blipFill>
                      </a:tcPr>
                    </a:tc>
                    <a:extLst>
                      <a:ext uri="{0D108BD9-81ED-4DB2-BD59-A6C34878D82A}">
                        <a16:rowId xmlns:a16="http://schemas.microsoft.com/office/drawing/2014/main" val="562708029"/>
                      </a:ext>
                    </a:extLst>
                  </a:tr>
                </a:tbl>
              </a:graphicData>
            </a:graphic>
          </p:graphicFrame>
        </mc:Fallback>
      </mc:AlternateContent>
      <p:graphicFrame>
        <p:nvGraphicFramePr>
          <p:cNvPr id="6" name="Content Placeholder 3">
            <a:extLst>
              <a:ext uri="{FF2B5EF4-FFF2-40B4-BE49-F238E27FC236}">
                <a16:creationId xmlns:a16="http://schemas.microsoft.com/office/drawing/2014/main" id="{DB0BA685-C91A-4C50-8EE4-A6595793BFF1}"/>
              </a:ext>
            </a:extLst>
          </p:cNvPr>
          <p:cNvGraphicFramePr>
            <a:graphicFrameLocks/>
          </p:cNvGraphicFramePr>
          <p:nvPr>
            <p:extLst>
              <p:ext uri="{D42A27DB-BD31-4B8C-83A1-F6EECF244321}">
                <p14:modId xmlns:p14="http://schemas.microsoft.com/office/powerpoint/2010/main" val="1194129573"/>
              </p:ext>
            </p:extLst>
          </p:nvPr>
        </p:nvGraphicFramePr>
        <p:xfrm>
          <a:off x="1280160" y="4241285"/>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p:graphicFrame>
        <p:nvGraphicFramePr>
          <p:cNvPr id="7" name="Content Placeholder 3">
            <a:extLst>
              <a:ext uri="{FF2B5EF4-FFF2-40B4-BE49-F238E27FC236}">
                <a16:creationId xmlns:a16="http://schemas.microsoft.com/office/drawing/2014/main" id="{FF9CB9EB-1406-4C31-93DD-3C3988C85871}"/>
              </a:ext>
            </a:extLst>
          </p:cNvPr>
          <p:cNvGraphicFramePr>
            <a:graphicFrameLocks/>
          </p:cNvGraphicFramePr>
          <p:nvPr>
            <p:extLst>
              <p:ext uri="{D42A27DB-BD31-4B8C-83A1-F6EECF244321}">
                <p14:modId xmlns:p14="http://schemas.microsoft.com/office/powerpoint/2010/main" val="3316361806"/>
              </p:ext>
            </p:extLst>
          </p:nvPr>
        </p:nvGraphicFramePr>
        <p:xfrm>
          <a:off x="6555228" y="4241285"/>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p:sp>
        <p:nvSpPr>
          <p:cNvPr id="8" name="TextBox 7">
            <a:extLst>
              <a:ext uri="{FF2B5EF4-FFF2-40B4-BE49-F238E27FC236}">
                <a16:creationId xmlns:a16="http://schemas.microsoft.com/office/drawing/2014/main" id="{2E6CC071-5761-4939-AF5B-D9B719957AEA}"/>
              </a:ext>
            </a:extLst>
          </p:cNvPr>
          <p:cNvSpPr txBox="1"/>
          <p:nvPr/>
        </p:nvSpPr>
        <p:spPr>
          <a:xfrm>
            <a:off x="2356590" y="5866886"/>
            <a:ext cx="2677979" cy="369332"/>
          </a:xfrm>
          <a:prstGeom prst="rect">
            <a:avLst/>
          </a:prstGeom>
          <a:noFill/>
        </p:spPr>
        <p:txBody>
          <a:bodyPr wrap="square" rtlCol="0">
            <a:spAutoFit/>
          </a:bodyPr>
          <a:lstStyle/>
          <a:p>
            <a:r>
              <a:rPr lang="en-US" b="1" dirty="0"/>
              <a:t>Positive Laplacian Mask</a:t>
            </a:r>
          </a:p>
        </p:txBody>
      </p:sp>
      <p:sp>
        <p:nvSpPr>
          <p:cNvPr id="9" name="TextBox 8">
            <a:extLst>
              <a:ext uri="{FF2B5EF4-FFF2-40B4-BE49-F238E27FC236}">
                <a16:creationId xmlns:a16="http://schemas.microsoft.com/office/drawing/2014/main" id="{0BB2899D-49C2-41C7-B6D8-0C940E7A0AE1}"/>
              </a:ext>
            </a:extLst>
          </p:cNvPr>
          <p:cNvSpPr txBox="1"/>
          <p:nvPr/>
        </p:nvSpPr>
        <p:spPr>
          <a:xfrm>
            <a:off x="7604889" y="5875895"/>
            <a:ext cx="2782124" cy="369332"/>
          </a:xfrm>
          <a:prstGeom prst="rect">
            <a:avLst/>
          </a:prstGeom>
          <a:noFill/>
        </p:spPr>
        <p:txBody>
          <a:bodyPr wrap="square" rtlCol="0">
            <a:spAutoFit/>
          </a:bodyPr>
          <a:lstStyle/>
          <a:p>
            <a:r>
              <a:rPr lang="en-US" b="1" dirty="0"/>
              <a:t>Negative Laplacian Mask</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2F0D8F4-7B18-48C9-B42B-D98EE8339DBE}"/>
                  </a:ext>
                </a:extLst>
              </p:cNvPr>
              <p:cNvSpPr/>
              <p:nvPr/>
            </p:nvSpPr>
            <p:spPr>
              <a:xfrm>
                <a:off x="1910861" y="1690123"/>
                <a:ext cx="8370277" cy="517193"/>
              </a:xfrm>
              <a:prstGeom prst="rect">
                <a:avLst/>
              </a:prstGeom>
            </p:spPr>
            <p:txBody>
              <a:bodyPr wrap="square">
                <a:spAutoFit/>
              </a:bodyPr>
              <a:lstStyle/>
              <a:p>
                <a:pPr lvl="0" algn="just">
                  <a:lnSpc>
                    <a:spcPct val="150000"/>
                  </a:lnSpc>
                </a:pPr>
                <a14:m>
                  <m:oMathPara xmlns:m="http://schemas.openxmlformats.org/officeDocument/2006/math">
                    <m:oMathParaPr>
                      <m:jc m:val="centerGroup"/>
                    </m:oMathParaPr>
                    <m:oMath xmlns:m="http://schemas.openxmlformats.org/officeDocument/2006/math">
                      <m:sSup>
                        <m:sSupPr>
                          <m:ctrlPr>
                            <a:rPr lang="en-US" b="1" i="1">
                              <a:latin typeface="Cambria Math" panose="02040503050406030204" pitchFamily="18" charset="0"/>
                            </a:rPr>
                          </m:ctrlPr>
                        </m:sSupPr>
                        <m:e>
                          <m:r>
                            <a:rPr lang="en-US" b="1" i="1">
                              <a:latin typeface="Cambria Math" panose="02040503050406030204" pitchFamily="18" charset="0"/>
                            </a:rPr>
                            <m:t>𝜟</m:t>
                          </m:r>
                        </m:e>
                        <m:sup>
                          <m:r>
                            <a:rPr lang="en-US" b="1" i="1">
                              <a:latin typeface="Cambria Math" panose="02040503050406030204" pitchFamily="18" charset="0"/>
                            </a:rPr>
                            <m:t>𝟐</m:t>
                          </m:r>
                        </m:sup>
                      </m:sSup>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r>
                        <a:rPr lang="en-US" b="1" i="1">
                          <a:latin typeface="Cambria Math" panose="02040503050406030204" pitchFamily="18" charset="0"/>
                        </a:rPr>
                        <m:t>𝟏</m:t>
                      </m:r>
                      <m:r>
                        <a:rPr lang="en-US" b="1">
                          <a:latin typeface="Cambria Math" panose="02040503050406030204" pitchFamily="18" charset="0"/>
                        </a:rPr>
                        <m:t>)</m:t>
                      </m:r>
                      <m:r>
                        <a:rPr lang="en-US" b="1" i="1">
                          <a:latin typeface="Cambria Math" panose="02040503050406030204" pitchFamily="18" charset="0"/>
                        </a:rPr>
                        <m:t>−</m:t>
                      </m:r>
                      <m:r>
                        <a:rPr lang="en-US" b="1" i="1">
                          <a:latin typeface="Cambria Math" panose="02040503050406030204" pitchFamily="18" charset="0"/>
                        </a:rPr>
                        <m:t>𝟒</m:t>
                      </m:r>
                      <m:r>
                        <a:rPr lang="en-US" b="1" i="1">
                          <a:latin typeface="Cambria Math" panose="02040503050406030204" pitchFamily="18" charset="0"/>
                        </a:rPr>
                        <m:t>𝒇</m:t>
                      </m:r>
                      <m:r>
                        <a:rPr lang="en-US" b="1">
                          <a:latin typeface="Cambria Math" panose="02040503050406030204" pitchFamily="18" charset="0"/>
                        </a:rPr>
                        <m:t>(</m:t>
                      </m:r>
                      <m:r>
                        <a:rPr lang="en-US" b="1" i="1">
                          <a:latin typeface="Cambria Math" panose="02040503050406030204" pitchFamily="18" charset="0"/>
                        </a:rPr>
                        <m:t>𝒙</m:t>
                      </m:r>
                      <m:r>
                        <a:rPr lang="en-US" b="1">
                          <a:latin typeface="Cambria Math" panose="02040503050406030204" pitchFamily="18" charset="0"/>
                        </a:rPr>
                        <m:t>,</m:t>
                      </m:r>
                      <m:r>
                        <a:rPr lang="en-US" b="1" i="1">
                          <a:latin typeface="Cambria Math" panose="02040503050406030204" pitchFamily="18" charset="0"/>
                        </a:rPr>
                        <m:t>𝒚</m:t>
                      </m:r>
                      <m:r>
                        <a:rPr lang="en-US" b="1">
                          <a:latin typeface="Cambria Math" panose="02040503050406030204" pitchFamily="18" charset="0"/>
                        </a:rPr>
                        <m:t>)</m:t>
                      </m:r>
                    </m:oMath>
                  </m:oMathPara>
                </a14:m>
                <a:endParaRPr lang="en-US" b="1" dirty="0"/>
              </a:p>
            </p:txBody>
          </p:sp>
        </mc:Choice>
        <mc:Fallback xmlns="">
          <p:sp>
            <p:nvSpPr>
              <p:cNvPr id="10" name="Rectangle 9">
                <a:extLst>
                  <a:ext uri="{FF2B5EF4-FFF2-40B4-BE49-F238E27FC236}">
                    <a16:creationId xmlns:a16="http://schemas.microsoft.com/office/drawing/2014/main" id="{A2F0D8F4-7B18-48C9-B42B-D98EE8339DBE}"/>
                  </a:ext>
                </a:extLst>
              </p:cNvPr>
              <p:cNvSpPr>
                <a:spLocks noRot="1" noChangeAspect="1" noMove="1" noResize="1" noEditPoints="1" noAdjustHandles="1" noChangeArrowheads="1" noChangeShapeType="1" noTextEdit="1"/>
              </p:cNvSpPr>
              <p:nvPr/>
            </p:nvSpPr>
            <p:spPr>
              <a:xfrm>
                <a:off x="1910861" y="1690123"/>
                <a:ext cx="8370277" cy="517193"/>
              </a:xfrm>
              <a:prstGeom prst="rect">
                <a:avLst/>
              </a:prstGeom>
              <a:blipFill>
                <a:blip r:embed="rId3"/>
                <a:stretch>
                  <a:fillRect/>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9AC3544D-2117-4EFC-9870-10DEF33C1067}"/>
              </a:ext>
            </a:extLst>
          </p:cNvPr>
          <p:cNvSpPr>
            <a:spLocks noGrp="1"/>
          </p:cNvSpPr>
          <p:nvPr>
            <p:ph type="dt" sz="half" idx="10"/>
          </p:nvPr>
        </p:nvSpPr>
        <p:spPr/>
        <p:txBody>
          <a:bodyPr/>
          <a:lstStyle/>
          <a:p>
            <a:fld id="{36DF77A2-5DE8-49F7-9B24-3870499A43CF}" type="datetime1">
              <a:rPr lang="en-US" smtClean="0"/>
              <a:t>11/17/2024</a:t>
            </a:fld>
            <a:endParaRPr lang="en-US"/>
          </a:p>
        </p:txBody>
      </p:sp>
      <p:sp>
        <p:nvSpPr>
          <p:cNvPr id="11" name="Footer Placeholder 10">
            <a:extLst>
              <a:ext uri="{FF2B5EF4-FFF2-40B4-BE49-F238E27FC236}">
                <a16:creationId xmlns:a16="http://schemas.microsoft.com/office/drawing/2014/main" id="{2D65281C-429D-47C0-B861-10FE2D98DE13}"/>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4911CAF1-9100-40BB-95A0-7F8A51A19A07}"/>
              </a:ext>
            </a:extLst>
          </p:cNvPr>
          <p:cNvSpPr>
            <a:spLocks noGrp="1"/>
          </p:cNvSpPr>
          <p:nvPr>
            <p:ph type="sldNum" sz="quarter" idx="12"/>
          </p:nvPr>
        </p:nvSpPr>
        <p:spPr/>
        <p:txBody>
          <a:bodyPr/>
          <a:lstStyle/>
          <a:p>
            <a:fld id="{A764D214-15FA-44EA-90A9-5C0F2003FD5D}" type="slidenum">
              <a:rPr lang="en-US" smtClean="0"/>
              <a:t>38</a:t>
            </a:fld>
            <a:endParaRPr lang="en-US"/>
          </a:p>
        </p:txBody>
      </p:sp>
      <p:sp>
        <p:nvSpPr>
          <p:cNvPr id="13" name="TextBox 12">
            <a:extLst>
              <a:ext uri="{FF2B5EF4-FFF2-40B4-BE49-F238E27FC236}">
                <a16:creationId xmlns:a16="http://schemas.microsoft.com/office/drawing/2014/main" id="{8061665D-8CB0-357D-3DE3-CA30E40F7E82}"/>
              </a:ext>
            </a:extLst>
          </p:cNvPr>
          <p:cNvSpPr txBox="1"/>
          <p:nvPr/>
        </p:nvSpPr>
        <p:spPr>
          <a:xfrm>
            <a:off x="5880610" y="2188457"/>
            <a:ext cx="430778" cy="369332"/>
          </a:xfrm>
          <a:prstGeom prst="rect">
            <a:avLst/>
          </a:prstGeom>
          <a:noFill/>
        </p:spPr>
        <p:txBody>
          <a:bodyPr wrap="square" rtlCol="0">
            <a:spAutoFit/>
          </a:bodyPr>
          <a:lstStyle/>
          <a:p>
            <a:pPr algn="ctr"/>
            <a:r>
              <a:rPr lang="en-US" b="1" i="1" dirty="0"/>
              <a:t>x</a:t>
            </a:r>
          </a:p>
        </p:txBody>
      </p:sp>
      <p:sp>
        <p:nvSpPr>
          <p:cNvPr id="14" name="TextBox 13">
            <a:extLst>
              <a:ext uri="{FF2B5EF4-FFF2-40B4-BE49-F238E27FC236}">
                <a16:creationId xmlns:a16="http://schemas.microsoft.com/office/drawing/2014/main" id="{8E70299B-5448-43BB-3A97-1A42A4FFD0D4}"/>
              </a:ext>
            </a:extLst>
          </p:cNvPr>
          <p:cNvSpPr txBox="1"/>
          <p:nvPr/>
        </p:nvSpPr>
        <p:spPr>
          <a:xfrm>
            <a:off x="1097280" y="3871953"/>
            <a:ext cx="430778" cy="369332"/>
          </a:xfrm>
          <a:prstGeom prst="rect">
            <a:avLst/>
          </a:prstGeom>
          <a:noFill/>
        </p:spPr>
        <p:txBody>
          <a:bodyPr wrap="square" rtlCol="0">
            <a:spAutoFit/>
          </a:bodyPr>
          <a:lstStyle/>
          <a:p>
            <a:pPr algn="ctr"/>
            <a:r>
              <a:rPr lang="en-US" b="1" i="1" dirty="0"/>
              <a:t>y</a:t>
            </a:r>
          </a:p>
        </p:txBody>
      </p:sp>
    </p:spTree>
    <p:extLst>
      <p:ext uri="{BB962C8B-B14F-4D97-AF65-F5344CB8AC3E}">
        <p14:creationId xmlns:p14="http://schemas.microsoft.com/office/powerpoint/2010/main" val="3138815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68800-82EA-4C17-8F9A-222D54A3B480}"/>
              </a:ext>
            </a:extLst>
          </p:cNvPr>
          <p:cNvSpPr>
            <a:spLocks noGrp="1"/>
          </p:cNvSpPr>
          <p:nvPr>
            <p:ph type="title"/>
          </p:nvPr>
        </p:nvSpPr>
        <p:spPr/>
        <p:txBody>
          <a:bodyPr>
            <a:normAutofit/>
          </a:bodyPr>
          <a:lstStyle/>
          <a:p>
            <a:r>
              <a:rPr lang="en-US" sz="3600" dirty="0"/>
              <a:t>Using the Second Derivative for Image Sharpening The Laplacian </a:t>
            </a:r>
          </a:p>
        </p:txBody>
      </p:sp>
      <p:graphicFrame>
        <p:nvGraphicFramePr>
          <p:cNvPr id="6" name="Content Placeholder 3">
            <a:extLst>
              <a:ext uri="{FF2B5EF4-FFF2-40B4-BE49-F238E27FC236}">
                <a16:creationId xmlns:a16="http://schemas.microsoft.com/office/drawing/2014/main" id="{DB0BA685-C91A-4C50-8EE4-A6595793BFF1}"/>
              </a:ext>
            </a:extLst>
          </p:cNvPr>
          <p:cNvGraphicFramePr>
            <a:graphicFrameLocks/>
          </p:cNvGraphicFramePr>
          <p:nvPr>
            <p:extLst>
              <p:ext uri="{D42A27DB-BD31-4B8C-83A1-F6EECF244321}">
                <p14:modId xmlns:p14="http://schemas.microsoft.com/office/powerpoint/2010/main" val="2526062484"/>
              </p:ext>
            </p:extLst>
          </p:nvPr>
        </p:nvGraphicFramePr>
        <p:xfrm>
          <a:off x="1269325" y="1999221"/>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p:graphicFrame>
        <p:nvGraphicFramePr>
          <p:cNvPr id="7" name="Content Placeholder 3">
            <a:extLst>
              <a:ext uri="{FF2B5EF4-FFF2-40B4-BE49-F238E27FC236}">
                <a16:creationId xmlns:a16="http://schemas.microsoft.com/office/drawing/2014/main" id="{FF9CB9EB-1406-4C31-93DD-3C3988C85871}"/>
              </a:ext>
            </a:extLst>
          </p:cNvPr>
          <p:cNvGraphicFramePr>
            <a:graphicFrameLocks/>
          </p:cNvGraphicFramePr>
          <p:nvPr>
            <p:extLst>
              <p:ext uri="{D42A27DB-BD31-4B8C-83A1-F6EECF244321}">
                <p14:modId xmlns:p14="http://schemas.microsoft.com/office/powerpoint/2010/main" val="1001455236"/>
              </p:ext>
            </p:extLst>
          </p:nvPr>
        </p:nvGraphicFramePr>
        <p:xfrm>
          <a:off x="1269325" y="4243569"/>
          <a:ext cx="4600452" cy="1582737"/>
        </p:xfrm>
        <a:graphic>
          <a:graphicData uri="http://schemas.openxmlformats.org/drawingml/2006/table">
            <a:tbl>
              <a:tblPr firstRow="1" bandRow="1">
                <a:tableStyleId>{5C22544A-7EE6-4342-B048-85BDC9FD1C3A}</a:tableStyleId>
              </a:tblPr>
              <a:tblGrid>
                <a:gridCol w="1533484">
                  <a:extLst>
                    <a:ext uri="{9D8B030D-6E8A-4147-A177-3AD203B41FA5}">
                      <a16:colId xmlns:a16="http://schemas.microsoft.com/office/drawing/2014/main" val="937882649"/>
                    </a:ext>
                  </a:extLst>
                </a:gridCol>
                <a:gridCol w="1533484">
                  <a:extLst>
                    <a:ext uri="{9D8B030D-6E8A-4147-A177-3AD203B41FA5}">
                      <a16:colId xmlns:a16="http://schemas.microsoft.com/office/drawing/2014/main" val="2204434604"/>
                    </a:ext>
                  </a:extLst>
                </a:gridCol>
                <a:gridCol w="1533484">
                  <a:extLst>
                    <a:ext uri="{9D8B030D-6E8A-4147-A177-3AD203B41FA5}">
                      <a16:colId xmlns:a16="http://schemas.microsoft.com/office/drawing/2014/main" val="1013893048"/>
                    </a:ext>
                  </a:extLst>
                </a:gridCol>
              </a:tblGrid>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763514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5951996"/>
                  </a:ext>
                </a:extLst>
              </a:tr>
              <a:tr h="527579">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708029"/>
                  </a:ext>
                </a:extLst>
              </a:tr>
            </a:tbl>
          </a:graphicData>
        </a:graphic>
      </p:graphicFrame>
      <p:sp>
        <p:nvSpPr>
          <p:cNvPr id="8" name="TextBox 7">
            <a:extLst>
              <a:ext uri="{FF2B5EF4-FFF2-40B4-BE49-F238E27FC236}">
                <a16:creationId xmlns:a16="http://schemas.microsoft.com/office/drawing/2014/main" id="{2E6CC071-5761-4939-AF5B-D9B719957AEA}"/>
              </a:ext>
            </a:extLst>
          </p:cNvPr>
          <p:cNvSpPr txBox="1"/>
          <p:nvPr/>
        </p:nvSpPr>
        <p:spPr>
          <a:xfrm>
            <a:off x="2103699" y="3597238"/>
            <a:ext cx="2931702" cy="646331"/>
          </a:xfrm>
          <a:prstGeom prst="rect">
            <a:avLst/>
          </a:prstGeom>
          <a:noFill/>
        </p:spPr>
        <p:txBody>
          <a:bodyPr wrap="square" rtlCol="0">
            <a:spAutoFit/>
          </a:bodyPr>
          <a:lstStyle/>
          <a:p>
            <a:r>
              <a:rPr lang="en-US" b="1" dirty="0"/>
              <a:t>Positive Laplacian Mask</a:t>
            </a:r>
          </a:p>
          <a:p>
            <a:endParaRPr lang="en-US" b="1" dirty="0"/>
          </a:p>
        </p:txBody>
      </p:sp>
      <p:sp>
        <p:nvSpPr>
          <p:cNvPr id="9" name="TextBox 8">
            <a:extLst>
              <a:ext uri="{FF2B5EF4-FFF2-40B4-BE49-F238E27FC236}">
                <a16:creationId xmlns:a16="http://schemas.microsoft.com/office/drawing/2014/main" id="{0BB2899D-49C2-41C7-B6D8-0C940E7A0AE1}"/>
              </a:ext>
            </a:extLst>
          </p:cNvPr>
          <p:cNvSpPr txBox="1"/>
          <p:nvPr/>
        </p:nvSpPr>
        <p:spPr>
          <a:xfrm>
            <a:off x="2103699" y="5826306"/>
            <a:ext cx="3414713" cy="369332"/>
          </a:xfrm>
          <a:prstGeom prst="rect">
            <a:avLst/>
          </a:prstGeom>
          <a:noFill/>
        </p:spPr>
        <p:txBody>
          <a:bodyPr wrap="square" rtlCol="0">
            <a:spAutoFit/>
          </a:bodyPr>
          <a:lstStyle/>
          <a:p>
            <a:r>
              <a:rPr lang="en-US" b="1" dirty="0"/>
              <a:t>Negative Laplacian Mask</a:t>
            </a:r>
          </a:p>
        </p:txBody>
      </p:sp>
      <p:sp>
        <p:nvSpPr>
          <p:cNvPr id="3" name="Date Placeholder 2">
            <a:extLst>
              <a:ext uri="{FF2B5EF4-FFF2-40B4-BE49-F238E27FC236}">
                <a16:creationId xmlns:a16="http://schemas.microsoft.com/office/drawing/2014/main" id="{9AC3544D-2117-4EFC-9870-10DEF33C1067}"/>
              </a:ext>
            </a:extLst>
          </p:cNvPr>
          <p:cNvSpPr>
            <a:spLocks noGrp="1"/>
          </p:cNvSpPr>
          <p:nvPr>
            <p:ph type="dt" sz="half" idx="10"/>
          </p:nvPr>
        </p:nvSpPr>
        <p:spPr/>
        <p:txBody>
          <a:bodyPr/>
          <a:lstStyle/>
          <a:p>
            <a:fld id="{36DF77A2-5DE8-49F7-9B24-3870499A43CF}" type="datetime1">
              <a:rPr lang="en-US" smtClean="0"/>
              <a:t>11/17/2024</a:t>
            </a:fld>
            <a:endParaRPr lang="en-US"/>
          </a:p>
        </p:txBody>
      </p:sp>
      <p:sp>
        <p:nvSpPr>
          <p:cNvPr id="11" name="Footer Placeholder 10">
            <a:extLst>
              <a:ext uri="{FF2B5EF4-FFF2-40B4-BE49-F238E27FC236}">
                <a16:creationId xmlns:a16="http://schemas.microsoft.com/office/drawing/2014/main" id="{2D65281C-429D-47C0-B861-10FE2D98DE13}"/>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4911CAF1-9100-40BB-95A0-7F8A51A19A07}"/>
              </a:ext>
            </a:extLst>
          </p:cNvPr>
          <p:cNvSpPr>
            <a:spLocks noGrp="1"/>
          </p:cNvSpPr>
          <p:nvPr>
            <p:ph type="sldNum" sz="quarter" idx="12"/>
          </p:nvPr>
        </p:nvSpPr>
        <p:spPr/>
        <p:txBody>
          <a:bodyPr/>
          <a:lstStyle/>
          <a:p>
            <a:fld id="{A764D214-15FA-44EA-90A9-5C0F2003FD5D}" type="slidenum">
              <a:rPr lang="en-US" smtClean="0"/>
              <a:t>39</a:t>
            </a:fld>
            <a:endParaRPr lang="en-US"/>
          </a:p>
        </p:txBody>
      </p:sp>
      <p:sp>
        <p:nvSpPr>
          <p:cNvPr id="17" name="TextBox 16">
            <a:extLst>
              <a:ext uri="{FF2B5EF4-FFF2-40B4-BE49-F238E27FC236}">
                <a16:creationId xmlns:a16="http://schemas.microsoft.com/office/drawing/2014/main" id="{CB10EB26-6B98-D4C3-2FA7-D225D366EA37}"/>
              </a:ext>
            </a:extLst>
          </p:cNvPr>
          <p:cNvSpPr txBox="1"/>
          <p:nvPr/>
        </p:nvSpPr>
        <p:spPr>
          <a:xfrm>
            <a:off x="6572250" y="2322386"/>
            <a:ext cx="4783108" cy="646331"/>
          </a:xfrm>
          <a:prstGeom prst="rect">
            <a:avLst/>
          </a:prstGeom>
          <a:noFill/>
        </p:spPr>
        <p:txBody>
          <a:bodyPr wrap="square" rtlCol="0">
            <a:spAutoFit/>
          </a:bodyPr>
          <a:lstStyle/>
          <a:p>
            <a:r>
              <a:rPr lang="en-US" dirty="0"/>
              <a:t>It focuses on detecting areas where </a:t>
            </a:r>
            <a:r>
              <a:rPr lang="en-US" b="1" dirty="0"/>
              <a:t>intensity decreases</a:t>
            </a:r>
            <a:r>
              <a:rPr lang="en-US" dirty="0"/>
              <a:t> (i.e., bright to dark transitions).</a:t>
            </a:r>
          </a:p>
        </p:txBody>
      </p:sp>
      <p:sp>
        <p:nvSpPr>
          <p:cNvPr id="18" name="Arrow: Right 17">
            <a:extLst>
              <a:ext uri="{FF2B5EF4-FFF2-40B4-BE49-F238E27FC236}">
                <a16:creationId xmlns:a16="http://schemas.microsoft.com/office/drawing/2014/main" id="{8D6001EE-0F50-D261-24DA-C3B8FC371E5A}"/>
              </a:ext>
            </a:extLst>
          </p:cNvPr>
          <p:cNvSpPr/>
          <p:nvPr/>
        </p:nvSpPr>
        <p:spPr>
          <a:xfrm>
            <a:off x="6068617" y="2384240"/>
            <a:ext cx="476250" cy="477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5F9940-C990-1A3E-0CC0-2663028E31C4}"/>
              </a:ext>
            </a:extLst>
          </p:cNvPr>
          <p:cNvSpPr txBox="1"/>
          <p:nvPr/>
        </p:nvSpPr>
        <p:spPr>
          <a:xfrm>
            <a:off x="6572250" y="4615187"/>
            <a:ext cx="4783108" cy="646331"/>
          </a:xfrm>
          <a:prstGeom prst="rect">
            <a:avLst/>
          </a:prstGeom>
          <a:noFill/>
        </p:spPr>
        <p:txBody>
          <a:bodyPr wrap="square" rtlCol="0">
            <a:spAutoFit/>
          </a:bodyPr>
          <a:lstStyle/>
          <a:p>
            <a:r>
              <a:rPr lang="en-US" dirty="0"/>
              <a:t>It focuses on detecting areas where </a:t>
            </a:r>
            <a:r>
              <a:rPr lang="en-US" b="1" dirty="0"/>
              <a:t>intensity increases</a:t>
            </a:r>
            <a:r>
              <a:rPr lang="en-US" dirty="0"/>
              <a:t> (i.e., dark to bright transitions).</a:t>
            </a:r>
          </a:p>
        </p:txBody>
      </p:sp>
      <p:sp>
        <p:nvSpPr>
          <p:cNvPr id="20" name="Arrow: Right 19">
            <a:extLst>
              <a:ext uri="{FF2B5EF4-FFF2-40B4-BE49-F238E27FC236}">
                <a16:creationId xmlns:a16="http://schemas.microsoft.com/office/drawing/2014/main" id="{10A27435-7476-86EA-ABA3-54BEB65125C9}"/>
              </a:ext>
            </a:extLst>
          </p:cNvPr>
          <p:cNvSpPr/>
          <p:nvPr/>
        </p:nvSpPr>
        <p:spPr>
          <a:xfrm>
            <a:off x="6068617" y="4677041"/>
            <a:ext cx="476250" cy="4779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554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456D-0907-453B-8ADC-B141207BFD98}"/>
              </a:ext>
            </a:extLst>
          </p:cNvPr>
          <p:cNvSpPr>
            <a:spLocks noGrp="1"/>
          </p:cNvSpPr>
          <p:nvPr>
            <p:ph type="title"/>
          </p:nvPr>
        </p:nvSpPr>
        <p:spPr/>
        <p:txBody>
          <a:bodyPr/>
          <a:lstStyle/>
          <a:p>
            <a:r>
              <a:rPr lang="en-US" dirty="0"/>
              <a:t>Spatial Filtering</a:t>
            </a:r>
          </a:p>
        </p:txBody>
      </p:sp>
      <p:sp>
        <p:nvSpPr>
          <p:cNvPr id="3" name="Content Placeholder 2">
            <a:extLst>
              <a:ext uri="{FF2B5EF4-FFF2-40B4-BE49-F238E27FC236}">
                <a16:creationId xmlns:a16="http://schemas.microsoft.com/office/drawing/2014/main" id="{149A18CB-AB34-4747-A910-556D781C0781}"/>
              </a:ext>
            </a:extLst>
          </p:cNvPr>
          <p:cNvSpPr>
            <a:spLocks noGrp="1"/>
          </p:cNvSpPr>
          <p:nvPr>
            <p:ph idx="1"/>
          </p:nvPr>
        </p:nvSpPr>
        <p:spPr>
          <a:xfrm>
            <a:off x="1097280" y="1845733"/>
            <a:ext cx="10058400" cy="4412191"/>
          </a:xfrm>
        </p:spPr>
        <p:txBody>
          <a:bodyPr>
            <a:normAutofit fontScale="77500" lnSpcReduction="20000"/>
          </a:bodyPr>
          <a:lstStyle/>
          <a:p>
            <a:pPr algn="just">
              <a:lnSpc>
                <a:spcPct val="150000"/>
              </a:lnSpc>
              <a:buFont typeface="Wingdings" panose="05000000000000000000" pitchFamily="2" charset="2"/>
              <a:buChar char="v"/>
            </a:pPr>
            <a:r>
              <a:rPr lang="en-US" dirty="0"/>
              <a:t>If we consider a 3X3 neighborhood and we use the term filter, The name </a:t>
            </a:r>
            <a:r>
              <a:rPr lang="en-US" i="1" dirty="0"/>
              <a:t>filter </a:t>
            </a:r>
            <a:r>
              <a:rPr lang="en-US" dirty="0"/>
              <a:t>is borrowed from frequency domain processing where “filtering” refers to passing, modifying, or rejecting specified frequency components of an image.</a:t>
            </a:r>
          </a:p>
          <a:p>
            <a:pPr algn="just">
              <a:lnSpc>
                <a:spcPct val="150000"/>
              </a:lnSpc>
              <a:buFont typeface="Wingdings" panose="05000000000000000000" pitchFamily="2" charset="2"/>
              <a:buChar char="v"/>
            </a:pPr>
            <a:r>
              <a:rPr lang="en-US" dirty="0"/>
              <a:t>In frequency domain, we perform filtering operations to remove certain frequency components or to pass certain frequency components.</a:t>
            </a:r>
          </a:p>
          <a:p>
            <a:pPr>
              <a:lnSpc>
                <a:spcPct val="150000"/>
              </a:lnSpc>
              <a:buFont typeface="Wingdings" panose="05000000000000000000" pitchFamily="2" charset="2"/>
              <a:buChar char="v"/>
            </a:pPr>
            <a:r>
              <a:rPr lang="en-US" dirty="0"/>
              <a:t>For example, a filter that passes low frequencies is called a lowpass filter.</a:t>
            </a:r>
          </a:p>
          <a:p>
            <a:pPr>
              <a:lnSpc>
                <a:spcPct val="150000"/>
              </a:lnSpc>
              <a:buFont typeface="Wingdings" panose="05000000000000000000" pitchFamily="2" charset="2"/>
              <a:buChar char="v"/>
            </a:pPr>
            <a:r>
              <a:rPr lang="en-US" dirty="0"/>
              <a:t>The net effect produced by a lowpass filter is to smooth an image by blurring it. We can accomplish similar smoothing directly on the image itself by using spatial filters.</a:t>
            </a:r>
          </a:p>
          <a:p>
            <a:pPr>
              <a:lnSpc>
                <a:spcPct val="150000"/>
              </a:lnSpc>
              <a:buFont typeface="Wingdings" panose="05000000000000000000" pitchFamily="2" charset="2"/>
              <a:buChar char="v"/>
            </a:pPr>
            <a:r>
              <a:rPr lang="en-US" dirty="0"/>
              <a:t>In spatial filtering what operations we are actually performing by considering the neighborhood, to perform operation on this neighborhood we consider filters or mask or kernel. </a:t>
            </a:r>
            <a:br>
              <a:rPr lang="en-US" dirty="0"/>
            </a:br>
            <a:endParaRPr lang="en-US" dirty="0"/>
          </a:p>
        </p:txBody>
      </p:sp>
      <p:sp>
        <p:nvSpPr>
          <p:cNvPr id="4" name="Date Placeholder 3">
            <a:extLst>
              <a:ext uri="{FF2B5EF4-FFF2-40B4-BE49-F238E27FC236}">
                <a16:creationId xmlns:a16="http://schemas.microsoft.com/office/drawing/2014/main" id="{766B8B07-43F0-4BAE-BBA4-0E70E035D138}"/>
              </a:ext>
            </a:extLst>
          </p:cNvPr>
          <p:cNvSpPr>
            <a:spLocks noGrp="1"/>
          </p:cNvSpPr>
          <p:nvPr>
            <p:ph type="dt" sz="half" idx="10"/>
          </p:nvPr>
        </p:nvSpPr>
        <p:spPr/>
        <p:txBody>
          <a:bodyPr/>
          <a:lstStyle/>
          <a:p>
            <a:fld id="{A65CB229-311E-4B78-83CD-A755762A010F}" type="datetime1">
              <a:rPr lang="en-US" smtClean="0"/>
              <a:t>11/17/2024</a:t>
            </a:fld>
            <a:endParaRPr lang="en-US"/>
          </a:p>
        </p:txBody>
      </p:sp>
      <p:sp>
        <p:nvSpPr>
          <p:cNvPr id="5" name="Footer Placeholder 4">
            <a:extLst>
              <a:ext uri="{FF2B5EF4-FFF2-40B4-BE49-F238E27FC236}">
                <a16:creationId xmlns:a16="http://schemas.microsoft.com/office/drawing/2014/main" id="{5752F81F-988E-4261-BD11-62E97F848F79}"/>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9065F9FE-EC50-4094-AAF5-5C9FC2E08645}"/>
              </a:ext>
            </a:extLst>
          </p:cNvPr>
          <p:cNvSpPr>
            <a:spLocks noGrp="1"/>
          </p:cNvSpPr>
          <p:nvPr>
            <p:ph type="sldNum" sz="quarter" idx="12"/>
          </p:nvPr>
        </p:nvSpPr>
        <p:spPr/>
        <p:txBody>
          <a:bodyPr/>
          <a:lstStyle/>
          <a:p>
            <a:fld id="{A764D214-15FA-44EA-90A9-5C0F2003FD5D}" type="slidenum">
              <a:rPr lang="en-US" smtClean="0"/>
              <a:t>4</a:t>
            </a:fld>
            <a:endParaRPr lang="en-US"/>
          </a:p>
        </p:txBody>
      </p:sp>
    </p:spTree>
    <p:extLst>
      <p:ext uri="{BB962C8B-B14F-4D97-AF65-F5344CB8AC3E}">
        <p14:creationId xmlns:p14="http://schemas.microsoft.com/office/powerpoint/2010/main" val="1774549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FDFD-4B5D-4497-88B5-865798305F36}"/>
              </a:ext>
            </a:extLst>
          </p:cNvPr>
          <p:cNvSpPr>
            <a:spLocks noGrp="1"/>
          </p:cNvSpPr>
          <p:nvPr>
            <p:ph type="title"/>
          </p:nvPr>
        </p:nvSpPr>
        <p:spPr/>
        <p:txBody>
          <a:bodyPr>
            <a:normAutofit/>
          </a:bodyPr>
          <a:lstStyle/>
          <a:p>
            <a:r>
              <a:rPr lang="en-US" sz="3600" dirty="0"/>
              <a:t>Using the Second Derivative for Image Sharpening The Laplacian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63E7EF-5148-4933-952B-4D7164A5E110}"/>
                  </a:ext>
                </a:extLst>
              </p:cNvPr>
              <p:cNvSpPr>
                <a:spLocks noGrp="1"/>
              </p:cNvSpPr>
              <p:nvPr>
                <p:ph idx="1"/>
              </p:nvPr>
            </p:nvSpPr>
            <p:spPr/>
            <p:txBody>
              <a:bodyPr/>
              <a:lstStyle/>
              <a:p>
                <a:pPr>
                  <a:buFont typeface="Wingdings" panose="05000000000000000000" pitchFamily="2" charset="2"/>
                  <a:buChar char="v"/>
                </a:pPr>
                <a:r>
                  <a:rPr lang="en-US" dirty="0"/>
                  <a:t>The diagonal directions can be incorporated in the definition of the digital Laplacian:</a:t>
                </a:r>
              </a:p>
              <a:p>
                <a:pPr marL="0" indent="0" algn="ctr">
                  <a:lnSpc>
                    <a:spcPct val="150000"/>
                  </a:lnSpc>
                  <a:buNone/>
                </a:pPr>
                <a14:m>
                  <m:oMath xmlns:m="http://schemas.openxmlformats.org/officeDocument/2006/math">
                    <m:sSup>
                      <m:sSupPr>
                        <m:ctrlPr>
                          <a:rPr lang="en-US" i="1" smtClean="0">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4</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latin typeface="+mj-lt"/>
                  </a:rPr>
                  <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oMath>
                </a14:m>
                <a:r>
                  <a:rPr lang="en-US" dirty="0">
                    <a:solidFill>
                      <a:schemeClr val="tx1"/>
                    </a:solidFill>
                    <a:latin typeface="+mj-lt"/>
                  </a:rPr>
                  <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2</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endParaRPr lang="en-US" dirty="0">
                  <a:solidFill>
                    <a:schemeClr val="tx1"/>
                  </a:solidFill>
                  <a:latin typeface="+mj-lt"/>
                </a:endParaRPr>
              </a:p>
              <a:p>
                <a:pPr marL="0" indent="0" algn="ctr">
                  <a:lnSpc>
                    <a:spcPct val="150000"/>
                  </a:lnSpc>
                  <a:buNone/>
                </a:pPr>
                <a14:m>
                  <m:oMath xmlns:m="http://schemas.openxmlformats.org/officeDocument/2006/math">
                    <m:sSup>
                      <m:sSupPr>
                        <m:ctrlPr>
                          <a:rPr lang="en-US" i="1">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oMath>
                </a14:m>
                <a:r>
                  <a:rPr lang="en-US" dirty="0">
                    <a:solidFill>
                      <a:schemeClr val="tx1"/>
                    </a:solidFill>
                    <a:latin typeface="+mj-lt"/>
                  </a:rPr>
                  <a:t>)</a:t>
                </a:r>
                <a14:m>
                  <m:oMath xmlns:m="http://schemas.openxmlformats.org/officeDocument/2006/math">
                    <m:r>
                      <a:rPr lang="en-US" i="1">
                        <a:solidFill>
                          <a:schemeClr val="tx1"/>
                        </a:solidFill>
                        <a:latin typeface="Cambria Math" panose="02040503050406030204" pitchFamily="18" charset="0"/>
                      </a:rPr>
                      <m:t> −</m:t>
                    </m:r>
                    <m:r>
                      <a:rPr lang="en-US">
                        <a:solidFill>
                          <a:schemeClr val="tx1"/>
                        </a:solidFill>
                        <a:latin typeface="Cambria Math" panose="02040503050406030204" pitchFamily="18" charset="0"/>
                      </a:rPr>
                      <m:t>8</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endParaRPr lang="en-US" dirty="0">
                  <a:solidFill>
                    <a:schemeClr val="tx1"/>
                  </a:solidFill>
                  <a:latin typeface="+mj-lt"/>
                </a:endParaRP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4C63E7EF-5148-4933-952B-4D7164A5E110}"/>
                  </a:ext>
                </a:extLst>
              </p:cNvPr>
              <p:cNvSpPr>
                <a:spLocks noGrp="1" noRot="1" noChangeAspect="1" noMove="1" noResize="1" noEditPoints="1" noAdjustHandles="1" noChangeArrowheads="1" noChangeShapeType="1" noTextEdit="1"/>
              </p:cNvSpPr>
              <p:nvPr>
                <p:ph idx="1"/>
              </p:nvPr>
            </p:nvSpPr>
            <p:spPr>
              <a:blipFill>
                <a:blip r:embed="rId2"/>
                <a:stretch>
                  <a:fillRect l="-1455" t="-1667" r="-30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690EE06-1CEF-46BC-9862-FF4263F43394}"/>
              </a:ext>
            </a:extLst>
          </p:cNvPr>
          <p:cNvSpPr>
            <a:spLocks noGrp="1"/>
          </p:cNvSpPr>
          <p:nvPr>
            <p:ph type="dt" sz="half" idx="10"/>
          </p:nvPr>
        </p:nvSpPr>
        <p:spPr/>
        <p:txBody>
          <a:bodyPr/>
          <a:lstStyle/>
          <a:p>
            <a:fld id="{BED07F29-377D-444F-A7FA-E53022406EBF}" type="datetime1">
              <a:rPr lang="en-US" smtClean="0"/>
              <a:t>11/17/2024</a:t>
            </a:fld>
            <a:endParaRPr lang="en-US"/>
          </a:p>
        </p:txBody>
      </p:sp>
      <p:sp>
        <p:nvSpPr>
          <p:cNvPr id="5" name="Footer Placeholder 4">
            <a:extLst>
              <a:ext uri="{FF2B5EF4-FFF2-40B4-BE49-F238E27FC236}">
                <a16:creationId xmlns:a16="http://schemas.microsoft.com/office/drawing/2014/main" id="{2F6DC5EF-71E7-4EE6-8A25-55CABF1C760C}"/>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7F0EC5AC-3293-442C-A202-456F5C5553CA}"/>
              </a:ext>
            </a:extLst>
          </p:cNvPr>
          <p:cNvSpPr>
            <a:spLocks noGrp="1"/>
          </p:cNvSpPr>
          <p:nvPr>
            <p:ph type="sldNum" sz="quarter" idx="12"/>
          </p:nvPr>
        </p:nvSpPr>
        <p:spPr/>
        <p:txBody>
          <a:bodyPr/>
          <a:lstStyle/>
          <a:p>
            <a:fld id="{A764D214-15FA-44EA-90A9-5C0F2003FD5D}" type="slidenum">
              <a:rPr lang="en-US" smtClean="0"/>
              <a:t>40</a:t>
            </a:fld>
            <a:endParaRPr lang="en-US"/>
          </a:p>
        </p:txBody>
      </p:sp>
    </p:spTree>
    <p:extLst>
      <p:ext uri="{BB962C8B-B14F-4D97-AF65-F5344CB8AC3E}">
        <p14:creationId xmlns:p14="http://schemas.microsoft.com/office/powerpoint/2010/main" val="2245139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5B63-439C-4AF2-9E92-F340AC891176}"/>
              </a:ext>
            </a:extLst>
          </p:cNvPr>
          <p:cNvSpPr>
            <a:spLocks noGrp="1"/>
          </p:cNvSpPr>
          <p:nvPr>
            <p:ph type="title"/>
          </p:nvPr>
        </p:nvSpPr>
        <p:spPr/>
        <p:txBody>
          <a:bodyPr>
            <a:normAutofit/>
          </a:bodyPr>
          <a:lstStyle/>
          <a:p>
            <a:r>
              <a:rPr lang="en-US" sz="3600" dirty="0">
                <a:solidFill>
                  <a:schemeClr val="tx1"/>
                </a:solidFill>
              </a:rPr>
              <a:t>Using the Second Derivative for Image Sharpening The Laplacian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0CE0A1-F577-45E1-A7BE-4C3F324CB2B4}"/>
                  </a:ext>
                </a:extLst>
              </p:cNvPr>
              <p:cNvSpPr>
                <a:spLocks noGrp="1"/>
              </p:cNvSpPr>
              <p:nvPr>
                <p:ph idx="1"/>
              </p:nvPr>
            </p:nvSpPr>
            <p:spPr/>
            <p:txBody>
              <a:bodyPr/>
              <a:lstStyle/>
              <a:p>
                <a:pPr>
                  <a:lnSpc>
                    <a:spcPct val="150000"/>
                  </a:lnSpc>
                </a:pPr>
                <a14:m>
                  <m:oMath xmlns:m="http://schemas.openxmlformats.org/officeDocument/2006/math">
                    <m:sSup>
                      <m:sSupPr>
                        <m:ctrlPr>
                          <a:rPr lang="en-US" i="1" smtClean="0">
                            <a:solidFill>
                              <a:schemeClr val="tx1"/>
                            </a:solidFill>
                            <a:latin typeface="Cambria Math" panose="02040503050406030204" pitchFamily="18" charset="0"/>
                          </a:rPr>
                        </m:ctrlPr>
                      </m:sSupPr>
                      <m:e>
                        <m:r>
                          <m:rPr>
                            <m:sty m:val="p"/>
                          </m:rPr>
                          <a:rPr lang="en-US">
                            <a:solidFill>
                              <a:schemeClr val="tx1"/>
                            </a:solidFill>
                            <a:latin typeface="Cambria Math" panose="02040503050406030204" pitchFamily="18" charset="0"/>
                          </a:rPr>
                          <m:t>Δ</m:t>
                        </m:r>
                      </m:e>
                      <m:sup>
                        <m:r>
                          <a:rPr lang="en-US">
                            <a:solidFill>
                              <a:schemeClr val="tx1"/>
                            </a:solidFill>
                            <a:latin typeface="Cambria Math" panose="02040503050406030204" pitchFamily="18" charset="0"/>
                          </a:rPr>
                          <m:t>2</m:t>
                        </m:r>
                      </m:sup>
                    </m:sSup>
                    <m:r>
                      <a:rPr lang="en-US" i="1">
                        <a:solidFill>
                          <a:schemeClr val="tx1"/>
                        </a:solidFill>
                        <a:latin typeface="Cambria Math" panose="02040503050406030204" pitchFamily="18" charset="0"/>
                      </a:rPr>
                      <m:t>𝑓</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+1</m:t>
                    </m:r>
                  </m:oMath>
                </a14:m>
                <a:r>
                  <a:rPr lang="en-US" dirty="0">
                    <a:solidFill>
                      <a:schemeClr val="tx1"/>
                    </a:solidFill>
                  </a:rPr>
                  <a:t>)</a:t>
                </a:r>
                <a14:m>
                  <m:oMath xmlns:m="http://schemas.openxmlformats.org/officeDocument/2006/math">
                    <m:r>
                      <a:rPr lang="en-US" i="1">
                        <a:solidFill>
                          <a:schemeClr val="tx1"/>
                        </a:solidFill>
                        <a:latin typeface="Cambria Math" panose="02040503050406030204" pitchFamily="18" charset="0"/>
                      </a:rPr>
                      <m:t> −</m:t>
                    </m:r>
                    <m:r>
                      <a:rPr lang="en-US">
                        <a:solidFill>
                          <a:schemeClr val="tx1"/>
                        </a:solidFill>
                        <a:latin typeface="Cambria Math" panose="02040503050406030204" pitchFamily="18" charset="0"/>
                      </a:rPr>
                      <m:t>8</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endParaRPr lang="en-US" dirty="0">
                  <a:solidFill>
                    <a:schemeClr val="tx1"/>
                  </a:solidFill>
                </a:endParaRPr>
              </a:p>
              <a:p>
                <a:endParaRPr lang="en-US" dirty="0"/>
              </a:p>
            </p:txBody>
          </p:sp>
        </mc:Choice>
        <mc:Fallback xmlns="">
          <p:sp>
            <p:nvSpPr>
              <p:cNvPr id="3" name="Content Placeholder 2">
                <a:extLst>
                  <a:ext uri="{FF2B5EF4-FFF2-40B4-BE49-F238E27FC236}">
                    <a16:creationId xmlns:a16="http://schemas.microsoft.com/office/drawing/2014/main" id="{CD0CE0A1-F577-45E1-A7BE-4C3F324CB2B4}"/>
                  </a:ext>
                </a:extLst>
              </p:cNvPr>
              <p:cNvSpPr>
                <a:spLocks noGrp="1" noRot="1" noChangeAspect="1" noMove="1" noResize="1" noEditPoints="1" noAdjustHandles="1" noChangeArrowheads="1" noChangeShapeType="1" noTextEdit="1"/>
              </p:cNvSpPr>
              <p:nvPr>
                <p:ph idx="1"/>
              </p:nvPr>
            </p:nvSpPr>
            <p:spPr>
              <a:blipFill>
                <a:blip r:embed="rId2"/>
                <a:stretch>
                  <a:fillRect r="-727"/>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6EDC73D8-E3ED-42C3-9869-255B026883AB}"/>
              </a:ext>
            </a:extLst>
          </p:cNvPr>
          <p:cNvGraphicFramePr>
            <a:graphicFrameLocks noGrp="1"/>
          </p:cNvGraphicFramePr>
          <p:nvPr>
            <p:extLst>
              <p:ext uri="{D42A27DB-BD31-4B8C-83A1-F6EECF244321}">
                <p14:modId xmlns:p14="http://schemas.microsoft.com/office/powerpoint/2010/main" val="737846650"/>
              </p:ext>
            </p:extLst>
          </p:nvPr>
        </p:nvGraphicFramePr>
        <p:xfrm>
          <a:off x="1398954" y="3329288"/>
          <a:ext cx="3201180" cy="1509996"/>
        </p:xfrm>
        <a:graphic>
          <a:graphicData uri="http://schemas.openxmlformats.org/drawingml/2006/table">
            <a:tbl>
              <a:tblPr firstRow="1" bandRow="1">
                <a:tableStyleId>{5C22544A-7EE6-4342-B048-85BDC9FD1C3A}</a:tableStyleId>
              </a:tblPr>
              <a:tblGrid>
                <a:gridCol w="1067060">
                  <a:extLst>
                    <a:ext uri="{9D8B030D-6E8A-4147-A177-3AD203B41FA5}">
                      <a16:colId xmlns:a16="http://schemas.microsoft.com/office/drawing/2014/main" val="1383775883"/>
                    </a:ext>
                  </a:extLst>
                </a:gridCol>
                <a:gridCol w="1067060">
                  <a:extLst>
                    <a:ext uri="{9D8B030D-6E8A-4147-A177-3AD203B41FA5}">
                      <a16:colId xmlns:a16="http://schemas.microsoft.com/office/drawing/2014/main" val="1860930489"/>
                    </a:ext>
                  </a:extLst>
                </a:gridCol>
                <a:gridCol w="1067060">
                  <a:extLst>
                    <a:ext uri="{9D8B030D-6E8A-4147-A177-3AD203B41FA5}">
                      <a16:colId xmlns:a16="http://schemas.microsoft.com/office/drawing/2014/main" val="2891074122"/>
                    </a:ext>
                  </a:extLst>
                </a:gridCol>
              </a:tblGrid>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9457021"/>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-8</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1218157"/>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7809944"/>
                  </a:ext>
                </a:extLst>
              </a:tr>
            </a:tbl>
          </a:graphicData>
        </a:graphic>
      </p:graphicFrame>
      <p:graphicFrame>
        <p:nvGraphicFramePr>
          <p:cNvPr id="5" name="Table 4">
            <a:extLst>
              <a:ext uri="{FF2B5EF4-FFF2-40B4-BE49-F238E27FC236}">
                <a16:creationId xmlns:a16="http://schemas.microsoft.com/office/drawing/2014/main" id="{38FBD412-970E-496E-8270-4A6825728BA5}"/>
              </a:ext>
            </a:extLst>
          </p:cNvPr>
          <p:cNvGraphicFramePr>
            <a:graphicFrameLocks noGrp="1"/>
          </p:cNvGraphicFramePr>
          <p:nvPr>
            <p:extLst>
              <p:ext uri="{D42A27DB-BD31-4B8C-83A1-F6EECF244321}">
                <p14:modId xmlns:p14="http://schemas.microsoft.com/office/powerpoint/2010/main" val="170465177"/>
              </p:ext>
            </p:extLst>
          </p:nvPr>
        </p:nvGraphicFramePr>
        <p:xfrm>
          <a:off x="7591868" y="3329288"/>
          <a:ext cx="3201180" cy="1509996"/>
        </p:xfrm>
        <a:graphic>
          <a:graphicData uri="http://schemas.openxmlformats.org/drawingml/2006/table">
            <a:tbl>
              <a:tblPr firstRow="1" bandRow="1">
                <a:tableStyleId>{5C22544A-7EE6-4342-B048-85BDC9FD1C3A}</a:tableStyleId>
              </a:tblPr>
              <a:tblGrid>
                <a:gridCol w="1067060">
                  <a:extLst>
                    <a:ext uri="{9D8B030D-6E8A-4147-A177-3AD203B41FA5}">
                      <a16:colId xmlns:a16="http://schemas.microsoft.com/office/drawing/2014/main" val="1383775883"/>
                    </a:ext>
                  </a:extLst>
                </a:gridCol>
                <a:gridCol w="1067060">
                  <a:extLst>
                    <a:ext uri="{9D8B030D-6E8A-4147-A177-3AD203B41FA5}">
                      <a16:colId xmlns:a16="http://schemas.microsoft.com/office/drawing/2014/main" val="1860930489"/>
                    </a:ext>
                  </a:extLst>
                </a:gridCol>
                <a:gridCol w="1067060">
                  <a:extLst>
                    <a:ext uri="{9D8B030D-6E8A-4147-A177-3AD203B41FA5}">
                      <a16:colId xmlns:a16="http://schemas.microsoft.com/office/drawing/2014/main" val="2891074122"/>
                    </a:ext>
                  </a:extLst>
                </a:gridCol>
              </a:tblGrid>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9457021"/>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8</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1218157"/>
                  </a:ext>
                </a:extLst>
              </a:tr>
              <a:tr h="503332">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7809944"/>
                  </a:ext>
                </a:extLst>
              </a:tr>
            </a:tbl>
          </a:graphicData>
        </a:graphic>
      </p:graphicFrame>
      <p:sp>
        <p:nvSpPr>
          <p:cNvPr id="6" name="TextBox 5">
            <a:extLst>
              <a:ext uri="{FF2B5EF4-FFF2-40B4-BE49-F238E27FC236}">
                <a16:creationId xmlns:a16="http://schemas.microsoft.com/office/drawing/2014/main" id="{F55F8D94-A45E-4F29-AEC9-6E652BBB48FF}"/>
              </a:ext>
            </a:extLst>
          </p:cNvPr>
          <p:cNvSpPr txBox="1"/>
          <p:nvPr/>
        </p:nvSpPr>
        <p:spPr>
          <a:xfrm>
            <a:off x="2113279" y="4870286"/>
            <a:ext cx="1772530" cy="369332"/>
          </a:xfrm>
          <a:prstGeom prst="rect">
            <a:avLst/>
          </a:prstGeom>
          <a:noFill/>
        </p:spPr>
        <p:txBody>
          <a:bodyPr wrap="square" rtlCol="0">
            <a:spAutoFit/>
          </a:bodyPr>
          <a:lstStyle/>
          <a:p>
            <a:r>
              <a:rPr lang="en-US" b="1" dirty="0"/>
              <a:t>Laplacian Mask</a:t>
            </a:r>
          </a:p>
        </p:txBody>
      </p:sp>
      <p:sp>
        <p:nvSpPr>
          <p:cNvPr id="7" name="TextBox 6">
            <a:extLst>
              <a:ext uri="{FF2B5EF4-FFF2-40B4-BE49-F238E27FC236}">
                <a16:creationId xmlns:a16="http://schemas.microsoft.com/office/drawing/2014/main" id="{1D5317C2-9862-405C-8D63-CF90B7E4B3D4}"/>
              </a:ext>
            </a:extLst>
          </p:cNvPr>
          <p:cNvSpPr txBox="1"/>
          <p:nvPr/>
        </p:nvSpPr>
        <p:spPr>
          <a:xfrm>
            <a:off x="8329637" y="4859679"/>
            <a:ext cx="1772530" cy="369332"/>
          </a:xfrm>
          <a:prstGeom prst="rect">
            <a:avLst/>
          </a:prstGeom>
          <a:noFill/>
        </p:spPr>
        <p:txBody>
          <a:bodyPr wrap="square" rtlCol="0">
            <a:spAutoFit/>
          </a:bodyPr>
          <a:lstStyle/>
          <a:p>
            <a:r>
              <a:rPr lang="en-US" b="1" dirty="0"/>
              <a:t>Laplacian Mask</a:t>
            </a:r>
          </a:p>
        </p:txBody>
      </p:sp>
      <p:sp>
        <p:nvSpPr>
          <p:cNvPr id="8" name="Date Placeholder 7">
            <a:extLst>
              <a:ext uri="{FF2B5EF4-FFF2-40B4-BE49-F238E27FC236}">
                <a16:creationId xmlns:a16="http://schemas.microsoft.com/office/drawing/2014/main" id="{9BA3149A-6324-4545-A87E-E3DFB3ABD308}"/>
              </a:ext>
            </a:extLst>
          </p:cNvPr>
          <p:cNvSpPr>
            <a:spLocks noGrp="1"/>
          </p:cNvSpPr>
          <p:nvPr>
            <p:ph type="dt" sz="half" idx="10"/>
          </p:nvPr>
        </p:nvSpPr>
        <p:spPr/>
        <p:txBody>
          <a:bodyPr/>
          <a:lstStyle/>
          <a:p>
            <a:fld id="{67E30751-F982-4B90-91AD-9F835CF80509}" type="datetime1">
              <a:rPr lang="en-US" smtClean="0"/>
              <a:t>11/17/2024</a:t>
            </a:fld>
            <a:endParaRPr lang="en-US"/>
          </a:p>
        </p:txBody>
      </p:sp>
      <p:sp>
        <p:nvSpPr>
          <p:cNvPr id="9" name="Footer Placeholder 8">
            <a:extLst>
              <a:ext uri="{FF2B5EF4-FFF2-40B4-BE49-F238E27FC236}">
                <a16:creationId xmlns:a16="http://schemas.microsoft.com/office/drawing/2014/main" id="{902E91F3-12EE-4A56-A67B-5412F1647F0C}"/>
              </a:ext>
            </a:extLst>
          </p:cNvPr>
          <p:cNvSpPr>
            <a:spLocks noGrp="1"/>
          </p:cNvSpPr>
          <p:nvPr>
            <p:ph type="ftr" sz="quarter" idx="11"/>
          </p:nvPr>
        </p:nvSpPr>
        <p:spPr/>
        <p:txBody>
          <a:bodyPr/>
          <a:lstStyle/>
          <a:p>
            <a:r>
              <a:rPr lang="en-US"/>
              <a:t>Sharpening and Spatial Filters</a:t>
            </a:r>
          </a:p>
        </p:txBody>
      </p:sp>
      <p:sp>
        <p:nvSpPr>
          <p:cNvPr id="10" name="Slide Number Placeholder 9">
            <a:extLst>
              <a:ext uri="{FF2B5EF4-FFF2-40B4-BE49-F238E27FC236}">
                <a16:creationId xmlns:a16="http://schemas.microsoft.com/office/drawing/2014/main" id="{0D09B8C7-EB02-4D28-B821-CC35863D6F17}"/>
              </a:ext>
            </a:extLst>
          </p:cNvPr>
          <p:cNvSpPr>
            <a:spLocks noGrp="1"/>
          </p:cNvSpPr>
          <p:nvPr>
            <p:ph type="sldNum" sz="quarter" idx="12"/>
          </p:nvPr>
        </p:nvSpPr>
        <p:spPr/>
        <p:txBody>
          <a:bodyPr/>
          <a:lstStyle/>
          <a:p>
            <a:fld id="{A764D214-15FA-44EA-90A9-5C0F2003FD5D}" type="slidenum">
              <a:rPr lang="en-US" smtClean="0"/>
              <a:t>41</a:t>
            </a:fld>
            <a:endParaRPr lang="en-US"/>
          </a:p>
        </p:txBody>
      </p:sp>
    </p:spTree>
    <p:extLst>
      <p:ext uri="{BB962C8B-B14F-4D97-AF65-F5344CB8AC3E}">
        <p14:creationId xmlns:p14="http://schemas.microsoft.com/office/powerpoint/2010/main" val="3993007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1D4C-AAF2-4825-8C61-628029BC24DC}"/>
              </a:ext>
            </a:extLst>
          </p:cNvPr>
          <p:cNvSpPr>
            <a:spLocks noGrp="1"/>
          </p:cNvSpPr>
          <p:nvPr>
            <p:ph type="title"/>
          </p:nvPr>
        </p:nvSpPr>
        <p:spPr/>
        <p:txBody>
          <a:bodyPr>
            <a:normAutofit/>
          </a:bodyPr>
          <a:lstStyle/>
          <a:p>
            <a:r>
              <a:rPr lang="en-US" sz="3600" dirty="0">
                <a:solidFill>
                  <a:schemeClr val="tx1"/>
                </a:solidFill>
              </a:rPr>
              <a:t>Using the Second Derivative for Image Sharpening The Laplacian </a:t>
            </a:r>
            <a:endParaRPr lang="en-US" sz="3600" dirty="0"/>
          </a:p>
        </p:txBody>
      </p:sp>
      <p:sp>
        <p:nvSpPr>
          <p:cNvPr id="3" name="Content Placeholder 2">
            <a:extLst>
              <a:ext uri="{FF2B5EF4-FFF2-40B4-BE49-F238E27FC236}">
                <a16:creationId xmlns:a16="http://schemas.microsoft.com/office/drawing/2014/main" id="{5E3DCEEF-C17D-42EB-8776-121228DE09B1}"/>
              </a:ext>
            </a:extLst>
          </p:cNvPr>
          <p:cNvSpPr>
            <a:spLocks noGrp="1"/>
          </p:cNvSpPr>
          <p:nvPr>
            <p:ph idx="1"/>
          </p:nvPr>
        </p:nvSpPr>
        <p:spPr/>
        <p:txBody>
          <a:bodyPr/>
          <a:lstStyle/>
          <a:p>
            <a:r>
              <a:rPr lang="en-US" b="1" dirty="0"/>
              <a:t>Enhanced Laplacian filter:</a:t>
            </a:r>
          </a:p>
          <a:p>
            <a:r>
              <a:rPr lang="en-US" dirty="0"/>
              <a:t> </a:t>
            </a:r>
          </a:p>
        </p:txBody>
      </p:sp>
      <p:graphicFrame>
        <p:nvGraphicFramePr>
          <p:cNvPr id="4" name="Table 3">
            <a:extLst>
              <a:ext uri="{FF2B5EF4-FFF2-40B4-BE49-F238E27FC236}">
                <a16:creationId xmlns:a16="http://schemas.microsoft.com/office/drawing/2014/main" id="{A0189C93-1D66-4DF9-AF43-83885829768F}"/>
              </a:ext>
            </a:extLst>
          </p:cNvPr>
          <p:cNvGraphicFramePr>
            <a:graphicFrameLocks noGrp="1"/>
          </p:cNvGraphicFramePr>
          <p:nvPr>
            <p:extLst>
              <p:ext uri="{D42A27DB-BD31-4B8C-83A1-F6EECF244321}">
                <p14:modId xmlns:p14="http://schemas.microsoft.com/office/powerpoint/2010/main" val="3185689839"/>
              </p:ext>
            </p:extLst>
          </p:nvPr>
        </p:nvGraphicFramePr>
        <p:xfrm>
          <a:off x="1097280" y="2421857"/>
          <a:ext cx="2455593" cy="1112520"/>
        </p:xfrm>
        <a:graphic>
          <a:graphicData uri="http://schemas.openxmlformats.org/drawingml/2006/table">
            <a:tbl>
              <a:tblPr firstRow="1" bandRow="1">
                <a:tableStyleId>{5C22544A-7EE6-4342-B048-85BDC9FD1C3A}</a:tableStyleId>
              </a:tblPr>
              <a:tblGrid>
                <a:gridCol w="818531">
                  <a:extLst>
                    <a:ext uri="{9D8B030D-6E8A-4147-A177-3AD203B41FA5}">
                      <a16:colId xmlns:a16="http://schemas.microsoft.com/office/drawing/2014/main" val="2004212150"/>
                    </a:ext>
                  </a:extLst>
                </a:gridCol>
                <a:gridCol w="818531">
                  <a:extLst>
                    <a:ext uri="{9D8B030D-6E8A-4147-A177-3AD203B41FA5}">
                      <a16:colId xmlns:a16="http://schemas.microsoft.com/office/drawing/2014/main" val="4006462553"/>
                    </a:ext>
                  </a:extLst>
                </a:gridCol>
                <a:gridCol w="818531">
                  <a:extLst>
                    <a:ext uri="{9D8B030D-6E8A-4147-A177-3AD203B41FA5}">
                      <a16:colId xmlns:a16="http://schemas.microsoft.com/office/drawing/2014/main" val="3921449317"/>
                    </a:ext>
                  </a:extLst>
                </a:gridCol>
              </a:tblGrid>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416561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9700134"/>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0837819"/>
                  </a:ext>
                </a:extLst>
              </a:tr>
            </a:tbl>
          </a:graphicData>
        </a:graphic>
      </p:graphicFrame>
      <p:graphicFrame>
        <p:nvGraphicFramePr>
          <p:cNvPr id="5" name="Table 4">
            <a:extLst>
              <a:ext uri="{FF2B5EF4-FFF2-40B4-BE49-F238E27FC236}">
                <a16:creationId xmlns:a16="http://schemas.microsoft.com/office/drawing/2014/main" id="{FA048ECB-6606-4A66-B890-FFE140A9AAB2}"/>
              </a:ext>
            </a:extLst>
          </p:cNvPr>
          <p:cNvGraphicFramePr>
            <a:graphicFrameLocks noGrp="1"/>
          </p:cNvGraphicFramePr>
          <p:nvPr>
            <p:extLst>
              <p:ext uri="{D42A27DB-BD31-4B8C-83A1-F6EECF244321}">
                <p14:modId xmlns:p14="http://schemas.microsoft.com/office/powerpoint/2010/main" val="1792185479"/>
              </p:ext>
            </p:extLst>
          </p:nvPr>
        </p:nvGraphicFramePr>
        <p:xfrm>
          <a:off x="6096000" y="2421857"/>
          <a:ext cx="2455593" cy="1112520"/>
        </p:xfrm>
        <a:graphic>
          <a:graphicData uri="http://schemas.openxmlformats.org/drawingml/2006/table">
            <a:tbl>
              <a:tblPr firstRow="1" bandRow="1">
                <a:tableStyleId>{5C22544A-7EE6-4342-B048-85BDC9FD1C3A}</a:tableStyleId>
              </a:tblPr>
              <a:tblGrid>
                <a:gridCol w="818531">
                  <a:extLst>
                    <a:ext uri="{9D8B030D-6E8A-4147-A177-3AD203B41FA5}">
                      <a16:colId xmlns:a16="http://schemas.microsoft.com/office/drawing/2014/main" val="2004212150"/>
                    </a:ext>
                  </a:extLst>
                </a:gridCol>
                <a:gridCol w="818531">
                  <a:extLst>
                    <a:ext uri="{9D8B030D-6E8A-4147-A177-3AD203B41FA5}">
                      <a16:colId xmlns:a16="http://schemas.microsoft.com/office/drawing/2014/main" val="4006462553"/>
                    </a:ext>
                  </a:extLst>
                </a:gridCol>
                <a:gridCol w="818531">
                  <a:extLst>
                    <a:ext uri="{9D8B030D-6E8A-4147-A177-3AD203B41FA5}">
                      <a16:colId xmlns:a16="http://schemas.microsoft.com/office/drawing/2014/main" val="3921449317"/>
                    </a:ext>
                  </a:extLst>
                </a:gridCol>
              </a:tblGrid>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416561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9700134"/>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0837819"/>
                  </a:ext>
                </a:extLst>
              </a:tr>
            </a:tbl>
          </a:graphicData>
        </a:graphic>
      </p:graphicFrame>
      <p:sp>
        <p:nvSpPr>
          <p:cNvPr id="6" name="Arrow: Right 5">
            <a:extLst>
              <a:ext uri="{FF2B5EF4-FFF2-40B4-BE49-F238E27FC236}">
                <a16:creationId xmlns:a16="http://schemas.microsoft.com/office/drawing/2014/main" id="{474A82D0-8E76-428B-BF65-6DCD1E2E7C6E}"/>
              </a:ext>
            </a:extLst>
          </p:cNvPr>
          <p:cNvSpPr/>
          <p:nvPr/>
        </p:nvSpPr>
        <p:spPr>
          <a:xfrm>
            <a:off x="4359421" y="2503918"/>
            <a:ext cx="1083212" cy="948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C0BDA0CC-469F-463F-AB02-1A5BE8CE4C5E}"/>
              </a:ext>
            </a:extLst>
          </p:cNvPr>
          <p:cNvGraphicFramePr>
            <a:graphicFrameLocks noGrp="1"/>
          </p:cNvGraphicFramePr>
          <p:nvPr>
            <p:extLst>
              <p:ext uri="{D42A27DB-BD31-4B8C-83A1-F6EECF244321}">
                <p14:modId xmlns:p14="http://schemas.microsoft.com/office/powerpoint/2010/main" val="2940150036"/>
              </p:ext>
            </p:extLst>
          </p:nvPr>
        </p:nvGraphicFramePr>
        <p:xfrm>
          <a:off x="1097280" y="4332719"/>
          <a:ext cx="2455593" cy="1112520"/>
        </p:xfrm>
        <a:graphic>
          <a:graphicData uri="http://schemas.openxmlformats.org/drawingml/2006/table">
            <a:tbl>
              <a:tblPr firstRow="1" bandRow="1">
                <a:tableStyleId>{5C22544A-7EE6-4342-B048-85BDC9FD1C3A}</a:tableStyleId>
              </a:tblPr>
              <a:tblGrid>
                <a:gridCol w="818531">
                  <a:extLst>
                    <a:ext uri="{9D8B030D-6E8A-4147-A177-3AD203B41FA5}">
                      <a16:colId xmlns:a16="http://schemas.microsoft.com/office/drawing/2014/main" val="2004212150"/>
                    </a:ext>
                  </a:extLst>
                </a:gridCol>
                <a:gridCol w="818531">
                  <a:extLst>
                    <a:ext uri="{9D8B030D-6E8A-4147-A177-3AD203B41FA5}">
                      <a16:colId xmlns:a16="http://schemas.microsoft.com/office/drawing/2014/main" val="4006462553"/>
                    </a:ext>
                  </a:extLst>
                </a:gridCol>
                <a:gridCol w="818531">
                  <a:extLst>
                    <a:ext uri="{9D8B030D-6E8A-4147-A177-3AD203B41FA5}">
                      <a16:colId xmlns:a16="http://schemas.microsoft.com/office/drawing/2014/main" val="3921449317"/>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416561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970013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0837819"/>
                  </a:ext>
                </a:extLst>
              </a:tr>
            </a:tbl>
          </a:graphicData>
        </a:graphic>
      </p:graphicFrame>
      <p:graphicFrame>
        <p:nvGraphicFramePr>
          <p:cNvPr id="8" name="Table 7">
            <a:extLst>
              <a:ext uri="{FF2B5EF4-FFF2-40B4-BE49-F238E27FC236}">
                <a16:creationId xmlns:a16="http://schemas.microsoft.com/office/drawing/2014/main" id="{04B54822-EAAA-420F-946F-462896081370}"/>
              </a:ext>
            </a:extLst>
          </p:cNvPr>
          <p:cNvGraphicFramePr>
            <a:graphicFrameLocks noGrp="1"/>
          </p:cNvGraphicFramePr>
          <p:nvPr>
            <p:extLst>
              <p:ext uri="{D42A27DB-BD31-4B8C-83A1-F6EECF244321}">
                <p14:modId xmlns:p14="http://schemas.microsoft.com/office/powerpoint/2010/main" val="4283562812"/>
              </p:ext>
            </p:extLst>
          </p:nvPr>
        </p:nvGraphicFramePr>
        <p:xfrm>
          <a:off x="6096000" y="4332719"/>
          <a:ext cx="2455593" cy="1112520"/>
        </p:xfrm>
        <a:graphic>
          <a:graphicData uri="http://schemas.openxmlformats.org/drawingml/2006/table">
            <a:tbl>
              <a:tblPr firstRow="1" bandRow="1">
                <a:tableStyleId>{5C22544A-7EE6-4342-B048-85BDC9FD1C3A}</a:tableStyleId>
              </a:tblPr>
              <a:tblGrid>
                <a:gridCol w="818531">
                  <a:extLst>
                    <a:ext uri="{9D8B030D-6E8A-4147-A177-3AD203B41FA5}">
                      <a16:colId xmlns:a16="http://schemas.microsoft.com/office/drawing/2014/main" val="2004212150"/>
                    </a:ext>
                  </a:extLst>
                </a:gridCol>
                <a:gridCol w="818531">
                  <a:extLst>
                    <a:ext uri="{9D8B030D-6E8A-4147-A177-3AD203B41FA5}">
                      <a16:colId xmlns:a16="http://schemas.microsoft.com/office/drawing/2014/main" val="4006462553"/>
                    </a:ext>
                  </a:extLst>
                </a:gridCol>
                <a:gridCol w="818531">
                  <a:extLst>
                    <a:ext uri="{9D8B030D-6E8A-4147-A177-3AD203B41FA5}">
                      <a16:colId xmlns:a16="http://schemas.microsoft.com/office/drawing/2014/main" val="3921449317"/>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4416561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970013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0837819"/>
                  </a:ext>
                </a:extLst>
              </a:tr>
            </a:tbl>
          </a:graphicData>
        </a:graphic>
      </p:graphicFrame>
      <p:sp>
        <p:nvSpPr>
          <p:cNvPr id="9" name="Arrow: Right 8">
            <a:extLst>
              <a:ext uri="{FF2B5EF4-FFF2-40B4-BE49-F238E27FC236}">
                <a16:creationId xmlns:a16="http://schemas.microsoft.com/office/drawing/2014/main" id="{D4B5842A-7144-43B2-9C67-151A98A36F20}"/>
              </a:ext>
            </a:extLst>
          </p:cNvPr>
          <p:cNvSpPr/>
          <p:nvPr/>
        </p:nvSpPr>
        <p:spPr>
          <a:xfrm>
            <a:off x="4359421" y="4414780"/>
            <a:ext cx="1083212" cy="948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D00108-9C69-48A0-8310-D4EF4416B858}"/>
              </a:ext>
            </a:extLst>
          </p:cNvPr>
          <p:cNvSpPr/>
          <p:nvPr/>
        </p:nvSpPr>
        <p:spPr>
          <a:xfrm>
            <a:off x="9612923" y="3554959"/>
            <a:ext cx="1946031" cy="604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Enhanced Laplacian Mask</a:t>
            </a:r>
          </a:p>
        </p:txBody>
      </p:sp>
      <p:cxnSp>
        <p:nvCxnSpPr>
          <p:cNvPr id="12" name="Connector: Elbow 11">
            <a:extLst>
              <a:ext uri="{FF2B5EF4-FFF2-40B4-BE49-F238E27FC236}">
                <a16:creationId xmlns:a16="http://schemas.microsoft.com/office/drawing/2014/main" id="{F831F7B1-6331-46C1-9944-77A0D553D6F5}"/>
              </a:ext>
            </a:extLst>
          </p:cNvPr>
          <p:cNvCxnSpPr>
            <a:endCxn id="10" idx="0"/>
          </p:cNvCxnSpPr>
          <p:nvPr/>
        </p:nvCxnSpPr>
        <p:spPr>
          <a:xfrm>
            <a:off x="8551593" y="2978116"/>
            <a:ext cx="2034346" cy="57684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1F1EA7D-946E-4760-BB3F-DB1416F7EA69}"/>
              </a:ext>
            </a:extLst>
          </p:cNvPr>
          <p:cNvCxnSpPr>
            <a:endCxn id="10" idx="2"/>
          </p:cNvCxnSpPr>
          <p:nvPr/>
        </p:nvCxnSpPr>
        <p:spPr>
          <a:xfrm flipV="1">
            <a:off x="8551593" y="4159869"/>
            <a:ext cx="2034346" cy="7291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Date Placeholder 10">
            <a:extLst>
              <a:ext uri="{FF2B5EF4-FFF2-40B4-BE49-F238E27FC236}">
                <a16:creationId xmlns:a16="http://schemas.microsoft.com/office/drawing/2014/main" id="{856542F5-B9AA-4A35-A957-A211AEDBC30C}"/>
              </a:ext>
            </a:extLst>
          </p:cNvPr>
          <p:cNvSpPr>
            <a:spLocks noGrp="1"/>
          </p:cNvSpPr>
          <p:nvPr>
            <p:ph type="dt" sz="half" idx="10"/>
          </p:nvPr>
        </p:nvSpPr>
        <p:spPr/>
        <p:txBody>
          <a:bodyPr/>
          <a:lstStyle/>
          <a:p>
            <a:fld id="{331A2BE0-9C71-4B0D-9A4B-1C9952CBE680}" type="datetime1">
              <a:rPr lang="en-US" smtClean="0"/>
              <a:t>11/17/2024</a:t>
            </a:fld>
            <a:endParaRPr lang="en-US"/>
          </a:p>
        </p:txBody>
      </p:sp>
      <p:sp>
        <p:nvSpPr>
          <p:cNvPr id="13" name="Footer Placeholder 12">
            <a:extLst>
              <a:ext uri="{FF2B5EF4-FFF2-40B4-BE49-F238E27FC236}">
                <a16:creationId xmlns:a16="http://schemas.microsoft.com/office/drawing/2014/main" id="{25D8AC49-44EF-492B-97F3-3A44A0FD09D4}"/>
              </a:ext>
            </a:extLst>
          </p:cNvPr>
          <p:cNvSpPr>
            <a:spLocks noGrp="1"/>
          </p:cNvSpPr>
          <p:nvPr>
            <p:ph type="ftr" sz="quarter" idx="11"/>
          </p:nvPr>
        </p:nvSpPr>
        <p:spPr/>
        <p:txBody>
          <a:bodyPr/>
          <a:lstStyle/>
          <a:p>
            <a:r>
              <a:rPr lang="en-US"/>
              <a:t>Sharpening and Spatial Filters</a:t>
            </a:r>
          </a:p>
        </p:txBody>
      </p:sp>
      <p:sp>
        <p:nvSpPr>
          <p:cNvPr id="15" name="Slide Number Placeholder 14">
            <a:extLst>
              <a:ext uri="{FF2B5EF4-FFF2-40B4-BE49-F238E27FC236}">
                <a16:creationId xmlns:a16="http://schemas.microsoft.com/office/drawing/2014/main" id="{84DD3E37-81F4-4D23-8CCF-BB7FBCF39BE1}"/>
              </a:ext>
            </a:extLst>
          </p:cNvPr>
          <p:cNvSpPr>
            <a:spLocks noGrp="1"/>
          </p:cNvSpPr>
          <p:nvPr>
            <p:ph type="sldNum" sz="quarter" idx="12"/>
          </p:nvPr>
        </p:nvSpPr>
        <p:spPr/>
        <p:txBody>
          <a:bodyPr/>
          <a:lstStyle/>
          <a:p>
            <a:fld id="{A764D214-15FA-44EA-90A9-5C0F2003FD5D}" type="slidenum">
              <a:rPr lang="en-US" smtClean="0"/>
              <a:t>42</a:t>
            </a:fld>
            <a:endParaRPr lang="en-US"/>
          </a:p>
        </p:txBody>
      </p:sp>
    </p:spTree>
    <p:extLst>
      <p:ext uri="{BB962C8B-B14F-4D97-AF65-F5344CB8AC3E}">
        <p14:creationId xmlns:p14="http://schemas.microsoft.com/office/powerpoint/2010/main" val="576719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2175-0F12-4972-8895-5390821DCEFF}"/>
              </a:ext>
            </a:extLst>
          </p:cNvPr>
          <p:cNvSpPr>
            <a:spLocks noGrp="1"/>
          </p:cNvSpPr>
          <p:nvPr>
            <p:ph type="title"/>
          </p:nvPr>
        </p:nvSpPr>
        <p:spPr/>
        <p:txBody>
          <a:bodyPr>
            <a:normAutofit/>
          </a:bodyPr>
          <a:lstStyle/>
          <a:p>
            <a:r>
              <a:rPr lang="en-US" sz="3600" dirty="0">
                <a:solidFill>
                  <a:schemeClr val="tx1"/>
                </a:solidFill>
              </a:rPr>
              <a:t>Using the Second Derivative for Image Sharpening The Laplacian </a:t>
            </a:r>
            <a:endParaRPr lang="en-US"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B444C2-19D9-442F-B1D7-2013D1A0ED59}"/>
                  </a:ext>
                </a:extLst>
              </p:cNvPr>
              <p:cNvSpPr>
                <a:spLocks noGrp="1"/>
              </p:cNvSpPr>
              <p:nvPr>
                <p:ph idx="1"/>
              </p:nvPr>
            </p:nvSpPr>
            <p:spPr>
              <a:xfrm>
                <a:off x="1097280" y="1845733"/>
                <a:ext cx="10058400" cy="4344051"/>
              </a:xfrm>
            </p:spPr>
            <p:txBody>
              <a:bodyPr>
                <a:normAutofit fontScale="70000" lnSpcReduction="20000"/>
              </a:bodyPr>
              <a:lstStyle/>
              <a:p>
                <a:pPr>
                  <a:lnSpc>
                    <a:spcPct val="150000"/>
                  </a:lnSpc>
                  <a:buFont typeface="Wingdings" panose="05000000000000000000" pitchFamily="2" charset="2"/>
                  <a:buChar char="v"/>
                </a:pPr>
                <a:r>
                  <a:rPr lang="en-US" sz="2300" dirty="0">
                    <a:solidFill>
                      <a:schemeClr val="tx1"/>
                    </a:solidFill>
                  </a:rPr>
                  <a:t>We use the Laplacian for image sharpening is,</a:t>
                </a:r>
              </a:p>
              <a:p>
                <a:pPr marL="0" indent="0">
                  <a:lnSpc>
                    <a:spcPct val="150000"/>
                  </a:lnSpc>
                  <a:buNone/>
                </a:pPr>
                <a14:m>
                  <m:oMathPara xmlns:m="http://schemas.openxmlformats.org/officeDocument/2006/math">
                    <m:oMathParaPr>
                      <m:jc m:val="centerGroup"/>
                    </m:oMathParaPr>
                    <m:oMath xmlns:m="http://schemas.openxmlformats.org/officeDocument/2006/math">
                      <m:r>
                        <a:rPr lang="en-US" sz="2300" b="0" i="1" smtClean="0">
                          <a:solidFill>
                            <a:schemeClr val="tx1"/>
                          </a:solidFill>
                          <a:latin typeface="Cambria Math" panose="02040503050406030204" pitchFamily="18" charset="0"/>
                        </a:rPr>
                        <m:t>𝑔</m:t>
                      </m:r>
                      <m:d>
                        <m:dPr>
                          <m:ctrlPr>
                            <a:rPr lang="en-US" sz="2300" b="0" i="1" smtClean="0">
                              <a:solidFill>
                                <a:schemeClr val="tx1"/>
                              </a:solidFill>
                              <a:latin typeface="Cambria Math" panose="02040503050406030204" pitchFamily="18" charset="0"/>
                            </a:rPr>
                          </m:ctrlPr>
                        </m:dPr>
                        <m:e>
                          <m:r>
                            <a:rPr lang="en-US" sz="2300" b="0" i="1" smtClean="0">
                              <a:solidFill>
                                <a:schemeClr val="tx1"/>
                              </a:solidFill>
                              <a:latin typeface="Cambria Math" panose="02040503050406030204" pitchFamily="18" charset="0"/>
                            </a:rPr>
                            <m:t>𝑥</m:t>
                          </m:r>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𝑦</m:t>
                          </m:r>
                        </m:e>
                      </m:d>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𝑓</m:t>
                      </m:r>
                      <m:d>
                        <m:dPr>
                          <m:ctrlPr>
                            <a:rPr lang="en-US" sz="2300" b="0" i="1" smtClean="0">
                              <a:solidFill>
                                <a:schemeClr val="tx1"/>
                              </a:solidFill>
                              <a:latin typeface="Cambria Math" panose="02040503050406030204" pitchFamily="18" charset="0"/>
                            </a:rPr>
                          </m:ctrlPr>
                        </m:dPr>
                        <m:e>
                          <m:r>
                            <a:rPr lang="en-US" sz="2300" b="0" i="1" smtClean="0">
                              <a:solidFill>
                                <a:schemeClr val="tx1"/>
                              </a:solidFill>
                              <a:latin typeface="Cambria Math" panose="02040503050406030204" pitchFamily="18" charset="0"/>
                            </a:rPr>
                            <m:t>𝑥</m:t>
                          </m:r>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𝑦</m:t>
                          </m:r>
                        </m:e>
                      </m:d>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𝑐</m:t>
                      </m:r>
                      <m:d>
                        <m:dPr>
                          <m:begChr m:val="["/>
                          <m:endChr m:val="]"/>
                          <m:ctrlPr>
                            <a:rPr lang="en-US" sz="2300" b="0" i="1" smtClean="0">
                              <a:solidFill>
                                <a:schemeClr val="tx1"/>
                              </a:solidFill>
                              <a:latin typeface="Cambria Math" panose="02040503050406030204" pitchFamily="18" charset="0"/>
                            </a:rPr>
                          </m:ctrlPr>
                        </m:dPr>
                        <m:e>
                          <m:sSup>
                            <m:sSupPr>
                              <m:ctrlPr>
                                <a:rPr lang="en-US" sz="2300" b="0" i="1" smtClean="0">
                                  <a:solidFill>
                                    <a:schemeClr val="tx1"/>
                                  </a:solidFill>
                                  <a:latin typeface="Cambria Math" panose="02040503050406030204" pitchFamily="18" charset="0"/>
                                </a:rPr>
                              </m:ctrlPr>
                            </m:sSupPr>
                            <m:e>
                              <m:r>
                                <a:rPr lang="en-US" sz="2300" b="0" i="1" smtClean="0">
                                  <a:solidFill>
                                    <a:schemeClr val="tx1"/>
                                  </a:solidFill>
                                  <a:latin typeface="Cambria Math" panose="02040503050406030204" pitchFamily="18" charset="0"/>
                                  <a:ea typeface="Cambria Math" panose="02040503050406030204" pitchFamily="18" charset="0"/>
                                </a:rPr>
                                <m:t>∆</m:t>
                              </m:r>
                            </m:e>
                            <m:sup>
                              <m:r>
                                <a:rPr lang="en-US" sz="2300" b="0" i="1" smtClean="0">
                                  <a:solidFill>
                                    <a:schemeClr val="tx1"/>
                                  </a:solidFill>
                                  <a:latin typeface="Cambria Math" panose="02040503050406030204" pitchFamily="18" charset="0"/>
                                </a:rPr>
                                <m:t>2</m:t>
                              </m:r>
                            </m:sup>
                          </m:sSup>
                          <m:r>
                            <a:rPr lang="en-US" sz="2300" b="0" i="1" smtClean="0">
                              <a:solidFill>
                                <a:schemeClr val="tx1"/>
                              </a:solidFill>
                              <a:latin typeface="Cambria Math" panose="02040503050406030204" pitchFamily="18" charset="0"/>
                            </a:rPr>
                            <m:t>𝑓</m:t>
                          </m:r>
                          <m:d>
                            <m:dPr>
                              <m:ctrlPr>
                                <a:rPr lang="en-US" sz="2300" b="0" i="1" smtClean="0">
                                  <a:solidFill>
                                    <a:schemeClr val="tx1"/>
                                  </a:solidFill>
                                  <a:latin typeface="Cambria Math" panose="02040503050406030204" pitchFamily="18" charset="0"/>
                                </a:rPr>
                              </m:ctrlPr>
                            </m:dPr>
                            <m:e>
                              <m:r>
                                <a:rPr lang="en-US" sz="2300" b="0" i="1" smtClean="0">
                                  <a:solidFill>
                                    <a:schemeClr val="tx1"/>
                                  </a:solidFill>
                                  <a:latin typeface="Cambria Math" panose="02040503050406030204" pitchFamily="18" charset="0"/>
                                </a:rPr>
                                <m:t>𝑥</m:t>
                              </m:r>
                              <m:r>
                                <a:rPr lang="en-US" sz="2300" b="0" i="1" smtClean="0">
                                  <a:solidFill>
                                    <a:schemeClr val="tx1"/>
                                  </a:solidFill>
                                  <a:latin typeface="Cambria Math" panose="02040503050406030204" pitchFamily="18" charset="0"/>
                                </a:rPr>
                                <m:t>,</m:t>
                              </m:r>
                              <m:r>
                                <a:rPr lang="en-US" sz="2300" b="0" i="1" smtClean="0">
                                  <a:solidFill>
                                    <a:schemeClr val="tx1"/>
                                  </a:solidFill>
                                  <a:latin typeface="Cambria Math" panose="02040503050406030204" pitchFamily="18" charset="0"/>
                                </a:rPr>
                                <m:t>𝑦</m:t>
                              </m:r>
                            </m:e>
                          </m:d>
                        </m:e>
                      </m:d>
                    </m:oMath>
                  </m:oMathPara>
                </a14:m>
                <a:endParaRPr lang="en-US" sz="2300" b="0" dirty="0">
                  <a:solidFill>
                    <a:schemeClr val="tx1"/>
                  </a:solidFill>
                </a:endParaRPr>
              </a:p>
              <a:p>
                <a:pPr marL="0" indent="0">
                  <a:lnSpc>
                    <a:spcPct val="150000"/>
                  </a:lnSpc>
                  <a:buNone/>
                </a:pPr>
                <a:r>
                  <a:rPr lang="en-US" sz="2300" dirty="0">
                    <a:solidFill>
                      <a:schemeClr val="tx1"/>
                    </a:solidFill>
                  </a:rPr>
                  <a:t>C = -1, center co-efficient is negative, and c = +1, center co-efficient is positive.</a:t>
                </a:r>
              </a:p>
              <a:p>
                <a:pPr>
                  <a:lnSpc>
                    <a:spcPct val="150000"/>
                  </a:lnSpc>
                  <a:buFont typeface="Wingdings" panose="05000000000000000000" pitchFamily="2" charset="2"/>
                  <a:buChar char="v"/>
                </a:pPr>
                <a:r>
                  <a:rPr lang="en-US" sz="2300" dirty="0"/>
                  <a:t>Use </a:t>
                </a:r>
                <a:r>
                  <a:rPr lang="en-US" sz="2300" b="1" dirty="0"/>
                  <a:t>highlights intensity </a:t>
                </a:r>
                <a:r>
                  <a:rPr lang="en-US" sz="2300" dirty="0"/>
                  <a:t>discontinuities in an image.</a:t>
                </a:r>
              </a:p>
              <a:p>
                <a:pPr>
                  <a:lnSpc>
                    <a:spcPct val="150000"/>
                  </a:lnSpc>
                  <a:buFont typeface="Wingdings" panose="05000000000000000000" pitchFamily="2" charset="2"/>
                  <a:buChar char="v"/>
                </a:pPr>
                <a:r>
                  <a:rPr lang="en-US" sz="2300" b="1" dirty="0"/>
                  <a:t>Deemphasizes </a:t>
                </a:r>
                <a:r>
                  <a:rPr lang="en-US" sz="2300" dirty="0"/>
                  <a:t>regions with </a:t>
                </a:r>
                <a:r>
                  <a:rPr lang="en-US" sz="2300" b="1" dirty="0"/>
                  <a:t>slowly varying </a:t>
                </a:r>
                <a:r>
                  <a:rPr lang="en-US" sz="2300" dirty="0"/>
                  <a:t>intensity levels.</a:t>
                </a:r>
              </a:p>
              <a:p>
                <a:pPr>
                  <a:lnSpc>
                    <a:spcPct val="150000"/>
                  </a:lnSpc>
                  <a:buFont typeface="Wingdings" panose="05000000000000000000" pitchFamily="2" charset="2"/>
                  <a:buChar char="v"/>
                </a:pPr>
                <a:r>
                  <a:rPr lang="en-US" sz="2300" dirty="0"/>
                  <a:t>Produce images that have </a:t>
                </a:r>
                <a:r>
                  <a:rPr lang="en-US" sz="2300" b="1" dirty="0"/>
                  <a:t>grayish edge lines </a:t>
                </a:r>
                <a:r>
                  <a:rPr lang="en-US" sz="2300" dirty="0"/>
                  <a:t>and other discontinuities with </a:t>
                </a:r>
                <a:r>
                  <a:rPr lang="en-US" sz="2300" b="1" dirty="0"/>
                  <a:t>featureless background</a:t>
                </a:r>
                <a:r>
                  <a:rPr lang="en-US" sz="2300" dirty="0"/>
                  <a:t>.</a:t>
                </a:r>
              </a:p>
              <a:p>
                <a:pPr>
                  <a:lnSpc>
                    <a:spcPct val="150000"/>
                  </a:lnSpc>
                  <a:buFont typeface="Wingdings" panose="05000000000000000000" pitchFamily="2" charset="2"/>
                  <a:buChar char="v"/>
                </a:pPr>
                <a:r>
                  <a:rPr lang="en-US" sz="2300" b="1" dirty="0"/>
                  <a:t>Recovery the background features: </a:t>
                </a:r>
                <a:r>
                  <a:rPr lang="en-US" sz="2300" dirty="0"/>
                  <a:t>add the </a:t>
                </a:r>
                <a:r>
                  <a:rPr lang="en-US" sz="2300" b="1" dirty="0"/>
                  <a:t>Laplacian image </a:t>
                </a:r>
                <a:r>
                  <a:rPr lang="en-US" sz="2300" dirty="0"/>
                  <a:t>to the </a:t>
                </a:r>
                <a:r>
                  <a:rPr lang="en-US" sz="2300" b="1" dirty="0"/>
                  <a:t>original</a:t>
                </a:r>
                <a:r>
                  <a:rPr lang="en-US" sz="2300" dirty="0"/>
                  <a:t>. </a:t>
                </a:r>
              </a:p>
              <a:p>
                <a:pPr>
                  <a:lnSpc>
                    <a:spcPct val="150000"/>
                  </a:lnSpc>
                  <a:buFont typeface="Wingdings" panose="05000000000000000000" pitchFamily="2" charset="2"/>
                  <a:buChar char="v"/>
                </a:pPr>
                <a:r>
                  <a:rPr lang="en-US" sz="2300" b="1" dirty="0"/>
                  <a:t>Note: </a:t>
                </a:r>
                <a:r>
                  <a:rPr lang="en-US" sz="2300" dirty="0"/>
                  <a:t>If the definition used has a </a:t>
                </a:r>
                <a:r>
                  <a:rPr lang="en-US" sz="2300" b="1" dirty="0"/>
                  <a:t>negative center coefficient</a:t>
                </a:r>
                <a:r>
                  <a:rPr lang="en-US" sz="2300" dirty="0"/>
                  <a:t>, then we </a:t>
                </a:r>
                <a:r>
                  <a:rPr lang="en-US" sz="2300" b="1" dirty="0"/>
                  <a:t>subtract</a:t>
                </a:r>
                <a:r>
                  <a:rPr lang="en-US" sz="2300" dirty="0"/>
                  <a:t>, rather than add, the Laplacian image to obtain a </a:t>
                </a:r>
                <a:r>
                  <a:rPr lang="en-US" sz="2300" b="1" dirty="0"/>
                  <a:t>sharpened result</a:t>
                </a:r>
                <a:r>
                  <a:rPr lang="en-US" sz="2300" dirty="0"/>
                  <a:t>. </a:t>
                </a:r>
                <a:br>
                  <a:rPr lang="en-US" dirty="0"/>
                </a:b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2B444C2-19D9-442F-B1D7-2013D1A0ED59}"/>
                  </a:ext>
                </a:extLst>
              </p:cNvPr>
              <p:cNvSpPr>
                <a:spLocks noGrp="1" noRot="1" noChangeAspect="1" noMove="1" noResize="1" noEditPoints="1" noAdjustHandles="1" noChangeArrowheads="1" noChangeShapeType="1" noTextEdit="1"/>
              </p:cNvSpPr>
              <p:nvPr>
                <p:ph idx="1"/>
              </p:nvPr>
            </p:nvSpPr>
            <p:spPr>
              <a:xfrm>
                <a:off x="1097280" y="1845733"/>
                <a:ext cx="10058400" cy="4344051"/>
              </a:xfrm>
              <a:blipFill>
                <a:blip r:embed="rId2"/>
                <a:stretch>
                  <a:fillRect l="-1212" r="-103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BA40CEA-E9AE-4ADE-8883-42E2708DEAAB}"/>
              </a:ext>
            </a:extLst>
          </p:cNvPr>
          <p:cNvSpPr>
            <a:spLocks noGrp="1"/>
          </p:cNvSpPr>
          <p:nvPr>
            <p:ph type="dt" sz="half" idx="10"/>
          </p:nvPr>
        </p:nvSpPr>
        <p:spPr/>
        <p:txBody>
          <a:bodyPr/>
          <a:lstStyle/>
          <a:p>
            <a:fld id="{387898BA-A4CD-43E0-A6D8-21322C7A84D3}" type="datetime1">
              <a:rPr lang="en-US" smtClean="0"/>
              <a:t>11/17/2024</a:t>
            </a:fld>
            <a:endParaRPr lang="en-US"/>
          </a:p>
        </p:txBody>
      </p:sp>
      <p:sp>
        <p:nvSpPr>
          <p:cNvPr id="5" name="Footer Placeholder 4">
            <a:extLst>
              <a:ext uri="{FF2B5EF4-FFF2-40B4-BE49-F238E27FC236}">
                <a16:creationId xmlns:a16="http://schemas.microsoft.com/office/drawing/2014/main" id="{78A056B5-0222-48ED-8E20-0B37CD4C77DC}"/>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E2401E7C-CEC6-4C9C-A6A6-2A56ACE5F156}"/>
              </a:ext>
            </a:extLst>
          </p:cNvPr>
          <p:cNvSpPr>
            <a:spLocks noGrp="1"/>
          </p:cNvSpPr>
          <p:nvPr>
            <p:ph type="sldNum" sz="quarter" idx="12"/>
          </p:nvPr>
        </p:nvSpPr>
        <p:spPr/>
        <p:txBody>
          <a:bodyPr/>
          <a:lstStyle/>
          <a:p>
            <a:fld id="{A764D214-15FA-44EA-90A9-5C0F2003FD5D}" type="slidenum">
              <a:rPr lang="en-US" smtClean="0"/>
              <a:t>43</a:t>
            </a:fld>
            <a:endParaRPr lang="en-US"/>
          </a:p>
        </p:txBody>
      </p:sp>
    </p:spTree>
    <p:extLst>
      <p:ext uri="{BB962C8B-B14F-4D97-AF65-F5344CB8AC3E}">
        <p14:creationId xmlns:p14="http://schemas.microsoft.com/office/powerpoint/2010/main" val="2006247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C6D2-4E92-4748-9870-F7C14FDC6AF9}"/>
              </a:ext>
            </a:extLst>
          </p:cNvPr>
          <p:cNvSpPr>
            <a:spLocks noGrp="1"/>
          </p:cNvSpPr>
          <p:nvPr>
            <p:ph type="title"/>
          </p:nvPr>
        </p:nvSpPr>
        <p:spPr/>
        <p:txBody>
          <a:bodyPr>
            <a:normAutofit/>
          </a:bodyPr>
          <a:lstStyle/>
          <a:p>
            <a:r>
              <a:rPr lang="en-US" sz="3600" dirty="0">
                <a:solidFill>
                  <a:schemeClr val="tx1"/>
                </a:solidFill>
              </a:rPr>
              <a:t>Using the Second Derivative for Image Sharpening The Laplacian </a:t>
            </a:r>
            <a:endParaRPr lang="en-US" sz="3600" dirty="0"/>
          </a:p>
        </p:txBody>
      </p:sp>
      <p:sp>
        <p:nvSpPr>
          <p:cNvPr id="3" name="Content Placeholder 2">
            <a:extLst>
              <a:ext uri="{FF2B5EF4-FFF2-40B4-BE49-F238E27FC236}">
                <a16:creationId xmlns:a16="http://schemas.microsoft.com/office/drawing/2014/main" id="{BE6D81FF-612C-4F6F-9652-985BE0029C0A}"/>
              </a:ext>
            </a:extLst>
          </p:cNvPr>
          <p:cNvSpPr>
            <a:spLocks noGrp="1"/>
          </p:cNvSpPr>
          <p:nvPr>
            <p:ph idx="1"/>
          </p:nvPr>
        </p:nvSpPr>
        <p:spPr/>
        <p:txBody>
          <a:bodyPr/>
          <a:lstStyle/>
          <a:p>
            <a:pPr algn="just"/>
            <a:r>
              <a:rPr lang="en-US" b="1" dirty="0"/>
              <a:t>Example: </a:t>
            </a:r>
            <a:r>
              <a:rPr lang="en-US" dirty="0"/>
              <a:t>Apply Laplacian filters on the following image and sharpened it and enhance the blurred edge.</a:t>
            </a:r>
          </a:p>
          <a:p>
            <a:endParaRPr lang="en-US" dirty="0"/>
          </a:p>
          <a:p>
            <a:endParaRPr lang="en-US" dirty="0"/>
          </a:p>
        </p:txBody>
      </p:sp>
      <p:graphicFrame>
        <p:nvGraphicFramePr>
          <p:cNvPr id="4" name="Table 3">
            <a:extLst>
              <a:ext uri="{FF2B5EF4-FFF2-40B4-BE49-F238E27FC236}">
                <a16:creationId xmlns:a16="http://schemas.microsoft.com/office/drawing/2014/main" id="{C8CE84AB-9308-4B54-B4CE-44FAB45C6D6C}"/>
              </a:ext>
            </a:extLst>
          </p:cNvPr>
          <p:cNvGraphicFramePr>
            <a:graphicFrameLocks noGrp="1"/>
          </p:cNvGraphicFramePr>
          <p:nvPr>
            <p:extLst>
              <p:ext uri="{D42A27DB-BD31-4B8C-83A1-F6EECF244321}">
                <p14:modId xmlns:p14="http://schemas.microsoft.com/office/powerpoint/2010/main" val="1051791180"/>
              </p:ext>
            </p:extLst>
          </p:nvPr>
        </p:nvGraphicFramePr>
        <p:xfrm>
          <a:off x="1097280" y="2493277"/>
          <a:ext cx="2166424" cy="1483360"/>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70840">
                <a:tc>
                  <a:txBody>
                    <a:bodyPr/>
                    <a:lstStyle/>
                    <a:p>
                      <a:pPr algn="ctr"/>
                      <a:r>
                        <a:rPr lang="en-US"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70840">
                <a:tc>
                  <a:txBody>
                    <a:bodyPr/>
                    <a:lstStyle/>
                    <a:p>
                      <a:pPr algn="ctr"/>
                      <a:r>
                        <a:rPr lang="en-US"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70840">
                <a:tc>
                  <a:txBody>
                    <a:bodyPr/>
                    <a:lstStyle/>
                    <a:p>
                      <a:pPr algn="ctr"/>
                      <a:r>
                        <a:rPr lang="en-US"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70840">
                <a:tc>
                  <a:txBody>
                    <a:bodyPr/>
                    <a:lstStyle/>
                    <a:p>
                      <a:pPr algn="ctr"/>
                      <a:r>
                        <a:rPr lang="en-US"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p:graphicFrame>
        <p:nvGraphicFramePr>
          <p:cNvPr id="5" name="Table 4">
            <a:extLst>
              <a:ext uri="{FF2B5EF4-FFF2-40B4-BE49-F238E27FC236}">
                <a16:creationId xmlns:a16="http://schemas.microsoft.com/office/drawing/2014/main" id="{96557FD7-4E84-4224-A3E3-148B8BFB1812}"/>
              </a:ext>
            </a:extLst>
          </p:cNvPr>
          <p:cNvGraphicFramePr>
            <a:graphicFrameLocks noGrp="1"/>
          </p:cNvGraphicFramePr>
          <p:nvPr>
            <p:extLst>
              <p:ext uri="{D42A27DB-BD31-4B8C-83A1-F6EECF244321}">
                <p14:modId xmlns:p14="http://schemas.microsoft.com/office/powerpoint/2010/main" val="2416272924"/>
              </p:ext>
            </p:extLst>
          </p:nvPr>
        </p:nvGraphicFramePr>
        <p:xfrm>
          <a:off x="3501484" y="2608358"/>
          <a:ext cx="1442718" cy="1112520"/>
        </p:xfrm>
        <a:graphic>
          <a:graphicData uri="http://schemas.openxmlformats.org/drawingml/2006/table">
            <a:tbl>
              <a:tblPr firstRow="1" bandRow="1">
                <a:tableStyleId>{5C22544A-7EE6-4342-B048-85BDC9FD1C3A}</a:tableStyleId>
              </a:tblPr>
              <a:tblGrid>
                <a:gridCol w="480906">
                  <a:extLst>
                    <a:ext uri="{9D8B030D-6E8A-4147-A177-3AD203B41FA5}">
                      <a16:colId xmlns:a16="http://schemas.microsoft.com/office/drawing/2014/main" val="215422662"/>
                    </a:ext>
                  </a:extLst>
                </a:gridCol>
                <a:gridCol w="480906">
                  <a:extLst>
                    <a:ext uri="{9D8B030D-6E8A-4147-A177-3AD203B41FA5}">
                      <a16:colId xmlns:a16="http://schemas.microsoft.com/office/drawing/2014/main" val="1188721096"/>
                    </a:ext>
                  </a:extLst>
                </a:gridCol>
                <a:gridCol w="480906">
                  <a:extLst>
                    <a:ext uri="{9D8B030D-6E8A-4147-A177-3AD203B41FA5}">
                      <a16:colId xmlns:a16="http://schemas.microsoft.com/office/drawing/2014/main" val="631936916"/>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612181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422189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0215646"/>
                  </a:ext>
                </a:extLst>
              </a:tr>
            </a:tbl>
          </a:graphicData>
        </a:graphic>
      </p:graphicFrame>
      <p:sp>
        <p:nvSpPr>
          <p:cNvPr id="6" name="TextBox 5">
            <a:extLst>
              <a:ext uri="{FF2B5EF4-FFF2-40B4-BE49-F238E27FC236}">
                <a16:creationId xmlns:a16="http://schemas.microsoft.com/office/drawing/2014/main" id="{F8440D8D-CE55-45D9-97D9-A294966F669C}"/>
              </a:ext>
            </a:extLst>
          </p:cNvPr>
          <p:cNvSpPr txBox="1"/>
          <p:nvPr/>
        </p:nvSpPr>
        <p:spPr>
          <a:xfrm>
            <a:off x="1758460" y="3948502"/>
            <a:ext cx="844061" cy="369332"/>
          </a:xfrm>
          <a:prstGeom prst="rect">
            <a:avLst/>
          </a:prstGeom>
          <a:noFill/>
        </p:spPr>
        <p:txBody>
          <a:bodyPr wrap="square" rtlCol="0">
            <a:spAutoFit/>
          </a:bodyPr>
          <a:lstStyle/>
          <a:p>
            <a:r>
              <a:rPr lang="en-US" dirty="0"/>
              <a:t>f(</a:t>
            </a:r>
            <a:r>
              <a:rPr lang="en-US" dirty="0" err="1"/>
              <a:t>x,y</a:t>
            </a:r>
            <a:r>
              <a:rPr lang="en-US" dirty="0"/>
              <a:t>)</a:t>
            </a:r>
          </a:p>
        </p:txBody>
      </p:sp>
      <p:sp>
        <p:nvSpPr>
          <p:cNvPr id="7" name="TextBox 6">
            <a:extLst>
              <a:ext uri="{FF2B5EF4-FFF2-40B4-BE49-F238E27FC236}">
                <a16:creationId xmlns:a16="http://schemas.microsoft.com/office/drawing/2014/main" id="{510AFE99-9042-462E-B792-A3FB5830A19F}"/>
              </a:ext>
            </a:extLst>
          </p:cNvPr>
          <p:cNvSpPr txBox="1"/>
          <p:nvPr/>
        </p:nvSpPr>
        <p:spPr>
          <a:xfrm>
            <a:off x="3858657" y="3763836"/>
            <a:ext cx="844061" cy="369332"/>
          </a:xfrm>
          <a:prstGeom prst="rect">
            <a:avLst/>
          </a:prstGeom>
          <a:noFill/>
        </p:spPr>
        <p:txBody>
          <a:bodyPr wrap="square" rtlCol="0">
            <a:spAutoFit/>
          </a:bodyPr>
          <a:lstStyle/>
          <a:p>
            <a:r>
              <a:rPr lang="en-US" dirty="0"/>
              <a:t>Mask</a:t>
            </a:r>
          </a:p>
        </p:txBody>
      </p:sp>
      <p:sp>
        <p:nvSpPr>
          <p:cNvPr id="8" name="Arrow: Right 7">
            <a:extLst>
              <a:ext uri="{FF2B5EF4-FFF2-40B4-BE49-F238E27FC236}">
                <a16:creationId xmlns:a16="http://schemas.microsoft.com/office/drawing/2014/main" id="{AA82518B-ABDE-4F7D-BCA8-2666CDDD9497}"/>
              </a:ext>
            </a:extLst>
          </p:cNvPr>
          <p:cNvSpPr/>
          <p:nvPr/>
        </p:nvSpPr>
        <p:spPr>
          <a:xfrm>
            <a:off x="5040241" y="2953296"/>
            <a:ext cx="418024" cy="422644"/>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aphicFrame>
        <p:nvGraphicFramePr>
          <p:cNvPr id="9" name="Table 8">
            <a:extLst>
              <a:ext uri="{FF2B5EF4-FFF2-40B4-BE49-F238E27FC236}">
                <a16:creationId xmlns:a16="http://schemas.microsoft.com/office/drawing/2014/main" id="{ADE32F29-D84A-426B-80C2-BED80A71A9C8}"/>
              </a:ext>
            </a:extLst>
          </p:cNvPr>
          <p:cNvGraphicFramePr>
            <a:graphicFrameLocks noGrp="1"/>
          </p:cNvGraphicFramePr>
          <p:nvPr>
            <p:extLst>
              <p:ext uri="{D42A27DB-BD31-4B8C-83A1-F6EECF244321}">
                <p14:modId xmlns:p14="http://schemas.microsoft.com/office/powerpoint/2010/main" val="3855676714"/>
              </p:ext>
            </p:extLst>
          </p:nvPr>
        </p:nvGraphicFramePr>
        <p:xfrm>
          <a:off x="5513946" y="2210853"/>
          <a:ext cx="2824090" cy="2225040"/>
        </p:xfrm>
        <a:graphic>
          <a:graphicData uri="http://schemas.openxmlformats.org/drawingml/2006/table">
            <a:tbl>
              <a:tblPr firstRow="1" bandRow="1">
                <a:tableStyleId>{5C22544A-7EE6-4342-B048-85BDC9FD1C3A}</a:tableStyleId>
              </a:tblPr>
              <a:tblGrid>
                <a:gridCol w="407337">
                  <a:extLst>
                    <a:ext uri="{9D8B030D-6E8A-4147-A177-3AD203B41FA5}">
                      <a16:colId xmlns:a16="http://schemas.microsoft.com/office/drawing/2014/main" val="2111597301"/>
                    </a:ext>
                  </a:extLst>
                </a:gridCol>
                <a:gridCol w="407337">
                  <a:extLst>
                    <a:ext uri="{9D8B030D-6E8A-4147-A177-3AD203B41FA5}">
                      <a16:colId xmlns:a16="http://schemas.microsoft.com/office/drawing/2014/main" val="1301376417"/>
                    </a:ext>
                  </a:extLst>
                </a:gridCol>
                <a:gridCol w="502354">
                  <a:extLst>
                    <a:ext uri="{9D8B030D-6E8A-4147-A177-3AD203B41FA5}">
                      <a16:colId xmlns:a16="http://schemas.microsoft.com/office/drawing/2014/main" val="373746495"/>
                    </a:ext>
                  </a:extLst>
                </a:gridCol>
                <a:gridCol w="502354">
                  <a:extLst>
                    <a:ext uri="{9D8B030D-6E8A-4147-A177-3AD203B41FA5}">
                      <a16:colId xmlns:a16="http://schemas.microsoft.com/office/drawing/2014/main" val="4138505715"/>
                    </a:ext>
                  </a:extLst>
                </a:gridCol>
                <a:gridCol w="502354">
                  <a:extLst>
                    <a:ext uri="{9D8B030D-6E8A-4147-A177-3AD203B41FA5}">
                      <a16:colId xmlns:a16="http://schemas.microsoft.com/office/drawing/2014/main" val="597901597"/>
                    </a:ext>
                  </a:extLst>
                </a:gridCol>
                <a:gridCol w="502354">
                  <a:extLst>
                    <a:ext uri="{9D8B030D-6E8A-4147-A177-3AD203B41FA5}">
                      <a16:colId xmlns:a16="http://schemas.microsoft.com/office/drawing/2014/main" val="971788648"/>
                    </a:ext>
                  </a:extLst>
                </a:gridCol>
              </a:tblGrid>
              <a:tr h="370840">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890986"/>
                  </a:ext>
                </a:extLst>
              </a:tr>
              <a:tr h="370840">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rgbClr val="FF0000"/>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70840">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rgbClr val="FF0000"/>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70840">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rgbClr val="FF0000"/>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70840">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rgbClr val="FF0000"/>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rgbClr val="FF0000"/>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r h="370840">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150506"/>
                  </a:ext>
                </a:extLst>
              </a:tr>
            </a:tbl>
          </a:graphicData>
        </a:graphic>
      </p:graphicFrame>
      <p:sp>
        <p:nvSpPr>
          <p:cNvPr id="10" name="TextBox 9">
            <a:extLst>
              <a:ext uri="{FF2B5EF4-FFF2-40B4-BE49-F238E27FC236}">
                <a16:creationId xmlns:a16="http://schemas.microsoft.com/office/drawing/2014/main" id="{B181E694-32C2-44EB-B521-F655968120AB}"/>
              </a:ext>
            </a:extLst>
          </p:cNvPr>
          <p:cNvSpPr txBox="1"/>
          <p:nvPr/>
        </p:nvSpPr>
        <p:spPr>
          <a:xfrm>
            <a:off x="6126480" y="4435893"/>
            <a:ext cx="1758461" cy="369332"/>
          </a:xfrm>
          <a:prstGeom prst="rect">
            <a:avLst/>
          </a:prstGeom>
          <a:noFill/>
        </p:spPr>
        <p:txBody>
          <a:bodyPr wrap="square" rtlCol="0">
            <a:spAutoFit/>
          </a:bodyPr>
          <a:lstStyle/>
          <a:p>
            <a:r>
              <a:rPr lang="en-US" dirty="0"/>
              <a:t>Pixel replication</a:t>
            </a:r>
          </a:p>
        </p:txBody>
      </p:sp>
      <p:graphicFrame>
        <p:nvGraphicFramePr>
          <p:cNvPr id="12" name="Table 11">
            <a:extLst>
              <a:ext uri="{FF2B5EF4-FFF2-40B4-BE49-F238E27FC236}">
                <a16:creationId xmlns:a16="http://schemas.microsoft.com/office/drawing/2014/main" id="{F3E6A57F-7D62-4E01-BA96-FED95349D535}"/>
              </a:ext>
            </a:extLst>
          </p:cNvPr>
          <p:cNvGraphicFramePr>
            <a:graphicFrameLocks noGrp="1"/>
          </p:cNvGraphicFramePr>
          <p:nvPr>
            <p:extLst>
              <p:ext uri="{D42A27DB-BD31-4B8C-83A1-F6EECF244321}">
                <p14:modId xmlns:p14="http://schemas.microsoft.com/office/powerpoint/2010/main" val="3320978987"/>
              </p:ext>
            </p:extLst>
          </p:nvPr>
        </p:nvGraphicFramePr>
        <p:xfrm>
          <a:off x="8907780" y="2493277"/>
          <a:ext cx="2166424" cy="1483360"/>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70840">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70840">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70840">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70840">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71C1A2-7B34-407D-A62E-DDE5C8130B1B}"/>
                  </a:ext>
                </a:extLst>
              </p:cNvPr>
              <p:cNvSpPr txBox="1"/>
              <p:nvPr/>
            </p:nvSpPr>
            <p:spPr>
              <a:xfrm>
                <a:off x="9149264" y="2092850"/>
                <a:ext cx="17584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5171C1A2-7B34-407D-A62E-DDE5C8130B1B}"/>
                  </a:ext>
                </a:extLst>
              </p:cNvPr>
              <p:cNvSpPr txBox="1">
                <a:spLocks noRot="1" noChangeAspect="1" noMove="1" noResize="1" noEditPoints="1" noAdjustHandles="1" noChangeArrowheads="1" noChangeShapeType="1" noTextEdit="1"/>
              </p:cNvSpPr>
              <p:nvPr/>
            </p:nvSpPr>
            <p:spPr>
              <a:xfrm>
                <a:off x="9149264" y="2092850"/>
                <a:ext cx="1758461" cy="369332"/>
              </a:xfrm>
              <a:prstGeom prst="rect">
                <a:avLst/>
              </a:prstGeom>
              <a:blipFill>
                <a:blip r:embed="rId2"/>
                <a:stretch>
                  <a:fillRect b="-14754"/>
                </a:stretch>
              </a:blipFill>
            </p:spPr>
            <p:txBody>
              <a:bodyPr/>
              <a:lstStyle/>
              <a:p>
                <a:r>
                  <a:rPr lang="en-US">
                    <a:noFill/>
                  </a:rPr>
                  <a:t> </a:t>
                </a:r>
              </a:p>
            </p:txBody>
          </p:sp>
        </mc:Fallback>
      </mc:AlternateContent>
      <p:graphicFrame>
        <p:nvGraphicFramePr>
          <p:cNvPr id="14" name="Table 13">
            <a:extLst>
              <a:ext uri="{FF2B5EF4-FFF2-40B4-BE49-F238E27FC236}">
                <a16:creationId xmlns:a16="http://schemas.microsoft.com/office/drawing/2014/main" id="{EE96C25E-1373-49F8-A800-750B62AA09FC}"/>
              </a:ext>
            </a:extLst>
          </p:cNvPr>
          <p:cNvGraphicFramePr>
            <a:graphicFrameLocks noGrp="1"/>
          </p:cNvGraphicFramePr>
          <p:nvPr>
            <p:extLst>
              <p:ext uri="{D42A27DB-BD31-4B8C-83A1-F6EECF244321}">
                <p14:modId xmlns:p14="http://schemas.microsoft.com/office/powerpoint/2010/main" val="153758924"/>
              </p:ext>
            </p:extLst>
          </p:nvPr>
        </p:nvGraphicFramePr>
        <p:xfrm>
          <a:off x="8945282" y="4542666"/>
          <a:ext cx="2166424" cy="1326428"/>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31607">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31607">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31607">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31607">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64E4F2-6083-40E9-86D1-8B6585BBB345}"/>
                  </a:ext>
                </a:extLst>
              </p:cNvPr>
              <p:cNvSpPr txBox="1"/>
              <p:nvPr/>
            </p:nvSpPr>
            <p:spPr>
              <a:xfrm>
                <a:off x="8471682" y="5931285"/>
                <a:ext cx="17584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AF64E4F2-6083-40E9-86D1-8B6585BBB345}"/>
                  </a:ext>
                </a:extLst>
              </p:cNvPr>
              <p:cNvSpPr txBox="1">
                <a:spLocks noRot="1" noChangeAspect="1" noMove="1" noResize="1" noEditPoints="1" noAdjustHandles="1" noChangeArrowheads="1" noChangeShapeType="1" noTextEdit="1"/>
              </p:cNvSpPr>
              <p:nvPr/>
            </p:nvSpPr>
            <p:spPr>
              <a:xfrm>
                <a:off x="8471682" y="5931285"/>
                <a:ext cx="1758461" cy="369332"/>
              </a:xfrm>
              <a:prstGeom prst="rect">
                <a:avLst/>
              </a:prstGeom>
              <a:blipFill>
                <a:blip r:embed="rId3"/>
                <a:stretch>
                  <a:fillRect r="-72917" b="-13115"/>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B3A33010-23E8-4C2E-AF00-4125F6DAD825}"/>
              </a:ext>
            </a:extLst>
          </p:cNvPr>
          <p:cNvSpPr/>
          <p:nvPr/>
        </p:nvSpPr>
        <p:spPr>
          <a:xfrm>
            <a:off x="8424193" y="2953296"/>
            <a:ext cx="418024" cy="422644"/>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Arrow: Down 17">
            <a:extLst>
              <a:ext uri="{FF2B5EF4-FFF2-40B4-BE49-F238E27FC236}">
                <a16:creationId xmlns:a16="http://schemas.microsoft.com/office/drawing/2014/main" id="{9809CCEA-2417-4339-A62B-CB90F11ABA2E}"/>
              </a:ext>
            </a:extLst>
          </p:cNvPr>
          <p:cNvSpPr/>
          <p:nvPr/>
        </p:nvSpPr>
        <p:spPr>
          <a:xfrm>
            <a:off x="9762978" y="4085011"/>
            <a:ext cx="467165" cy="34119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a:extLst>
              <a:ext uri="{FF2B5EF4-FFF2-40B4-BE49-F238E27FC236}">
                <a16:creationId xmlns:a16="http://schemas.microsoft.com/office/drawing/2014/main" id="{B7E5F6A1-E41F-4829-AD6D-C0A6B81DA377}"/>
              </a:ext>
            </a:extLst>
          </p:cNvPr>
          <p:cNvSpPr>
            <a:spLocks noGrp="1"/>
          </p:cNvSpPr>
          <p:nvPr>
            <p:ph type="dt" sz="half" idx="10"/>
          </p:nvPr>
        </p:nvSpPr>
        <p:spPr/>
        <p:txBody>
          <a:bodyPr/>
          <a:lstStyle/>
          <a:p>
            <a:fld id="{7D5FA745-395D-46F9-BCA7-2E2BF4CDAEDD}" type="datetime1">
              <a:rPr lang="en-US" smtClean="0"/>
              <a:t>11/17/2024</a:t>
            </a:fld>
            <a:endParaRPr lang="en-US"/>
          </a:p>
        </p:txBody>
      </p:sp>
      <p:sp>
        <p:nvSpPr>
          <p:cNvPr id="17" name="Footer Placeholder 16">
            <a:extLst>
              <a:ext uri="{FF2B5EF4-FFF2-40B4-BE49-F238E27FC236}">
                <a16:creationId xmlns:a16="http://schemas.microsoft.com/office/drawing/2014/main" id="{46A21861-C3B1-4C28-B2BA-31BE148032FD}"/>
              </a:ext>
            </a:extLst>
          </p:cNvPr>
          <p:cNvSpPr>
            <a:spLocks noGrp="1"/>
          </p:cNvSpPr>
          <p:nvPr>
            <p:ph type="ftr" sz="quarter" idx="11"/>
          </p:nvPr>
        </p:nvSpPr>
        <p:spPr/>
        <p:txBody>
          <a:bodyPr/>
          <a:lstStyle/>
          <a:p>
            <a:r>
              <a:rPr lang="en-US"/>
              <a:t>Sharpening and Spatial Filters</a:t>
            </a:r>
          </a:p>
        </p:txBody>
      </p:sp>
      <p:sp>
        <p:nvSpPr>
          <p:cNvPr id="19" name="Slide Number Placeholder 18">
            <a:extLst>
              <a:ext uri="{FF2B5EF4-FFF2-40B4-BE49-F238E27FC236}">
                <a16:creationId xmlns:a16="http://schemas.microsoft.com/office/drawing/2014/main" id="{DE1A9818-2B09-4975-90A1-A44A520CAB4C}"/>
              </a:ext>
            </a:extLst>
          </p:cNvPr>
          <p:cNvSpPr>
            <a:spLocks noGrp="1"/>
          </p:cNvSpPr>
          <p:nvPr>
            <p:ph type="sldNum" sz="quarter" idx="12"/>
          </p:nvPr>
        </p:nvSpPr>
        <p:spPr/>
        <p:txBody>
          <a:bodyPr/>
          <a:lstStyle/>
          <a:p>
            <a:fld id="{A764D214-15FA-44EA-90A9-5C0F2003FD5D}" type="slidenum">
              <a:rPr lang="en-US" smtClean="0"/>
              <a:t>44</a:t>
            </a:fld>
            <a:endParaRPr lang="en-US"/>
          </a:p>
        </p:txBody>
      </p:sp>
    </p:spTree>
    <p:extLst>
      <p:ext uri="{BB962C8B-B14F-4D97-AF65-F5344CB8AC3E}">
        <p14:creationId xmlns:p14="http://schemas.microsoft.com/office/powerpoint/2010/main" val="63428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D637-9C19-48FF-93A1-922F6A3E2D9C}"/>
              </a:ext>
            </a:extLst>
          </p:cNvPr>
          <p:cNvSpPr>
            <a:spLocks noGrp="1"/>
          </p:cNvSpPr>
          <p:nvPr>
            <p:ph type="title"/>
          </p:nvPr>
        </p:nvSpPr>
        <p:spPr/>
        <p:txBody>
          <a:bodyPr>
            <a:normAutofit/>
          </a:bodyPr>
          <a:lstStyle/>
          <a:p>
            <a:r>
              <a:rPr lang="en-US" sz="3600" dirty="0">
                <a:solidFill>
                  <a:schemeClr val="tx1"/>
                </a:solidFill>
              </a:rPr>
              <a:t>Using the Second Derivative for Image Sharpening The Laplacian </a:t>
            </a:r>
            <a:endParaRPr lang="en-US" sz="3600" dirty="0"/>
          </a:p>
        </p:txBody>
      </p:sp>
      <p:pic>
        <p:nvPicPr>
          <p:cNvPr id="8" name="Picture 7">
            <a:extLst>
              <a:ext uri="{FF2B5EF4-FFF2-40B4-BE49-F238E27FC236}">
                <a16:creationId xmlns:a16="http://schemas.microsoft.com/office/drawing/2014/main" id="{1EDF6E4B-9978-4A4E-B621-86A0E97FCEEA}"/>
              </a:ext>
            </a:extLst>
          </p:cNvPr>
          <p:cNvPicPr>
            <a:picLocks noChangeAspect="1"/>
          </p:cNvPicPr>
          <p:nvPr/>
        </p:nvPicPr>
        <p:blipFill>
          <a:blip r:embed="rId2"/>
          <a:stretch>
            <a:fillRect/>
          </a:stretch>
        </p:blipFill>
        <p:spPr>
          <a:xfrm>
            <a:off x="1097281" y="1856936"/>
            <a:ext cx="4501662" cy="1856935"/>
          </a:xfrm>
          <a:prstGeom prst="rect">
            <a:avLst/>
          </a:prstGeom>
        </p:spPr>
      </p:pic>
      <p:graphicFrame>
        <p:nvGraphicFramePr>
          <p:cNvPr id="9" name="Table 8">
            <a:extLst>
              <a:ext uri="{FF2B5EF4-FFF2-40B4-BE49-F238E27FC236}">
                <a16:creationId xmlns:a16="http://schemas.microsoft.com/office/drawing/2014/main" id="{C733A5B6-8628-4CCD-BD63-2B19A8686A23}"/>
              </a:ext>
            </a:extLst>
          </p:cNvPr>
          <p:cNvGraphicFramePr>
            <a:graphicFrameLocks noGrp="1"/>
          </p:cNvGraphicFramePr>
          <p:nvPr>
            <p:extLst>
              <p:ext uri="{D42A27DB-BD31-4B8C-83A1-F6EECF244321}">
                <p14:modId xmlns:p14="http://schemas.microsoft.com/office/powerpoint/2010/main" val="3245211432"/>
              </p:ext>
            </p:extLst>
          </p:nvPr>
        </p:nvGraphicFramePr>
        <p:xfrm>
          <a:off x="8623496" y="2225336"/>
          <a:ext cx="2532183" cy="1249812"/>
        </p:xfrm>
        <a:graphic>
          <a:graphicData uri="http://schemas.openxmlformats.org/drawingml/2006/table">
            <a:tbl>
              <a:tblPr firstRow="1" bandRow="1">
                <a:tableStyleId>{5C22544A-7EE6-4342-B048-85BDC9FD1C3A}</a:tableStyleId>
              </a:tblPr>
              <a:tblGrid>
                <a:gridCol w="844061">
                  <a:extLst>
                    <a:ext uri="{9D8B030D-6E8A-4147-A177-3AD203B41FA5}">
                      <a16:colId xmlns:a16="http://schemas.microsoft.com/office/drawing/2014/main" val="2362910702"/>
                    </a:ext>
                  </a:extLst>
                </a:gridCol>
                <a:gridCol w="844061">
                  <a:extLst>
                    <a:ext uri="{9D8B030D-6E8A-4147-A177-3AD203B41FA5}">
                      <a16:colId xmlns:a16="http://schemas.microsoft.com/office/drawing/2014/main" val="1290321109"/>
                    </a:ext>
                  </a:extLst>
                </a:gridCol>
                <a:gridCol w="844061">
                  <a:extLst>
                    <a:ext uri="{9D8B030D-6E8A-4147-A177-3AD203B41FA5}">
                      <a16:colId xmlns:a16="http://schemas.microsoft.com/office/drawing/2014/main" val="1229879213"/>
                    </a:ext>
                  </a:extLst>
                </a:gridCol>
              </a:tblGrid>
              <a:tr h="416604">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924464"/>
                  </a:ext>
                </a:extLst>
              </a:tr>
              <a:tr h="416604">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-4</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96089"/>
                  </a:ext>
                </a:extLst>
              </a:tr>
              <a:tr h="416604">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0</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50790"/>
                  </a:ext>
                </a:extLst>
              </a:tr>
            </a:tbl>
          </a:graphicData>
        </a:graphic>
      </p:graphicFrame>
      <p:sp>
        <p:nvSpPr>
          <p:cNvPr id="10" name="TextBox 9">
            <a:extLst>
              <a:ext uri="{FF2B5EF4-FFF2-40B4-BE49-F238E27FC236}">
                <a16:creationId xmlns:a16="http://schemas.microsoft.com/office/drawing/2014/main" id="{AECDDC95-9C6C-4732-9A8F-AD8AECA5AFA5}"/>
              </a:ext>
            </a:extLst>
          </p:cNvPr>
          <p:cNvSpPr txBox="1"/>
          <p:nvPr/>
        </p:nvSpPr>
        <p:spPr>
          <a:xfrm>
            <a:off x="1575582" y="3774916"/>
            <a:ext cx="1772530" cy="369332"/>
          </a:xfrm>
          <a:prstGeom prst="rect">
            <a:avLst/>
          </a:prstGeom>
          <a:noFill/>
        </p:spPr>
        <p:txBody>
          <a:bodyPr wrap="square" rtlCol="0">
            <a:spAutoFit/>
          </a:bodyPr>
          <a:lstStyle/>
          <a:p>
            <a:r>
              <a:rPr lang="en-US" b="1" dirty="0"/>
              <a:t>Image</a:t>
            </a:r>
          </a:p>
        </p:txBody>
      </p:sp>
      <p:sp>
        <p:nvSpPr>
          <p:cNvPr id="11" name="TextBox 10">
            <a:extLst>
              <a:ext uri="{FF2B5EF4-FFF2-40B4-BE49-F238E27FC236}">
                <a16:creationId xmlns:a16="http://schemas.microsoft.com/office/drawing/2014/main" id="{1BBFD121-3E0A-4E16-82F7-0C7A1746CFBC}"/>
              </a:ext>
            </a:extLst>
          </p:cNvPr>
          <p:cNvSpPr txBox="1"/>
          <p:nvPr/>
        </p:nvSpPr>
        <p:spPr>
          <a:xfrm>
            <a:off x="3475499" y="3774916"/>
            <a:ext cx="1996833" cy="369332"/>
          </a:xfrm>
          <a:prstGeom prst="rect">
            <a:avLst/>
          </a:prstGeom>
          <a:noFill/>
        </p:spPr>
        <p:txBody>
          <a:bodyPr wrap="square" rtlCol="0">
            <a:spAutoFit/>
          </a:bodyPr>
          <a:lstStyle/>
          <a:p>
            <a:r>
              <a:rPr lang="en-US" b="1" dirty="0"/>
              <a:t>Laplacian Image</a:t>
            </a:r>
          </a:p>
        </p:txBody>
      </p:sp>
      <p:sp>
        <p:nvSpPr>
          <p:cNvPr id="12" name="TextBox 11">
            <a:extLst>
              <a:ext uri="{FF2B5EF4-FFF2-40B4-BE49-F238E27FC236}">
                <a16:creationId xmlns:a16="http://schemas.microsoft.com/office/drawing/2014/main" id="{F2D25192-976D-4CF5-8478-1B1B4DB00247}"/>
              </a:ext>
            </a:extLst>
          </p:cNvPr>
          <p:cNvSpPr txBox="1"/>
          <p:nvPr/>
        </p:nvSpPr>
        <p:spPr>
          <a:xfrm>
            <a:off x="9520696" y="3562543"/>
            <a:ext cx="886265" cy="369332"/>
          </a:xfrm>
          <a:prstGeom prst="rect">
            <a:avLst/>
          </a:prstGeom>
          <a:noFill/>
        </p:spPr>
        <p:txBody>
          <a:bodyPr wrap="square" rtlCol="0">
            <a:spAutoFit/>
          </a:bodyPr>
          <a:lstStyle/>
          <a:p>
            <a:r>
              <a:rPr lang="en-US" b="1" dirty="0"/>
              <a:t>Mask</a:t>
            </a:r>
          </a:p>
        </p:txBody>
      </p:sp>
      <p:pic>
        <p:nvPicPr>
          <p:cNvPr id="13" name="Picture 12">
            <a:extLst>
              <a:ext uri="{FF2B5EF4-FFF2-40B4-BE49-F238E27FC236}">
                <a16:creationId xmlns:a16="http://schemas.microsoft.com/office/drawing/2014/main" id="{73BC9CC1-895A-49D6-817B-120AA61C688E}"/>
              </a:ext>
            </a:extLst>
          </p:cNvPr>
          <p:cNvPicPr>
            <a:picLocks noChangeAspect="1"/>
          </p:cNvPicPr>
          <p:nvPr/>
        </p:nvPicPr>
        <p:blipFill>
          <a:blip r:embed="rId3"/>
          <a:stretch>
            <a:fillRect/>
          </a:stretch>
        </p:blipFill>
        <p:spPr>
          <a:xfrm>
            <a:off x="5601286" y="1856936"/>
            <a:ext cx="2361028" cy="1856935"/>
          </a:xfrm>
          <a:prstGeom prst="rect">
            <a:avLst/>
          </a:prstGeom>
        </p:spPr>
      </p:pic>
      <p:sp>
        <p:nvSpPr>
          <p:cNvPr id="14" name="TextBox 13">
            <a:extLst>
              <a:ext uri="{FF2B5EF4-FFF2-40B4-BE49-F238E27FC236}">
                <a16:creationId xmlns:a16="http://schemas.microsoft.com/office/drawing/2014/main" id="{E63A73FA-198F-4309-AFD2-8E9BCD0A982F}"/>
              </a:ext>
            </a:extLst>
          </p:cNvPr>
          <p:cNvSpPr txBox="1"/>
          <p:nvPr/>
        </p:nvSpPr>
        <p:spPr>
          <a:xfrm>
            <a:off x="5792759" y="3777175"/>
            <a:ext cx="1996833" cy="369332"/>
          </a:xfrm>
          <a:prstGeom prst="rect">
            <a:avLst/>
          </a:prstGeom>
          <a:noFill/>
        </p:spPr>
        <p:txBody>
          <a:bodyPr wrap="square" rtlCol="0">
            <a:spAutoFit/>
          </a:bodyPr>
          <a:lstStyle/>
          <a:p>
            <a:r>
              <a:rPr lang="en-US" b="1" dirty="0"/>
              <a:t>Sharpened Image</a:t>
            </a:r>
          </a:p>
        </p:txBody>
      </p:sp>
      <p:pic>
        <p:nvPicPr>
          <p:cNvPr id="15" name="Picture 14">
            <a:extLst>
              <a:ext uri="{FF2B5EF4-FFF2-40B4-BE49-F238E27FC236}">
                <a16:creationId xmlns:a16="http://schemas.microsoft.com/office/drawing/2014/main" id="{2F4B5A6C-6ED9-48CD-8510-9BB255F008DB}"/>
              </a:ext>
            </a:extLst>
          </p:cNvPr>
          <p:cNvPicPr>
            <a:picLocks noChangeAspect="1"/>
          </p:cNvPicPr>
          <p:nvPr/>
        </p:nvPicPr>
        <p:blipFill>
          <a:blip r:embed="rId4"/>
          <a:stretch>
            <a:fillRect/>
          </a:stretch>
        </p:blipFill>
        <p:spPr>
          <a:xfrm>
            <a:off x="1097281" y="4324137"/>
            <a:ext cx="2250832" cy="1754891"/>
          </a:xfrm>
          <a:prstGeom prst="rect">
            <a:avLst/>
          </a:prstGeom>
        </p:spPr>
      </p:pic>
      <p:sp>
        <p:nvSpPr>
          <p:cNvPr id="16" name="TextBox 15">
            <a:extLst>
              <a:ext uri="{FF2B5EF4-FFF2-40B4-BE49-F238E27FC236}">
                <a16:creationId xmlns:a16="http://schemas.microsoft.com/office/drawing/2014/main" id="{C1A947CD-0471-465F-AA18-A93002622382}"/>
              </a:ext>
            </a:extLst>
          </p:cNvPr>
          <p:cNvSpPr txBox="1"/>
          <p:nvPr/>
        </p:nvSpPr>
        <p:spPr>
          <a:xfrm>
            <a:off x="1309075" y="5988061"/>
            <a:ext cx="1996833" cy="369332"/>
          </a:xfrm>
          <a:prstGeom prst="rect">
            <a:avLst/>
          </a:prstGeom>
          <a:noFill/>
        </p:spPr>
        <p:txBody>
          <a:bodyPr wrap="square" rtlCol="0">
            <a:spAutoFit/>
          </a:bodyPr>
          <a:lstStyle/>
          <a:p>
            <a:r>
              <a:rPr lang="en-US" b="1" dirty="0"/>
              <a:t>Sharpened Image</a:t>
            </a:r>
          </a:p>
        </p:txBody>
      </p:sp>
      <p:sp>
        <p:nvSpPr>
          <p:cNvPr id="19" name="Arrow: Left 18">
            <a:extLst>
              <a:ext uri="{FF2B5EF4-FFF2-40B4-BE49-F238E27FC236}">
                <a16:creationId xmlns:a16="http://schemas.microsoft.com/office/drawing/2014/main" id="{E0E540E6-679C-42EB-9854-E529DBD187DE}"/>
              </a:ext>
            </a:extLst>
          </p:cNvPr>
          <p:cNvSpPr/>
          <p:nvPr/>
        </p:nvSpPr>
        <p:spPr>
          <a:xfrm>
            <a:off x="3650953" y="4734384"/>
            <a:ext cx="1230535" cy="934395"/>
          </a:xfrm>
          <a:prstGeom prst="lef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a:extLst>
              <a:ext uri="{FF2B5EF4-FFF2-40B4-BE49-F238E27FC236}">
                <a16:creationId xmlns:a16="http://schemas.microsoft.com/office/drawing/2014/main" id="{C6B6D335-806D-4225-962C-4AAC427A8F09}"/>
              </a:ext>
            </a:extLst>
          </p:cNvPr>
          <p:cNvGraphicFramePr>
            <a:graphicFrameLocks noGrp="1"/>
          </p:cNvGraphicFramePr>
          <p:nvPr>
            <p:extLst>
              <p:ext uri="{D42A27DB-BD31-4B8C-83A1-F6EECF244321}">
                <p14:modId xmlns:p14="http://schemas.microsoft.com/office/powerpoint/2010/main" val="2208904113"/>
              </p:ext>
            </p:extLst>
          </p:nvPr>
        </p:nvGraphicFramePr>
        <p:xfrm>
          <a:off x="5430131" y="4576676"/>
          <a:ext cx="2532183" cy="1249812"/>
        </p:xfrm>
        <a:graphic>
          <a:graphicData uri="http://schemas.openxmlformats.org/drawingml/2006/table">
            <a:tbl>
              <a:tblPr firstRow="1" bandRow="1">
                <a:tableStyleId>{5C22544A-7EE6-4342-B048-85BDC9FD1C3A}</a:tableStyleId>
              </a:tblPr>
              <a:tblGrid>
                <a:gridCol w="844061">
                  <a:extLst>
                    <a:ext uri="{9D8B030D-6E8A-4147-A177-3AD203B41FA5}">
                      <a16:colId xmlns:a16="http://schemas.microsoft.com/office/drawing/2014/main" val="2362910702"/>
                    </a:ext>
                  </a:extLst>
                </a:gridCol>
                <a:gridCol w="844061">
                  <a:extLst>
                    <a:ext uri="{9D8B030D-6E8A-4147-A177-3AD203B41FA5}">
                      <a16:colId xmlns:a16="http://schemas.microsoft.com/office/drawing/2014/main" val="1290321109"/>
                    </a:ext>
                  </a:extLst>
                </a:gridCol>
                <a:gridCol w="844061">
                  <a:extLst>
                    <a:ext uri="{9D8B030D-6E8A-4147-A177-3AD203B41FA5}">
                      <a16:colId xmlns:a16="http://schemas.microsoft.com/office/drawing/2014/main" val="1229879213"/>
                    </a:ext>
                  </a:extLst>
                </a:gridCol>
              </a:tblGrid>
              <a:tr h="416604">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5924464"/>
                  </a:ext>
                </a:extLst>
              </a:tr>
              <a:tr h="416604">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-8</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96089"/>
                  </a:ext>
                </a:extLst>
              </a:tr>
              <a:tr h="416604">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r>
                        <a:rPr lang="en-US" sz="1800" b="1" dirty="0">
                          <a:solidFill>
                            <a:schemeClr val="tx1"/>
                          </a:solidFill>
                          <a:effectLst/>
                          <a:latin typeface="+mj-lt"/>
                          <a:ea typeface="Calibri" panose="020F0502020204030204" pitchFamily="34" charset="0"/>
                          <a:cs typeface="Times New Roman" panose="02020603050405020304" pitchFamily="18" charset="0"/>
                        </a:rPr>
                        <a:t>1</a:t>
                      </a: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50790"/>
                  </a:ext>
                </a:extLst>
              </a:tr>
            </a:tbl>
          </a:graphicData>
        </a:graphic>
      </p:graphicFrame>
      <p:sp>
        <p:nvSpPr>
          <p:cNvPr id="21" name="TextBox 20">
            <a:extLst>
              <a:ext uri="{FF2B5EF4-FFF2-40B4-BE49-F238E27FC236}">
                <a16:creationId xmlns:a16="http://schemas.microsoft.com/office/drawing/2014/main" id="{CF8B86DC-0D4C-41A0-9892-2ECF02B08EE2}"/>
              </a:ext>
            </a:extLst>
          </p:cNvPr>
          <p:cNvSpPr txBox="1"/>
          <p:nvPr/>
        </p:nvSpPr>
        <p:spPr>
          <a:xfrm>
            <a:off x="6348042" y="5887325"/>
            <a:ext cx="886265" cy="369332"/>
          </a:xfrm>
          <a:prstGeom prst="rect">
            <a:avLst/>
          </a:prstGeom>
          <a:noFill/>
        </p:spPr>
        <p:txBody>
          <a:bodyPr wrap="square" rtlCol="0">
            <a:spAutoFit/>
          </a:bodyPr>
          <a:lstStyle/>
          <a:p>
            <a:r>
              <a:rPr lang="en-US" b="1" dirty="0"/>
              <a:t>Mask</a:t>
            </a:r>
          </a:p>
        </p:txBody>
      </p:sp>
      <p:sp>
        <p:nvSpPr>
          <p:cNvPr id="22" name="Arrow: Left 21">
            <a:extLst>
              <a:ext uri="{FF2B5EF4-FFF2-40B4-BE49-F238E27FC236}">
                <a16:creationId xmlns:a16="http://schemas.microsoft.com/office/drawing/2014/main" id="{9ADA3068-8708-4BCD-A391-514B3C5F834F}"/>
              </a:ext>
            </a:extLst>
          </p:cNvPr>
          <p:cNvSpPr/>
          <p:nvPr/>
        </p:nvSpPr>
        <p:spPr>
          <a:xfrm>
            <a:off x="7962314" y="2511042"/>
            <a:ext cx="576775" cy="678399"/>
          </a:xfrm>
          <a:prstGeom prst="lef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AA5829E7-E37F-476C-B1CA-E141A078B1BD}"/>
              </a:ext>
            </a:extLst>
          </p:cNvPr>
          <p:cNvSpPr>
            <a:spLocks noGrp="1"/>
          </p:cNvSpPr>
          <p:nvPr>
            <p:ph type="dt" sz="half" idx="10"/>
          </p:nvPr>
        </p:nvSpPr>
        <p:spPr/>
        <p:txBody>
          <a:bodyPr/>
          <a:lstStyle/>
          <a:p>
            <a:fld id="{0F1F2EC6-A59C-4061-856F-4773303668D4}" type="datetime1">
              <a:rPr lang="en-US" smtClean="0"/>
              <a:t>11/17/2024</a:t>
            </a:fld>
            <a:endParaRPr lang="en-US"/>
          </a:p>
        </p:txBody>
      </p:sp>
      <p:sp>
        <p:nvSpPr>
          <p:cNvPr id="4" name="Footer Placeholder 3">
            <a:extLst>
              <a:ext uri="{FF2B5EF4-FFF2-40B4-BE49-F238E27FC236}">
                <a16:creationId xmlns:a16="http://schemas.microsoft.com/office/drawing/2014/main" id="{FD63D6CB-8C19-4DFC-9A59-C1A007EEB218}"/>
              </a:ext>
            </a:extLst>
          </p:cNvPr>
          <p:cNvSpPr>
            <a:spLocks noGrp="1"/>
          </p:cNvSpPr>
          <p:nvPr>
            <p:ph type="ftr" sz="quarter" idx="11"/>
          </p:nvPr>
        </p:nvSpPr>
        <p:spPr/>
        <p:txBody>
          <a:bodyPr/>
          <a:lstStyle/>
          <a:p>
            <a:r>
              <a:rPr lang="en-US"/>
              <a:t>Sharpening and Spatial Filters</a:t>
            </a:r>
          </a:p>
        </p:txBody>
      </p:sp>
      <p:sp>
        <p:nvSpPr>
          <p:cNvPr id="5" name="Slide Number Placeholder 4">
            <a:extLst>
              <a:ext uri="{FF2B5EF4-FFF2-40B4-BE49-F238E27FC236}">
                <a16:creationId xmlns:a16="http://schemas.microsoft.com/office/drawing/2014/main" id="{DA04A229-A7E1-4326-919F-C5111309175C}"/>
              </a:ext>
            </a:extLst>
          </p:cNvPr>
          <p:cNvSpPr>
            <a:spLocks noGrp="1"/>
          </p:cNvSpPr>
          <p:nvPr>
            <p:ph type="sldNum" sz="quarter" idx="12"/>
          </p:nvPr>
        </p:nvSpPr>
        <p:spPr/>
        <p:txBody>
          <a:bodyPr/>
          <a:lstStyle/>
          <a:p>
            <a:fld id="{A764D214-15FA-44EA-90A9-5C0F2003FD5D}" type="slidenum">
              <a:rPr lang="en-US" smtClean="0"/>
              <a:t>45</a:t>
            </a:fld>
            <a:endParaRPr lang="en-US"/>
          </a:p>
        </p:txBody>
      </p:sp>
    </p:spTree>
    <p:extLst>
      <p:ext uri="{BB962C8B-B14F-4D97-AF65-F5344CB8AC3E}">
        <p14:creationId xmlns:p14="http://schemas.microsoft.com/office/powerpoint/2010/main" val="36863115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599B-A590-46AC-BF4C-BAB596C51AA4}"/>
              </a:ext>
            </a:extLst>
          </p:cNvPr>
          <p:cNvSpPr>
            <a:spLocks noGrp="1"/>
          </p:cNvSpPr>
          <p:nvPr>
            <p:ph type="title"/>
          </p:nvPr>
        </p:nvSpPr>
        <p:spPr/>
        <p:txBody>
          <a:bodyPr>
            <a:normAutofit/>
          </a:bodyPr>
          <a:lstStyle/>
          <a:p>
            <a:r>
              <a:rPr lang="en-US" sz="3600" dirty="0">
                <a:solidFill>
                  <a:schemeClr val="tx1"/>
                </a:solidFill>
              </a:rPr>
              <a:t>Using the Second Derivative for Image Sharpening The Laplacian </a:t>
            </a:r>
            <a:endParaRPr lang="en-US" sz="3600" dirty="0"/>
          </a:p>
        </p:txBody>
      </p:sp>
      <p:pic>
        <p:nvPicPr>
          <p:cNvPr id="4" name="Content Placeholder 3">
            <a:extLst>
              <a:ext uri="{FF2B5EF4-FFF2-40B4-BE49-F238E27FC236}">
                <a16:creationId xmlns:a16="http://schemas.microsoft.com/office/drawing/2014/main" id="{DC5EF3B3-578D-48CD-ADA4-E1DE21739965}"/>
              </a:ext>
            </a:extLst>
          </p:cNvPr>
          <p:cNvPicPr>
            <a:picLocks noGrp="1" noChangeAspect="1"/>
          </p:cNvPicPr>
          <p:nvPr>
            <p:ph idx="1"/>
          </p:nvPr>
        </p:nvPicPr>
        <p:blipFill>
          <a:blip r:embed="rId2"/>
          <a:stretch>
            <a:fillRect/>
          </a:stretch>
        </p:blipFill>
        <p:spPr>
          <a:xfrm>
            <a:off x="2635567" y="1847700"/>
            <a:ext cx="6981825" cy="3429000"/>
          </a:xfrm>
          <a:prstGeom prst="rect">
            <a:avLst/>
          </a:prstGeom>
        </p:spPr>
      </p:pic>
      <p:sp>
        <p:nvSpPr>
          <p:cNvPr id="5" name="Rectangle 4">
            <a:extLst>
              <a:ext uri="{FF2B5EF4-FFF2-40B4-BE49-F238E27FC236}">
                <a16:creationId xmlns:a16="http://schemas.microsoft.com/office/drawing/2014/main" id="{098BE806-126F-4B35-88FF-C83CA30D743D}"/>
              </a:ext>
            </a:extLst>
          </p:cNvPr>
          <p:cNvSpPr/>
          <p:nvPr/>
        </p:nvSpPr>
        <p:spPr>
          <a:xfrm>
            <a:off x="1237957" y="5094069"/>
            <a:ext cx="10058400" cy="1796902"/>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000" dirty="0">
                <a:solidFill>
                  <a:srgbClr val="000000"/>
                </a:solidFill>
                <a:latin typeface="+mj-lt"/>
              </a:rPr>
              <a:t>A significant improvement in sharpness over previous filter because use additional differentiation (sharpening) in the diagonal directions.</a:t>
            </a:r>
          </a:p>
          <a:p>
            <a:pPr algn="just">
              <a:lnSpc>
                <a:spcPct val="150000"/>
              </a:lnSpc>
            </a:pPr>
            <a:r>
              <a:rPr lang="en-US" dirty="0">
                <a:latin typeface="+mj-lt"/>
              </a:rPr>
              <a:t> </a:t>
            </a:r>
            <a:br>
              <a:rPr lang="en-US" dirty="0"/>
            </a:br>
            <a:endParaRPr lang="en-US" dirty="0"/>
          </a:p>
        </p:txBody>
      </p:sp>
      <p:sp>
        <p:nvSpPr>
          <p:cNvPr id="3" name="Date Placeholder 2">
            <a:extLst>
              <a:ext uri="{FF2B5EF4-FFF2-40B4-BE49-F238E27FC236}">
                <a16:creationId xmlns:a16="http://schemas.microsoft.com/office/drawing/2014/main" id="{34C4BE62-2A97-4431-A96B-306110037759}"/>
              </a:ext>
            </a:extLst>
          </p:cNvPr>
          <p:cNvSpPr>
            <a:spLocks noGrp="1"/>
          </p:cNvSpPr>
          <p:nvPr>
            <p:ph type="dt" sz="half" idx="10"/>
          </p:nvPr>
        </p:nvSpPr>
        <p:spPr/>
        <p:txBody>
          <a:bodyPr/>
          <a:lstStyle/>
          <a:p>
            <a:fld id="{3C0467C0-27CB-48F5-A84A-A4F8D66E5DFF}" type="datetime1">
              <a:rPr lang="en-US" smtClean="0"/>
              <a:t>11/17/2024</a:t>
            </a:fld>
            <a:endParaRPr lang="en-US"/>
          </a:p>
        </p:txBody>
      </p:sp>
      <p:sp>
        <p:nvSpPr>
          <p:cNvPr id="6" name="Footer Placeholder 5">
            <a:extLst>
              <a:ext uri="{FF2B5EF4-FFF2-40B4-BE49-F238E27FC236}">
                <a16:creationId xmlns:a16="http://schemas.microsoft.com/office/drawing/2014/main" id="{D93A7B91-3A0F-4441-839A-0A9DA1D325D9}"/>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08DD580C-025E-4A20-BFEB-133C004E9915}"/>
              </a:ext>
            </a:extLst>
          </p:cNvPr>
          <p:cNvSpPr>
            <a:spLocks noGrp="1"/>
          </p:cNvSpPr>
          <p:nvPr>
            <p:ph type="sldNum" sz="quarter" idx="12"/>
          </p:nvPr>
        </p:nvSpPr>
        <p:spPr/>
        <p:txBody>
          <a:bodyPr/>
          <a:lstStyle/>
          <a:p>
            <a:fld id="{A764D214-15FA-44EA-90A9-5C0F2003FD5D}" type="slidenum">
              <a:rPr lang="en-US" smtClean="0"/>
              <a:t>46</a:t>
            </a:fld>
            <a:endParaRPr lang="en-US"/>
          </a:p>
        </p:txBody>
      </p:sp>
    </p:spTree>
    <p:extLst>
      <p:ext uri="{BB962C8B-B14F-4D97-AF65-F5344CB8AC3E}">
        <p14:creationId xmlns:p14="http://schemas.microsoft.com/office/powerpoint/2010/main" val="3406820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90DF-9765-4E5E-93AF-877F511D12A0}"/>
              </a:ext>
            </a:extLst>
          </p:cNvPr>
          <p:cNvSpPr>
            <a:spLocks noGrp="1"/>
          </p:cNvSpPr>
          <p:nvPr>
            <p:ph type="title"/>
          </p:nvPr>
        </p:nvSpPr>
        <p:spPr/>
        <p:txBody>
          <a:bodyPr>
            <a:normAutofit/>
          </a:bodyPr>
          <a:lstStyle/>
          <a:p>
            <a:r>
              <a:rPr lang="en-US" sz="4400" dirty="0"/>
              <a:t>Unsharp Masking and High Boost Filtering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3D1EE7-9519-4D81-828B-0CB5D99B5CC4}"/>
                  </a:ext>
                </a:extLst>
              </p:cNvPr>
              <p:cNvSpPr>
                <a:spLocks noGrp="1"/>
              </p:cNvSpPr>
              <p:nvPr>
                <p:ph idx="1"/>
              </p:nvPr>
            </p:nvSpPr>
            <p:spPr>
              <a:xfrm>
                <a:off x="1097280" y="1845733"/>
                <a:ext cx="10058400" cy="4400321"/>
              </a:xfrm>
            </p:spPr>
            <p:txBody>
              <a:bodyPr>
                <a:normAutofit fontScale="85000" lnSpcReduction="10000"/>
              </a:bodyPr>
              <a:lstStyle/>
              <a:p>
                <a:pPr>
                  <a:lnSpc>
                    <a:spcPct val="150000"/>
                  </a:lnSpc>
                </a:pPr>
                <a:r>
                  <a:rPr lang="en-US" b="1" dirty="0">
                    <a:solidFill>
                      <a:schemeClr val="tx1"/>
                    </a:solidFill>
                  </a:rPr>
                  <a:t>Unsharp masking consists of the following steps:</a:t>
                </a:r>
                <a:br>
                  <a:rPr lang="en-US" dirty="0">
                    <a:solidFill>
                      <a:schemeClr val="tx1"/>
                    </a:solidFill>
                  </a:rPr>
                </a:br>
                <a:r>
                  <a:rPr lang="en-US" dirty="0">
                    <a:solidFill>
                      <a:schemeClr val="tx1"/>
                    </a:solidFill>
                  </a:rPr>
                  <a:t>(1) Blur the original image. Letting denote the blurred image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𝑓</m:t>
                        </m:r>
                      </m:e>
                    </m:acc>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br>
                  <a:rPr lang="en-US" dirty="0">
                    <a:solidFill>
                      <a:schemeClr val="tx1"/>
                    </a:solidFill>
                  </a:rPr>
                </a:br>
                <a:r>
                  <a:rPr lang="en-US" dirty="0">
                    <a:solidFill>
                      <a:schemeClr val="tx1"/>
                    </a:solidFill>
                  </a:rPr>
                  <a:t>(2) Subtract the blurred image from the original (the resulting difference is called the mask). We obtain the mask:</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m:rPr>
                              <m:nor/>
                            </m:rPr>
                            <a:rPr lang="en-US">
                              <a:solidFill>
                                <a:schemeClr val="tx1"/>
                              </a:solidFill>
                            </a:rPr>
                            <m:t>mask</m:t>
                          </m:r>
                          <m:r>
                            <m:rPr>
                              <m:nor/>
                            </m:rPr>
                            <a:rPr lang="en-US" i="1">
                              <a:solidFill>
                                <a:schemeClr val="tx1"/>
                              </a:solidFill>
                            </a:rPr>
                            <m:t> </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𝑓</m:t>
                          </m:r>
                        </m:e>
                      </m:acc>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lvl="0"/>
                <a:r>
                  <a:rPr lang="en-US" dirty="0">
                    <a:solidFill>
                      <a:schemeClr val="tx1"/>
                    </a:solidFill>
                  </a:rPr>
                  <a:t>Add the mask to the original.</a:t>
                </a:r>
              </a:p>
              <a:p>
                <a:pPr mar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𝑔</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m:rPr>
                              <m:nor/>
                            </m:rPr>
                            <a:rPr lang="en-US">
                              <a:solidFill>
                                <a:schemeClr val="tx1"/>
                              </a:solidFill>
                            </a:rPr>
                            <m:t>mask</m:t>
                          </m:r>
                          <m:r>
                            <m:rPr>
                              <m:nor/>
                            </m:rPr>
                            <a:rPr lang="en-US" i="1">
                              <a:solidFill>
                                <a:schemeClr val="tx1"/>
                              </a:solidFill>
                            </a:rPr>
                            <m:t> </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m:oMathPara>
                </a14:m>
                <a:endParaRPr lang="en-US" dirty="0">
                  <a:solidFill>
                    <a:schemeClr val="tx1"/>
                  </a:solidFill>
                </a:endParaRPr>
              </a:p>
              <a:p>
                <a:pPr>
                  <a:lnSpc>
                    <a:spcPct val="170000"/>
                  </a:lnSpc>
                </a:pPr>
                <a:r>
                  <a:rPr lang="en-US" dirty="0">
                    <a:solidFill>
                      <a:schemeClr val="tx1"/>
                    </a:solidFill>
                  </a:rPr>
                  <a:t>Where, </a:t>
                </a:r>
                <a14:m>
                  <m:oMath xmlns:m="http://schemas.openxmlformats.org/officeDocument/2006/math">
                    <m:r>
                      <m:rPr>
                        <m:sty m:val="p"/>
                      </m:rPr>
                      <a:rPr lang="en-US">
                        <a:solidFill>
                          <a:schemeClr val="tx1"/>
                        </a:solidFill>
                        <a:latin typeface="Cambria Math" panose="02040503050406030204" pitchFamily="18" charset="0"/>
                      </a:rPr>
                      <m:t>k</m:t>
                    </m:r>
                    <m:r>
                      <a:rPr lang="en-US">
                        <a:solidFill>
                          <a:schemeClr val="tx1"/>
                        </a:solidFill>
                        <a:latin typeface="Cambria Math" panose="02040503050406030204" pitchFamily="18" charset="0"/>
                      </a:rPr>
                      <m:t>=1</m:t>
                    </m:r>
                  </m:oMath>
                </a14:m>
                <a:r>
                  <a:rPr lang="en-US" dirty="0">
                    <a:solidFill>
                      <a:schemeClr val="tx1"/>
                    </a:solidFill>
                  </a:rPr>
                  <a:t> for unsharp masking.</a:t>
                </a:r>
                <a:br>
                  <a:rPr lang="en-US" dirty="0">
                    <a:solidFill>
                      <a:schemeClr val="tx1"/>
                    </a:solidFill>
                  </a:rPr>
                </a:br>
                <a:r>
                  <a:rPr lang="en-US" b="1" dirty="0">
                    <a:solidFill>
                      <a:schemeClr val="tx1"/>
                    </a:solidFill>
                  </a:rPr>
                  <a:t>High boost Filtering:</a:t>
                </a:r>
              </a:p>
              <a:p>
                <a:pPr lvl="0">
                  <a:lnSpc>
                    <a:spcPct val="170000"/>
                  </a:lnSpc>
                </a:pPr>
                <a:r>
                  <a:rPr lang="en-US" dirty="0">
                    <a:solidFill>
                      <a:schemeClr val="tx1"/>
                    </a:solidFill>
                  </a:rPr>
                  <a:t>When </a:t>
                </a:r>
                <a14:m>
                  <m:oMath xmlns:m="http://schemas.openxmlformats.org/officeDocument/2006/math">
                    <m:r>
                      <a:rPr lang="en-US" i="1">
                        <a:solidFill>
                          <a:schemeClr val="tx1"/>
                        </a:solidFill>
                        <a:latin typeface="Cambria Math" panose="02040503050406030204" pitchFamily="18" charset="0"/>
                      </a:rPr>
                      <m:t>𝑘</m:t>
                    </m:r>
                    <m:r>
                      <a:rPr lang="en-US">
                        <a:solidFill>
                          <a:schemeClr val="tx1"/>
                        </a:solidFill>
                        <a:latin typeface="Cambria Math" panose="02040503050406030204" pitchFamily="18" charset="0"/>
                      </a:rPr>
                      <m:t>&gt;1</m:t>
                    </m:r>
                  </m:oMath>
                </a14:m>
                <a:r>
                  <a:rPr lang="en-US" dirty="0">
                    <a:solidFill>
                      <a:schemeClr val="tx1"/>
                    </a:solidFill>
                  </a:rPr>
                  <a:t>, the process is referred to as high boost filtering.</a:t>
                </a:r>
              </a:p>
              <a:p>
                <a:pPr lvl="0">
                  <a:lnSpc>
                    <a:spcPct val="170000"/>
                  </a:lnSpc>
                </a:pPr>
                <a:r>
                  <a:rPr lang="en-US" b="1" dirty="0">
                    <a:solidFill>
                      <a:schemeClr val="tx1"/>
                    </a:solidFill>
                  </a:rPr>
                  <a:t>Note: </a:t>
                </a:r>
                <a:r>
                  <a:rPr lang="en-US" dirty="0">
                    <a:solidFill>
                      <a:schemeClr val="tx1"/>
                    </a:solidFill>
                  </a:rPr>
                  <a:t>Choosing </a:t>
                </a:r>
                <a14:m>
                  <m:oMath xmlns:m="http://schemas.openxmlformats.org/officeDocument/2006/math">
                    <m:r>
                      <a:rPr lang="en-US" i="1">
                        <a:solidFill>
                          <a:schemeClr val="tx1"/>
                        </a:solidFill>
                        <a:latin typeface="Cambria Math" panose="02040503050406030204" pitchFamily="18" charset="0"/>
                      </a:rPr>
                      <m:t>𝑘</m:t>
                    </m:r>
                    <m:r>
                      <a:rPr lang="en-US">
                        <a:solidFill>
                          <a:schemeClr val="tx1"/>
                        </a:solidFill>
                        <a:latin typeface="Cambria Math" panose="02040503050406030204" pitchFamily="18" charset="0"/>
                      </a:rPr>
                      <m:t>&lt;1</m:t>
                    </m:r>
                  </m:oMath>
                </a14:m>
                <a:r>
                  <a:rPr lang="en-US" dirty="0">
                    <a:solidFill>
                      <a:schemeClr val="tx1"/>
                    </a:solidFill>
                  </a:rPr>
                  <a:t> de-emphasizes the contribution of the unsharp masking.</a:t>
                </a:r>
              </a:p>
              <a:p>
                <a:endParaRPr lang="en-US" dirty="0"/>
              </a:p>
            </p:txBody>
          </p:sp>
        </mc:Choice>
        <mc:Fallback xmlns="">
          <p:sp>
            <p:nvSpPr>
              <p:cNvPr id="3" name="Content Placeholder 2">
                <a:extLst>
                  <a:ext uri="{FF2B5EF4-FFF2-40B4-BE49-F238E27FC236}">
                    <a16:creationId xmlns:a16="http://schemas.microsoft.com/office/drawing/2014/main" id="{1E3D1EE7-9519-4D81-828B-0CB5D99B5CC4}"/>
                  </a:ext>
                </a:extLst>
              </p:cNvPr>
              <p:cNvSpPr>
                <a:spLocks noGrp="1" noRot="1" noChangeAspect="1" noMove="1" noResize="1" noEditPoints="1" noAdjustHandles="1" noChangeArrowheads="1" noChangeShapeType="1" noTextEdit="1"/>
              </p:cNvSpPr>
              <p:nvPr>
                <p:ph idx="1"/>
              </p:nvPr>
            </p:nvSpPr>
            <p:spPr>
              <a:xfrm>
                <a:off x="1097280" y="1845733"/>
                <a:ext cx="10058400" cy="4400321"/>
              </a:xfrm>
              <a:blipFill>
                <a:blip r:embed="rId2"/>
                <a:stretch>
                  <a:fillRect l="-36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B4EDA3B-A880-496D-AC42-E7C4FB6D006D}"/>
              </a:ext>
            </a:extLst>
          </p:cNvPr>
          <p:cNvSpPr>
            <a:spLocks noGrp="1"/>
          </p:cNvSpPr>
          <p:nvPr>
            <p:ph type="dt" sz="half" idx="10"/>
          </p:nvPr>
        </p:nvSpPr>
        <p:spPr/>
        <p:txBody>
          <a:bodyPr/>
          <a:lstStyle/>
          <a:p>
            <a:fld id="{E9475865-7C8B-4815-877A-68475E2DA84B}" type="datetime1">
              <a:rPr lang="en-US" smtClean="0"/>
              <a:t>11/17/2024</a:t>
            </a:fld>
            <a:endParaRPr lang="en-US"/>
          </a:p>
        </p:txBody>
      </p:sp>
      <p:sp>
        <p:nvSpPr>
          <p:cNvPr id="5" name="Footer Placeholder 4">
            <a:extLst>
              <a:ext uri="{FF2B5EF4-FFF2-40B4-BE49-F238E27FC236}">
                <a16:creationId xmlns:a16="http://schemas.microsoft.com/office/drawing/2014/main" id="{07AB0BF2-E7FB-4864-B9FD-03BFE4036915}"/>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BAD414D6-1F10-4203-AE6B-355B5B5B11F1}"/>
              </a:ext>
            </a:extLst>
          </p:cNvPr>
          <p:cNvSpPr>
            <a:spLocks noGrp="1"/>
          </p:cNvSpPr>
          <p:nvPr>
            <p:ph type="sldNum" sz="quarter" idx="12"/>
          </p:nvPr>
        </p:nvSpPr>
        <p:spPr/>
        <p:txBody>
          <a:bodyPr/>
          <a:lstStyle/>
          <a:p>
            <a:fld id="{A764D214-15FA-44EA-90A9-5C0F2003FD5D}" type="slidenum">
              <a:rPr lang="en-US" smtClean="0"/>
              <a:t>47</a:t>
            </a:fld>
            <a:endParaRPr lang="en-US"/>
          </a:p>
        </p:txBody>
      </p:sp>
    </p:spTree>
    <p:extLst>
      <p:ext uri="{BB962C8B-B14F-4D97-AF65-F5344CB8AC3E}">
        <p14:creationId xmlns:p14="http://schemas.microsoft.com/office/powerpoint/2010/main" val="1508233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134C-EE34-4D7F-8D65-719D3DA8AA6E}"/>
              </a:ext>
            </a:extLst>
          </p:cNvPr>
          <p:cNvSpPr>
            <a:spLocks noGrp="1"/>
          </p:cNvSpPr>
          <p:nvPr>
            <p:ph type="title"/>
          </p:nvPr>
        </p:nvSpPr>
        <p:spPr/>
        <p:txBody>
          <a:bodyPr>
            <a:normAutofit/>
          </a:bodyPr>
          <a:lstStyle/>
          <a:p>
            <a:r>
              <a:rPr lang="en-US" sz="4000" dirty="0"/>
              <a:t>Unsharp Masking and High Boost Filtering</a:t>
            </a:r>
          </a:p>
        </p:txBody>
      </p:sp>
      <p:pic>
        <p:nvPicPr>
          <p:cNvPr id="4" name="Content Placeholder 3">
            <a:extLst>
              <a:ext uri="{FF2B5EF4-FFF2-40B4-BE49-F238E27FC236}">
                <a16:creationId xmlns:a16="http://schemas.microsoft.com/office/drawing/2014/main" id="{384181C9-1E33-4EF3-9C23-D45CF9AA74AD}"/>
              </a:ext>
            </a:extLst>
          </p:cNvPr>
          <p:cNvPicPr>
            <a:picLocks noGrp="1" noChangeAspect="1"/>
          </p:cNvPicPr>
          <p:nvPr>
            <p:ph idx="1"/>
          </p:nvPr>
        </p:nvPicPr>
        <p:blipFill>
          <a:blip r:embed="rId2"/>
          <a:stretch>
            <a:fillRect/>
          </a:stretch>
        </p:blipFill>
        <p:spPr>
          <a:xfrm>
            <a:off x="3770141" y="1874398"/>
            <a:ext cx="4332849" cy="4022725"/>
          </a:xfrm>
          <a:prstGeom prst="rect">
            <a:avLst/>
          </a:prstGeom>
        </p:spPr>
      </p:pic>
      <p:sp>
        <p:nvSpPr>
          <p:cNvPr id="3" name="Date Placeholder 2">
            <a:extLst>
              <a:ext uri="{FF2B5EF4-FFF2-40B4-BE49-F238E27FC236}">
                <a16:creationId xmlns:a16="http://schemas.microsoft.com/office/drawing/2014/main" id="{4F82CFA0-3E4B-4ACC-B0A1-90CECC6E82C4}"/>
              </a:ext>
            </a:extLst>
          </p:cNvPr>
          <p:cNvSpPr>
            <a:spLocks noGrp="1"/>
          </p:cNvSpPr>
          <p:nvPr>
            <p:ph type="dt" sz="half" idx="10"/>
          </p:nvPr>
        </p:nvSpPr>
        <p:spPr/>
        <p:txBody>
          <a:bodyPr/>
          <a:lstStyle/>
          <a:p>
            <a:fld id="{BAE22E2D-31CC-464F-BA4D-C755717C900B}" type="datetime1">
              <a:rPr lang="en-US" smtClean="0"/>
              <a:t>11/17/2024</a:t>
            </a:fld>
            <a:endParaRPr lang="en-US"/>
          </a:p>
        </p:txBody>
      </p:sp>
      <p:sp>
        <p:nvSpPr>
          <p:cNvPr id="5" name="Footer Placeholder 4">
            <a:extLst>
              <a:ext uri="{FF2B5EF4-FFF2-40B4-BE49-F238E27FC236}">
                <a16:creationId xmlns:a16="http://schemas.microsoft.com/office/drawing/2014/main" id="{DF6E1461-7A7A-4856-B1E9-FC0994E54324}"/>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83C1120C-08E4-4AB8-B55D-AFBD204B17AC}"/>
              </a:ext>
            </a:extLst>
          </p:cNvPr>
          <p:cNvSpPr>
            <a:spLocks noGrp="1"/>
          </p:cNvSpPr>
          <p:nvPr>
            <p:ph type="sldNum" sz="quarter" idx="12"/>
          </p:nvPr>
        </p:nvSpPr>
        <p:spPr/>
        <p:txBody>
          <a:bodyPr/>
          <a:lstStyle/>
          <a:p>
            <a:fld id="{A764D214-15FA-44EA-90A9-5C0F2003FD5D}" type="slidenum">
              <a:rPr lang="en-US" smtClean="0"/>
              <a:t>48</a:t>
            </a:fld>
            <a:endParaRPr lang="en-US"/>
          </a:p>
        </p:txBody>
      </p:sp>
    </p:spTree>
    <p:extLst>
      <p:ext uri="{BB962C8B-B14F-4D97-AF65-F5344CB8AC3E}">
        <p14:creationId xmlns:p14="http://schemas.microsoft.com/office/powerpoint/2010/main" val="31243997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0C6D2-4E92-4748-9870-F7C14FDC6AF9}"/>
              </a:ext>
            </a:extLst>
          </p:cNvPr>
          <p:cNvSpPr>
            <a:spLocks noGrp="1"/>
          </p:cNvSpPr>
          <p:nvPr>
            <p:ph type="title"/>
          </p:nvPr>
        </p:nvSpPr>
        <p:spPr/>
        <p:txBody>
          <a:bodyPr>
            <a:normAutofit/>
          </a:bodyPr>
          <a:lstStyle/>
          <a:p>
            <a:r>
              <a:rPr lang="en-US" sz="4000" dirty="0">
                <a:solidFill>
                  <a:schemeClr val="tx1"/>
                </a:solidFill>
              </a:rPr>
              <a:t>Unsharp Masking and High Boost Filtering</a:t>
            </a:r>
            <a:endParaRPr lang="en-US" sz="4000" dirty="0"/>
          </a:p>
        </p:txBody>
      </p:sp>
      <p:sp>
        <p:nvSpPr>
          <p:cNvPr id="3" name="Content Placeholder 2">
            <a:extLst>
              <a:ext uri="{FF2B5EF4-FFF2-40B4-BE49-F238E27FC236}">
                <a16:creationId xmlns:a16="http://schemas.microsoft.com/office/drawing/2014/main" id="{BE6D81FF-612C-4F6F-9652-985BE0029C0A}"/>
              </a:ext>
            </a:extLst>
          </p:cNvPr>
          <p:cNvSpPr>
            <a:spLocks noGrp="1"/>
          </p:cNvSpPr>
          <p:nvPr>
            <p:ph idx="1"/>
          </p:nvPr>
        </p:nvSpPr>
        <p:spPr/>
        <p:txBody>
          <a:bodyPr/>
          <a:lstStyle/>
          <a:p>
            <a:pPr algn="just"/>
            <a:r>
              <a:rPr lang="en-US" b="1" dirty="0"/>
              <a:t>Example: </a:t>
            </a:r>
            <a:r>
              <a:rPr lang="en-US" dirty="0"/>
              <a:t>Apply unsharp filters on the following image and sharpened it and enhance the blurred edge.</a:t>
            </a:r>
          </a:p>
          <a:p>
            <a:endParaRPr lang="en-US" dirty="0"/>
          </a:p>
          <a:p>
            <a:endParaRPr lang="en-US" dirty="0"/>
          </a:p>
        </p:txBody>
      </p:sp>
      <p:graphicFrame>
        <p:nvGraphicFramePr>
          <p:cNvPr id="4" name="Table 3">
            <a:extLst>
              <a:ext uri="{FF2B5EF4-FFF2-40B4-BE49-F238E27FC236}">
                <a16:creationId xmlns:a16="http://schemas.microsoft.com/office/drawing/2014/main" id="{C8CE84AB-9308-4B54-B4CE-44FAB45C6D6C}"/>
              </a:ext>
            </a:extLst>
          </p:cNvPr>
          <p:cNvGraphicFramePr>
            <a:graphicFrameLocks noGrp="1"/>
          </p:cNvGraphicFramePr>
          <p:nvPr>
            <p:extLst>
              <p:ext uri="{D42A27DB-BD31-4B8C-83A1-F6EECF244321}">
                <p14:modId xmlns:p14="http://schemas.microsoft.com/office/powerpoint/2010/main" val="1526061899"/>
              </p:ext>
            </p:extLst>
          </p:nvPr>
        </p:nvGraphicFramePr>
        <p:xfrm>
          <a:off x="1243012" y="2493277"/>
          <a:ext cx="1688728" cy="1483360"/>
        </p:xfrm>
        <a:graphic>
          <a:graphicData uri="http://schemas.openxmlformats.org/drawingml/2006/table">
            <a:tbl>
              <a:tblPr firstRow="1" bandRow="1">
                <a:tableStyleId>{5C22544A-7EE6-4342-B048-85BDC9FD1C3A}</a:tableStyleId>
              </a:tblPr>
              <a:tblGrid>
                <a:gridCol w="422182">
                  <a:extLst>
                    <a:ext uri="{9D8B030D-6E8A-4147-A177-3AD203B41FA5}">
                      <a16:colId xmlns:a16="http://schemas.microsoft.com/office/drawing/2014/main" val="1301376417"/>
                    </a:ext>
                  </a:extLst>
                </a:gridCol>
                <a:gridCol w="422182">
                  <a:extLst>
                    <a:ext uri="{9D8B030D-6E8A-4147-A177-3AD203B41FA5}">
                      <a16:colId xmlns:a16="http://schemas.microsoft.com/office/drawing/2014/main" val="373746495"/>
                    </a:ext>
                  </a:extLst>
                </a:gridCol>
                <a:gridCol w="422182">
                  <a:extLst>
                    <a:ext uri="{9D8B030D-6E8A-4147-A177-3AD203B41FA5}">
                      <a16:colId xmlns:a16="http://schemas.microsoft.com/office/drawing/2014/main" val="4138505715"/>
                    </a:ext>
                  </a:extLst>
                </a:gridCol>
                <a:gridCol w="422182">
                  <a:extLst>
                    <a:ext uri="{9D8B030D-6E8A-4147-A177-3AD203B41FA5}">
                      <a16:colId xmlns:a16="http://schemas.microsoft.com/office/drawing/2014/main" val="597901597"/>
                    </a:ext>
                  </a:extLst>
                </a:gridCol>
              </a:tblGrid>
              <a:tr h="370840">
                <a:tc>
                  <a:txBody>
                    <a:bodyPr/>
                    <a:lstStyle/>
                    <a:p>
                      <a:pPr algn="ctr"/>
                      <a:r>
                        <a:rPr lang="en-US" sz="12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70840">
                <a:tc>
                  <a:txBody>
                    <a:bodyPr/>
                    <a:lstStyle/>
                    <a:p>
                      <a:pPr algn="ctr"/>
                      <a:r>
                        <a:rPr lang="en-US" sz="12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70840">
                <a:tc>
                  <a:txBody>
                    <a:bodyPr/>
                    <a:lstStyle/>
                    <a:p>
                      <a:pPr algn="ctr"/>
                      <a:r>
                        <a:rPr lang="en-US" sz="12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70840">
                <a:tc>
                  <a:txBody>
                    <a:bodyPr/>
                    <a:lstStyle/>
                    <a:p>
                      <a:pPr algn="ctr"/>
                      <a:r>
                        <a:rPr lang="en-US" sz="12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p:graphicFrame>
        <p:nvGraphicFramePr>
          <p:cNvPr id="5" name="Table 4">
            <a:extLst>
              <a:ext uri="{FF2B5EF4-FFF2-40B4-BE49-F238E27FC236}">
                <a16:creationId xmlns:a16="http://schemas.microsoft.com/office/drawing/2014/main" id="{96557FD7-4E84-4224-A3E3-148B8BFB1812}"/>
              </a:ext>
            </a:extLst>
          </p:cNvPr>
          <p:cNvGraphicFramePr>
            <a:graphicFrameLocks noGrp="1"/>
          </p:cNvGraphicFramePr>
          <p:nvPr>
            <p:extLst>
              <p:ext uri="{D42A27DB-BD31-4B8C-83A1-F6EECF244321}">
                <p14:modId xmlns:p14="http://schemas.microsoft.com/office/powerpoint/2010/main" val="319870279"/>
              </p:ext>
            </p:extLst>
          </p:nvPr>
        </p:nvGraphicFramePr>
        <p:xfrm>
          <a:off x="3501484" y="2608358"/>
          <a:ext cx="1442718" cy="1112520"/>
        </p:xfrm>
        <a:graphic>
          <a:graphicData uri="http://schemas.openxmlformats.org/drawingml/2006/table">
            <a:tbl>
              <a:tblPr firstRow="1" bandRow="1">
                <a:tableStyleId>{5C22544A-7EE6-4342-B048-85BDC9FD1C3A}</a:tableStyleId>
              </a:tblPr>
              <a:tblGrid>
                <a:gridCol w="480906">
                  <a:extLst>
                    <a:ext uri="{9D8B030D-6E8A-4147-A177-3AD203B41FA5}">
                      <a16:colId xmlns:a16="http://schemas.microsoft.com/office/drawing/2014/main" val="215422662"/>
                    </a:ext>
                  </a:extLst>
                </a:gridCol>
                <a:gridCol w="480906">
                  <a:extLst>
                    <a:ext uri="{9D8B030D-6E8A-4147-A177-3AD203B41FA5}">
                      <a16:colId xmlns:a16="http://schemas.microsoft.com/office/drawing/2014/main" val="1188721096"/>
                    </a:ext>
                  </a:extLst>
                </a:gridCol>
                <a:gridCol w="480906">
                  <a:extLst>
                    <a:ext uri="{9D8B030D-6E8A-4147-A177-3AD203B41FA5}">
                      <a16:colId xmlns:a16="http://schemas.microsoft.com/office/drawing/2014/main" val="631936916"/>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612181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4221894"/>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0215646"/>
                  </a:ext>
                </a:extLst>
              </a:tr>
            </a:tbl>
          </a:graphicData>
        </a:graphic>
      </p:graphicFrame>
      <p:sp>
        <p:nvSpPr>
          <p:cNvPr id="6" name="TextBox 5">
            <a:extLst>
              <a:ext uri="{FF2B5EF4-FFF2-40B4-BE49-F238E27FC236}">
                <a16:creationId xmlns:a16="http://schemas.microsoft.com/office/drawing/2014/main" id="{F8440D8D-CE55-45D9-97D9-A294966F669C}"/>
              </a:ext>
            </a:extLst>
          </p:cNvPr>
          <p:cNvSpPr txBox="1"/>
          <p:nvPr/>
        </p:nvSpPr>
        <p:spPr>
          <a:xfrm>
            <a:off x="1758460" y="3948502"/>
            <a:ext cx="844061" cy="369332"/>
          </a:xfrm>
          <a:prstGeom prst="rect">
            <a:avLst/>
          </a:prstGeom>
          <a:noFill/>
        </p:spPr>
        <p:txBody>
          <a:bodyPr wrap="square" rtlCol="0">
            <a:spAutoFit/>
          </a:bodyPr>
          <a:lstStyle/>
          <a:p>
            <a:r>
              <a:rPr lang="en-US" dirty="0"/>
              <a:t>f(</a:t>
            </a:r>
            <a:r>
              <a:rPr lang="en-US" dirty="0" err="1"/>
              <a:t>x,y</a:t>
            </a:r>
            <a:r>
              <a:rPr lang="en-US" dirty="0"/>
              <a:t>)</a:t>
            </a:r>
          </a:p>
        </p:txBody>
      </p:sp>
      <p:sp>
        <p:nvSpPr>
          <p:cNvPr id="7" name="TextBox 6">
            <a:extLst>
              <a:ext uri="{FF2B5EF4-FFF2-40B4-BE49-F238E27FC236}">
                <a16:creationId xmlns:a16="http://schemas.microsoft.com/office/drawing/2014/main" id="{510AFE99-9042-462E-B792-A3FB5830A19F}"/>
              </a:ext>
            </a:extLst>
          </p:cNvPr>
          <p:cNvSpPr txBox="1"/>
          <p:nvPr/>
        </p:nvSpPr>
        <p:spPr>
          <a:xfrm>
            <a:off x="3858657" y="3763836"/>
            <a:ext cx="844061" cy="369332"/>
          </a:xfrm>
          <a:prstGeom prst="rect">
            <a:avLst/>
          </a:prstGeom>
          <a:noFill/>
        </p:spPr>
        <p:txBody>
          <a:bodyPr wrap="square" rtlCol="0">
            <a:spAutoFit/>
          </a:bodyPr>
          <a:lstStyle/>
          <a:p>
            <a:r>
              <a:rPr lang="en-US" dirty="0"/>
              <a:t>Mask</a:t>
            </a:r>
          </a:p>
        </p:txBody>
      </p:sp>
      <p:sp>
        <p:nvSpPr>
          <p:cNvPr id="8" name="Arrow: Right 7">
            <a:extLst>
              <a:ext uri="{FF2B5EF4-FFF2-40B4-BE49-F238E27FC236}">
                <a16:creationId xmlns:a16="http://schemas.microsoft.com/office/drawing/2014/main" id="{AA82518B-ABDE-4F7D-BCA8-2666CDDD9497}"/>
              </a:ext>
            </a:extLst>
          </p:cNvPr>
          <p:cNvSpPr/>
          <p:nvPr/>
        </p:nvSpPr>
        <p:spPr>
          <a:xfrm>
            <a:off x="5040241" y="2953296"/>
            <a:ext cx="418024" cy="422644"/>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aphicFrame>
        <p:nvGraphicFramePr>
          <p:cNvPr id="9" name="Table 8">
            <a:extLst>
              <a:ext uri="{FF2B5EF4-FFF2-40B4-BE49-F238E27FC236}">
                <a16:creationId xmlns:a16="http://schemas.microsoft.com/office/drawing/2014/main" id="{ADE32F29-D84A-426B-80C2-BED80A71A9C8}"/>
              </a:ext>
            </a:extLst>
          </p:cNvPr>
          <p:cNvGraphicFramePr>
            <a:graphicFrameLocks noGrp="1"/>
          </p:cNvGraphicFramePr>
          <p:nvPr>
            <p:extLst>
              <p:ext uri="{D42A27DB-BD31-4B8C-83A1-F6EECF244321}">
                <p14:modId xmlns:p14="http://schemas.microsoft.com/office/powerpoint/2010/main" val="154389294"/>
              </p:ext>
            </p:extLst>
          </p:nvPr>
        </p:nvGraphicFramePr>
        <p:xfrm>
          <a:off x="5513946" y="2210853"/>
          <a:ext cx="2824090" cy="1828800"/>
        </p:xfrm>
        <a:graphic>
          <a:graphicData uri="http://schemas.openxmlformats.org/drawingml/2006/table">
            <a:tbl>
              <a:tblPr firstRow="1" bandRow="1">
                <a:tableStyleId>{5C22544A-7EE6-4342-B048-85BDC9FD1C3A}</a:tableStyleId>
              </a:tblPr>
              <a:tblGrid>
                <a:gridCol w="407337">
                  <a:extLst>
                    <a:ext uri="{9D8B030D-6E8A-4147-A177-3AD203B41FA5}">
                      <a16:colId xmlns:a16="http://schemas.microsoft.com/office/drawing/2014/main" val="2111597301"/>
                    </a:ext>
                  </a:extLst>
                </a:gridCol>
                <a:gridCol w="407337">
                  <a:extLst>
                    <a:ext uri="{9D8B030D-6E8A-4147-A177-3AD203B41FA5}">
                      <a16:colId xmlns:a16="http://schemas.microsoft.com/office/drawing/2014/main" val="1301376417"/>
                    </a:ext>
                  </a:extLst>
                </a:gridCol>
                <a:gridCol w="502354">
                  <a:extLst>
                    <a:ext uri="{9D8B030D-6E8A-4147-A177-3AD203B41FA5}">
                      <a16:colId xmlns:a16="http://schemas.microsoft.com/office/drawing/2014/main" val="373746495"/>
                    </a:ext>
                  </a:extLst>
                </a:gridCol>
                <a:gridCol w="502354">
                  <a:extLst>
                    <a:ext uri="{9D8B030D-6E8A-4147-A177-3AD203B41FA5}">
                      <a16:colId xmlns:a16="http://schemas.microsoft.com/office/drawing/2014/main" val="4138505715"/>
                    </a:ext>
                  </a:extLst>
                </a:gridCol>
                <a:gridCol w="502354">
                  <a:extLst>
                    <a:ext uri="{9D8B030D-6E8A-4147-A177-3AD203B41FA5}">
                      <a16:colId xmlns:a16="http://schemas.microsoft.com/office/drawing/2014/main" val="597901597"/>
                    </a:ext>
                  </a:extLst>
                </a:gridCol>
                <a:gridCol w="502354">
                  <a:extLst>
                    <a:ext uri="{9D8B030D-6E8A-4147-A177-3AD203B41FA5}">
                      <a16:colId xmlns:a16="http://schemas.microsoft.com/office/drawing/2014/main" val="971788648"/>
                    </a:ext>
                  </a:extLst>
                </a:gridCol>
              </a:tblGrid>
              <a:tr h="258831">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0890986"/>
                  </a:ext>
                </a:extLst>
              </a:tr>
              <a:tr h="258831">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258831">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258831">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258831">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r h="258831">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1150506"/>
                  </a:ext>
                </a:extLst>
              </a:tr>
            </a:tbl>
          </a:graphicData>
        </a:graphic>
      </p:graphicFrame>
      <p:sp>
        <p:nvSpPr>
          <p:cNvPr id="10" name="TextBox 9">
            <a:extLst>
              <a:ext uri="{FF2B5EF4-FFF2-40B4-BE49-F238E27FC236}">
                <a16:creationId xmlns:a16="http://schemas.microsoft.com/office/drawing/2014/main" id="{B181E694-32C2-44EB-B521-F655968120AB}"/>
              </a:ext>
            </a:extLst>
          </p:cNvPr>
          <p:cNvSpPr txBox="1"/>
          <p:nvPr/>
        </p:nvSpPr>
        <p:spPr>
          <a:xfrm>
            <a:off x="6126480" y="4039653"/>
            <a:ext cx="1758461" cy="369332"/>
          </a:xfrm>
          <a:prstGeom prst="rect">
            <a:avLst/>
          </a:prstGeom>
          <a:noFill/>
        </p:spPr>
        <p:txBody>
          <a:bodyPr wrap="square" rtlCol="0">
            <a:spAutoFit/>
          </a:bodyPr>
          <a:lstStyle/>
          <a:p>
            <a:r>
              <a:rPr lang="en-US" dirty="0"/>
              <a:t>Pixel replication</a:t>
            </a:r>
          </a:p>
        </p:txBody>
      </p:sp>
      <p:graphicFrame>
        <p:nvGraphicFramePr>
          <p:cNvPr id="12" name="Table 11">
            <a:extLst>
              <a:ext uri="{FF2B5EF4-FFF2-40B4-BE49-F238E27FC236}">
                <a16:creationId xmlns:a16="http://schemas.microsoft.com/office/drawing/2014/main" id="{F3E6A57F-7D62-4E01-BA96-FED95349D535}"/>
              </a:ext>
            </a:extLst>
          </p:cNvPr>
          <p:cNvGraphicFramePr>
            <a:graphicFrameLocks noGrp="1"/>
          </p:cNvGraphicFramePr>
          <p:nvPr>
            <p:extLst>
              <p:ext uri="{D42A27DB-BD31-4B8C-83A1-F6EECF244321}">
                <p14:modId xmlns:p14="http://schemas.microsoft.com/office/powerpoint/2010/main" val="401608325"/>
              </p:ext>
            </p:extLst>
          </p:nvPr>
        </p:nvGraphicFramePr>
        <p:xfrm>
          <a:off x="8907780" y="2493276"/>
          <a:ext cx="2166424" cy="1227600"/>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06900">
                <a:tc>
                  <a:txBody>
                    <a:bodyPr/>
                    <a:lstStyle/>
                    <a:p>
                      <a:pPr algn="ct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171C1A2-7B34-407D-A62E-DDE5C8130B1B}"/>
                  </a:ext>
                </a:extLst>
              </p:cNvPr>
              <p:cNvSpPr txBox="1"/>
              <p:nvPr/>
            </p:nvSpPr>
            <p:spPr>
              <a:xfrm>
                <a:off x="8945282" y="2092850"/>
                <a:ext cx="17584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𝐵𝑙𝑢𝑟𝑟𝑒𝑑</m:t>
                      </m:r>
                      <m:r>
                        <a:rPr lang="en-US" b="0" i="1" smtClean="0">
                          <a:latin typeface="Cambria Math" panose="02040503050406030204" pitchFamily="18" charset="0"/>
                        </a:rPr>
                        <m:t> </m:t>
                      </m:r>
                      <m:r>
                        <a:rPr lang="en-US" b="0" i="1" smtClean="0">
                          <a:latin typeface="Cambria Math" panose="02040503050406030204" pitchFamily="18" charset="0"/>
                        </a:rPr>
                        <m:t>𝑖𝑚𝑎𝑔𝑒</m:t>
                      </m:r>
                      <m:r>
                        <a:rPr lang="en-US"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5171C1A2-7B34-407D-A62E-DDE5C8130B1B}"/>
                  </a:ext>
                </a:extLst>
              </p:cNvPr>
              <p:cNvSpPr txBox="1">
                <a:spLocks noRot="1" noChangeAspect="1" noMove="1" noResize="1" noEditPoints="1" noAdjustHandles="1" noChangeArrowheads="1" noChangeShapeType="1" noTextEdit="1"/>
              </p:cNvSpPr>
              <p:nvPr/>
            </p:nvSpPr>
            <p:spPr>
              <a:xfrm>
                <a:off x="8945282" y="2092850"/>
                <a:ext cx="1758461" cy="369332"/>
              </a:xfrm>
              <a:prstGeom prst="rect">
                <a:avLst/>
              </a:prstGeom>
              <a:blipFill>
                <a:blip r:embed="rId2"/>
                <a:stretch>
                  <a:fillRect l="-1038" r="-20761" b="-14754"/>
                </a:stretch>
              </a:blipFill>
            </p:spPr>
            <p:txBody>
              <a:bodyPr/>
              <a:lstStyle/>
              <a:p>
                <a:r>
                  <a:rPr lang="en-US">
                    <a:noFill/>
                  </a:rPr>
                  <a:t> </a:t>
                </a:r>
              </a:p>
            </p:txBody>
          </p:sp>
        </mc:Fallback>
      </mc:AlternateContent>
      <p:graphicFrame>
        <p:nvGraphicFramePr>
          <p:cNvPr id="14" name="Table 13">
            <a:extLst>
              <a:ext uri="{FF2B5EF4-FFF2-40B4-BE49-F238E27FC236}">
                <a16:creationId xmlns:a16="http://schemas.microsoft.com/office/drawing/2014/main" id="{EE96C25E-1373-49F8-A800-750B62AA09FC}"/>
              </a:ext>
            </a:extLst>
          </p:cNvPr>
          <p:cNvGraphicFramePr>
            <a:graphicFrameLocks noGrp="1"/>
          </p:cNvGraphicFramePr>
          <p:nvPr>
            <p:extLst>
              <p:ext uri="{D42A27DB-BD31-4B8C-83A1-F6EECF244321}">
                <p14:modId xmlns:p14="http://schemas.microsoft.com/office/powerpoint/2010/main" val="3064959237"/>
              </p:ext>
            </p:extLst>
          </p:nvPr>
        </p:nvGraphicFramePr>
        <p:xfrm>
          <a:off x="8925021" y="4327352"/>
          <a:ext cx="2166424" cy="1326428"/>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31607">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31607">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31607">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31607">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64E4F2-6083-40E9-86D1-8B6585BBB345}"/>
                  </a:ext>
                </a:extLst>
              </p:cNvPr>
              <p:cNvSpPr txBox="1"/>
              <p:nvPr/>
            </p:nvSpPr>
            <p:spPr>
              <a:xfrm>
                <a:off x="9129002" y="5715522"/>
                <a:ext cx="1758461" cy="369332"/>
              </a:xfrm>
              <a:prstGeom prst="rect">
                <a:avLst/>
              </a:prstGeom>
              <a:noFill/>
            </p:spPr>
            <p:txBody>
              <a:bodyPr wrap="square" rtlCol="0">
                <a:spAutoFit/>
              </a:bodyPr>
              <a:lstStyle/>
              <a:p>
                <a14:m>
                  <m:oMath xmlns:m="http://schemas.openxmlformats.org/officeDocument/2006/math">
                    <m:r>
                      <a:rPr lang="en-US" i="1" smtClean="0">
                        <a:latin typeface="Cambria Math" panose="02040503050406030204" pitchFamily="18" charset="0"/>
                      </a:rPr>
                      <m:t>𝑚</m:t>
                    </m:r>
                    <m:r>
                      <a:rPr lang="en-US" b="0" i="1" smtClean="0">
                        <a:latin typeface="Cambria Math" panose="02040503050406030204" pitchFamily="18" charset="0"/>
                      </a:rPr>
                      <m:t>𝑎𝑠𝑘</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endParaRPr lang="en-US" dirty="0"/>
              </a:p>
            </p:txBody>
          </p:sp>
        </mc:Choice>
        <mc:Fallback xmlns="">
          <p:sp>
            <p:nvSpPr>
              <p:cNvPr id="15" name="TextBox 14">
                <a:extLst>
                  <a:ext uri="{FF2B5EF4-FFF2-40B4-BE49-F238E27FC236}">
                    <a16:creationId xmlns:a16="http://schemas.microsoft.com/office/drawing/2014/main" id="{AF64E4F2-6083-40E9-86D1-8B6585BBB345}"/>
                  </a:ext>
                </a:extLst>
              </p:cNvPr>
              <p:cNvSpPr txBox="1">
                <a:spLocks noRot="1" noChangeAspect="1" noMove="1" noResize="1" noEditPoints="1" noAdjustHandles="1" noChangeArrowheads="1" noChangeShapeType="1" noTextEdit="1"/>
              </p:cNvSpPr>
              <p:nvPr/>
            </p:nvSpPr>
            <p:spPr>
              <a:xfrm>
                <a:off x="9129002" y="5715522"/>
                <a:ext cx="1758461" cy="369332"/>
              </a:xfrm>
              <a:prstGeom prst="rect">
                <a:avLst/>
              </a:prstGeom>
              <a:blipFill>
                <a:blip r:embed="rId3"/>
                <a:stretch>
                  <a:fillRect b="-15000"/>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B3A33010-23E8-4C2E-AF00-4125F6DAD825}"/>
              </a:ext>
            </a:extLst>
          </p:cNvPr>
          <p:cNvSpPr/>
          <p:nvPr/>
        </p:nvSpPr>
        <p:spPr>
          <a:xfrm>
            <a:off x="8408280" y="2854684"/>
            <a:ext cx="418024" cy="422644"/>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8" name="Arrow: Down 17">
            <a:extLst>
              <a:ext uri="{FF2B5EF4-FFF2-40B4-BE49-F238E27FC236}">
                <a16:creationId xmlns:a16="http://schemas.microsoft.com/office/drawing/2014/main" id="{9809CCEA-2417-4339-A62B-CB90F11ABA2E}"/>
              </a:ext>
            </a:extLst>
          </p:cNvPr>
          <p:cNvSpPr/>
          <p:nvPr/>
        </p:nvSpPr>
        <p:spPr>
          <a:xfrm>
            <a:off x="9757409" y="3855631"/>
            <a:ext cx="467165" cy="34119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1603BF3-35B8-4FE4-AFE6-3610F7DF83BA}"/>
              </a:ext>
            </a:extLst>
          </p:cNvPr>
          <p:cNvSpPr txBox="1"/>
          <p:nvPr/>
        </p:nvSpPr>
        <p:spPr>
          <a:xfrm>
            <a:off x="3090007" y="2953296"/>
            <a:ext cx="494693" cy="338554"/>
          </a:xfrm>
          <a:prstGeom prst="rect">
            <a:avLst/>
          </a:prstGeom>
          <a:noFill/>
        </p:spPr>
        <p:txBody>
          <a:bodyPr wrap="square" rtlCol="0">
            <a:spAutoFit/>
          </a:bodyPr>
          <a:lstStyle/>
          <a:p>
            <a:r>
              <a:rPr lang="en-US" sz="1600" b="1" dirty="0"/>
              <a:t>1/9</a:t>
            </a:r>
          </a:p>
        </p:txBody>
      </p:sp>
      <p:graphicFrame>
        <p:nvGraphicFramePr>
          <p:cNvPr id="19" name="Table 18">
            <a:extLst>
              <a:ext uri="{FF2B5EF4-FFF2-40B4-BE49-F238E27FC236}">
                <a16:creationId xmlns:a16="http://schemas.microsoft.com/office/drawing/2014/main" id="{7B1534C2-58E6-407F-8E6C-DB991F42B43C}"/>
              </a:ext>
            </a:extLst>
          </p:cNvPr>
          <p:cNvGraphicFramePr>
            <a:graphicFrameLocks noGrp="1"/>
          </p:cNvGraphicFramePr>
          <p:nvPr>
            <p:extLst>
              <p:ext uri="{D42A27DB-BD31-4B8C-83A1-F6EECF244321}">
                <p14:modId xmlns:p14="http://schemas.microsoft.com/office/powerpoint/2010/main" val="401608325"/>
              </p:ext>
            </p:extLst>
          </p:nvPr>
        </p:nvGraphicFramePr>
        <p:xfrm>
          <a:off x="8907780" y="2493277"/>
          <a:ext cx="2166424" cy="1227600"/>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06900">
                <a:tc>
                  <a:txBody>
                    <a:bodyPr/>
                    <a:lstStyle/>
                    <a:p>
                      <a:pPr algn="ct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p:graphicFrame>
        <p:nvGraphicFramePr>
          <p:cNvPr id="20" name="Table 19">
            <a:extLst>
              <a:ext uri="{FF2B5EF4-FFF2-40B4-BE49-F238E27FC236}">
                <a16:creationId xmlns:a16="http://schemas.microsoft.com/office/drawing/2014/main" id="{41988FF0-CAB8-4496-9D8E-8065D55BFAF4}"/>
              </a:ext>
            </a:extLst>
          </p:cNvPr>
          <p:cNvGraphicFramePr>
            <a:graphicFrameLocks noGrp="1"/>
          </p:cNvGraphicFramePr>
          <p:nvPr>
            <p:extLst>
              <p:ext uri="{D42A27DB-BD31-4B8C-83A1-F6EECF244321}">
                <p14:modId xmlns:p14="http://schemas.microsoft.com/office/powerpoint/2010/main" val="54503940"/>
              </p:ext>
            </p:extLst>
          </p:nvPr>
        </p:nvGraphicFramePr>
        <p:xfrm>
          <a:off x="5922498" y="4487922"/>
          <a:ext cx="2166424" cy="1227600"/>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06900">
                <a:tc>
                  <a:txBody>
                    <a:bodyPr/>
                    <a:lstStyle/>
                    <a:p>
                      <a:pPr algn="ctr"/>
                      <a:r>
                        <a:rPr lang="en-US" sz="1400" b="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97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210354E-5ED1-4231-8031-C87C5E658FEC}"/>
                  </a:ext>
                </a:extLst>
              </p:cNvPr>
              <p:cNvSpPr txBox="1"/>
              <p:nvPr/>
            </p:nvSpPr>
            <p:spPr>
              <a:xfrm>
                <a:off x="5598842" y="5756200"/>
                <a:ext cx="28240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𝑚𝑎𝑠𝑘</m:t>
                      </m:r>
                    </m:oMath>
                  </m:oMathPara>
                </a14:m>
                <a:endParaRPr lang="en-US" dirty="0"/>
              </a:p>
            </p:txBody>
          </p:sp>
        </mc:Choice>
        <mc:Fallback xmlns="">
          <p:sp>
            <p:nvSpPr>
              <p:cNvPr id="21" name="TextBox 20">
                <a:extLst>
                  <a:ext uri="{FF2B5EF4-FFF2-40B4-BE49-F238E27FC236}">
                    <a16:creationId xmlns:a16="http://schemas.microsoft.com/office/drawing/2014/main" id="{C210354E-5ED1-4231-8031-C87C5E658FEC}"/>
                  </a:ext>
                </a:extLst>
              </p:cNvPr>
              <p:cNvSpPr txBox="1">
                <a:spLocks noRot="1" noChangeAspect="1" noMove="1" noResize="1" noEditPoints="1" noAdjustHandles="1" noChangeArrowheads="1" noChangeShapeType="1" noTextEdit="1"/>
              </p:cNvSpPr>
              <p:nvPr/>
            </p:nvSpPr>
            <p:spPr>
              <a:xfrm>
                <a:off x="5598842" y="5756200"/>
                <a:ext cx="2824090" cy="369332"/>
              </a:xfrm>
              <a:prstGeom prst="rect">
                <a:avLst/>
              </a:prstGeom>
              <a:blipFill>
                <a:blip r:embed="rId4"/>
                <a:stretch>
                  <a:fillRect b="-14754"/>
                </a:stretch>
              </a:blipFill>
            </p:spPr>
            <p:txBody>
              <a:bodyPr/>
              <a:lstStyle/>
              <a:p>
                <a:r>
                  <a:rPr lang="en-US">
                    <a:noFill/>
                  </a:rPr>
                  <a:t> </a:t>
                </a:r>
              </a:p>
            </p:txBody>
          </p:sp>
        </mc:Fallback>
      </mc:AlternateContent>
      <p:sp>
        <p:nvSpPr>
          <p:cNvPr id="17" name="Arrow: Left 16">
            <a:extLst>
              <a:ext uri="{FF2B5EF4-FFF2-40B4-BE49-F238E27FC236}">
                <a16:creationId xmlns:a16="http://schemas.microsoft.com/office/drawing/2014/main" id="{9AE8A55C-39AD-4068-9250-C2AB3C3B9AE0}"/>
              </a:ext>
            </a:extLst>
          </p:cNvPr>
          <p:cNvSpPr/>
          <p:nvPr/>
        </p:nvSpPr>
        <p:spPr>
          <a:xfrm>
            <a:off x="8254815" y="4890400"/>
            <a:ext cx="504313" cy="42264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4A55BFA7-E8EC-4ADD-A923-4FAD1FA346AD}"/>
              </a:ext>
            </a:extLst>
          </p:cNvPr>
          <p:cNvGraphicFramePr>
            <a:graphicFrameLocks noGrp="1"/>
          </p:cNvGraphicFramePr>
          <p:nvPr>
            <p:extLst>
              <p:ext uri="{D42A27DB-BD31-4B8C-83A1-F6EECF244321}">
                <p14:modId xmlns:p14="http://schemas.microsoft.com/office/powerpoint/2010/main" val="504043715"/>
              </p:ext>
            </p:extLst>
          </p:nvPr>
        </p:nvGraphicFramePr>
        <p:xfrm>
          <a:off x="2564687" y="4528600"/>
          <a:ext cx="2166424" cy="1227600"/>
        </p:xfrm>
        <a:graphic>
          <a:graphicData uri="http://schemas.openxmlformats.org/drawingml/2006/table">
            <a:tbl>
              <a:tblPr firstRow="1" bandRow="1">
                <a:tableStyleId>{5C22544A-7EE6-4342-B048-85BDC9FD1C3A}</a:tableStyleId>
              </a:tblPr>
              <a:tblGrid>
                <a:gridCol w="541606">
                  <a:extLst>
                    <a:ext uri="{9D8B030D-6E8A-4147-A177-3AD203B41FA5}">
                      <a16:colId xmlns:a16="http://schemas.microsoft.com/office/drawing/2014/main" val="1301376417"/>
                    </a:ext>
                  </a:extLst>
                </a:gridCol>
                <a:gridCol w="541606">
                  <a:extLst>
                    <a:ext uri="{9D8B030D-6E8A-4147-A177-3AD203B41FA5}">
                      <a16:colId xmlns:a16="http://schemas.microsoft.com/office/drawing/2014/main" val="373746495"/>
                    </a:ext>
                  </a:extLst>
                </a:gridCol>
                <a:gridCol w="541606">
                  <a:extLst>
                    <a:ext uri="{9D8B030D-6E8A-4147-A177-3AD203B41FA5}">
                      <a16:colId xmlns:a16="http://schemas.microsoft.com/office/drawing/2014/main" val="4138505715"/>
                    </a:ext>
                  </a:extLst>
                </a:gridCol>
                <a:gridCol w="541606">
                  <a:extLst>
                    <a:ext uri="{9D8B030D-6E8A-4147-A177-3AD203B41FA5}">
                      <a16:colId xmlns:a16="http://schemas.microsoft.com/office/drawing/2014/main" val="597901597"/>
                    </a:ext>
                  </a:extLst>
                </a:gridCol>
              </a:tblGrid>
              <a:tr h="306900">
                <a:tc>
                  <a:txBody>
                    <a:bodyPr/>
                    <a:lstStyle/>
                    <a:p>
                      <a:pPr algn="ctr"/>
                      <a:r>
                        <a:rPr lang="en-US" sz="1400" b="0"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799727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717999"/>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0551791"/>
                  </a:ext>
                </a:extLst>
              </a:tr>
              <a:tr h="3069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400" b="0" dirty="0">
                          <a:solidFill>
                            <a:schemeClr val="tx1"/>
                          </a:solidFill>
                        </a:rPr>
                        <a:t>109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3399748"/>
                  </a:ext>
                </a:extLst>
              </a:tr>
            </a:tbl>
          </a:graphicData>
        </a:graphic>
      </p:graphicFrame>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059A641-59EB-44B5-897E-3EA0356D1025}"/>
                  </a:ext>
                </a:extLst>
              </p:cNvPr>
              <p:cNvSpPr txBox="1"/>
              <p:nvPr/>
            </p:nvSpPr>
            <p:spPr>
              <a:xfrm>
                <a:off x="1920857" y="5844700"/>
                <a:ext cx="345408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h𝑖𝑔h𝑏𝑜𝑜𝑠𝑡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+3∗</m:t>
                      </m:r>
                      <m:r>
                        <a:rPr lang="en-US" b="0" i="1" smtClean="0">
                          <a:latin typeface="Cambria Math" panose="02040503050406030204" pitchFamily="18" charset="0"/>
                        </a:rPr>
                        <m:t>𝑚𝑎𝑠𝑘</m:t>
                      </m:r>
                    </m:oMath>
                  </m:oMathPara>
                </a14:m>
                <a:endParaRPr lang="en-US" dirty="0"/>
              </a:p>
            </p:txBody>
          </p:sp>
        </mc:Choice>
        <mc:Fallback xmlns="">
          <p:sp>
            <p:nvSpPr>
              <p:cNvPr id="23" name="TextBox 22">
                <a:extLst>
                  <a:ext uri="{FF2B5EF4-FFF2-40B4-BE49-F238E27FC236}">
                    <a16:creationId xmlns:a16="http://schemas.microsoft.com/office/drawing/2014/main" id="{4059A641-59EB-44B5-897E-3EA0356D1025}"/>
                  </a:ext>
                </a:extLst>
              </p:cNvPr>
              <p:cNvSpPr txBox="1">
                <a:spLocks noRot="1" noChangeAspect="1" noMove="1" noResize="1" noEditPoints="1" noAdjustHandles="1" noChangeArrowheads="1" noChangeShapeType="1" noTextEdit="1"/>
              </p:cNvSpPr>
              <p:nvPr/>
            </p:nvSpPr>
            <p:spPr>
              <a:xfrm>
                <a:off x="1920857" y="5844700"/>
                <a:ext cx="3454085" cy="369332"/>
              </a:xfrm>
              <a:prstGeom prst="rect">
                <a:avLst/>
              </a:prstGeom>
              <a:blipFill>
                <a:blip r:embed="rId5"/>
                <a:stretch>
                  <a:fillRect b="-15000"/>
                </a:stretch>
              </a:blipFill>
            </p:spPr>
            <p:txBody>
              <a:bodyPr/>
              <a:lstStyle/>
              <a:p>
                <a:r>
                  <a:rPr lang="en-US">
                    <a:noFill/>
                  </a:rPr>
                  <a:t> </a:t>
                </a:r>
              </a:p>
            </p:txBody>
          </p:sp>
        </mc:Fallback>
      </mc:AlternateContent>
      <p:sp>
        <p:nvSpPr>
          <p:cNvPr id="24" name="Arrow: Left 23">
            <a:extLst>
              <a:ext uri="{FF2B5EF4-FFF2-40B4-BE49-F238E27FC236}">
                <a16:creationId xmlns:a16="http://schemas.microsoft.com/office/drawing/2014/main" id="{C84DB232-14E5-4434-B2D6-6FE2F0507D07}"/>
              </a:ext>
            </a:extLst>
          </p:cNvPr>
          <p:cNvSpPr/>
          <p:nvPr/>
        </p:nvSpPr>
        <p:spPr>
          <a:xfrm>
            <a:off x="5074648" y="4935497"/>
            <a:ext cx="504313" cy="422644"/>
          </a:xfrm>
          <a:prstGeom prst="lef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ate Placeholder 24">
            <a:extLst>
              <a:ext uri="{FF2B5EF4-FFF2-40B4-BE49-F238E27FC236}">
                <a16:creationId xmlns:a16="http://schemas.microsoft.com/office/drawing/2014/main" id="{5BA98834-2630-4AB7-A180-DC213FCD7A53}"/>
              </a:ext>
            </a:extLst>
          </p:cNvPr>
          <p:cNvSpPr>
            <a:spLocks noGrp="1"/>
          </p:cNvSpPr>
          <p:nvPr>
            <p:ph type="dt" sz="half" idx="10"/>
          </p:nvPr>
        </p:nvSpPr>
        <p:spPr/>
        <p:txBody>
          <a:bodyPr/>
          <a:lstStyle/>
          <a:p>
            <a:fld id="{55B1D0D1-7A0C-4CDA-8D73-4EAB1DCFAE8B}" type="datetime1">
              <a:rPr lang="en-US" smtClean="0"/>
              <a:t>11/17/2024</a:t>
            </a:fld>
            <a:endParaRPr lang="en-US"/>
          </a:p>
        </p:txBody>
      </p:sp>
      <p:sp>
        <p:nvSpPr>
          <p:cNvPr id="26" name="Footer Placeholder 25">
            <a:extLst>
              <a:ext uri="{FF2B5EF4-FFF2-40B4-BE49-F238E27FC236}">
                <a16:creationId xmlns:a16="http://schemas.microsoft.com/office/drawing/2014/main" id="{F7E2954F-2B54-4FE1-A593-85E5EA117FE4}"/>
              </a:ext>
            </a:extLst>
          </p:cNvPr>
          <p:cNvSpPr>
            <a:spLocks noGrp="1"/>
          </p:cNvSpPr>
          <p:nvPr>
            <p:ph type="ftr" sz="quarter" idx="11"/>
          </p:nvPr>
        </p:nvSpPr>
        <p:spPr/>
        <p:txBody>
          <a:bodyPr/>
          <a:lstStyle/>
          <a:p>
            <a:r>
              <a:rPr lang="en-US"/>
              <a:t>Sharpening and Spatial Filters</a:t>
            </a:r>
          </a:p>
        </p:txBody>
      </p:sp>
      <p:sp>
        <p:nvSpPr>
          <p:cNvPr id="27" name="Slide Number Placeholder 26">
            <a:extLst>
              <a:ext uri="{FF2B5EF4-FFF2-40B4-BE49-F238E27FC236}">
                <a16:creationId xmlns:a16="http://schemas.microsoft.com/office/drawing/2014/main" id="{90C7F4ED-8569-4C72-B4FB-FDD4ABA4A20E}"/>
              </a:ext>
            </a:extLst>
          </p:cNvPr>
          <p:cNvSpPr>
            <a:spLocks noGrp="1"/>
          </p:cNvSpPr>
          <p:nvPr>
            <p:ph type="sldNum" sz="quarter" idx="12"/>
          </p:nvPr>
        </p:nvSpPr>
        <p:spPr/>
        <p:txBody>
          <a:bodyPr/>
          <a:lstStyle/>
          <a:p>
            <a:fld id="{A764D214-15FA-44EA-90A9-5C0F2003FD5D}" type="slidenum">
              <a:rPr lang="en-US" smtClean="0"/>
              <a:t>49</a:t>
            </a:fld>
            <a:endParaRPr lang="en-US"/>
          </a:p>
        </p:txBody>
      </p:sp>
    </p:spTree>
    <p:extLst>
      <p:ext uri="{BB962C8B-B14F-4D97-AF65-F5344CB8AC3E}">
        <p14:creationId xmlns:p14="http://schemas.microsoft.com/office/powerpoint/2010/main" val="386614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C93C-6965-4F12-B69F-76B23F01FCD4}"/>
              </a:ext>
            </a:extLst>
          </p:cNvPr>
          <p:cNvSpPr>
            <a:spLocks noGrp="1"/>
          </p:cNvSpPr>
          <p:nvPr>
            <p:ph type="title"/>
          </p:nvPr>
        </p:nvSpPr>
        <p:spPr/>
        <p:txBody>
          <a:bodyPr/>
          <a:lstStyle/>
          <a:p>
            <a:r>
              <a:rPr lang="en-US" dirty="0"/>
              <a:t>Spatial Filtering</a:t>
            </a:r>
          </a:p>
        </p:txBody>
      </p:sp>
      <p:pic>
        <p:nvPicPr>
          <p:cNvPr id="4" name="Content Placeholder 3">
            <a:extLst>
              <a:ext uri="{FF2B5EF4-FFF2-40B4-BE49-F238E27FC236}">
                <a16:creationId xmlns:a16="http://schemas.microsoft.com/office/drawing/2014/main" id="{9FA6C231-32EE-4598-91C0-D109F921B9FA}"/>
              </a:ext>
            </a:extLst>
          </p:cNvPr>
          <p:cNvPicPr>
            <a:picLocks noGrp="1" noChangeAspect="1"/>
          </p:cNvPicPr>
          <p:nvPr>
            <p:ph idx="1"/>
          </p:nvPr>
        </p:nvPicPr>
        <p:blipFill>
          <a:blip r:embed="rId2"/>
          <a:stretch>
            <a:fillRect/>
          </a:stretch>
        </p:blipFill>
        <p:spPr>
          <a:xfrm>
            <a:off x="3305908" y="1846263"/>
            <a:ext cx="6077243" cy="4470131"/>
          </a:xfrm>
          <a:prstGeom prst="rect">
            <a:avLst/>
          </a:prstGeom>
        </p:spPr>
      </p:pic>
      <p:sp>
        <p:nvSpPr>
          <p:cNvPr id="3" name="Date Placeholder 2">
            <a:extLst>
              <a:ext uri="{FF2B5EF4-FFF2-40B4-BE49-F238E27FC236}">
                <a16:creationId xmlns:a16="http://schemas.microsoft.com/office/drawing/2014/main" id="{3ED8ED92-88C7-4861-B5A9-795B821E1C82}"/>
              </a:ext>
            </a:extLst>
          </p:cNvPr>
          <p:cNvSpPr>
            <a:spLocks noGrp="1"/>
          </p:cNvSpPr>
          <p:nvPr>
            <p:ph type="dt" sz="half" idx="10"/>
          </p:nvPr>
        </p:nvSpPr>
        <p:spPr/>
        <p:txBody>
          <a:bodyPr/>
          <a:lstStyle/>
          <a:p>
            <a:fld id="{D684365E-BE0B-4A31-BD20-60376A5C395C}" type="datetime1">
              <a:rPr lang="en-US" smtClean="0"/>
              <a:t>11/17/2024</a:t>
            </a:fld>
            <a:endParaRPr lang="en-US"/>
          </a:p>
        </p:txBody>
      </p:sp>
      <p:sp>
        <p:nvSpPr>
          <p:cNvPr id="5" name="Footer Placeholder 4">
            <a:extLst>
              <a:ext uri="{FF2B5EF4-FFF2-40B4-BE49-F238E27FC236}">
                <a16:creationId xmlns:a16="http://schemas.microsoft.com/office/drawing/2014/main" id="{86682201-B95A-45B3-8E0B-DEB85422289D}"/>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555371BB-E05E-4F17-8948-430B152A0865}"/>
              </a:ext>
            </a:extLst>
          </p:cNvPr>
          <p:cNvSpPr>
            <a:spLocks noGrp="1"/>
          </p:cNvSpPr>
          <p:nvPr>
            <p:ph type="sldNum" sz="quarter" idx="12"/>
          </p:nvPr>
        </p:nvSpPr>
        <p:spPr/>
        <p:txBody>
          <a:bodyPr/>
          <a:lstStyle/>
          <a:p>
            <a:fld id="{A764D214-15FA-44EA-90A9-5C0F2003FD5D}" type="slidenum">
              <a:rPr lang="en-US" smtClean="0"/>
              <a:t>5</a:t>
            </a:fld>
            <a:endParaRPr lang="en-US"/>
          </a:p>
        </p:txBody>
      </p:sp>
    </p:spTree>
    <p:extLst>
      <p:ext uri="{BB962C8B-B14F-4D97-AF65-F5344CB8AC3E}">
        <p14:creationId xmlns:p14="http://schemas.microsoft.com/office/powerpoint/2010/main" val="3661462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6B79-0F71-46CD-BA5E-A28CF49C06D8}"/>
              </a:ext>
            </a:extLst>
          </p:cNvPr>
          <p:cNvSpPr>
            <a:spLocks noGrp="1"/>
          </p:cNvSpPr>
          <p:nvPr>
            <p:ph type="title"/>
          </p:nvPr>
        </p:nvSpPr>
        <p:spPr/>
        <p:txBody>
          <a:bodyPr>
            <a:normAutofit/>
          </a:bodyPr>
          <a:lstStyle/>
          <a:p>
            <a:r>
              <a:rPr lang="en-US" sz="4000" dirty="0"/>
              <a:t>Unsharp Masking and High Boost Filtering</a:t>
            </a:r>
          </a:p>
        </p:txBody>
      </p:sp>
      <p:pic>
        <p:nvPicPr>
          <p:cNvPr id="4" name="Content Placeholder 3">
            <a:extLst>
              <a:ext uri="{FF2B5EF4-FFF2-40B4-BE49-F238E27FC236}">
                <a16:creationId xmlns:a16="http://schemas.microsoft.com/office/drawing/2014/main" id="{A98FA179-85E9-48F9-92D8-5F79BCC0AEA5}"/>
              </a:ext>
            </a:extLst>
          </p:cNvPr>
          <p:cNvPicPr>
            <a:picLocks noGrp="1" noChangeAspect="1"/>
          </p:cNvPicPr>
          <p:nvPr>
            <p:ph idx="1"/>
          </p:nvPr>
        </p:nvPicPr>
        <p:blipFill>
          <a:blip r:embed="rId2"/>
          <a:stretch>
            <a:fillRect/>
          </a:stretch>
        </p:blipFill>
        <p:spPr>
          <a:xfrm>
            <a:off x="1821766" y="1779564"/>
            <a:ext cx="8609428" cy="3469663"/>
          </a:xfrm>
          <a:prstGeom prst="rect">
            <a:avLst/>
          </a:prstGeom>
        </p:spPr>
      </p:pic>
      <p:sp>
        <p:nvSpPr>
          <p:cNvPr id="5" name="Rectangle 4">
            <a:extLst>
              <a:ext uri="{FF2B5EF4-FFF2-40B4-BE49-F238E27FC236}">
                <a16:creationId xmlns:a16="http://schemas.microsoft.com/office/drawing/2014/main" id="{957AA761-9051-4748-B587-0A2786FE07CE}"/>
              </a:ext>
            </a:extLst>
          </p:cNvPr>
          <p:cNvSpPr/>
          <p:nvPr/>
        </p:nvSpPr>
        <p:spPr>
          <a:xfrm>
            <a:off x="1378632" y="5310555"/>
            <a:ext cx="10058401" cy="1754326"/>
          </a:xfrm>
          <a:prstGeom prst="rect">
            <a:avLst/>
          </a:prstGeom>
        </p:spPr>
        <p:txBody>
          <a:bodyPr wrap="square">
            <a:spAutoFit/>
          </a:bodyPr>
          <a:lstStyle/>
          <a:p>
            <a:pPr algn="just"/>
            <a:r>
              <a:rPr lang="en-US" dirty="0">
                <a:solidFill>
                  <a:srgbClr val="000000"/>
                </a:solidFill>
                <a:latin typeface="+mj-lt"/>
              </a:rPr>
              <a:t>Figure: (a) Unretouched “soft-tone” digital image of size pixels. (b) Image blurred using a Gaussian lowpass filter (c) Mask. (d) Result of unsharp masking using with k=1 (e) and (f) Results of high boost filtering with k=2 and 3 and respectively.</a:t>
            </a:r>
          </a:p>
          <a:p>
            <a:pPr algn="just"/>
            <a:r>
              <a:rPr lang="en-US" dirty="0">
                <a:solidFill>
                  <a:srgbClr val="000000"/>
                </a:solidFill>
                <a:latin typeface="+mj-lt"/>
              </a:rPr>
              <a:t> </a:t>
            </a:r>
            <a:br>
              <a:rPr lang="en-US" dirty="0">
                <a:solidFill>
                  <a:srgbClr val="000000"/>
                </a:solidFill>
                <a:latin typeface="+mj-lt"/>
              </a:rPr>
            </a:br>
            <a:br>
              <a:rPr lang="en-US" dirty="0">
                <a:latin typeface="+mj-lt"/>
              </a:rPr>
            </a:br>
            <a:endParaRPr lang="en-US" dirty="0">
              <a:latin typeface="+mj-lt"/>
            </a:endParaRPr>
          </a:p>
        </p:txBody>
      </p:sp>
      <p:sp>
        <p:nvSpPr>
          <p:cNvPr id="3" name="Date Placeholder 2">
            <a:extLst>
              <a:ext uri="{FF2B5EF4-FFF2-40B4-BE49-F238E27FC236}">
                <a16:creationId xmlns:a16="http://schemas.microsoft.com/office/drawing/2014/main" id="{9C883B79-7345-41CF-B6CB-47E11E41B8A6}"/>
              </a:ext>
            </a:extLst>
          </p:cNvPr>
          <p:cNvSpPr>
            <a:spLocks noGrp="1"/>
          </p:cNvSpPr>
          <p:nvPr>
            <p:ph type="dt" sz="half" idx="10"/>
          </p:nvPr>
        </p:nvSpPr>
        <p:spPr/>
        <p:txBody>
          <a:bodyPr/>
          <a:lstStyle/>
          <a:p>
            <a:fld id="{682D5604-27E6-457B-B97D-F9EE2B44E383}" type="datetime1">
              <a:rPr lang="en-US" smtClean="0"/>
              <a:t>11/17/2024</a:t>
            </a:fld>
            <a:endParaRPr lang="en-US"/>
          </a:p>
        </p:txBody>
      </p:sp>
      <p:sp>
        <p:nvSpPr>
          <p:cNvPr id="6" name="Footer Placeholder 5">
            <a:extLst>
              <a:ext uri="{FF2B5EF4-FFF2-40B4-BE49-F238E27FC236}">
                <a16:creationId xmlns:a16="http://schemas.microsoft.com/office/drawing/2014/main" id="{1AE47B3F-BCF1-4A43-9935-9DFF891D445B}"/>
              </a:ext>
            </a:extLst>
          </p:cNvPr>
          <p:cNvSpPr>
            <a:spLocks noGrp="1"/>
          </p:cNvSpPr>
          <p:nvPr>
            <p:ph type="ftr" sz="quarter" idx="11"/>
          </p:nvPr>
        </p:nvSpPr>
        <p:spPr/>
        <p:txBody>
          <a:bodyPr/>
          <a:lstStyle/>
          <a:p>
            <a:r>
              <a:rPr lang="en-US"/>
              <a:t>Sharpening and Spatial Filters</a:t>
            </a:r>
          </a:p>
        </p:txBody>
      </p:sp>
      <p:sp>
        <p:nvSpPr>
          <p:cNvPr id="7" name="Slide Number Placeholder 6">
            <a:extLst>
              <a:ext uri="{FF2B5EF4-FFF2-40B4-BE49-F238E27FC236}">
                <a16:creationId xmlns:a16="http://schemas.microsoft.com/office/drawing/2014/main" id="{F54816B7-C9F4-4B50-8F5A-310355A6C8C6}"/>
              </a:ext>
            </a:extLst>
          </p:cNvPr>
          <p:cNvSpPr>
            <a:spLocks noGrp="1"/>
          </p:cNvSpPr>
          <p:nvPr>
            <p:ph type="sldNum" sz="quarter" idx="12"/>
          </p:nvPr>
        </p:nvSpPr>
        <p:spPr/>
        <p:txBody>
          <a:bodyPr/>
          <a:lstStyle/>
          <a:p>
            <a:fld id="{A764D214-15FA-44EA-90A9-5C0F2003FD5D}" type="slidenum">
              <a:rPr lang="en-US" smtClean="0"/>
              <a:t>50</a:t>
            </a:fld>
            <a:endParaRPr lang="en-US"/>
          </a:p>
        </p:txBody>
      </p:sp>
    </p:spTree>
    <p:extLst>
      <p:ext uri="{BB962C8B-B14F-4D97-AF65-F5344CB8AC3E}">
        <p14:creationId xmlns:p14="http://schemas.microsoft.com/office/powerpoint/2010/main" val="12320788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260C-2028-4714-9F1B-197E12CE0B41}"/>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8A6350-2A08-4EEC-90B7-B13F7488C314}"/>
                  </a:ext>
                </a:extLst>
              </p:cNvPr>
              <p:cNvSpPr>
                <a:spLocks noGrp="1"/>
              </p:cNvSpPr>
              <p:nvPr>
                <p:ph idx="1"/>
              </p:nvPr>
            </p:nvSpPr>
            <p:spPr/>
            <p:txBody>
              <a:bodyPr>
                <a:normAutofit fontScale="92500" lnSpcReduction="10000"/>
              </a:bodyPr>
              <a:lstStyle/>
              <a:p>
                <a:pPr lvl="0" algn="just">
                  <a:lnSpc>
                    <a:spcPct val="120000"/>
                  </a:lnSpc>
                </a:pPr>
                <a:r>
                  <a:rPr lang="en-US" dirty="0"/>
                  <a:t>First derivatives in image processing are implemented using the magnitude of the gradient.</a:t>
                </a:r>
              </a:p>
              <a:p>
                <a:pPr algn="just">
                  <a:lnSpc>
                    <a:spcPct val="120000"/>
                  </a:lnSpc>
                </a:pPr>
                <a:r>
                  <a:rPr lang="en-US" dirty="0"/>
                  <a:t>For a function </a:t>
                </a:r>
                <a14:m>
                  <m:oMath xmlns:m="http://schemas.openxmlformats.org/officeDocument/2006/math">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a14:m>
                <a:r>
                  <a:rPr lang="en-US" dirty="0"/>
                  <a:t>, the gradient of </a:t>
                </a:r>
                <a14:m>
                  <m:oMath xmlns:m="http://schemas.openxmlformats.org/officeDocument/2006/math">
                    <m:r>
                      <a:rPr lang="en-US" i="1">
                        <a:latin typeface="Cambria Math" panose="02040503050406030204" pitchFamily="18" charset="0"/>
                      </a:rPr>
                      <m:t>𝑓</m:t>
                    </m:r>
                  </m:oMath>
                </a14:m>
                <a:r>
                  <a:rPr lang="en-US" dirty="0"/>
                  <a:t> at coordinates </a:t>
                </a:r>
                <a14:m>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a14:m>
                <a:r>
                  <a:rPr lang="en-US" dirty="0"/>
                  <a:t> is defined as the two-dimensional column vector</a:t>
                </a:r>
              </a:p>
              <a:p>
                <a:pPr marL="0" indent="0" algn="just">
                  <a:lnSpc>
                    <a:spcPct val="120000"/>
                  </a:lnSpc>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𝑓</m:t>
                      </m:r>
                      <m:r>
                        <a:rPr lang="en-US">
                          <a:latin typeface="Cambria Math" panose="02040503050406030204" pitchFamily="18" charset="0"/>
                        </a:rPr>
                        <m:t>=</m:t>
                      </m:r>
                      <m:r>
                        <m:rPr>
                          <m:sty m:val="p"/>
                        </m:rPr>
                        <a:rPr lang="en-US">
                          <a:latin typeface="Cambria Math" panose="02040503050406030204" pitchFamily="18" charset="0"/>
                        </a:rPr>
                        <m:t>grad</m:t>
                      </m:r>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𝑦</m:t>
                                    </m:r>
                                  </m:sub>
                                </m:sSub>
                              </m:e>
                            </m:mr>
                          </m:m>
                        </m:e>
                      </m:d>
                      <m:r>
                        <a:rPr lang="en-US">
                          <a:latin typeface="Cambria Math" panose="02040503050406030204" pitchFamily="18" charset="0"/>
                        </a:rPr>
                        <m:t>=</m:t>
                      </m:r>
                      <m:d>
                        <m:dPr>
                          <m:begChr m:val="["/>
                          <m:endChr m:val="]"/>
                          <m:ctrlPr>
                            <a:rPr lang="en-US" i="1">
                              <a:latin typeface="Cambria Math" panose="02040503050406030204" pitchFamily="18" charset="0"/>
                            </a:rPr>
                          </m:ctrlPr>
                        </m:dPr>
                        <m:e>
                          <m:m>
                            <m:mPr>
                              <m:plcHide m:val="on"/>
                              <m:mcs>
                                <m:mc>
                                  <m:mcPr>
                                    <m:count m:val="1"/>
                                    <m:mcJc m:val="center"/>
                                  </m:mcPr>
                                </m:mc>
                              </m:mcs>
                              <m:ctrlPr>
                                <a:rPr lang="en-US" i="1">
                                  <a:latin typeface="Cambria Math" panose="02040503050406030204" pitchFamily="18" charset="0"/>
                                </a:rPr>
                              </m:ctrlPr>
                            </m:mPr>
                            <m:mr>
                              <m:e>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num>
                                  <m:den>
                                    <m:r>
                                      <a:rPr lang="en-US">
                                        <a:latin typeface="Cambria Math" panose="02040503050406030204" pitchFamily="18" charset="0"/>
                                      </a:rPr>
                                      <m:t>𝜕</m:t>
                                    </m:r>
                                    <m:r>
                                      <a:rPr lang="en-US" i="1">
                                        <a:latin typeface="Cambria Math" panose="02040503050406030204" pitchFamily="18" charset="0"/>
                                      </a:rPr>
                                      <m:t>𝑥</m:t>
                                    </m:r>
                                  </m:den>
                                </m:f>
                              </m:e>
                            </m:mr>
                            <m:mr>
                              <m:e>
                                <m:f>
                                  <m:fPr>
                                    <m:ctrlPr>
                                      <a:rPr lang="en-US" i="1">
                                        <a:latin typeface="Cambria Math" panose="02040503050406030204" pitchFamily="18" charset="0"/>
                                      </a:rPr>
                                    </m:ctrlPr>
                                  </m:fPr>
                                  <m:num>
                                    <m:r>
                                      <a:rPr lang="en-US">
                                        <a:latin typeface="Cambria Math" panose="02040503050406030204" pitchFamily="18" charset="0"/>
                                      </a:rPr>
                                      <m:t>𝜕</m:t>
                                    </m:r>
                                    <m:r>
                                      <a:rPr lang="en-US" i="1">
                                        <a:latin typeface="Cambria Math" panose="02040503050406030204" pitchFamily="18" charset="0"/>
                                      </a:rPr>
                                      <m:t>𝑓</m:t>
                                    </m:r>
                                  </m:num>
                                  <m:den>
                                    <m:r>
                                      <a:rPr lang="en-US">
                                        <a:latin typeface="Cambria Math" panose="02040503050406030204" pitchFamily="18" charset="0"/>
                                      </a:rPr>
                                      <m:t>𝜕</m:t>
                                    </m:r>
                                    <m:r>
                                      <a:rPr lang="en-US" i="1">
                                        <a:latin typeface="Cambria Math" panose="02040503050406030204" pitchFamily="18" charset="0"/>
                                      </a:rPr>
                                      <m:t>𝑦</m:t>
                                    </m:r>
                                  </m:den>
                                </m:f>
                              </m:e>
                            </m:mr>
                          </m:m>
                        </m:e>
                      </m:d>
                    </m:oMath>
                  </m:oMathPara>
                </a14:m>
                <a:endParaRPr lang="en-US" dirty="0"/>
              </a:p>
              <a:p>
                <a:pPr algn="just">
                  <a:lnSpc>
                    <a:spcPct val="120000"/>
                  </a:lnSpc>
                </a:pPr>
                <a:r>
                  <a:rPr lang="en-US" dirty="0"/>
                  <a:t>The magnitude (length) of vector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𝑓</m:t>
                    </m:r>
                  </m:oMath>
                </a14:m>
                <a:r>
                  <a:rPr lang="en-US" dirty="0"/>
                  <a:t> denoted as </a:t>
                </a:r>
                <a14:m>
                  <m:oMath xmlns:m="http://schemas.openxmlformats.org/officeDocument/2006/math">
                    <m:r>
                      <m:rPr>
                        <m:sty m:val="p"/>
                      </m:rPr>
                      <a:rPr lang="en-US">
                        <a:latin typeface="Cambria Math" panose="02040503050406030204" pitchFamily="18" charset="0"/>
                      </a:rPr>
                      <m:t>M</m:t>
                    </m:r>
                    <m:r>
                      <a:rPr lang="en-US">
                        <a:latin typeface="Cambria Math" panose="02040503050406030204" pitchFamily="18" charset="0"/>
                      </a:rPr>
                      <m:t>(</m:t>
                    </m:r>
                    <m:r>
                      <m:rPr>
                        <m:sty m:val="p"/>
                      </m:rPr>
                      <a:rPr lang="en-US">
                        <a:latin typeface="Cambria Math" panose="02040503050406030204" pitchFamily="18" charset="0"/>
                      </a:rPr>
                      <m:t>x</m:t>
                    </m:r>
                    <m:r>
                      <a:rPr lang="en-US">
                        <a:latin typeface="Cambria Math" panose="02040503050406030204" pitchFamily="18" charset="0"/>
                      </a:rPr>
                      <m:t>,</m:t>
                    </m:r>
                    <m:r>
                      <m:rPr>
                        <m:sty m:val="p"/>
                      </m:rPr>
                      <a:rPr lang="en-US">
                        <a:latin typeface="Cambria Math" panose="02040503050406030204" pitchFamily="18" charset="0"/>
                      </a:rPr>
                      <m:t>y</m:t>
                    </m:r>
                    <m:r>
                      <a:rPr lang="en-US">
                        <a:latin typeface="Cambria Math" panose="02040503050406030204" pitchFamily="18" charset="0"/>
                      </a:rPr>
                      <m:t>)</m:t>
                    </m:r>
                  </m:oMath>
                </a14:m>
                <a:r>
                  <a:rPr lang="en-US" dirty="0"/>
                  <a:t>, where</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m:rPr>
                          <m:sty m:val="p"/>
                        </m:rPr>
                        <a:rPr lang="en-US">
                          <a:latin typeface="Cambria Math" panose="02040503050406030204" pitchFamily="18" charset="0"/>
                        </a:rPr>
                        <m:t>mag</m:t>
                      </m:r>
                      <m:r>
                        <a:rPr lang="en-US">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𝑓</m:t>
                      </m:r>
                      <m:r>
                        <a:rPr lang="en-US">
                          <a:latin typeface="Cambria Math" panose="02040503050406030204" pitchFamily="18" charset="0"/>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𝑔</m:t>
                              </m:r>
                            </m:e>
                            <m:sub>
                              <m:r>
                                <a:rPr lang="en-US" i="1">
                                  <a:latin typeface="Cambria Math" panose="02040503050406030204" pitchFamily="18" charset="0"/>
                                </a:rPr>
                                <m:t>𝑥</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𝑔</m:t>
                              </m:r>
                            </m:e>
                            <m:sub>
                              <m:r>
                                <a:rPr lang="en-US" i="1">
                                  <a:latin typeface="Cambria Math" panose="02040503050406030204" pitchFamily="18" charset="0"/>
                                </a:rPr>
                                <m:t>𝑦</m:t>
                              </m:r>
                            </m:sub>
                            <m:sup>
                              <m:r>
                                <a:rPr lang="en-US">
                                  <a:latin typeface="Cambria Math" panose="02040503050406030204" pitchFamily="18" charset="0"/>
                                </a:rPr>
                                <m:t>2</m:t>
                              </m:r>
                            </m:sup>
                          </m:sSubSup>
                        </m:e>
                      </m:rad>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DD8A6350-2A08-4EEC-90B7-B13F7488C314}"/>
                  </a:ext>
                </a:extLst>
              </p:cNvPr>
              <p:cNvSpPr>
                <a:spLocks noGrp="1" noRot="1" noChangeAspect="1" noMove="1" noResize="1" noEditPoints="1" noAdjustHandles="1" noChangeArrowheads="1" noChangeShapeType="1" noTextEdit="1"/>
              </p:cNvSpPr>
              <p:nvPr>
                <p:ph idx="1"/>
              </p:nvPr>
            </p:nvSpPr>
            <p:spPr>
              <a:blipFill>
                <a:blip r:embed="rId2"/>
                <a:stretch>
                  <a:fillRect l="-545" t="-606" r="-1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9519142-76EE-4E79-90A3-86DDA12EF4E0}"/>
              </a:ext>
            </a:extLst>
          </p:cNvPr>
          <p:cNvSpPr>
            <a:spLocks noGrp="1"/>
          </p:cNvSpPr>
          <p:nvPr>
            <p:ph type="dt" sz="half" idx="10"/>
          </p:nvPr>
        </p:nvSpPr>
        <p:spPr/>
        <p:txBody>
          <a:bodyPr/>
          <a:lstStyle/>
          <a:p>
            <a:fld id="{AAB3611A-A2C6-4FAD-B800-3E4D261E08BB}" type="datetime1">
              <a:rPr lang="en-US" smtClean="0"/>
              <a:t>11/17/2024</a:t>
            </a:fld>
            <a:endParaRPr lang="en-US"/>
          </a:p>
        </p:txBody>
      </p:sp>
      <p:sp>
        <p:nvSpPr>
          <p:cNvPr id="5" name="Footer Placeholder 4">
            <a:extLst>
              <a:ext uri="{FF2B5EF4-FFF2-40B4-BE49-F238E27FC236}">
                <a16:creationId xmlns:a16="http://schemas.microsoft.com/office/drawing/2014/main" id="{6DEB4BC5-E2AA-4A3E-9136-93C1B3858425}"/>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F6D904D3-47E2-4E3A-88A7-4A717AFD61E0}"/>
              </a:ext>
            </a:extLst>
          </p:cNvPr>
          <p:cNvSpPr>
            <a:spLocks noGrp="1"/>
          </p:cNvSpPr>
          <p:nvPr>
            <p:ph type="sldNum" sz="quarter" idx="12"/>
          </p:nvPr>
        </p:nvSpPr>
        <p:spPr/>
        <p:txBody>
          <a:bodyPr/>
          <a:lstStyle/>
          <a:p>
            <a:fld id="{A764D214-15FA-44EA-90A9-5C0F2003FD5D}" type="slidenum">
              <a:rPr lang="en-US" smtClean="0"/>
              <a:t>51</a:t>
            </a:fld>
            <a:endParaRPr lang="en-US"/>
          </a:p>
        </p:txBody>
      </p:sp>
    </p:spTree>
    <p:extLst>
      <p:ext uri="{BB962C8B-B14F-4D97-AF65-F5344CB8AC3E}">
        <p14:creationId xmlns:p14="http://schemas.microsoft.com/office/powerpoint/2010/main" val="19179361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21D5-FC69-4AF0-A5A0-0E017615A8C9}"/>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D9A73C-9A88-4A83-B2C4-886604AC420A}"/>
                  </a:ext>
                </a:extLst>
              </p:cNvPr>
              <p:cNvSpPr>
                <a:spLocks noGrp="1"/>
              </p:cNvSpPr>
              <p:nvPr>
                <p:ph idx="1"/>
              </p:nvPr>
            </p:nvSpPr>
            <p:spPr/>
            <p:txBody>
              <a:bodyPr>
                <a:normAutofit/>
              </a:bodyPr>
              <a:lstStyle/>
              <a:p>
                <a:pPr algn="just">
                  <a:lnSpc>
                    <a:spcPct val="150000"/>
                  </a:lnSpc>
                  <a:buFont typeface="Wingdings" panose="05000000000000000000" pitchFamily="2" charset="2"/>
                  <a:buChar char="v"/>
                </a:pPr>
                <a:r>
                  <a:rPr lang="en-US" dirty="0"/>
                  <a:t>In some implementations, it is more suitable computationally to approximate the squares and square root operations by </a:t>
                </a:r>
                <a:r>
                  <a:rPr lang="en-US" b="1" dirty="0"/>
                  <a:t>absolute values,</a:t>
                </a:r>
              </a:p>
              <a:p>
                <a:pPr>
                  <a:lnSpc>
                    <a:spcPct val="150000"/>
                  </a:lnSpc>
                </a:pPr>
                <a14:m>
                  <m:oMath xmlns:m="http://schemas.openxmlformats.org/officeDocument/2006/math">
                    <m:r>
                      <a:rPr lang="en-US" i="1">
                        <a:latin typeface="Cambria Math" panose="02040503050406030204" pitchFamily="18" charset="0"/>
                      </a:rPr>
                      <m:t>𝑀</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𝑦</m:t>
                        </m:r>
                      </m:sub>
                    </m:sSub>
                    <m:r>
                      <a:rPr lang="en-US" i="1">
                        <a:latin typeface="Cambria Math" panose="02040503050406030204" pitchFamily="18" charset="0"/>
                      </a:rPr>
                      <m:t> </m:t>
                    </m:r>
                  </m:oMath>
                </a14:m>
                <a:r>
                  <a:rPr lang="en-US" dirty="0"/>
                  <a:t>|</a:t>
                </a:r>
                <a:br>
                  <a:rPr lang="en-US" dirty="0"/>
                </a:br>
                <a:endParaRPr lang="en-US" dirty="0"/>
              </a:p>
            </p:txBody>
          </p:sp>
        </mc:Choice>
        <mc:Fallback xmlns="">
          <p:sp>
            <p:nvSpPr>
              <p:cNvPr id="3" name="Content Placeholder 2">
                <a:extLst>
                  <a:ext uri="{FF2B5EF4-FFF2-40B4-BE49-F238E27FC236}">
                    <a16:creationId xmlns:a16="http://schemas.microsoft.com/office/drawing/2014/main" id="{6DD9A73C-9A88-4A83-B2C4-886604AC420A}"/>
                  </a:ext>
                </a:extLst>
              </p:cNvPr>
              <p:cNvSpPr>
                <a:spLocks noGrp="1" noRot="1" noChangeAspect="1" noMove="1" noResize="1" noEditPoints="1" noAdjustHandles="1" noChangeArrowheads="1" noChangeShapeType="1" noTextEdit="1"/>
              </p:cNvSpPr>
              <p:nvPr>
                <p:ph idx="1"/>
              </p:nvPr>
            </p:nvSpPr>
            <p:spPr>
              <a:blipFill>
                <a:blip r:embed="rId2"/>
                <a:stretch>
                  <a:fillRect l="-151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2D9E22E-EFCE-4AAF-B725-0D1B4D8D30FC}"/>
              </a:ext>
            </a:extLst>
          </p:cNvPr>
          <p:cNvSpPr>
            <a:spLocks noGrp="1"/>
          </p:cNvSpPr>
          <p:nvPr>
            <p:ph type="dt" sz="half" idx="10"/>
          </p:nvPr>
        </p:nvSpPr>
        <p:spPr/>
        <p:txBody>
          <a:bodyPr/>
          <a:lstStyle/>
          <a:p>
            <a:fld id="{86107044-3147-4F83-923E-258D2A3F23A2}" type="datetime1">
              <a:rPr lang="en-US" smtClean="0"/>
              <a:t>11/17/2024</a:t>
            </a:fld>
            <a:endParaRPr lang="en-US"/>
          </a:p>
        </p:txBody>
      </p:sp>
      <p:sp>
        <p:nvSpPr>
          <p:cNvPr id="5" name="Footer Placeholder 4">
            <a:extLst>
              <a:ext uri="{FF2B5EF4-FFF2-40B4-BE49-F238E27FC236}">
                <a16:creationId xmlns:a16="http://schemas.microsoft.com/office/drawing/2014/main" id="{0B058B43-75D6-479B-BE24-775DA763D97B}"/>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9466EDE6-0884-4619-B03C-D2D34878CD60}"/>
              </a:ext>
            </a:extLst>
          </p:cNvPr>
          <p:cNvSpPr>
            <a:spLocks noGrp="1"/>
          </p:cNvSpPr>
          <p:nvPr>
            <p:ph type="sldNum" sz="quarter" idx="12"/>
          </p:nvPr>
        </p:nvSpPr>
        <p:spPr/>
        <p:txBody>
          <a:bodyPr/>
          <a:lstStyle/>
          <a:p>
            <a:fld id="{A764D214-15FA-44EA-90A9-5C0F2003FD5D}" type="slidenum">
              <a:rPr lang="en-US" smtClean="0"/>
              <a:t>52</a:t>
            </a:fld>
            <a:endParaRPr lang="en-US"/>
          </a:p>
        </p:txBody>
      </p:sp>
    </p:spTree>
    <p:extLst>
      <p:ext uri="{BB962C8B-B14F-4D97-AF65-F5344CB8AC3E}">
        <p14:creationId xmlns:p14="http://schemas.microsoft.com/office/powerpoint/2010/main" val="1594202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143C-5356-4897-9399-8E2FF197A78F}"/>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graphicFrame>
        <p:nvGraphicFramePr>
          <p:cNvPr id="4" name="Content Placeholder 3">
            <a:extLst>
              <a:ext uri="{FF2B5EF4-FFF2-40B4-BE49-F238E27FC236}">
                <a16:creationId xmlns:a16="http://schemas.microsoft.com/office/drawing/2014/main" id="{B98D254E-2EB9-4537-A8B7-260DEA3D1C9C}"/>
              </a:ext>
            </a:extLst>
          </p:cNvPr>
          <p:cNvGraphicFramePr>
            <a:graphicFrameLocks noGrp="1"/>
          </p:cNvGraphicFramePr>
          <p:nvPr>
            <p:ph idx="1"/>
            <p:extLst>
              <p:ext uri="{D42A27DB-BD31-4B8C-83A1-F6EECF244321}">
                <p14:modId xmlns:p14="http://schemas.microsoft.com/office/powerpoint/2010/main" val="1032665080"/>
              </p:ext>
            </p:extLst>
          </p:nvPr>
        </p:nvGraphicFramePr>
        <p:xfrm>
          <a:off x="1097280" y="2062296"/>
          <a:ext cx="4164354" cy="1112520"/>
        </p:xfrm>
        <a:graphic>
          <a:graphicData uri="http://schemas.openxmlformats.org/drawingml/2006/table">
            <a:tbl>
              <a:tblPr firstRow="1" bandRow="1">
                <a:tableStyleId>{5C22544A-7EE6-4342-B048-85BDC9FD1C3A}</a:tableStyleId>
              </a:tblPr>
              <a:tblGrid>
                <a:gridCol w="1388118">
                  <a:extLst>
                    <a:ext uri="{9D8B030D-6E8A-4147-A177-3AD203B41FA5}">
                      <a16:colId xmlns:a16="http://schemas.microsoft.com/office/drawing/2014/main" val="3943155170"/>
                    </a:ext>
                  </a:extLst>
                </a:gridCol>
                <a:gridCol w="1388118">
                  <a:extLst>
                    <a:ext uri="{9D8B030D-6E8A-4147-A177-3AD203B41FA5}">
                      <a16:colId xmlns:a16="http://schemas.microsoft.com/office/drawing/2014/main" val="1059980470"/>
                    </a:ext>
                  </a:extLst>
                </a:gridCol>
                <a:gridCol w="1388118">
                  <a:extLst>
                    <a:ext uri="{9D8B030D-6E8A-4147-A177-3AD203B41FA5}">
                      <a16:colId xmlns:a16="http://schemas.microsoft.com/office/drawing/2014/main" val="21859257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21809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r>
                        <a:rPr lang="en-US" b="0" dirty="0" err="1">
                          <a:solidFill>
                            <a:schemeClr val="tx1"/>
                          </a:solidFill>
                        </a:rPr>
                        <a:t>x,y</a:t>
                      </a: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3541321"/>
                  </a:ext>
                </a:extLst>
              </a:tr>
              <a:tr h="370840">
                <a:tc>
                  <a:txBody>
                    <a:bodyPr/>
                    <a:lstStyle/>
                    <a:p>
                      <a:pPr algn="ctr"/>
                      <a:r>
                        <a:rPr lang="en-US" b="0"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343453"/>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F3FDEEB-4BD9-4046-8469-410874143C0D}"/>
                  </a:ext>
                </a:extLst>
              </p:cNvPr>
              <p:cNvGraphicFramePr>
                <a:graphicFrameLocks noGrp="1"/>
              </p:cNvGraphicFramePr>
              <p:nvPr>
                <p:extLst>
                  <p:ext uri="{D42A27DB-BD31-4B8C-83A1-F6EECF244321}">
                    <p14:modId xmlns:p14="http://schemas.microsoft.com/office/powerpoint/2010/main" val="1290472754"/>
                  </p:ext>
                </p:extLst>
              </p:nvPr>
            </p:nvGraphicFramePr>
            <p:xfrm>
              <a:off x="6815016" y="2062296"/>
              <a:ext cx="4340664" cy="1112520"/>
            </p:xfrm>
            <a:graphic>
              <a:graphicData uri="http://schemas.openxmlformats.org/drawingml/2006/table">
                <a:tbl>
                  <a:tblPr firstRow="1" bandRow="1">
                    <a:tableStyleId>{5C22544A-7EE6-4342-B048-85BDC9FD1C3A}</a:tableStyleId>
                  </a:tblPr>
                  <a:tblGrid>
                    <a:gridCol w="1446888">
                      <a:extLst>
                        <a:ext uri="{9D8B030D-6E8A-4147-A177-3AD203B41FA5}">
                          <a16:colId xmlns:a16="http://schemas.microsoft.com/office/drawing/2014/main" val="2675923452"/>
                        </a:ext>
                      </a:extLst>
                    </a:gridCol>
                    <a:gridCol w="1446888">
                      <a:extLst>
                        <a:ext uri="{9D8B030D-6E8A-4147-A177-3AD203B41FA5}">
                          <a16:colId xmlns:a16="http://schemas.microsoft.com/office/drawing/2014/main" val="3657119391"/>
                        </a:ext>
                      </a:extLst>
                    </a:gridCol>
                    <a:gridCol w="1446888">
                      <a:extLst>
                        <a:ext uri="{9D8B030D-6E8A-4147-A177-3AD203B41FA5}">
                          <a16:colId xmlns:a16="http://schemas.microsoft.com/office/drawing/2014/main" val="494162498"/>
                        </a:ext>
                      </a:extLst>
                    </a:gridCol>
                  </a:tblGrid>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𝟏</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𝟐</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𝟑</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8049741"/>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𝟒</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𝟓</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𝟔</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3161991"/>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𝟕</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smtClean="0">
                                        <a:solidFill>
                                          <a:schemeClr val="tx1"/>
                                        </a:solidFill>
                                        <a:effectLst/>
                                        <a:latin typeface="Cambria Math" panose="02040503050406030204" pitchFamily="18" charset="0"/>
                                      </a:rPr>
                                      <m:t>𝟖</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𝟗</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8777047"/>
                      </a:ext>
                    </a:extLst>
                  </a:tr>
                </a:tbl>
              </a:graphicData>
            </a:graphic>
          </p:graphicFrame>
        </mc:Choice>
        <mc:Fallback xmlns="">
          <p:graphicFrame>
            <p:nvGraphicFramePr>
              <p:cNvPr id="5" name="Table 4">
                <a:extLst>
                  <a:ext uri="{FF2B5EF4-FFF2-40B4-BE49-F238E27FC236}">
                    <a16:creationId xmlns:a16="http://schemas.microsoft.com/office/drawing/2014/main" id="{9F3FDEEB-4BD9-4046-8469-410874143C0D}"/>
                  </a:ext>
                </a:extLst>
              </p:cNvPr>
              <p:cNvGraphicFramePr>
                <a:graphicFrameLocks noGrp="1"/>
              </p:cNvGraphicFramePr>
              <p:nvPr>
                <p:extLst>
                  <p:ext uri="{D42A27DB-BD31-4B8C-83A1-F6EECF244321}">
                    <p14:modId xmlns:p14="http://schemas.microsoft.com/office/powerpoint/2010/main" val="1290472754"/>
                  </p:ext>
                </p:extLst>
              </p:nvPr>
            </p:nvGraphicFramePr>
            <p:xfrm>
              <a:off x="6815016" y="2062296"/>
              <a:ext cx="4340664" cy="1112520"/>
            </p:xfrm>
            <a:graphic>
              <a:graphicData uri="http://schemas.openxmlformats.org/drawingml/2006/table">
                <a:tbl>
                  <a:tblPr firstRow="1" bandRow="1">
                    <a:tableStyleId>{5C22544A-7EE6-4342-B048-85BDC9FD1C3A}</a:tableStyleId>
                  </a:tblPr>
                  <a:tblGrid>
                    <a:gridCol w="1446888">
                      <a:extLst>
                        <a:ext uri="{9D8B030D-6E8A-4147-A177-3AD203B41FA5}">
                          <a16:colId xmlns:a16="http://schemas.microsoft.com/office/drawing/2014/main" val="2675923452"/>
                        </a:ext>
                      </a:extLst>
                    </a:gridCol>
                    <a:gridCol w="1446888">
                      <a:extLst>
                        <a:ext uri="{9D8B030D-6E8A-4147-A177-3AD203B41FA5}">
                          <a16:colId xmlns:a16="http://schemas.microsoft.com/office/drawing/2014/main" val="3657119391"/>
                        </a:ext>
                      </a:extLst>
                    </a:gridCol>
                    <a:gridCol w="1446888">
                      <a:extLst>
                        <a:ext uri="{9D8B030D-6E8A-4147-A177-3AD203B41FA5}">
                          <a16:colId xmlns:a16="http://schemas.microsoft.com/office/drawing/2014/main" val="494162498"/>
                        </a:ext>
                      </a:extLst>
                    </a:gridCol>
                  </a:tblGrid>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0" t="-1639" r="-200840" b="-2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44" t="-1639" r="-101688" b="-2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639" r="-1261" b="-203279"/>
                          </a:stretch>
                        </a:blipFill>
                      </a:tcPr>
                    </a:tc>
                    <a:extLst>
                      <a:ext uri="{0D108BD9-81ED-4DB2-BD59-A6C34878D82A}">
                        <a16:rowId xmlns:a16="http://schemas.microsoft.com/office/drawing/2014/main" val="1618049741"/>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0" t="-101639" r="-200840" b="-1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44" t="-101639" r="-101688" b="-1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01639" r="-1261" b="-103279"/>
                          </a:stretch>
                        </a:blipFill>
                      </a:tcPr>
                    </a:tc>
                    <a:extLst>
                      <a:ext uri="{0D108BD9-81ED-4DB2-BD59-A6C34878D82A}">
                        <a16:rowId xmlns:a16="http://schemas.microsoft.com/office/drawing/2014/main" val="2263161991"/>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0" t="-201639" r="-200840"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44" t="-201639" r="-101688"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1639" r="-1261" b="-3279"/>
                          </a:stretch>
                        </a:blipFill>
                      </a:tcPr>
                    </a:tc>
                    <a:extLst>
                      <a:ext uri="{0D108BD9-81ED-4DB2-BD59-A6C34878D82A}">
                        <a16:rowId xmlns:a16="http://schemas.microsoft.com/office/drawing/2014/main" val="163877704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4A797E-267D-4050-BB02-503DC94E018A}"/>
                  </a:ext>
                </a:extLst>
              </p:cNvPr>
              <p:cNvSpPr/>
              <p:nvPr/>
            </p:nvSpPr>
            <p:spPr>
              <a:xfrm>
                <a:off x="1097280" y="3814896"/>
                <a:ext cx="10058400" cy="2323713"/>
              </a:xfrm>
              <a:prstGeom prst="rect">
                <a:avLst/>
              </a:prstGeom>
            </p:spPr>
            <p:txBody>
              <a:bodyPr wrap="square">
                <a:spAutoFit/>
              </a:bodyPr>
              <a:lstStyle/>
              <a:p>
                <a:pPr marL="342900" marR="0" lvl="0" indent="-342900">
                  <a:lnSpc>
                    <a:spcPts val="1200"/>
                  </a:lnSpc>
                  <a:spcBef>
                    <a:spcPts val="0"/>
                  </a:spcBef>
                  <a:spcAft>
                    <a:spcPts val="600"/>
                  </a:spcAft>
                  <a:buFont typeface="Symbol" panose="05050102010706020507" pitchFamily="18"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We know from first order derivatives,</a:t>
                </a:r>
              </a:p>
              <a:p>
                <a:pPr marL="342900" marR="0" lvl="0" indent="-342900">
                  <a:lnSpc>
                    <a:spcPts val="1200"/>
                  </a:lnSpc>
                  <a:spcBef>
                    <a:spcPts val="0"/>
                  </a:spcBef>
                  <a:spcAft>
                    <a:spcPts val="600"/>
                  </a:spcAft>
                  <a:buFont typeface="Symbol" panose="05050102010706020507" pitchFamily="18" charset="2"/>
                  <a:buChar char=""/>
                  <a:tabLst>
                    <a:tab pos="457200" algn="l"/>
                  </a:tabLst>
                </a:pPr>
                <a:endParaRPr lang="en-US" dirty="0">
                  <a:latin typeface="Georgia" panose="02040502050405020303" pitchFamily="18" charset="0"/>
                  <a:ea typeface="Calibri" panose="020F0502020204030204" pitchFamily="34" charset="0"/>
                  <a:cs typeface="Times New Roman" panose="02020603050405020304" pitchFamily="18" charset="0"/>
                </a:endParaRPr>
              </a:p>
              <a:p>
                <a:pPr marL="342900" marR="0" lvl="0" indent="-342900">
                  <a:lnSpc>
                    <a:spcPts val="1200"/>
                  </a:lnSpc>
                  <a:spcBef>
                    <a:spcPts val="0"/>
                  </a:spcBef>
                  <a:spcAft>
                    <a:spcPts val="600"/>
                  </a:spcAft>
                  <a:buFont typeface="Symbol" panose="05050102010706020507" pitchFamily="18" charset="2"/>
                  <a:buChar char=""/>
                  <a:tabLst>
                    <a:tab pos="457200" algn="l"/>
                  </a:tabLst>
                </a:pPr>
                <a:endParaRPr lang="en-US" dirty="0">
                  <a:latin typeface="Georgia" panose="02040502050405020303" pitchFamily="18" charset="0"/>
                  <a:ea typeface="Calibri" panose="020F0502020204030204" pitchFamily="34" charset="0"/>
                  <a:cs typeface="Times New Roman" panose="02020603050405020304" pitchFamily="18" charset="0"/>
                </a:endParaRPr>
              </a:p>
              <a:p>
                <a:pPr marL="342900" marR="0" lvl="0" indent="-342900">
                  <a:lnSpc>
                    <a:spcPts val="1200"/>
                  </a:lnSpc>
                  <a:spcBef>
                    <a:spcPts val="0"/>
                  </a:spcBef>
                  <a:spcAft>
                    <a:spcPts val="600"/>
                  </a:spcAft>
                  <a:buFont typeface="Symbol" panose="05050102010706020507" pitchFamily="18" charset="2"/>
                  <a:buChar char=""/>
                  <a:tabLst>
                    <a:tab pos="457200" algn="l"/>
                  </a:tabLst>
                </a:pPr>
                <a:endParaRPr lang="en-US" dirty="0">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a:latin typeface="Cambria Math" panose="02040503050406030204" pitchFamily="18" charset="0"/>
                              <a:ea typeface="Calibri" panose="020F0502020204030204" pitchFamily="34" charset="0"/>
                              <a:cs typeface="Times New Roman" panose="02020603050405020304" pitchFamily="18" charset="0"/>
                            </a:rPr>
                          </m:ctrlPr>
                        </m:mPr>
                        <m:mr>
                          <m:e/>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𝑓</m:t>
                                </m:r>
                              </m:num>
                              <m:den>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den>
                            </m:f>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𝑓</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+1,</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𝑓</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b="0" i="0" smtClean="0">
                                    <a:latin typeface="Cambria Math" panose="02040503050406030204" pitchFamily="18" charset="0"/>
                                    <a:ea typeface="Calibri" panose="020F0502020204030204" pitchFamily="34" charset="0"/>
                                    <a:cs typeface="Times New Roman" panose="02020603050405020304" pitchFamily="18" charset="0"/>
                                  </a:rPr>
                                  <m:t>6</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5</m:t>
                                </m:r>
                              </m:sub>
                            </m:sSub>
                          </m:e>
                        </m:mr>
                        <m:mr>
                          <m:e/>
                          <m:e>
                            <m:f>
                              <m:fPr>
                                <m:ctrlPr>
                                  <a:rPr lang="en-US" i="1">
                                    <a:latin typeface="Cambria Math" panose="02040503050406030204" pitchFamily="18" charset="0"/>
                                    <a:ea typeface="Calibri" panose="020F0502020204030204" pitchFamily="34" charset="0"/>
                                    <a:cs typeface="Times New Roman" panose="02020603050405020304" pitchFamily="18" charset="0"/>
                                  </a:rPr>
                                </m:ctrlPr>
                              </m:fPr>
                              <m:num>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𝑓</m:t>
                                </m:r>
                              </m:num>
                              <m:den>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den>
                            </m:f>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𝑓</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+1)</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𝑓</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r>
                              <a:rPr lang="en-US">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b="0" i="0" smtClean="0">
                                    <a:latin typeface="Cambria Math" panose="02040503050406030204" pitchFamily="18" charset="0"/>
                                    <a:ea typeface="Calibri" panose="020F0502020204030204" pitchFamily="34" charset="0"/>
                                    <a:cs typeface="Times New Roman" panose="02020603050405020304" pitchFamily="18" charset="0"/>
                                  </a:rPr>
                                  <m:t>8</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5</m:t>
                                </m:r>
                              </m:sub>
                            </m:sSub>
                          </m:e>
                        </m:mr>
                      </m:m>
                    </m:oMath>
                  </m:oMathPara>
                </a14:m>
                <a:endParaRPr lang="en-US" dirty="0">
                  <a:latin typeface="Georgia" panose="02040502050405020303" pitchFamily="18" charset="0"/>
                  <a:ea typeface="Calibri" panose="020F0502020204030204" pitchFamily="34" charset="0"/>
                  <a:cs typeface="Times New Roman" panose="02020603050405020304" pitchFamily="18" charset="0"/>
                </a:endParaRPr>
              </a:p>
              <a:p>
                <a:pPr marL="342900" marR="0" lvl="0" indent="-342900">
                  <a:lnSpc>
                    <a:spcPts val="1200"/>
                  </a:lnSpc>
                  <a:spcBef>
                    <a:spcPts val="0"/>
                  </a:spcBef>
                  <a:spcAft>
                    <a:spcPts val="600"/>
                  </a:spcAft>
                  <a:buFont typeface="Symbol" panose="05050102010706020507" pitchFamily="18" charset="2"/>
                  <a:buChar char=""/>
                  <a:tabLst>
                    <a:tab pos="457200" algn="l"/>
                  </a:tabLst>
                </a:pPr>
                <a:endParaRPr lang="en-US" dirty="0">
                  <a:latin typeface="Georgia" panose="02040502050405020303" pitchFamily="18" charset="0"/>
                  <a:ea typeface="Calibri" panose="020F0502020204030204" pitchFamily="34" charset="0"/>
                  <a:cs typeface="Times New Roman" panose="02020603050405020304" pitchFamily="18" charset="0"/>
                </a:endParaRPr>
              </a:p>
              <a:p>
                <a:pPr marL="342900" marR="0" lvl="0" indent="-342900">
                  <a:lnSpc>
                    <a:spcPts val="1200"/>
                  </a:lnSpc>
                  <a:spcBef>
                    <a:spcPts val="0"/>
                  </a:spcBef>
                  <a:spcAft>
                    <a:spcPts val="600"/>
                  </a:spcAft>
                  <a:buFont typeface="Symbol" panose="05050102010706020507" pitchFamily="18" charset="2"/>
                  <a:buChar char=""/>
                  <a:tabLst>
                    <a:tab pos="457200" algn="l"/>
                  </a:tabLst>
                </a:pPr>
                <a:r>
                  <a:rPr lang="en-US" dirty="0">
                    <a:latin typeface="Georgia" panose="02040502050405020303" pitchFamily="18" charset="0"/>
                    <a:ea typeface="Calibri" panose="020F0502020204030204" pitchFamily="34" charset="0"/>
                    <a:cs typeface="Times New Roman" panose="02020603050405020304" pitchFamily="18" charset="0"/>
                  </a:rPr>
                  <a:t>We compute the gradient image as,</a:t>
                </a:r>
              </a:p>
              <a:p>
                <a:pPr marR="0" lvl="0">
                  <a:lnSpc>
                    <a:spcPts val="1200"/>
                  </a:lnSpc>
                  <a:spcBef>
                    <a:spcPts val="0"/>
                  </a:spcBef>
                  <a:spcAft>
                    <a:spcPts val="600"/>
                  </a:spcAft>
                  <a:tabLst>
                    <a:tab pos="457200" algn="l"/>
                  </a:tabLst>
                </a:pPr>
                <a:endParaRPr lang="en-US" dirty="0">
                  <a:latin typeface="Georgia" panose="02040502050405020303" pitchFamily="18" charset="0"/>
                  <a:ea typeface="Calibri" panose="020F0502020204030204" pitchFamily="34" charset="0"/>
                  <a:cs typeface="Times New Roman" panose="02020603050405020304" pitchFamily="18" charset="0"/>
                </a:endParaRPr>
              </a:p>
              <a:p>
                <a:pPr>
                  <a:lnSpc>
                    <a:spcPts val="1200"/>
                  </a:lnSpc>
                  <a:spcAft>
                    <a:spcPts val="12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𝑀</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8</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5</m:t>
                                      </m:r>
                                    </m:sub>
                                  </m:sSub>
                                </m:e>
                              </m:d>
                            </m:e>
                            <m:sup>
                              <m:r>
                                <a:rPr lang="en-US">
                                  <a:latin typeface="Cambria Math" panose="02040503050406030204" pitchFamily="18" charset="0"/>
                                  <a:ea typeface="Calibri" panose="020F0502020204030204" pitchFamily="34" charset="0"/>
                                  <a:cs typeface="Times New Roman" panose="02020603050405020304" pitchFamily="18" charset="0"/>
                                </a:rPr>
                                <m:t>2</m:t>
                              </m:r>
                            </m:sup>
                          </m:sSup>
                          <m:r>
                            <a:rPr lang="en-US">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6</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6</m:t>
                                      </m:r>
                                    </m:sub>
                                  </m:sSub>
                                </m:e>
                              </m:d>
                            </m:e>
                            <m:sup>
                              <m:r>
                                <a:rPr lang="en-US">
                                  <a:latin typeface="Cambria Math" panose="02040503050406030204" pitchFamily="18" charset="0"/>
                                  <a:ea typeface="Calibri" panose="020F0502020204030204" pitchFamily="34" charset="0"/>
                                  <a:cs typeface="Times New Roman" panose="02020603050405020304" pitchFamily="18" charset="0"/>
                                </a:rPr>
                                <m:t>2</m:t>
                              </m:r>
                            </m:sup>
                          </m:sSup>
                        </m:e>
                      </m:rad>
                      <m:r>
                        <m:rPr>
                          <m:nor/>
                        </m:rPr>
                        <a:rPr lang="en-US" i="1">
                          <a:latin typeface="Calibri" panose="020F0502020204030204" pitchFamily="34" charset="0"/>
                          <a:ea typeface="Calibri" panose="020F0502020204030204" pitchFamily="34" charset="0"/>
                          <a:cs typeface="Times New Roman" panose="02020603050405020304" pitchFamily="18" charset="0"/>
                        </a:rPr>
                        <m:t> </m:t>
                      </m:r>
                      <m:r>
                        <m:rPr>
                          <m:nor/>
                        </m:rPr>
                        <a:rPr lang="en-US">
                          <a:latin typeface="Georgia" panose="02040502050405020303" pitchFamily="18" charset="0"/>
                          <a:ea typeface="Calibri" panose="020F0502020204030204" pitchFamily="34" charset="0"/>
                          <a:cs typeface="Times New Roman" panose="02020603050405020304" pitchFamily="18" charset="0"/>
                        </a:rPr>
                        <m:t>or</m:t>
                      </m:r>
                      <m:r>
                        <m:rPr>
                          <m:nor/>
                        </m:rPr>
                        <a:rPr lang="en-US" i="1">
                          <a:latin typeface="Calibri" panose="020F0502020204030204" pitchFamily="34" charset="0"/>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𝑀</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d>
                      <m:r>
                        <a:rPr lang="en-US">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d>
                    </m:oMath>
                  </m:oMathPara>
                </a14:m>
                <a:endParaRPr lang="en-US" dirty="0">
                  <a:latin typeface="Georgia" panose="02040502050405020303" pitchFamily="18" charset="0"/>
                  <a:ea typeface="Calibri" panose="020F0502020204030204" pitchFamily="34" charset="0"/>
                  <a:cs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B24A797E-267D-4050-BB02-503DC94E018A}"/>
                  </a:ext>
                </a:extLst>
              </p:cNvPr>
              <p:cNvSpPr>
                <a:spLocks noRot="1" noChangeAspect="1" noMove="1" noResize="1" noEditPoints="1" noAdjustHandles="1" noChangeArrowheads="1" noChangeShapeType="1" noTextEdit="1"/>
              </p:cNvSpPr>
              <p:nvPr/>
            </p:nvSpPr>
            <p:spPr>
              <a:xfrm>
                <a:off x="1097280" y="3814896"/>
                <a:ext cx="10058400" cy="2323713"/>
              </a:xfrm>
              <a:prstGeom prst="rect">
                <a:avLst/>
              </a:prstGeom>
              <a:blipFill>
                <a:blip r:embed="rId3"/>
                <a:stretch>
                  <a:fillRect l="-485" t="-6299"/>
                </a:stretch>
              </a:blipFill>
            </p:spPr>
            <p:txBody>
              <a:bodyPr/>
              <a:lstStyle/>
              <a:p>
                <a:r>
                  <a:rPr lang="en-US">
                    <a:noFill/>
                  </a:rPr>
                  <a:t> </a:t>
                </a:r>
              </a:p>
            </p:txBody>
          </p:sp>
        </mc:Fallback>
      </mc:AlternateContent>
      <p:graphicFrame>
        <p:nvGraphicFramePr>
          <p:cNvPr id="9" name="Content Placeholder 3">
            <a:extLst>
              <a:ext uri="{FF2B5EF4-FFF2-40B4-BE49-F238E27FC236}">
                <a16:creationId xmlns:a16="http://schemas.microsoft.com/office/drawing/2014/main" id="{C1627CE3-1DA2-4DC0-AE44-A4A7D234FA70}"/>
              </a:ext>
            </a:extLst>
          </p:cNvPr>
          <p:cNvGraphicFramePr>
            <a:graphicFrameLocks/>
          </p:cNvGraphicFramePr>
          <p:nvPr>
            <p:extLst>
              <p:ext uri="{D42A27DB-BD31-4B8C-83A1-F6EECF244321}">
                <p14:modId xmlns:p14="http://schemas.microsoft.com/office/powerpoint/2010/main" val="1869254336"/>
              </p:ext>
            </p:extLst>
          </p:nvPr>
        </p:nvGraphicFramePr>
        <p:xfrm>
          <a:off x="9312652" y="4819180"/>
          <a:ext cx="1885388" cy="741680"/>
        </p:xfrm>
        <a:graphic>
          <a:graphicData uri="http://schemas.openxmlformats.org/drawingml/2006/table">
            <a:tbl>
              <a:tblPr firstRow="1" bandRow="1">
                <a:tableStyleId>{5C22544A-7EE6-4342-B048-85BDC9FD1C3A}</a:tableStyleId>
              </a:tblPr>
              <a:tblGrid>
                <a:gridCol w="942694">
                  <a:extLst>
                    <a:ext uri="{9D8B030D-6E8A-4147-A177-3AD203B41FA5}">
                      <a16:colId xmlns:a16="http://schemas.microsoft.com/office/drawing/2014/main" val="1923799835"/>
                    </a:ext>
                  </a:extLst>
                </a:gridCol>
                <a:gridCol w="942694">
                  <a:extLst>
                    <a:ext uri="{9D8B030D-6E8A-4147-A177-3AD203B41FA5}">
                      <a16:colId xmlns:a16="http://schemas.microsoft.com/office/drawing/2014/main" val="2499687646"/>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67222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369290"/>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27D8D3-BF6C-4DDC-824F-11CBAD52702C}"/>
                  </a:ext>
                </a:extLst>
              </p:cNvPr>
              <p:cNvSpPr txBox="1"/>
              <p:nvPr/>
            </p:nvSpPr>
            <p:spPr>
              <a:xfrm>
                <a:off x="9868565" y="5489237"/>
                <a:ext cx="872197"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𝑦</m:t>
                          </m:r>
                        </m:sub>
                      </m:sSub>
                    </m:oMath>
                  </m:oMathPara>
                </a14:m>
                <a:endParaRPr lang="en-US" dirty="0"/>
              </a:p>
            </p:txBody>
          </p:sp>
        </mc:Choice>
        <mc:Fallback xmlns="">
          <p:sp>
            <p:nvSpPr>
              <p:cNvPr id="10" name="TextBox 9">
                <a:extLst>
                  <a:ext uri="{FF2B5EF4-FFF2-40B4-BE49-F238E27FC236}">
                    <a16:creationId xmlns:a16="http://schemas.microsoft.com/office/drawing/2014/main" id="{7227D8D3-BF6C-4DDC-824F-11CBAD52702C}"/>
                  </a:ext>
                </a:extLst>
              </p:cNvPr>
              <p:cNvSpPr txBox="1">
                <a:spLocks noRot="1" noChangeAspect="1" noMove="1" noResize="1" noEditPoints="1" noAdjustHandles="1" noChangeArrowheads="1" noChangeShapeType="1" noTextEdit="1"/>
              </p:cNvSpPr>
              <p:nvPr/>
            </p:nvSpPr>
            <p:spPr>
              <a:xfrm>
                <a:off x="9868565" y="5489237"/>
                <a:ext cx="872197" cy="391261"/>
              </a:xfrm>
              <a:prstGeom prst="rect">
                <a:avLst/>
              </a:prstGeom>
              <a:blipFill>
                <a:blip r:embed="rId4"/>
                <a:stretch>
                  <a:fillRect b="-307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7006B534-68F1-4F4B-B335-8738174DC676}"/>
              </a:ext>
            </a:extLst>
          </p:cNvPr>
          <p:cNvSpPr>
            <a:spLocks noGrp="1"/>
          </p:cNvSpPr>
          <p:nvPr>
            <p:ph type="dt" sz="half" idx="10"/>
          </p:nvPr>
        </p:nvSpPr>
        <p:spPr/>
        <p:txBody>
          <a:bodyPr/>
          <a:lstStyle/>
          <a:p>
            <a:fld id="{CA6F699D-59E0-466A-9B9D-68FC67D47F6A}" type="datetime1">
              <a:rPr lang="en-US" smtClean="0"/>
              <a:t>11/17/2024</a:t>
            </a:fld>
            <a:endParaRPr lang="en-US"/>
          </a:p>
        </p:txBody>
      </p:sp>
      <p:sp>
        <p:nvSpPr>
          <p:cNvPr id="11" name="Footer Placeholder 10">
            <a:extLst>
              <a:ext uri="{FF2B5EF4-FFF2-40B4-BE49-F238E27FC236}">
                <a16:creationId xmlns:a16="http://schemas.microsoft.com/office/drawing/2014/main" id="{D0AB2DF1-7E61-472B-AFF7-9BEADC9CC055}"/>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AC8C3147-101D-4F8A-8C86-B69A46BCDD67}"/>
              </a:ext>
            </a:extLst>
          </p:cNvPr>
          <p:cNvSpPr>
            <a:spLocks noGrp="1"/>
          </p:cNvSpPr>
          <p:nvPr>
            <p:ph type="sldNum" sz="quarter" idx="12"/>
          </p:nvPr>
        </p:nvSpPr>
        <p:spPr/>
        <p:txBody>
          <a:bodyPr/>
          <a:lstStyle/>
          <a:p>
            <a:fld id="{A764D214-15FA-44EA-90A9-5C0F2003FD5D}" type="slidenum">
              <a:rPr lang="en-US" smtClean="0"/>
              <a:t>53</a:t>
            </a:fld>
            <a:endParaRPr lang="en-US"/>
          </a:p>
        </p:txBody>
      </p:sp>
      <p:graphicFrame>
        <p:nvGraphicFramePr>
          <p:cNvPr id="13" name="Content Placeholder 3">
            <a:extLst>
              <a:ext uri="{FF2B5EF4-FFF2-40B4-BE49-F238E27FC236}">
                <a16:creationId xmlns:a16="http://schemas.microsoft.com/office/drawing/2014/main" id="{DC6BB414-B0F8-4334-8C51-FD34805CB9C3}"/>
              </a:ext>
            </a:extLst>
          </p:cNvPr>
          <p:cNvGraphicFramePr>
            <a:graphicFrameLocks/>
          </p:cNvGraphicFramePr>
          <p:nvPr>
            <p:extLst>
              <p:ext uri="{D42A27DB-BD31-4B8C-83A1-F6EECF244321}">
                <p14:modId xmlns:p14="http://schemas.microsoft.com/office/powerpoint/2010/main" val="3566194056"/>
              </p:ext>
            </p:extLst>
          </p:nvPr>
        </p:nvGraphicFramePr>
        <p:xfrm>
          <a:off x="9270292" y="3499752"/>
          <a:ext cx="1885388" cy="741680"/>
        </p:xfrm>
        <a:graphic>
          <a:graphicData uri="http://schemas.openxmlformats.org/drawingml/2006/table">
            <a:tbl>
              <a:tblPr firstRow="1" bandRow="1">
                <a:tableStyleId>{5C22544A-7EE6-4342-B048-85BDC9FD1C3A}</a:tableStyleId>
              </a:tblPr>
              <a:tblGrid>
                <a:gridCol w="942694">
                  <a:extLst>
                    <a:ext uri="{9D8B030D-6E8A-4147-A177-3AD203B41FA5}">
                      <a16:colId xmlns:a16="http://schemas.microsoft.com/office/drawing/2014/main" val="1923799835"/>
                    </a:ext>
                  </a:extLst>
                </a:gridCol>
                <a:gridCol w="942694">
                  <a:extLst>
                    <a:ext uri="{9D8B030D-6E8A-4147-A177-3AD203B41FA5}">
                      <a16:colId xmlns:a16="http://schemas.microsoft.com/office/drawing/2014/main" val="2499687646"/>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672224"/>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36929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C694C21-26C4-4442-9450-D221D63342DE}"/>
                  </a:ext>
                </a:extLst>
              </p:cNvPr>
              <p:cNvSpPr txBox="1"/>
              <p:nvPr/>
            </p:nvSpPr>
            <p:spPr>
              <a:xfrm>
                <a:off x="9819248" y="4185160"/>
                <a:ext cx="872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𝑥</m:t>
                          </m:r>
                        </m:sub>
                      </m:sSub>
                    </m:oMath>
                  </m:oMathPara>
                </a14:m>
                <a:endParaRPr lang="en-US" dirty="0"/>
              </a:p>
            </p:txBody>
          </p:sp>
        </mc:Choice>
        <mc:Fallback xmlns="">
          <p:sp>
            <p:nvSpPr>
              <p:cNvPr id="14" name="TextBox 13">
                <a:extLst>
                  <a:ext uri="{FF2B5EF4-FFF2-40B4-BE49-F238E27FC236}">
                    <a16:creationId xmlns:a16="http://schemas.microsoft.com/office/drawing/2014/main" id="{AC694C21-26C4-4442-9450-D221D63342DE}"/>
                  </a:ext>
                </a:extLst>
              </p:cNvPr>
              <p:cNvSpPr txBox="1">
                <a:spLocks noRot="1" noChangeAspect="1" noMove="1" noResize="1" noEditPoints="1" noAdjustHandles="1" noChangeArrowheads="1" noChangeShapeType="1" noTextEdit="1"/>
              </p:cNvSpPr>
              <p:nvPr/>
            </p:nvSpPr>
            <p:spPr>
              <a:xfrm>
                <a:off x="9819248" y="4185160"/>
                <a:ext cx="872197" cy="369332"/>
              </a:xfrm>
              <a:prstGeom prst="rect">
                <a:avLst/>
              </a:prstGeom>
              <a:blipFill>
                <a:blip r:embed="rId5"/>
                <a:stretch>
                  <a:fillRect b="-833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61500898-85A3-51F1-C648-8DCEA7A2DD2D}"/>
              </a:ext>
            </a:extLst>
          </p:cNvPr>
          <p:cNvSpPr txBox="1"/>
          <p:nvPr/>
        </p:nvSpPr>
        <p:spPr>
          <a:xfrm>
            <a:off x="5261634" y="1877630"/>
            <a:ext cx="430778" cy="369332"/>
          </a:xfrm>
          <a:prstGeom prst="rect">
            <a:avLst/>
          </a:prstGeom>
          <a:noFill/>
        </p:spPr>
        <p:txBody>
          <a:bodyPr wrap="square" rtlCol="0">
            <a:spAutoFit/>
          </a:bodyPr>
          <a:lstStyle/>
          <a:p>
            <a:pPr algn="ctr"/>
            <a:r>
              <a:rPr lang="en-US" b="1" i="1" dirty="0"/>
              <a:t>x</a:t>
            </a:r>
          </a:p>
        </p:txBody>
      </p:sp>
      <p:sp>
        <p:nvSpPr>
          <p:cNvPr id="16" name="TextBox 15">
            <a:extLst>
              <a:ext uri="{FF2B5EF4-FFF2-40B4-BE49-F238E27FC236}">
                <a16:creationId xmlns:a16="http://schemas.microsoft.com/office/drawing/2014/main" id="{375D0DB4-184D-55D7-373B-E96D5C436498}"/>
              </a:ext>
            </a:extLst>
          </p:cNvPr>
          <p:cNvSpPr txBox="1"/>
          <p:nvPr/>
        </p:nvSpPr>
        <p:spPr>
          <a:xfrm>
            <a:off x="881891" y="3174816"/>
            <a:ext cx="430778" cy="369332"/>
          </a:xfrm>
          <a:prstGeom prst="rect">
            <a:avLst/>
          </a:prstGeom>
          <a:noFill/>
        </p:spPr>
        <p:txBody>
          <a:bodyPr wrap="square" rtlCol="0">
            <a:spAutoFit/>
          </a:bodyPr>
          <a:lstStyle/>
          <a:p>
            <a:pPr algn="ctr"/>
            <a:r>
              <a:rPr lang="en-US" b="1" i="1" dirty="0"/>
              <a:t>y</a:t>
            </a:r>
          </a:p>
        </p:txBody>
      </p:sp>
    </p:spTree>
    <p:extLst>
      <p:ext uri="{BB962C8B-B14F-4D97-AF65-F5344CB8AC3E}">
        <p14:creationId xmlns:p14="http://schemas.microsoft.com/office/powerpoint/2010/main" val="535201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143C-5356-4897-9399-8E2FF197A78F}"/>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graphicFrame>
        <p:nvGraphicFramePr>
          <p:cNvPr id="4" name="Content Placeholder 3">
            <a:extLst>
              <a:ext uri="{FF2B5EF4-FFF2-40B4-BE49-F238E27FC236}">
                <a16:creationId xmlns:a16="http://schemas.microsoft.com/office/drawing/2014/main" id="{B98D254E-2EB9-4537-A8B7-260DEA3D1C9C}"/>
              </a:ext>
            </a:extLst>
          </p:cNvPr>
          <p:cNvGraphicFramePr>
            <a:graphicFrameLocks noGrp="1"/>
          </p:cNvGraphicFramePr>
          <p:nvPr>
            <p:ph idx="1"/>
          </p:nvPr>
        </p:nvGraphicFramePr>
        <p:xfrm>
          <a:off x="1097280" y="2062296"/>
          <a:ext cx="4164354" cy="1112520"/>
        </p:xfrm>
        <a:graphic>
          <a:graphicData uri="http://schemas.openxmlformats.org/drawingml/2006/table">
            <a:tbl>
              <a:tblPr firstRow="1" bandRow="1">
                <a:tableStyleId>{5C22544A-7EE6-4342-B048-85BDC9FD1C3A}</a:tableStyleId>
              </a:tblPr>
              <a:tblGrid>
                <a:gridCol w="1388118">
                  <a:extLst>
                    <a:ext uri="{9D8B030D-6E8A-4147-A177-3AD203B41FA5}">
                      <a16:colId xmlns:a16="http://schemas.microsoft.com/office/drawing/2014/main" val="3943155170"/>
                    </a:ext>
                  </a:extLst>
                </a:gridCol>
                <a:gridCol w="1388118">
                  <a:extLst>
                    <a:ext uri="{9D8B030D-6E8A-4147-A177-3AD203B41FA5}">
                      <a16:colId xmlns:a16="http://schemas.microsoft.com/office/drawing/2014/main" val="1059980470"/>
                    </a:ext>
                  </a:extLst>
                </a:gridCol>
                <a:gridCol w="1388118">
                  <a:extLst>
                    <a:ext uri="{9D8B030D-6E8A-4147-A177-3AD203B41FA5}">
                      <a16:colId xmlns:a16="http://schemas.microsoft.com/office/drawing/2014/main" val="2185925779"/>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21809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a:t>
                      </a:r>
                      <a:r>
                        <a:rPr lang="en-US" b="0" dirty="0" err="1">
                          <a:solidFill>
                            <a:schemeClr val="tx1"/>
                          </a:solidFill>
                        </a:rPr>
                        <a:t>x,y</a:t>
                      </a:r>
                      <a:r>
                        <a:rPr lang="en-US"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f(x+1,y)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3541321"/>
                  </a:ext>
                </a:extLst>
              </a:tr>
              <a:tr h="370840">
                <a:tc>
                  <a:txBody>
                    <a:bodyPr/>
                    <a:lstStyle/>
                    <a:p>
                      <a:pPr algn="ctr"/>
                      <a:r>
                        <a:rPr lang="en-US" b="0"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f(x+1, y+1)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343453"/>
                  </a:ext>
                </a:extLst>
              </a:tr>
            </a:tbl>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F3FDEEB-4BD9-4046-8469-410874143C0D}"/>
                  </a:ext>
                </a:extLst>
              </p:cNvPr>
              <p:cNvGraphicFramePr>
                <a:graphicFrameLocks noGrp="1"/>
              </p:cNvGraphicFramePr>
              <p:nvPr/>
            </p:nvGraphicFramePr>
            <p:xfrm>
              <a:off x="6815016" y="2062296"/>
              <a:ext cx="4340664" cy="1112520"/>
            </p:xfrm>
            <a:graphic>
              <a:graphicData uri="http://schemas.openxmlformats.org/drawingml/2006/table">
                <a:tbl>
                  <a:tblPr firstRow="1" bandRow="1">
                    <a:tableStyleId>{5C22544A-7EE6-4342-B048-85BDC9FD1C3A}</a:tableStyleId>
                  </a:tblPr>
                  <a:tblGrid>
                    <a:gridCol w="1446888">
                      <a:extLst>
                        <a:ext uri="{9D8B030D-6E8A-4147-A177-3AD203B41FA5}">
                          <a16:colId xmlns:a16="http://schemas.microsoft.com/office/drawing/2014/main" val="2675923452"/>
                        </a:ext>
                      </a:extLst>
                    </a:gridCol>
                    <a:gridCol w="1446888">
                      <a:extLst>
                        <a:ext uri="{9D8B030D-6E8A-4147-A177-3AD203B41FA5}">
                          <a16:colId xmlns:a16="http://schemas.microsoft.com/office/drawing/2014/main" val="3657119391"/>
                        </a:ext>
                      </a:extLst>
                    </a:gridCol>
                    <a:gridCol w="1446888">
                      <a:extLst>
                        <a:ext uri="{9D8B030D-6E8A-4147-A177-3AD203B41FA5}">
                          <a16:colId xmlns:a16="http://schemas.microsoft.com/office/drawing/2014/main" val="494162498"/>
                        </a:ext>
                      </a:extLst>
                    </a:gridCol>
                  </a:tblGrid>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𝟏</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𝟐</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𝟑</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8049741"/>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𝟒</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𝟓</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𝟔</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3161991"/>
                      </a:ext>
                    </a:extLst>
                  </a:tr>
                  <a:tr h="370840">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𝟕</m:t>
                                    </m:r>
                                  </m:sub>
                                </m:sSub>
                              </m:oMath>
                            </m:oMathPara>
                          </a14:m>
                          <a:endParaRPr lang="en-US" sz="1800" b="1">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smtClean="0">
                                        <a:solidFill>
                                          <a:schemeClr val="tx1"/>
                                        </a:solidFill>
                                        <a:effectLst/>
                                        <a:latin typeface="Cambria Math" panose="02040503050406030204" pitchFamily="18" charset="0"/>
                                      </a:rPr>
                                      <m:t>𝟖</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ts val="1200"/>
                            </a:lnSpc>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800" b="1" i="1" smtClean="0">
                                        <a:solidFill>
                                          <a:schemeClr val="tx1"/>
                                        </a:solidFill>
                                        <a:effectLst/>
                                        <a:latin typeface="Cambria Math" panose="02040503050406030204" pitchFamily="18" charset="0"/>
                                      </a:rPr>
                                    </m:ctrlPr>
                                  </m:sSubPr>
                                  <m:e>
                                    <m:r>
                                      <a:rPr lang="en-US" sz="1800" b="1" i="1">
                                        <a:solidFill>
                                          <a:schemeClr val="tx1"/>
                                        </a:solidFill>
                                        <a:effectLst/>
                                        <a:latin typeface="Cambria Math" panose="02040503050406030204" pitchFamily="18" charset="0"/>
                                      </a:rPr>
                                      <m:t>𝒛</m:t>
                                    </m:r>
                                  </m:e>
                                  <m:sub>
                                    <m:r>
                                      <a:rPr lang="en-US" sz="1800" b="1" i="1">
                                        <a:solidFill>
                                          <a:schemeClr val="tx1"/>
                                        </a:solidFill>
                                        <a:effectLst/>
                                        <a:latin typeface="Cambria Math" panose="02040503050406030204" pitchFamily="18" charset="0"/>
                                      </a:rPr>
                                      <m:t>𝟗</m:t>
                                    </m:r>
                                  </m:sub>
                                </m:sSub>
                              </m:oMath>
                            </m:oMathPara>
                          </a14:m>
                          <a:endParaRPr lang="en-US" sz="18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8777047"/>
                      </a:ext>
                    </a:extLst>
                  </a:tr>
                </a:tbl>
              </a:graphicData>
            </a:graphic>
          </p:graphicFrame>
        </mc:Choice>
        <mc:Fallback xmlns="">
          <p:graphicFrame>
            <p:nvGraphicFramePr>
              <p:cNvPr id="5" name="Table 4">
                <a:extLst>
                  <a:ext uri="{FF2B5EF4-FFF2-40B4-BE49-F238E27FC236}">
                    <a16:creationId xmlns:a16="http://schemas.microsoft.com/office/drawing/2014/main" id="{9F3FDEEB-4BD9-4046-8469-410874143C0D}"/>
                  </a:ext>
                </a:extLst>
              </p:cNvPr>
              <p:cNvGraphicFramePr>
                <a:graphicFrameLocks noGrp="1"/>
              </p:cNvGraphicFramePr>
              <p:nvPr/>
            </p:nvGraphicFramePr>
            <p:xfrm>
              <a:off x="6815016" y="2062296"/>
              <a:ext cx="4340664" cy="1112520"/>
            </p:xfrm>
            <a:graphic>
              <a:graphicData uri="http://schemas.openxmlformats.org/drawingml/2006/table">
                <a:tbl>
                  <a:tblPr firstRow="1" bandRow="1">
                    <a:tableStyleId>{5C22544A-7EE6-4342-B048-85BDC9FD1C3A}</a:tableStyleId>
                  </a:tblPr>
                  <a:tblGrid>
                    <a:gridCol w="1446888">
                      <a:extLst>
                        <a:ext uri="{9D8B030D-6E8A-4147-A177-3AD203B41FA5}">
                          <a16:colId xmlns:a16="http://schemas.microsoft.com/office/drawing/2014/main" val="2675923452"/>
                        </a:ext>
                      </a:extLst>
                    </a:gridCol>
                    <a:gridCol w="1446888">
                      <a:extLst>
                        <a:ext uri="{9D8B030D-6E8A-4147-A177-3AD203B41FA5}">
                          <a16:colId xmlns:a16="http://schemas.microsoft.com/office/drawing/2014/main" val="3657119391"/>
                        </a:ext>
                      </a:extLst>
                    </a:gridCol>
                    <a:gridCol w="1446888">
                      <a:extLst>
                        <a:ext uri="{9D8B030D-6E8A-4147-A177-3AD203B41FA5}">
                          <a16:colId xmlns:a16="http://schemas.microsoft.com/office/drawing/2014/main" val="494162498"/>
                        </a:ext>
                      </a:extLst>
                    </a:gridCol>
                  </a:tblGrid>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0" t="-1639" r="-200840" b="-2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44" t="-1639" r="-101688" b="-2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639" r="-1261" b="-203279"/>
                          </a:stretch>
                        </a:blipFill>
                      </a:tcPr>
                    </a:tc>
                    <a:extLst>
                      <a:ext uri="{0D108BD9-81ED-4DB2-BD59-A6C34878D82A}">
                        <a16:rowId xmlns:a16="http://schemas.microsoft.com/office/drawing/2014/main" val="1618049741"/>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0" t="-101639" r="-200840" b="-1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44" t="-101639" r="-101688" b="-10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101639" r="-1261" b="-103279"/>
                          </a:stretch>
                        </a:blipFill>
                      </a:tcPr>
                    </a:tc>
                    <a:extLst>
                      <a:ext uri="{0D108BD9-81ED-4DB2-BD59-A6C34878D82A}">
                        <a16:rowId xmlns:a16="http://schemas.microsoft.com/office/drawing/2014/main" val="2263161991"/>
                      </a:ext>
                    </a:extLst>
                  </a:tr>
                  <a:tr h="370840">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0" t="-201639" r="-200840"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844" t="-201639" r="-101688" b="-3279"/>
                          </a:stretch>
                        </a:blipFill>
                      </a:tcPr>
                    </a:tc>
                    <a:tc>
                      <a:txBody>
                        <a:bodyPr/>
                        <a:lstStyle/>
                        <a:p>
                          <a:endParaRPr lang="en-US"/>
                        </a:p>
                      </a:txBody>
                      <a:tcPr marL="101600" marR="101600" marT="50800" marB="5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000" t="-201639" r="-1261" b="-3279"/>
                          </a:stretch>
                        </a:blipFill>
                      </a:tcPr>
                    </a:tc>
                    <a:extLst>
                      <a:ext uri="{0D108BD9-81ED-4DB2-BD59-A6C34878D82A}">
                        <a16:rowId xmlns:a16="http://schemas.microsoft.com/office/drawing/2014/main" val="1638777047"/>
                      </a:ext>
                    </a:extLst>
                  </a:tr>
                </a:tbl>
              </a:graphicData>
            </a:graphic>
          </p:graphicFrame>
        </mc:Fallback>
      </mc:AlternateContent>
      <p:graphicFrame>
        <p:nvGraphicFramePr>
          <p:cNvPr id="7" name="Content Placeholder 3">
            <a:extLst>
              <a:ext uri="{FF2B5EF4-FFF2-40B4-BE49-F238E27FC236}">
                <a16:creationId xmlns:a16="http://schemas.microsoft.com/office/drawing/2014/main" id="{DC6BB414-B0F8-4334-8C51-FD34805CB9C3}"/>
              </a:ext>
            </a:extLst>
          </p:cNvPr>
          <p:cNvGraphicFramePr>
            <a:graphicFrameLocks/>
          </p:cNvGraphicFramePr>
          <p:nvPr/>
        </p:nvGraphicFramePr>
        <p:xfrm>
          <a:off x="9270292" y="3499752"/>
          <a:ext cx="1885388" cy="741680"/>
        </p:xfrm>
        <a:graphic>
          <a:graphicData uri="http://schemas.openxmlformats.org/drawingml/2006/table">
            <a:tbl>
              <a:tblPr firstRow="1" bandRow="1">
                <a:tableStyleId>{5C22544A-7EE6-4342-B048-85BDC9FD1C3A}</a:tableStyleId>
              </a:tblPr>
              <a:tblGrid>
                <a:gridCol w="942694">
                  <a:extLst>
                    <a:ext uri="{9D8B030D-6E8A-4147-A177-3AD203B41FA5}">
                      <a16:colId xmlns:a16="http://schemas.microsoft.com/office/drawing/2014/main" val="1923799835"/>
                    </a:ext>
                  </a:extLst>
                </a:gridCol>
                <a:gridCol w="942694">
                  <a:extLst>
                    <a:ext uri="{9D8B030D-6E8A-4147-A177-3AD203B41FA5}">
                      <a16:colId xmlns:a16="http://schemas.microsoft.com/office/drawing/2014/main" val="2499687646"/>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67222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36929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694C21-26C4-4442-9450-D221D63342DE}"/>
                  </a:ext>
                </a:extLst>
              </p:cNvPr>
              <p:cNvSpPr txBox="1"/>
              <p:nvPr/>
            </p:nvSpPr>
            <p:spPr>
              <a:xfrm>
                <a:off x="9819248" y="4185160"/>
                <a:ext cx="872197"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𝑦</m:t>
                          </m:r>
                        </m:sub>
                      </m:sSub>
                    </m:oMath>
                  </m:oMathPara>
                </a14:m>
                <a:endParaRPr lang="en-US" dirty="0"/>
              </a:p>
            </p:txBody>
          </p:sp>
        </mc:Choice>
        <mc:Fallback xmlns="">
          <p:sp>
            <p:nvSpPr>
              <p:cNvPr id="8" name="TextBox 7">
                <a:extLst>
                  <a:ext uri="{FF2B5EF4-FFF2-40B4-BE49-F238E27FC236}">
                    <a16:creationId xmlns:a16="http://schemas.microsoft.com/office/drawing/2014/main" id="{AC694C21-26C4-4442-9450-D221D63342DE}"/>
                  </a:ext>
                </a:extLst>
              </p:cNvPr>
              <p:cNvSpPr txBox="1">
                <a:spLocks noRot="1" noChangeAspect="1" noMove="1" noResize="1" noEditPoints="1" noAdjustHandles="1" noChangeArrowheads="1" noChangeShapeType="1" noTextEdit="1"/>
              </p:cNvSpPr>
              <p:nvPr/>
            </p:nvSpPr>
            <p:spPr>
              <a:xfrm>
                <a:off x="9819248" y="4185160"/>
                <a:ext cx="872197" cy="391261"/>
              </a:xfrm>
              <a:prstGeom prst="rect">
                <a:avLst/>
              </a:prstGeom>
              <a:blipFill>
                <a:blip r:embed="rId3"/>
                <a:stretch>
                  <a:fillRect b="-3125"/>
                </a:stretch>
              </a:blipFill>
            </p:spPr>
            <p:txBody>
              <a:bodyPr/>
              <a:lstStyle/>
              <a:p>
                <a:r>
                  <a:rPr lang="en-US">
                    <a:noFill/>
                  </a:rPr>
                  <a:t> </a:t>
                </a:r>
              </a:p>
            </p:txBody>
          </p:sp>
        </mc:Fallback>
      </mc:AlternateContent>
      <p:graphicFrame>
        <p:nvGraphicFramePr>
          <p:cNvPr id="9" name="Content Placeholder 3">
            <a:extLst>
              <a:ext uri="{FF2B5EF4-FFF2-40B4-BE49-F238E27FC236}">
                <a16:creationId xmlns:a16="http://schemas.microsoft.com/office/drawing/2014/main" id="{C1627CE3-1DA2-4DC0-AE44-A4A7D234FA70}"/>
              </a:ext>
            </a:extLst>
          </p:cNvPr>
          <p:cNvGraphicFramePr>
            <a:graphicFrameLocks/>
          </p:cNvGraphicFramePr>
          <p:nvPr/>
        </p:nvGraphicFramePr>
        <p:xfrm>
          <a:off x="9312652" y="4819180"/>
          <a:ext cx="1885388" cy="741680"/>
        </p:xfrm>
        <a:graphic>
          <a:graphicData uri="http://schemas.openxmlformats.org/drawingml/2006/table">
            <a:tbl>
              <a:tblPr firstRow="1" bandRow="1">
                <a:tableStyleId>{5C22544A-7EE6-4342-B048-85BDC9FD1C3A}</a:tableStyleId>
              </a:tblPr>
              <a:tblGrid>
                <a:gridCol w="942694">
                  <a:extLst>
                    <a:ext uri="{9D8B030D-6E8A-4147-A177-3AD203B41FA5}">
                      <a16:colId xmlns:a16="http://schemas.microsoft.com/office/drawing/2014/main" val="1923799835"/>
                    </a:ext>
                  </a:extLst>
                </a:gridCol>
                <a:gridCol w="942694">
                  <a:extLst>
                    <a:ext uri="{9D8B030D-6E8A-4147-A177-3AD203B41FA5}">
                      <a16:colId xmlns:a16="http://schemas.microsoft.com/office/drawing/2014/main" val="2499687646"/>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672224"/>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369290"/>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27D8D3-BF6C-4DDC-824F-11CBAD52702C}"/>
                  </a:ext>
                </a:extLst>
              </p:cNvPr>
              <p:cNvSpPr txBox="1"/>
              <p:nvPr/>
            </p:nvSpPr>
            <p:spPr>
              <a:xfrm>
                <a:off x="9868565" y="5489237"/>
                <a:ext cx="872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𝑥</m:t>
                          </m:r>
                        </m:sub>
                      </m:sSub>
                    </m:oMath>
                  </m:oMathPara>
                </a14:m>
                <a:endParaRPr lang="en-US" dirty="0"/>
              </a:p>
            </p:txBody>
          </p:sp>
        </mc:Choice>
        <mc:Fallback xmlns="">
          <p:sp>
            <p:nvSpPr>
              <p:cNvPr id="10" name="TextBox 9">
                <a:extLst>
                  <a:ext uri="{FF2B5EF4-FFF2-40B4-BE49-F238E27FC236}">
                    <a16:creationId xmlns:a16="http://schemas.microsoft.com/office/drawing/2014/main" id="{7227D8D3-BF6C-4DDC-824F-11CBAD52702C}"/>
                  </a:ext>
                </a:extLst>
              </p:cNvPr>
              <p:cNvSpPr txBox="1">
                <a:spLocks noRot="1" noChangeAspect="1" noMove="1" noResize="1" noEditPoints="1" noAdjustHandles="1" noChangeArrowheads="1" noChangeShapeType="1" noTextEdit="1"/>
              </p:cNvSpPr>
              <p:nvPr/>
            </p:nvSpPr>
            <p:spPr>
              <a:xfrm>
                <a:off x="9868565" y="5489237"/>
                <a:ext cx="872197" cy="369332"/>
              </a:xfrm>
              <a:prstGeom prst="rect">
                <a:avLst/>
              </a:prstGeom>
              <a:blipFill>
                <a:blip r:embed="rId4"/>
                <a:stretch>
                  <a:fillRect b="-819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7006B534-68F1-4F4B-B335-8738174DC676}"/>
              </a:ext>
            </a:extLst>
          </p:cNvPr>
          <p:cNvSpPr>
            <a:spLocks noGrp="1"/>
          </p:cNvSpPr>
          <p:nvPr>
            <p:ph type="dt" sz="half" idx="10"/>
          </p:nvPr>
        </p:nvSpPr>
        <p:spPr/>
        <p:txBody>
          <a:bodyPr/>
          <a:lstStyle/>
          <a:p>
            <a:fld id="{CA6F699D-59E0-466A-9B9D-68FC67D47F6A}" type="datetime1">
              <a:rPr lang="en-US" smtClean="0"/>
              <a:t>11/17/2024</a:t>
            </a:fld>
            <a:endParaRPr lang="en-US"/>
          </a:p>
        </p:txBody>
      </p:sp>
      <p:sp>
        <p:nvSpPr>
          <p:cNvPr id="11" name="Footer Placeholder 10">
            <a:extLst>
              <a:ext uri="{FF2B5EF4-FFF2-40B4-BE49-F238E27FC236}">
                <a16:creationId xmlns:a16="http://schemas.microsoft.com/office/drawing/2014/main" id="{D0AB2DF1-7E61-472B-AFF7-9BEADC9CC055}"/>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AC8C3147-101D-4F8A-8C86-B69A46BCDD67}"/>
              </a:ext>
            </a:extLst>
          </p:cNvPr>
          <p:cNvSpPr>
            <a:spLocks noGrp="1"/>
          </p:cNvSpPr>
          <p:nvPr>
            <p:ph type="sldNum" sz="quarter" idx="12"/>
          </p:nvPr>
        </p:nvSpPr>
        <p:spPr/>
        <p:txBody>
          <a:bodyPr/>
          <a:lstStyle/>
          <a:p>
            <a:fld id="{A764D214-15FA-44EA-90A9-5C0F2003FD5D}" type="slidenum">
              <a:rPr lang="en-US" smtClean="0"/>
              <a:t>54</a:t>
            </a:fld>
            <a:endParaRPr lang="en-US"/>
          </a:p>
        </p:txBody>
      </p:sp>
      <p:sp>
        <p:nvSpPr>
          <p:cNvPr id="14" name="TextBox 13">
            <a:extLst>
              <a:ext uri="{FF2B5EF4-FFF2-40B4-BE49-F238E27FC236}">
                <a16:creationId xmlns:a16="http://schemas.microsoft.com/office/drawing/2014/main" id="{B84B5904-83CE-CCB1-9C7A-14196198133E}"/>
              </a:ext>
            </a:extLst>
          </p:cNvPr>
          <p:cNvSpPr txBox="1"/>
          <p:nvPr/>
        </p:nvSpPr>
        <p:spPr>
          <a:xfrm>
            <a:off x="2415371" y="3499752"/>
            <a:ext cx="6093618" cy="923330"/>
          </a:xfrm>
          <a:prstGeom prst="rect">
            <a:avLst/>
          </a:prstGeom>
          <a:noFill/>
        </p:spPr>
        <p:txBody>
          <a:bodyPr wrap="square">
            <a:spAutoFit/>
          </a:bodyPr>
          <a:lstStyle/>
          <a:p>
            <a:pPr marL="285750" indent="-285750">
              <a:buFont typeface="Wingdings" panose="05000000000000000000" pitchFamily="2" charset="2"/>
              <a:buChar char="v"/>
            </a:pPr>
            <a:r>
              <a:rPr lang="en-US" b="1" dirty="0"/>
              <a:t>Vertical Sobel Mask: </a:t>
            </a:r>
            <a:r>
              <a:rPr lang="en-US" dirty="0"/>
              <a:t>This type of mask highlights changes in intensity in the horizontal direction, which corresponds to detecting vertical edges in the image.</a:t>
            </a:r>
          </a:p>
        </p:txBody>
      </p:sp>
      <p:sp>
        <p:nvSpPr>
          <p:cNvPr id="15" name="Arrow: Right 14">
            <a:extLst>
              <a:ext uri="{FF2B5EF4-FFF2-40B4-BE49-F238E27FC236}">
                <a16:creationId xmlns:a16="http://schemas.microsoft.com/office/drawing/2014/main" id="{62C80F88-EB1F-3AA6-1BCD-90210D7AE563}"/>
              </a:ext>
            </a:extLst>
          </p:cNvPr>
          <p:cNvSpPr/>
          <p:nvPr/>
        </p:nvSpPr>
        <p:spPr>
          <a:xfrm>
            <a:off x="8508989" y="3499752"/>
            <a:ext cx="548956" cy="6854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C7605C5-49F0-CEC2-7CB9-57B158B7A244}"/>
              </a:ext>
            </a:extLst>
          </p:cNvPr>
          <p:cNvSpPr txBox="1"/>
          <p:nvPr/>
        </p:nvSpPr>
        <p:spPr>
          <a:xfrm>
            <a:off x="2415371" y="4750573"/>
            <a:ext cx="6093618" cy="923330"/>
          </a:xfrm>
          <a:prstGeom prst="rect">
            <a:avLst/>
          </a:prstGeom>
          <a:noFill/>
        </p:spPr>
        <p:txBody>
          <a:bodyPr wrap="square">
            <a:spAutoFit/>
          </a:bodyPr>
          <a:lstStyle/>
          <a:p>
            <a:pPr marL="285750" indent="-285750" algn="just">
              <a:buFont typeface="Wingdings" panose="05000000000000000000" pitchFamily="2" charset="2"/>
              <a:buChar char="v"/>
            </a:pPr>
            <a:r>
              <a:rPr lang="en-US" b="1" dirty="0"/>
              <a:t>Horizonal Sobel Mask:</a:t>
            </a:r>
            <a:r>
              <a:rPr lang="en-US" dirty="0"/>
              <a:t> This mask highlights changes in intensity in the vertical direction, which corresponds to detecting horizontal edges in the image.</a:t>
            </a:r>
          </a:p>
        </p:txBody>
      </p:sp>
      <p:sp>
        <p:nvSpPr>
          <p:cNvPr id="18" name="Arrow: Right 17">
            <a:extLst>
              <a:ext uri="{FF2B5EF4-FFF2-40B4-BE49-F238E27FC236}">
                <a16:creationId xmlns:a16="http://schemas.microsoft.com/office/drawing/2014/main" id="{11F79347-968E-FA41-1C5F-B433E30A1394}"/>
              </a:ext>
            </a:extLst>
          </p:cNvPr>
          <p:cNvSpPr/>
          <p:nvPr/>
        </p:nvSpPr>
        <p:spPr>
          <a:xfrm>
            <a:off x="8580896" y="4846693"/>
            <a:ext cx="548956" cy="6854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938E950-8817-36E7-B57A-265075184ECF}"/>
              </a:ext>
            </a:extLst>
          </p:cNvPr>
          <p:cNvSpPr txBox="1"/>
          <p:nvPr/>
        </p:nvSpPr>
        <p:spPr>
          <a:xfrm>
            <a:off x="5261634" y="1877630"/>
            <a:ext cx="430778" cy="369332"/>
          </a:xfrm>
          <a:prstGeom prst="rect">
            <a:avLst/>
          </a:prstGeom>
          <a:noFill/>
        </p:spPr>
        <p:txBody>
          <a:bodyPr wrap="square" rtlCol="0">
            <a:spAutoFit/>
          </a:bodyPr>
          <a:lstStyle/>
          <a:p>
            <a:pPr algn="ctr"/>
            <a:r>
              <a:rPr lang="en-US" b="1" i="1" dirty="0"/>
              <a:t>x</a:t>
            </a:r>
          </a:p>
        </p:txBody>
      </p:sp>
      <p:sp>
        <p:nvSpPr>
          <p:cNvPr id="20" name="TextBox 19">
            <a:extLst>
              <a:ext uri="{FF2B5EF4-FFF2-40B4-BE49-F238E27FC236}">
                <a16:creationId xmlns:a16="http://schemas.microsoft.com/office/drawing/2014/main" id="{3FC5352D-32D3-22EE-373D-E05E8A7120E7}"/>
              </a:ext>
            </a:extLst>
          </p:cNvPr>
          <p:cNvSpPr txBox="1"/>
          <p:nvPr/>
        </p:nvSpPr>
        <p:spPr>
          <a:xfrm>
            <a:off x="889723" y="3244334"/>
            <a:ext cx="430778" cy="369332"/>
          </a:xfrm>
          <a:prstGeom prst="rect">
            <a:avLst/>
          </a:prstGeom>
          <a:noFill/>
        </p:spPr>
        <p:txBody>
          <a:bodyPr wrap="square" rtlCol="0">
            <a:spAutoFit/>
          </a:bodyPr>
          <a:lstStyle/>
          <a:p>
            <a:pPr algn="ctr"/>
            <a:r>
              <a:rPr lang="en-US" b="1" i="1" dirty="0"/>
              <a:t>y</a:t>
            </a:r>
          </a:p>
        </p:txBody>
      </p:sp>
    </p:spTree>
    <p:extLst>
      <p:ext uri="{BB962C8B-B14F-4D97-AF65-F5344CB8AC3E}">
        <p14:creationId xmlns:p14="http://schemas.microsoft.com/office/powerpoint/2010/main" val="24012160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3A3-6128-4F69-A763-4E2B16286A85}"/>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graphicFrame>
        <p:nvGraphicFramePr>
          <p:cNvPr id="4" name="Content Placeholder 3">
            <a:extLst>
              <a:ext uri="{FF2B5EF4-FFF2-40B4-BE49-F238E27FC236}">
                <a16:creationId xmlns:a16="http://schemas.microsoft.com/office/drawing/2014/main" id="{8CD02D4A-2BB8-4D5C-B75B-6989BCDE8D05}"/>
              </a:ext>
            </a:extLst>
          </p:cNvPr>
          <p:cNvGraphicFramePr>
            <a:graphicFrameLocks noGrp="1"/>
          </p:cNvGraphicFramePr>
          <p:nvPr>
            <p:ph idx="1"/>
            <p:extLst>
              <p:ext uri="{D42A27DB-BD31-4B8C-83A1-F6EECF244321}">
                <p14:modId xmlns:p14="http://schemas.microsoft.com/office/powerpoint/2010/main" val="3563683678"/>
              </p:ext>
            </p:extLst>
          </p:nvPr>
        </p:nvGraphicFramePr>
        <p:xfrm>
          <a:off x="1898821" y="2017071"/>
          <a:ext cx="1885388" cy="741680"/>
        </p:xfrm>
        <a:graphic>
          <a:graphicData uri="http://schemas.openxmlformats.org/drawingml/2006/table">
            <a:tbl>
              <a:tblPr firstRow="1" bandRow="1">
                <a:tableStyleId>{5C22544A-7EE6-4342-B048-85BDC9FD1C3A}</a:tableStyleId>
              </a:tblPr>
              <a:tblGrid>
                <a:gridCol w="942694">
                  <a:extLst>
                    <a:ext uri="{9D8B030D-6E8A-4147-A177-3AD203B41FA5}">
                      <a16:colId xmlns:a16="http://schemas.microsoft.com/office/drawing/2014/main" val="1923799835"/>
                    </a:ext>
                  </a:extLst>
                </a:gridCol>
                <a:gridCol w="942694">
                  <a:extLst>
                    <a:ext uri="{9D8B030D-6E8A-4147-A177-3AD203B41FA5}">
                      <a16:colId xmlns:a16="http://schemas.microsoft.com/office/drawing/2014/main" val="2499687646"/>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672224"/>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369290"/>
                  </a:ext>
                </a:extLst>
              </a:tr>
            </a:tbl>
          </a:graphicData>
        </a:graphic>
      </p:graphicFrame>
      <p:graphicFrame>
        <p:nvGraphicFramePr>
          <p:cNvPr id="5" name="Content Placeholder 3">
            <a:extLst>
              <a:ext uri="{FF2B5EF4-FFF2-40B4-BE49-F238E27FC236}">
                <a16:creationId xmlns:a16="http://schemas.microsoft.com/office/drawing/2014/main" id="{A70C5B5C-335B-4783-B6B6-6FD6C8FA4FCE}"/>
              </a:ext>
            </a:extLst>
          </p:cNvPr>
          <p:cNvGraphicFramePr>
            <a:graphicFrameLocks/>
          </p:cNvGraphicFramePr>
          <p:nvPr>
            <p:extLst>
              <p:ext uri="{D42A27DB-BD31-4B8C-83A1-F6EECF244321}">
                <p14:modId xmlns:p14="http://schemas.microsoft.com/office/powerpoint/2010/main" val="2098020175"/>
              </p:ext>
            </p:extLst>
          </p:nvPr>
        </p:nvGraphicFramePr>
        <p:xfrm>
          <a:off x="8646624" y="1955166"/>
          <a:ext cx="1885388" cy="741680"/>
        </p:xfrm>
        <a:graphic>
          <a:graphicData uri="http://schemas.openxmlformats.org/drawingml/2006/table">
            <a:tbl>
              <a:tblPr firstRow="1" bandRow="1">
                <a:tableStyleId>{5C22544A-7EE6-4342-B048-85BDC9FD1C3A}</a:tableStyleId>
              </a:tblPr>
              <a:tblGrid>
                <a:gridCol w="942694">
                  <a:extLst>
                    <a:ext uri="{9D8B030D-6E8A-4147-A177-3AD203B41FA5}">
                      <a16:colId xmlns:a16="http://schemas.microsoft.com/office/drawing/2014/main" val="1923799835"/>
                    </a:ext>
                  </a:extLst>
                </a:gridCol>
                <a:gridCol w="942694">
                  <a:extLst>
                    <a:ext uri="{9D8B030D-6E8A-4147-A177-3AD203B41FA5}">
                      <a16:colId xmlns:a16="http://schemas.microsoft.com/office/drawing/2014/main" val="2499687646"/>
                    </a:ext>
                  </a:extLst>
                </a:gridCol>
              </a:tblGrid>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6672224"/>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9369290"/>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FCFB66E-F6ED-4594-83AA-EEC00230F976}"/>
                  </a:ext>
                </a:extLst>
              </p:cNvPr>
              <p:cNvSpPr txBox="1"/>
              <p:nvPr/>
            </p:nvSpPr>
            <p:spPr>
              <a:xfrm>
                <a:off x="2405416" y="2755612"/>
                <a:ext cx="872197"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𝑦</m:t>
                          </m:r>
                        </m:sub>
                      </m:sSub>
                    </m:oMath>
                  </m:oMathPara>
                </a14:m>
                <a:endParaRPr lang="en-US" dirty="0"/>
              </a:p>
            </p:txBody>
          </p:sp>
        </mc:Choice>
        <mc:Fallback xmlns="">
          <p:sp>
            <p:nvSpPr>
              <p:cNvPr id="7" name="TextBox 6">
                <a:extLst>
                  <a:ext uri="{FF2B5EF4-FFF2-40B4-BE49-F238E27FC236}">
                    <a16:creationId xmlns:a16="http://schemas.microsoft.com/office/drawing/2014/main" id="{9FCFB66E-F6ED-4594-83AA-EEC00230F976}"/>
                  </a:ext>
                </a:extLst>
              </p:cNvPr>
              <p:cNvSpPr txBox="1">
                <a:spLocks noRot="1" noChangeAspect="1" noMove="1" noResize="1" noEditPoints="1" noAdjustHandles="1" noChangeArrowheads="1" noChangeShapeType="1" noTextEdit="1"/>
              </p:cNvSpPr>
              <p:nvPr/>
            </p:nvSpPr>
            <p:spPr>
              <a:xfrm>
                <a:off x="2405416" y="2755612"/>
                <a:ext cx="872197" cy="391261"/>
              </a:xfrm>
              <a:prstGeom prst="rect">
                <a:avLst/>
              </a:prstGeom>
              <a:blipFill>
                <a:blip r:embed="rId2"/>
                <a:stretch>
                  <a:fillRect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FBB1C46-9D9D-438C-B696-CBD0C164B639}"/>
                  </a:ext>
                </a:extLst>
              </p:cNvPr>
              <p:cNvSpPr txBox="1"/>
              <p:nvPr/>
            </p:nvSpPr>
            <p:spPr>
              <a:xfrm>
                <a:off x="9153219" y="2633782"/>
                <a:ext cx="872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𝑥</m:t>
                          </m:r>
                        </m:sub>
                      </m:sSub>
                    </m:oMath>
                  </m:oMathPara>
                </a14:m>
                <a:endParaRPr lang="en-US" dirty="0"/>
              </a:p>
            </p:txBody>
          </p:sp>
        </mc:Choice>
        <mc:Fallback xmlns="">
          <p:sp>
            <p:nvSpPr>
              <p:cNvPr id="8" name="TextBox 7">
                <a:extLst>
                  <a:ext uri="{FF2B5EF4-FFF2-40B4-BE49-F238E27FC236}">
                    <a16:creationId xmlns:a16="http://schemas.microsoft.com/office/drawing/2014/main" id="{2FBB1C46-9D9D-438C-B696-CBD0C164B639}"/>
                  </a:ext>
                </a:extLst>
              </p:cNvPr>
              <p:cNvSpPr txBox="1">
                <a:spLocks noRot="1" noChangeAspect="1" noMove="1" noResize="1" noEditPoints="1" noAdjustHandles="1" noChangeArrowheads="1" noChangeShapeType="1" noTextEdit="1"/>
              </p:cNvSpPr>
              <p:nvPr/>
            </p:nvSpPr>
            <p:spPr>
              <a:xfrm>
                <a:off x="9153219" y="2633782"/>
                <a:ext cx="872197" cy="369332"/>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571FC8C-C11C-4814-A945-1FC3A625DAE3}"/>
                  </a:ext>
                </a:extLst>
              </p:cNvPr>
              <p:cNvSpPr/>
              <p:nvPr/>
            </p:nvSpPr>
            <p:spPr>
              <a:xfrm>
                <a:off x="1096961" y="3529766"/>
                <a:ext cx="10058399" cy="2786084"/>
              </a:xfrm>
              <a:prstGeom prst="rect">
                <a:avLst/>
              </a:prstGeom>
            </p:spPr>
            <p:txBody>
              <a:bodyPr wrap="square">
                <a:spAutoFit/>
              </a:bodyPr>
              <a:lstStyle/>
              <a:p>
                <a:pPr marL="342900" marR="0" lvl="0" indent="-342900" algn="just">
                  <a:lnSpc>
                    <a:spcPct val="150000"/>
                  </a:lnSpc>
                  <a:spcBef>
                    <a:spcPts val="0"/>
                  </a:spcBef>
                  <a:spcAft>
                    <a:spcPts val="600"/>
                  </a:spcAft>
                  <a:buFont typeface="Symbol" panose="05050102010706020507" pitchFamily="18" charset="2"/>
                  <a:buChar char=""/>
                  <a:tabLst>
                    <a:tab pos="457200" algn="l"/>
                  </a:tabLst>
                </a:pPr>
                <a:r>
                  <a:rPr lang="en-US" dirty="0">
                    <a:latin typeface="+mj-lt"/>
                    <a:ea typeface="Calibri" panose="020F0502020204030204" pitchFamily="34" charset="0"/>
                    <a:cs typeface="Times New Roman" panose="02020603050405020304" pitchFamily="18" charset="0"/>
                  </a:rPr>
                  <a:t>Two other definitions proposed by Roberts [1965] in the early development of digital image processing use cross differences</a:t>
                </a:r>
                <a:endParaRPr lang="en-US" i="1" dirty="0">
                  <a:latin typeface="+mj-lt"/>
                  <a:ea typeface="Calibri" panose="020F0502020204030204" pitchFamily="34" charset="0"/>
                  <a:cs typeface="Times New Roman" panose="02020603050405020304" pitchFamily="18" charset="0"/>
                </a:endParaRPr>
              </a:p>
              <a:p>
                <a:pPr algn="just">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r>
                        <a:rPr lang="en-US">
                          <a:latin typeface="Cambria Math" panose="02040503050406030204" pitchFamily="18" charset="0"/>
                          <a:ea typeface="Calibri" panose="020F0502020204030204" pitchFamily="34" charset="0"/>
                          <a:cs typeface="Times New Roman" panose="02020603050405020304" pitchFamily="18" charset="0"/>
                        </a:rPr>
                        <m:t>=</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b="0" i="0" smtClean="0">
                                  <a:latin typeface="Cambria Math" panose="02040503050406030204" pitchFamily="18" charset="0"/>
                                  <a:ea typeface="Calibri" panose="020F0502020204030204" pitchFamily="34" charset="0"/>
                                  <a:cs typeface="Times New Roman" panose="02020603050405020304" pitchFamily="18" charset="0"/>
                                </a:rPr>
                                <m:t>8</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b="0" i="0" smtClean="0">
                                  <a:latin typeface="Cambria Math" panose="02040503050406030204" pitchFamily="18" charset="0"/>
                                  <a:ea typeface="Calibri" panose="020F0502020204030204" pitchFamily="34" charset="0"/>
                                  <a:cs typeface="Times New Roman" panose="02020603050405020304" pitchFamily="18" charset="0"/>
                                </a:rPr>
                                <m:t>6</m:t>
                              </m:r>
                            </m:sub>
                          </m:sSub>
                        </m:e>
                      </m:d>
                      <m:r>
                        <m:rPr>
                          <m:nor/>
                        </m:rPr>
                        <a:rPr lang="en-US" i="1">
                          <a:latin typeface="+mj-lt"/>
                          <a:ea typeface="Calibri" panose="020F0502020204030204" pitchFamily="34" charset="0"/>
                          <a:cs typeface="Times New Roman" panose="02020603050405020304" pitchFamily="18" charset="0"/>
                        </a:rPr>
                        <m:t> </m:t>
                      </m:r>
                      <m:r>
                        <m:rPr>
                          <m:nor/>
                        </m:rPr>
                        <a:rPr lang="en-US">
                          <a:latin typeface="+mj-lt"/>
                          <a:ea typeface="Calibri" panose="020F0502020204030204" pitchFamily="34" charset="0"/>
                          <a:cs typeface="Times New Roman" panose="02020603050405020304" pitchFamily="18" charset="0"/>
                        </a:rPr>
                        <m:t>and</m:t>
                      </m:r>
                      <m:r>
                        <m:rPr>
                          <m:nor/>
                        </m:rPr>
                        <a:rPr lang="en-US" i="1">
                          <a:latin typeface="+mj-lt"/>
                          <a:ea typeface="Calibri" panose="020F0502020204030204" pitchFamily="34" charset="0"/>
                          <a:cs typeface="Times New Roman" panose="02020603050405020304" pitchFamily="18" charset="0"/>
                        </a:rPr>
                        <m:t> </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r>
                        <a:rPr lang="en-US">
                          <a:latin typeface="Cambria Math" panose="02040503050406030204" pitchFamily="18" charset="0"/>
                          <a:ea typeface="Calibri" panose="020F0502020204030204" pitchFamily="34" charset="0"/>
                          <a:cs typeface="Times New Roman" panose="02020603050405020304" pitchFamily="18" charset="0"/>
                        </a:rPr>
                        <m:t>=</m:t>
                      </m:r>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b="0" i="0" smtClean="0">
                                  <a:latin typeface="Cambria Math" panose="02040503050406030204" pitchFamily="18" charset="0"/>
                                  <a:ea typeface="Calibri" panose="020F0502020204030204" pitchFamily="34" charset="0"/>
                                  <a:cs typeface="Times New Roman" panose="02020603050405020304" pitchFamily="18" charset="0"/>
                                </a:rPr>
                                <m:t>9</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b="0" i="0" smtClean="0">
                                  <a:latin typeface="Cambria Math" panose="02040503050406030204" pitchFamily="18" charset="0"/>
                                  <a:ea typeface="Calibri" panose="020F0502020204030204" pitchFamily="34" charset="0"/>
                                  <a:cs typeface="Times New Roman" panose="02020603050405020304" pitchFamily="18" charset="0"/>
                                </a:rPr>
                                <m:t>5</m:t>
                              </m:r>
                            </m:sub>
                          </m:sSub>
                        </m:e>
                      </m:d>
                    </m:oMath>
                  </m:oMathPara>
                </a14:m>
                <a:endParaRPr lang="en-US" dirty="0">
                  <a:latin typeface="+mj-lt"/>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tabLst>
                    <a:tab pos="457200" algn="l"/>
                  </a:tabLst>
                </a:pPr>
                <a:r>
                  <a:rPr lang="en-US" dirty="0">
                    <a:latin typeface="+mj-lt"/>
                    <a:ea typeface="Calibri" panose="020F0502020204030204" pitchFamily="34" charset="0"/>
                    <a:cs typeface="Times New Roman" panose="02020603050405020304" pitchFamily="18" charset="0"/>
                  </a:rPr>
                  <a:t>We compute the gradient image as,</a:t>
                </a:r>
              </a:p>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𝑀</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i="1">
                              <a:latin typeface="Cambria Math" panose="02040503050406030204" pitchFamily="18" charset="0"/>
                              <a:ea typeface="Calibri" panose="020F0502020204030204" pitchFamily="34" charset="0"/>
                              <a:cs typeface="Times New Roman" panose="02020603050405020304" pitchFamily="18" charset="0"/>
                            </a:rPr>
                          </m:ctrlPr>
                        </m:radPr>
                        <m:deg/>
                        <m:e>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9</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5</m:t>
                                      </m:r>
                                    </m:sub>
                                  </m:sSub>
                                </m:e>
                              </m:d>
                            </m:e>
                            <m:sup>
                              <m:r>
                                <a:rPr lang="en-US">
                                  <a:latin typeface="Cambria Math" panose="02040503050406030204" pitchFamily="18" charset="0"/>
                                  <a:ea typeface="Calibri" panose="020F0502020204030204" pitchFamily="34" charset="0"/>
                                  <a:cs typeface="Times New Roman" panose="02020603050405020304" pitchFamily="18" charset="0"/>
                                </a:rPr>
                                <m:t>2</m:t>
                              </m:r>
                            </m:sup>
                          </m:sSup>
                          <m:r>
                            <a:rPr lang="en-US">
                              <a:latin typeface="Cambria Math" panose="02040503050406030204" pitchFamily="18" charset="0"/>
                              <a:ea typeface="Calibri" panose="020F0502020204030204" pitchFamily="34" charset="0"/>
                              <a:cs typeface="Times New Roman" panose="02020603050405020304" pitchFamily="18" charset="0"/>
                            </a:rPr>
                            <m:t>+</m:t>
                          </m:r>
                          <m:sSup>
                            <m:sSupPr>
                              <m:ctrlPr>
                                <a:rPr lang="en-US" i="1">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8</m:t>
                                      </m:r>
                                    </m:sub>
                                  </m:sSub>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𝑧</m:t>
                                      </m:r>
                                    </m:e>
                                    <m:sub>
                                      <m:r>
                                        <a:rPr lang="en-US">
                                          <a:latin typeface="Cambria Math" panose="02040503050406030204" pitchFamily="18" charset="0"/>
                                          <a:ea typeface="Calibri" panose="020F0502020204030204" pitchFamily="34" charset="0"/>
                                          <a:cs typeface="Times New Roman" panose="02020603050405020304" pitchFamily="18" charset="0"/>
                                        </a:rPr>
                                        <m:t>6</m:t>
                                      </m:r>
                                    </m:sub>
                                  </m:sSub>
                                </m:e>
                              </m:d>
                            </m:e>
                            <m:sup>
                              <m:r>
                                <a:rPr lang="en-US">
                                  <a:latin typeface="Cambria Math" panose="02040503050406030204" pitchFamily="18" charset="0"/>
                                  <a:ea typeface="Calibri" panose="020F0502020204030204" pitchFamily="34" charset="0"/>
                                  <a:cs typeface="Times New Roman" panose="02020603050405020304" pitchFamily="18" charset="0"/>
                                </a:rPr>
                                <m:t>2</m:t>
                              </m:r>
                            </m:sup>
                          </m:sSup>
                        </m:e>
                      </m:rad>
                      <m:r>
                        <m:rPr>
                          <m:nor/>
                        </m:rPr>
                        <a:rPr lang="en-US" i="1">
                          <a:latin typeface="+mj-lt"/>
                          <a:ea typeface="Calibri" panose="020F0502020204030204" pitchFamily="34" charset="0"/>
                          <a:cs typeface="Times New Roman" panose="02020603050405020304" pitchFamily="18" charset="0"/>
                        </a:rPr>
                        <m:t> </m:t>
                      </m:r>
                      <m:r>
                        <m:rPr>
                          <m:nor/>
                        </m:rPr>
                        <a:rPr lang="en-US">
                          <a:latin typeface="+mj-lt"/>
                          <a:ea typeface="Calibri" panose="020F0502020204030204" pitchFamily="34" charset="0"/>
                          <a:cs typeface="Times New Roman" panose="02020603050405020304" pitchFamily="18" charset="0"/>
                        </a:rPr>
                        <m:t>or</m:t>
                      </m:r>
                      <m:r>
                        <m:rPr>
                          <m:nor/>
                        </m:rPr>
                        <a:rPr lang="en-US" i="1">
                          <a:latin typeface="+mj-lt"/>
                          <a:ea typeface="Calibri" panose="020F0502020204030204" pitchFamily="34" charset="0"/>
                          <a:cs typeface="Times New Roman" panose="02020603050405020304" pitchFamily="18" charset="0"/>
                        </a:rPr>
                        <m:t> </m:t>
                      </m:r>
                      <m:r>
                        <a:rPr lang="en-US" i="1">
                          <a:latin typeface="Cambria Math" panose="02040503050406030204" pitchFamily="18" charset="0"/>
                          <a:ea typeface="Calibri" panose="020F0502020204030204" pitchFamily="34" charset="0"/>
                          <a:cs typeface="Times New Roman" panose="02020603050405020304" pitchFamily="18" charset="0"/>
                        </a:rPr>
                        <m:t>𝑀</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𝑥</m:t>
                      </m:r>
                      <m:r>
                        <a:rPr lang="en-US">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𝑦</m:t>
                      </m:r>
                      <m:r>
                        <a:rPr lang="en-US">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e>
                      </m:d>
                      <m:r>
                        <a:rPr lang="en-US">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𝑦</m:t>
                              </m:r>
                            </m:sub>
                          </m:sSub>
                        </m:e>
                      </m:d>
                    </m:oMath>
                  </m:oMathPara>
                </a14:m>
                <a:endParaRPr lang="en-US" dirty="0">
                  <a:latin typeface="+mj-lt"/>
                  <a:ea typeface="Calibri" panose="020F0502020204030204" pitchFamily="34"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D571FC8C-C11C-4814-A945-1FC3A625DAE3}"/>
                  </a:ext>
                </a:extLst>
              </p:cNvPr>
              <p:cNvSpPr>
                <a:spLocks noRot="1" noChangeAspect="1" noMove="1" noResize="1" noEditPoints="1" noAdjustHandles="1" noChangeArrowheads="1" noChangeShapeType="1" noTextEdit="1"/>
              </p:cNvSpPr>
              <p:nvPr/>
            </p:nvSpPr>
            <p:spPr>
              <a:xfrm>
                <a:off x="1096961" y="3529766"/>
                <a:ext cx="10058399" cy="2786084"/>
              </a:xfrm>
              <a:prstGeom prst="rect">
                <a:avLst/>
              </a:prstGeom>
              <a:blipFill>
                <a:blip r:embed="rId4"/>
                <a:stretch>
                  <a:fillRect l="-545" r="-485"/>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F1EC172-52E8-49E4-91BB-D868B3739FB9}"/>
              </a:ext>
            </a:extLst>
          </p:cNvPr>
          <p:cNvSpPr>
            <a:spLocks noGrp="1"/>
          </p:cNvSpPr>
          <p:nvPr>
            <p:ph type="dt" sz="half" idx="10"/>
          </p:nvPr>
        </p:nvSpPr>
        <p:spPr/>
        <p:txBody>
          <a:bodyPr/>
          <a:lstStyle/>
          <a:p>
            <a:fld id="{102BF388-24A5-44F4-8C5E-895033AC3187}" type="datetime1">
              <a:rPr lang="en-US" smtClean="0"/>
              <a:t>11/17/2024</a:t>
            </a:fld>
            <a:endParaRPr lang="en-US"/>
          </a:p>
        </p:txBody>
      </p:sp>
      <p:sp>
        <p:nvSpPr>
          <p:cNvPr id="6" name="Footer Placeholder 5">
            <a:extLst>
              <a:ext uri="{FF2B5EF4-FFF2-40B4-BE49-F238E27FC236}">
                <a16:creationId xmlns:a16="http://schemas.microsoft.com/office/drawing/2014/main" id="{8603745A-7302-45C2-ADF2-DD3774CA4389}"/>
              </a:ext>
            </a:extLst>
          </p:cNvPr>
          <p:cNvSpPr>
            <a:spLocks noGrp="1"/>
          </p:cNvSpPr>
          <p:nvPr>
            <p:ph type="ftr" sz="quarter" idx="11"/>
          </p:nvPr>
        </p:nvSpPr>
        <p:spPr/>
        <p:txBody>
          <a:bodyPr/>
          <a:lstStyle/>
          <a:p>
            <a:r>
              <a:rPr lang="en-US"/>
              <a:t>Sharpening and Spatial Filters</a:t>
            </a:r>
          </a:p>
        </p:txBody>
      </p:sp>
      <p:sp>
        <p:nvSpPr>
          <p:cNvPr id="10" name="Slide Number Placeholder 9">
            <a:extLst>
              <a:ext uri="{FF2B5EF4-FFF2-40B4-BE49-F238E27FC236}">
                <a16:creationId xmlns:a16="http://schemas.microsoft.com/office/drawing/2014/main" id="{A905BBE0-7697-44D3-80C5-7193E786E907}"/>
              </a:ext>
            </a:extLst>
          </p:cNvPr>
          <p:cNvSpPr>
            <a:spLocks noGrp="1"/>
          </p:cNvSpPr>
          <p:nvPr>
            <p:ph type="sldNum" sz="quarter" idx="12"/>
          </p:nvPr>
        </p:nvSpPr>
        <p:spPr/>
        <p:txBody>
          <a:bodyPr/>
          <a:lstStyle/>
          <a:p>
            <a:fld id="{A764D214-15FA-44EA-90A9-5C0F2003FD5D}" type="slidenum">
              <a:rPr lang="en-US" smtClean="0"/>
              <a:t>55</a:t>
            </a:fld>
            <a:endParaRPr lang="en-US"/>
          </a:p>
        </p:txBody>
      </p:sp>
    </p:spTree>
    <p:extLst>
      <p:ext uri="{BB962C8B-B14F-4D97-AF65-F5344CB8AC3E}">
        <p14:creationId xmlns:p14="http://schemas.microsoft.com/office/powerpoint/2010/main" val="2365436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2C6E-7018-4C00-9957-B283EDC41B08}"/>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230D28-E8AD-480C-BA88-29D143FFF79A}"/>
                  </a:ext>
                </a:extLst>
              </p:cNvPr>
              <p:cNvSpPr>
                <a:spLocks noGrp="1"/>
              </p:cNvSpPr>
              <p:nvPr>
                <p:ph idx="1"/>
              </p:nvPr>
            </p:nvSpPr>
            <p:spPr/>
            <p:txBody>
              <a:bodyPr/>
              <a:lstStyle/>
              <a:p>
                <a:r>
                  <a:rPr lang="en-US" b="1" dirty="0">
                    <a:solidFill>
                      <a:schemeClr val="tx1"/>
                    </a:solidFill>
                  </a:rPr>
                  <a:t>Sobel operators:</a:t>
                </a:r>
              </a:p>
              <a:p>
                <a:pPr lvl="0"/>
                <a:r>
                  <a:rPr lang="en-US" dirty="0">
                    <a:solidFill>
                      <a:schemeClr val="tx1"/>
                    </a:solidFill>
                  </a:rPr>
                  <a:t>Approximations to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𝑥</m:t>
                        </m:r>
                      </m:sub>
                    </m:sSub>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𝑦</m:t>
                        </m:r>
                      </m:sub>
                    </m:sSub>
                  </m:oMath>
                </a14:m>
                <a:r>
                  <a:rPr lang="en-US" dirty="0">
                    <a:solidFill>
                      <a:schemeClr val="tx1"/>
                    </a:solidFill>
                  </a:rPr>
                  <a:t> using a </a:t>
                </a:r>
                <a14:m>
                  <m:oMath xmlns:m="http://schemas.openxmlformats.org/officeDocument/2006/math">
                    <m:r>
                      <a:rPr lang="en-US">
                        <a:solidFill>
                          <a:schemeClr val="tx1"/>
                        </a:solidFill>
                        <a:latin typeface="Cambria Math" panose="02040503050406030204" pitchFamily="18" charset="0"/>
                      </a:rPr>
                      <m:t>3×3</m:t>
                    </m:r>
                  </m:oMath>
                </a14:m>
                <a:r>
                  <a:rPr lang="en-US" dirty="0">
                    <a:solidFill>
                      <a:schemeClr val="tx1"/>
                    </a:solidFill>
                  </a:rPr>
                  <a:t> neighborhood centered on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5</m:t>
                        </m:r>
                      </m:sub>
                    </m:sSub>
                  </m:oMath>
                </a14:m>
                <a:r>
                  <a:rPr lang="en-US" dirty="0">
                    <a:solidFill>
                      <a:schemeClr val="tx1"/>
                    </a:solidFill>
                  </a:rPr>
                  <a:t> are as follows:</a:t>
                </a:r>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𝑥</m:t>
                          </m:r>
                        </m:sub>
                      </m:sSub>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den>
                      </m:f>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7</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8</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9</m:t>
                              </m:r>
                            </m:sub>
                          </m:sSub>
                        </m:e>
                      </m:d>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2</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3</m:t>
                              </m:r>
                            </m:sub>
                          </m:sSub>
                        </m:e>
                      </m:d>
                    </m:oMath>
                  </m:oMathPara>
                </a14:m>
                <a:endParaRPr lang="en-US" dirty="0">
                  <a:solidFill>
                    <a:schemeClr val="tx1"/>
                  </a:solidFill>
                </a:endParaRPr>
              </a:p>
              <a:p>
                <a:r>
                  <a:rPr lang="en-US" dirty="0">
                    <a:solidFill>
                      <a:schemeClr val="tx1"/>
                    </a:solidFill>
                  </a:rPr>
                  <a:t>and</a:t>
                </a:r>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𝑦</m:t>
                          </m:r>
                        </m:sub>
                      </m:sSub>
                      <m:r>
                        <a:rPr lang="en-US">
                          <a:solidFill>
                            <a:schemeClr val="tx1"/>
                          </a:solidFill>
                          <a:latin typeface="Cambria Math" panose="02040503050406030204" pitchFamily="18" charset="0"/>
                        </a:rPr>
                        <m:t>=</m:t>
                      </m:r>
                      <m:f>
                        <m:fPr>
                          <m:ctrlPr>
                            <a:rPr lang="en-US" i="1">
                              <a:solidFill>
                                <a:schemeClr val="tx1"/>
                              </a:solidFill>
                              <a:latin typeface="Cambria Math" panose="02040503050406030204" pitchFamily="18" charset="0"/>
                            </a:rPr>
                          </m:ctrlPr>
                        </m:fPr>
                        <m:num>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𝑓</m:t>
                          </m:r>
                        </m:num>
                        <m:den>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den>
                      </m:f>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3</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6</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9</m:t>
                              </m:r>
                            </m:sub>
                          </m:sSub>
                        </m:e>
                      </m:d>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4</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7</m:t>
                              </m:r>
                            </m:sub>
                          </m:sSub>
                        </m:e>
                      </m:d>
                    </m:oMath>
                  </m:oMathPara>
                </a14:m>
                <a:endParaRPr lang="en-US" dirty="0">
                  <a:solidFill>
                    <a:schemeClr val="tx1"/>
                  </a:solidFill>
                </a:endParaRPr>
              </a:p>
              <a:p>
                <a:pPr lvl="0"/>
                <a:r>
                  <a:rPr lang="en-US" dirty="0">
                    <a:solidFill>
                      <a:schemeClr val="tx1"/>
                    </a:solidFill>
                  </a:rPr>
                  <a:t>We compute the gradient image as,</a:t>
                </a:r>
              </a:p>
              <a:p>
                <a:pPr lvl="0"/>
                <a:endParaRPr lang="en-US" dirty="0">
                  <a:solidFill>
                    <a:schemeClr val="tx1"/>
                  </a:solidFill>
                </a:endParaRPr>
              </a:p>
              <a:p>
                <a:pPr marL="0" lvl="0" indent="0">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𝑀</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7</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8</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9</m:t>
                                  </m:r>
                                </m:sub>
                              </m:sSub>
                            </m:e>
                          </m:d>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2</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3</m:t>
                                  </m:r>
                                </m:sub>
                              </m:sSub>
                            </m:e>
                          </m:d>
                        </m:e>
                      </m:d>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3</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6</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9</m:t>
                                  </m:r>
                                </m:sub>
                              </m:sSub>
                            </m:e>
                          </m:d>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+2</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4</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𝑧</m:t>
                                  </m:r>
                                </m:e>
                                <m:sub>
                                  <m:r>
                                    <a:rPr lang="en-US">
                                      <a:solidFill>
                                        <a:schemeClr val="tx1"/>
                                      </a:solidFill>
                                      <a:latin typeface="Cambria Math" panose="02040503050406030204" pitchFamily="18" charset="0"/>
                                    </a:rPr>
                                    <m:t>7</m:t>
                                  </m:r>
                                </m:sub>
                              </m:sSub>
                            </m:e>
                          </m:d>
                        </m:e>
                      </m:d>
                    </m:oMath>
                  </m:oMathPara>
                </a14:m>
                <a:endParaRPr lang="en-US" dirty="0">
                  <a:solidFill>
                    <a:schemeClr val="tx1"/>
                  </a:solidFill>
                </a:endParaRPr>
              </a:p>
              <a:p>
                <a:endParaRPr lang="en-US"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D230D28-E8AD-480C-BA88-29D143FFF79A}"/>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D41D31B-4BB1-4DDF-A937-9143D5C8903F}"/>
              </a:ext>
            </a:extLst>
          </p:cNvPr>
          <p:cNvSpPr>
            <a:spLocks noGrp="1"/>
          </p:cNvSpPr>
          <p:nvPr>
            <p:ph type="dt" sz="half" idx="10"/>
          </p:nvPr>
        </p:nvSpPr>
        <p:spPr/>
        <p:txBody>
          <a:bodyPr/>
          <a:lstStyle/>
          <a:p>
            <a:fld id="{2A7647C6-3D6E-47E5-B005-B655B9CABAD9}" type="datetime1">
              <a:rPr lang="en-US" smtClean="0"/>
              <a:t>11/17/2024</a:t>
            </a:fld>
            <a:endParaRPr lang="en-US"/>
          </a:p>
        </p:txBody>
      </p:sp>
      <p:sp>
        <p:nvSpPr>
          <p:cNvPr id="5" name="Footer Placeholder 4">
            <a:extLst>
              <a:ext uri="{FF2B5EF4-FFF2-40B4-BE49-F238E27FC236}">
                <a16:creationId xmlns:a16="http://schemas.microsoft.com/office/drawing/2014/main" id="{C5B2F2F3-02E5-441E-9BE8-83A4D6271962}"/>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E8FB1095-C03A-4EB2-A468-3C2E0090FBB1}"/>
              </a:ext>
            </a:extLst>
          </p:cNvPr>
          <p:cNvSpPr>
            <a:spLocks noGrp="1"/>
          </p:cNvSpPr>
          <p:nvPr>
            <p:ph type="sldNum" sz="quarter" idx="12"/>
          </p:nvPr>
        </p:nvSpPr>
        <p:spPr/>
        <p:txBody>
          <a:bodyPr/>
          <a:lstStyle/>
          <a:p>
            <a:fld id="{A764D214-15FA-44EA-90A9-5C0F2003FD5D}" type="slidenum">
              <a:rPr lang="en-US" smtClean="0"/>
              <a:t>56</a:t>
            </a:fld>
            <a:endParaRPr lang="en-US"/>
          </a:p>
        </p:txBody>
      </p:sp>
    </p:spTree>
    <p:extLst>
      <p:ext uri="{BB962C8B-B14F-4D97-AF65-F5344CB8AC3E}">
        <p14:creationId xmlns:p14="http://schemas.microsoft.com/office/powerpoint/2010/main" val="3677497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984C1-AA15-4107-A580-A79207EDB784}"/>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57EDBB-F058-48D7-A847-8F13BBAF410D}"/>
                  </a:ext>
                </a:extLst>
              </p:cNvPr>
              <p:cNvSpPr>
                <a:spLocks noGrp="1"/>
              </p:cNvSpPr>
              <p:nvPr>
                <p:ph idx="1"/>
              </p:nvPr>
            </p:nvSpPr>
            <p:spPr>
              <a:xfrm>
                <a:off x="1097280" y="1845733"/>
                <a:ext cx="10058400" cy="3769255"/>
              </a:xfrm>
            </p:spPr>
            <p:txBody>
              <a:bodyPr>
                <a:normAutofit fontScale="25000" lnSpcReduction="20000"/>
              </a:bodyPr>
              <a:lstStyle/>
              <a:p>
                <a:pPr algn="just"/>
                <a:r>
                  <a:rPr lang="en-US" sz="7200" b="1" dirty="0">
                    <a:solidFill>
                      <a:schemeClr val="tx1"/>
                    </a:solidFill>
                  </a:rPr>
                  <a:t>Sobel operators</a:t>
                </a:r>
              </a:p>
              <a:p>
                <a:pPr algn="just"/>
                <a:endParaRPr lang="en-US" b="1" dirty="0">
                  <a:solidFill>
                    <a:schemeClr val="tx1"/>
                  </a:solidFill>
                </a:endParaRPr>
              </a:p>
              <a:p>
                <a:pPr algn="just"/>
                <a:endParaRPr lang="en-US" b="1" dirty="0">
                  <a:solidFill>
                    <a:schemeClr val="tx1"/>
                  </a:solidFill>
                </a:endParaRPr>
              </a:p>
              <a:p>
                <a:pPr algn="just"/>
                <a:endParaRPr lang="en-US" b="1" dirty="0">
                  <a:solidFill>
                    <a:schemeClr val="tx1"/>
                  </a:solidFill>
                </a:endParaRPr>
              </a:p>
              <a:p>
                <a:pPr lvl="0" algn="just">
                  <a:lnSpc>
                    <a:spcPct val="150000"/>
                  </a:lnSpc>
                  <a:buFont typeface="Wingdings" panose="05000000000000000000" pitchFamily="2" charset="2"/>
                  <a:buChar char="v"/>
                </a:pPr>
                <a:endParaRPr lang="en-US" dirty="0">
                  <a:solidFill>
                    <a:schemeClr val="tx1"/>
                  </a:solidFill>
                </a:endParaRPr>
              </a:p>
              <a:p>
                <a:pPr marL="0" lvl="0" indent="0" algn="just">
                  <a:lnSpc>
                    <a:spcPct val="150000"/>
                  </a:lnSpc>
                  <a:buNone/>
                </a:pPr>
                <a:endParaRPr lang="en-US" dirty="0">
                  <a:solidFill>
                    <a:schemeClr val="tx1"/>
                  </a:solidFill>
                </a:endParaRPr>
              </a:p>
              <a:p>
                <a:pPr marL="0" lvl="0" indent="0" algn="just">
                  <a:lnSpc>
                    <a:spcPct val="150000"/>
                  </a:lnSpc>
                  <a:buNone/>
                </a:pPr>
                <a:endParaRPr lang="en-US" dirty="0">
                  <a:solidFill>
                    <a:schemeClr val="tx1"/>
                  </a:solidFill>
                </a:endParaRPr>
              </a:p>
              <a:p>
                <a:pPr marL="0" lvl="0" indent="0" algn="just">
                  <a:lnSpc>
                    <a:spcPct val="150000"/>
                  </a:lnSpc>
                  <a:buNone/>
                </a:pPr>
                <a:endParaRPr lang="en-US" sz="6400" dirty="0">
                  <a:solidFill>
                    <a:schemeClr val="tx1"/>
                  </a:solidFill>
                  <a:latin typeface="+mj-lt"/>
                </a:endParaRPr>
              </a:p>
              <a:p>
                <a:pPr lvl="0" algn="just">
                  <a:lnSpc>
                    <a:spcPct val="150000"/>
                  </a:lnSpc>
                  <a:buFont typeface="Wingdings" panose="05000000000000000000" pitchFamily="2" charset="2"/>
                  <a:buChar char="v"/>
                </a:pPr>
                <a:endParaRPr lang="en-US" sz="6400" dirty="0">
                  <a:solidFill>
                    <a:schemeClr val="tx1"/>
                  </a:solidFill>
                  <a:latin typeface="+mj-lt"/>
                </a:endParaRPr>
              </a:p>
              <a:p>
                <a:pPr lvl="0" algn="just">
                  <a:lnSpc>
                    <a:spcPct val="150000"/>
                  </a:lnSpc>
                  <a:buFont typeface="Wingdings" panose="05000000000000000000" pitchFamily="2" charset="2"/>
                  <a:buChar char="v"/>
                </a:pPr>
                <a:r>
                  <a:rPr lang="en-US" sz="6400" dirty="0">
                    <a:solidFill>
                      <a:schemeClr val="tx1"/>
                    </a:solidFill>
                    <a:latin typeface="+mj-lt"/>
                  </a:rPr>
                  <a:t>The coefficients in all the masks sum to </a:t>
                </a:r>
                <a14:m>
                  <m:oMath xmlns:m="http://schemas.openxmlformats.org/officeDocument/2006/math">
                    <m:r>
                      <a:rPr lang="en-US" sz="6400" b="1" i="1">
                        <a:solidFill>
                          <a:schemeClr val="tx1"/>
                        </a:solidFill>
                        <a:latin typeface="Cambria Math" panose="02040503050406030204" pitchFamily="18" charset="0"/>
                      </a:rPr>
                      <m:t>𝟎</m:t>
                    </m:r>
                  </m:oMath>
                </a14:m>
                <a:r>
                  <a:rPr lang="en-US" sz="6400" dirty="0">
                    <a:solidFill>
                      <a:schemeClr val="tx1"/>
                    </a:solidFill>
                    <a:latin typeface="+mj-lt"/>
                  </a:rPr>
                  <a:t>, indicating that they would give a response of </a:t>
                </a:r>
                <a14:m>
                  <m:oMath xmlns:m="http://schemas.openxmlformats.org/officeDocument/2006/math">
                    <m:r>
                      <a:rPr lang="en-US" sz="6400" b="1" i="1">
                        <a:solidFill>
                          <a:schemeClr val="tx1"/>
                        </a:solidFill>
                        <a:latin typeface="Cambria Math" panose="02040503050406030204" pitchFamily="18" charset="0"/>
                      </a:rPr>
                      <m:t>𝟎</m:t>
                    </m:r>
                  </m:oMath>
                </a14:m>
                <a:r>
                  <a:rPr lang="en-US" sz="6400" dirty="0">
                    <a:solidFill>
                      <a:schemeClr val="tx1"/>
                    </a:solidFill>
                    <a:latin typeface="+mj-lt"/>
                  </a:rPr>
                  <a:t> in an area of constant intensity, as is expected of a derivative operator.</a:t>
                </a:r>
              </a:p>
            </p:txBody>
          </p:sp>
        </mc:Choice>
        <mc:Fallback xmlns="">
          <p:sp>
            <p:nvSpPr>
              <p:cNvPr id="3" name="Content Placeholder 2">
                <a:extLst>
                  <a:ext uri="{FF2B5EF4-FFF2-40B4-BE49-F238E27FC236}">
                    <a16:creationId xmlns:a16="http://schemas.microsoft.com/office/drawing/2014/main" id="{7C57EDBB-F058-48D7-A847-8F13BBAF410D}"/>
                  </a:ext>
                </a:extLst>
              </p:cNvPr>
              <p:cNvSpPr>
                <a:spLocks noGrp="1" noRot="1" noChangeAspect="1" noMove="1" noResize="1" noEditPoints="1" noAdjustHandles="1" noChangeArrowheads="1" noChangeShapeType="1" noTextEdit="1"/>
              </p:cNvSpPr>
              <p:nvPr>
                <p:ph idx="1"/>
              </p:nvPr>
            </p:nvSpPr>
            <p:spPr>
              <a:xfrm>
                <a:off x="1097280" y="1845733"/>
                <a:ext cx="10058400" cy="3769255"/>
              </a:xfrm>
              <a:blipFill>
                <a:blip r:embed="rId2"/>
                <a:stretch>
                  <a:fillRect l="-1152" t="-2913" r="-121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7501C917-64F8-41B2-A85C-C3E5ABB540C6}"/>
              </a:ext>
            </a:extLst>
          </p:cNvPr>
          <p:cNvGraphicFramePr>
            <a:graphicFrameLocks noGrp="1"/>
          </p:cNvGraphicFramePr>
          <p:nvPr>
            <p:extLst>
              <p:ext uri="{D42A27DB-BD31-4B8C-83A1-F6EECF244321}">
                <p14:modId xmlns:p14="http://schemas.microsoft.com/office/powerpoint/2010/main" val="3550790150"/>
              </p:ext>
            </p:extLst>
          </p:nvPr>
        </p:nvGraphicFramePr>
        <p:xfrm>
          <a:off x="1668194" y="2213054"/>
          <a:ext cx="3116775" cy="1112520"/>
        </p:xfrm>
        <a:graphic>
          <a:graphicData uri="http://schemas.openxmlformats.org/drawingml/2006/table">
            <a:tbl>
              <a:tblPr firstRow="1" bandRow="1">
                <a:tableStyleId>{5C22544A-7EE6-4342-B048-85BDC9FD1C3A}</a:tableStyleId>
              </a:tblPr>
              <a:tblGrid>
                <a:gridCol w="1038925">
                  <a:extLst>
                    <a:ext uri="{9D8B030D-6E8A-4147-A177-3AD203B41FA5}">
                      <a16:colId xmlns:a16="http://schemas.microsoft.com/office/drawing/2014/main" val="1119304921"/>
                    </a:ext>
                  </a:extLst>
                </a:gridCol>
                <a:gridCol w="1038925">
                  <a:extLst>
                    <a:ext uri="{9D8B030D-6E8A-4147-A177-3AD203B41FA5}">
                      <a16:colId xmlns:a16="http://schemas.microsoft.com/office/drawing/2014/main" val="3118370481"/>
                    </a:ext>
                  </a:extLst>
                </a:gridCol>
                <a:gridCol w="1038925">
                  <a:extLst>
                    <a:ext uri="{9D8B030D-6E8A-4147-A177-3AD203B41FA5}">
                      <a16:colId xmlns:a16="http://schemas.microsoft.com/office/drawing/2014/main" val="2234500778"/>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7790792"/>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2385753"/>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2721176"/>
                  </a:ext>
                </a:extLst>
              </a:tr>
            </a:tbl>
          </a:graphicData>
        </a:graphic>
      </p:graphicFrame>
      <p:graphicFrame>
        <p:nvGraphicFramePr>
          <p:cNvPr id="5" name="Table 4">
            <a:extLst>
              <a:ext uri="{FF2B5EF4-FFF2-40B4-BE49-F238E27FC236}">
                <a16:creationId xmlns:a16="http://schemas.microsoft.com/office/drawing/2014/main" id="{93CC7C0C-36A3-4AD4-B54D-98BEB58A6B75}"/>
              </a:ext>
            </a:extLst>
          </p:cNvPr>
          <p:cNvGraphicFramePr>
            <a:graphicFrameLocks noGrp="1"/>
          </p:cNvGraphicFramePr>
          <p:nvPr>
            <p:extLst>
              <p:ext uri="{D42A27DB-BD31-4B8C-83A1-F6EECF244321}">
                <p14:modId xmlns:p14="http://schemas.microsoft.com/office/powerpoint/2010/main" val="4275065461"/>
              </p:ext>
            </p:extLst>
          </p:nvPr>
        </p:nvGraphicFramePr>
        <p:xfrm>
          <a:off x="7586393" y="2210841"/>
          <a:ext cx="3116775" cy="1112520"/>
        </p:xfrm>
        <a:graphic>
          <a:graphicData uri="http://schemas.openxmlformats.org/drawingml/2006/table">
            <a:tbl>
              <a:tblPr firstRow="1" bandRow="1">
                <a:tableStyleId>{5C22544A-7EE6-4342-B048-85BDC9FD1C3A}</a:tableStyleId>
              </a:tblPr>
              <a:tblGrid>
                <a:gridCol w="1038925">
                  <a:extLst>
                    <a:ext uri="{9D8B030D-6E8A-4147-A177-3AD203B41FA5}">
                      <a16:colId xmlns:a16="http://schemas.microsoft.com/office/drawing/2014/main" val="1119304921"/>
                    </a:ext>
                  </a:extLst>
                </a:gridCol>
                <a:gridCol w="1038925">
                  <a:extLst>
                    <a:ext uri="{9D8B030D-6E8A-4147-A177-3AD203B41FA5}">
                      <a16:colId xmlns:a16="http://schemas.microsoft.com/office/drawing/2014/main" val="3118370481"/>
                    </a:ext>
                  </a:extLst>
                </a:gridCol>
                <a:gridCol w="1038925">
                  <a:extLst>
                    <a:ext uri="{9D8B030D-6E8A-4147-A177-3AD203B41FA5}">
                      <a16:colId xmlns:a16="http://schemas.microsoft.com/office/drawing/2014/main" val="2234500778"/>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7790792"/>
                  </a:ext>
                </a:extLst>
              </a:tr>
              <a:tr h="370840">
                <a:tc>
                  <a:txBody>
                    <a:bodyPr/>
                    <a:lstStyle/>
                    <a:p>
                      <a:pPr algn="ctr"/>
                      <a:r>
                        <a:rPr lang="en-US"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82385753"/>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62721176"/>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5E7864-B10F-4689-9DEA-DD20D91C314A}"/>
                  </a:ext>
                </a:extLst>
              </p:cNvPr>
              <p:cNvSpPr txBox="1"/>
              <p:nvPr/>
            </p:nvSpPr>
            <p:spPr>
              <a:xfrm>
                <a:off x="2672702" y="3323361"/>
                <a:ext cx="87219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i="1">
                              <a:latin typeface="Cambria Math" panose="02040503050406030204" pitchFamily="18" charset="0"/>
                              <a:ea typeface="Calibri" panose="020F0502020204030204" pitchFamily="34" charset="0"/>
                              <a:cs typeface="Times New Roman" panose="02020603050405020304" pitchFamily="18" charset="0"/>
                            </a:rPr>
                            <m:t>𝑥</m:t>
                          </m:r>
                        </m:sub>
                      </m:sSub>
                    </m:oMath>
                  </m:oMathPara>
                </a14:m>
                <a:endParaRPr lang="en-US" dirty="0"/>
              </a:p>
            </p:txBody>
          </p:sp>
        </mc:Choice>
        <mc:Fallback xmlns="">
          <p:sp>
            <p:nvSpPr>
              <p:cNvPr id="6" name="TextBox 5">
                <a:extLst>
                  <a:ext uri="{FF2B5EF4-FFF2-40B4-BE49-F238E27FC236}">
                    <a16:creationId xmlns:a16="http://schemas.microsoft.com/office/drawing/2014/main" id="{5B5E7864-B10F-4689-9DEA-DD20D91C314A}"/>
                  </a:ext>
                </a:extLst>
              </p:cNvPr>
              <p:cNvSpPr txBox="1">
                <a:spLocks noRot="1" noChangeAspect="1" noMove="1" noResize="1" noEditPoints="1" noAdjustHandles="1" noChangeArrowheads="1" noChangeShapeType="1" noTextEdit="1"/>
              </p:cNvSpPr>
              <p:nvPr/>
            </p:nvSpPr>
            <p:spPr>
              <a:xfrm>
                <a:off x="2672702" y="3323361"/>
                <a:ext cx="872197" cy="369332"/>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9C4EC3-BADB-4C8F-B7ED-D0B9477A84EF}"/>
                  </a:ext>
                </a:extLst>
              </p:cNvPr>
              <p:cNvSpPr txBox="1"/>
              <p:nvPr/>
            </p:nvSpPr>
            <p:spPr>
              <a:xfrm>
                <a:off x="8815594" y="3297207"/>
                <a:ext cx="872197"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𝑔</m:t>
                          </m:r>
                        </m:e>
                        <m:sub>
                          <m:r>
                            <a:rPr lang="en-US" b="0" i="1" smtClean="0">
                              <a:latin typeface="Cambria Math" panose="02040503050406030204" pitchFamily="18" charset="0"/>
                              <a:ea typeface="Calibri" panose="020F0502020204030204" pitchFamily="34" charset="0"/>
                              <a:cs typeface="Times New Roman" panose="02020603050405020304" pitchFamily="18" charset="0"/>
                            </a:rPr>
                            <m:t>𝑦</m:t>
                          </m:r>
                        </m:sub>
                      </m:sSub>
                    </m:oMath>
                  </m:oMathPara>
                </a14:m>
                <a:endParaRPr lang="en-US" dirty="0"/>
              </a:p>
            </p:txBody>
          </p:sp>
        </mc:Choice>
        <mc:Fallback xmlns="">
          <p:sp>
            <p:nvSpPr>
              <p:cNvPr id="7" name="TextBox 6">
                <a:extLst>
                  <a:ext uri="{FF2B5EF4-FFF2-40B4-BE49-F238E27FC236}">
                    <a16:creationId xmlns:a16="http://schemas.microsoft.com/office/drawing/2014/main" id="{599C4EC3-BADB-4C8F-B7ED-D0B9477A84EF}"/>
                  </a:ext>
                </a:extLst>
              </p:cNvPr>
              <p:cNvSpPr txBox="1">
                <a:spLocks noRot="1" noChangeAspect="1" noMove="1" noResize="1" noEditPoints="1" noAdjustHandles="1" noChangeArrowheads="1" noChangeShapeType="1" noTextEdit="1"/>
              </p:cNvSpPr>
              <p:nvPr/>
            </p:nvSpPr>
            <p:spPr>
              <a:xfrm>
                <a:off x="8815594" y="3297207"/>
                <a:ext cx="872197" cy="391261"/>
              </a:xfrm>
              <a:prstGeom prst="rect">
                <a:avLst/>
              </a:prstGeom>
              <a:blipFill>
                <a:blip r:embed="rId4"/>
                <a:stretch>
                  <a:fillRect b="-3125"/>
                </a:stretch>
              </a:blipFill>
            </p:spPr>
            <p:txBody>
              <a:bodyPr/>
              <a:lstStyle/>
              <a:p>
                <a:r>
                  <a:rPr lang="en-US">
                    <a:noFill/>
                  </a:rPr>
                  <a:t> </a:t>
                </a:r>
              </a:p>
            </p:txBody>
          </p:sp>
        </mc:Fallback>
      </mc:AlternateContent>
      <p:sp>
        <p:nvSpPr>
          <p:cNvPr id="8" name="Date Placeholder 7">
            <a:extLst>
              <a:ext uri="{FF2B5EF4-FFF2-40B4-BE49-F238E27FC236}">
                <a16:creationId xmlns:a16="http://schemas.microsoft.com/office/drawing/2014/main" id="{6AD1B693-A3DA-4FF3-8A40-F3AFDEED7298}"/>
              </a:ext>
            </a:extLst>
          </p:cNvPr>
          <p:cNvSpPr>
            <a:spLocks noGrp="1"/>
          </p:cNvSpPr>
          <p:nvPr>
            <p:ph type="dt" sz="half" idx="10"/>
          </p:nvPr>
        </p:nvSpPr>
        <p:spPr/>
        <p:txBody>
          <a:bodyPr/>
          <a:lstStyle/>
          <a:p>
            <a:fld id="{C8B86675-7C30-4C3A-9B52-1EE65BF67686}" type="datetime1">
              <a:rPr lang="en-US" smtClean="0"/>
              <a:t>11/17/2024</a:t>
            </a:fld>
            <a:endParaRPr lang="en-US"/>
          </a:p>
        </p:txBody>
      </p:sp>
      <p:sp>
        <p:nvSpPr>
          <p:cNvPr id="9" name="Footer Placeholder 8">
            <a:extLst>
              <a:ext uri="{FF2B5EF4-FFF2-40B4-BE49-F238E27FC236}">
                <a16:creationId xmlns:a16="http://schemas.microsoft.com/office/drawing/2014/main" id="{4D499F8E-67DD-4CF1-94BE-E45F7A38D6E2}"/>
              </a:ext>
            </a:extLst>
          </p:cNvPr>
          <p:cNvSpPr>
            <a:spLocks noGrp="1"/>
          </p:cNvSpPr>
          <p:nvPr>
            <p:ph type="ftr" sz="quarter" idx="11"/>
          </p:nvPr>
        </p:nvSpPr>
        <p:spPr/>
        <p:txBody>
          <a:bodyPr/>
          <a:lstStyle/>
          <a:p>
            <a:r>
              <a:rPr lang="en-US"/>
              <a:t>Sharpening and Spatial Filters</a:t>
            </a:r>
          </a:p>
        </p:txBody>
      </p:sp>
      <p:sp>
        <p:nvSpPr>
          <p:cNvPr id="10" name="Slide Number Placeholder 9">
            <a:extLst>
              <a:ext uri="{FF2B5EF4-FFF2-40B4-BE49-F238E27FC236}">
                <a16:creationId xmlns:a16="http://schemas.microsoft.com/office/drawing/2014/main" id="{F7C1F033-0497-400D-9E34-909D2FDB8D8F}"/>
              </a:ext>
            </a:extLst>
          </p:cNvPr>
          <p:cNvSpPr>
            <a:spLocks noGrp="1"/>
          </p:cNvSpPr>
          <p:nvPr>
            <p:ph type="sldNum" sz="quarter" idx="12"/>
          </p:nvPr>
        </p:nvSpPr>
        <p:spPr/>
        <p:txBody>
          <a:bodyPr/>
          <a:lstStyle/>
          <a:p>
            <a:fld id="{A764D214-15FA-44EA-90A9-5C0F2003FD5D}" type="slidenum">
              <a:rPr lang="en-US" smtClean="0"/>
              <a:t>57</a:t>
            </a:fld>
            <a:endParaRPr lang="en-US"/>
          </a:p>
        </p:txBody>
      </p:sp>
      <p:sp>
        <p:nvSpPr>
          <p:cNvPr id="12" name="TextBox 11">
            <a:extLst>
              <a:ext uri="{FF2B5EF4-FFF2-40B4-BE49-F238E27FC236}">
                <a16:creationId xmlns:a16="http://schemas.microsoft.com/office/drawing/2014/main" id="{7B010B27-DDBA-799C-394F-2FCD0ED7618B}"/>
              </a:ext>
            </a:extLst>
          </p:cNvPr>
          <p:cNvSpPr txBox="1"/>
          <p:nvPr/>
        </p:nvSpPr>
        <p:spPr>
          <a:xfrm>
            <a:off x="1834058" y="3801039"/>
            <a:ext cx="2785046" cy="646331"/>
          </a:xfrm>
          <a:prstGeom prst="rect">
            <a:avLst/>
          </a:prstGeom>
          <a:noFill/>
        </p:spPr>
        <p:txBody>
          <a:bodyPr wrap="square" rtlCol="0">
            <a:spAutoFit/>
          </a:bodyPr>
          <a:lstStyle/>
          <a:p>
            <a:pPr algn="ctr"/>
            <a:r>
              <a:rPr lang="en-US" b="1" dirty="0"/>
              <a:t>Horizontal edge detection (Vertical Gradient)</a:t>
            </a:r>
          </a:p>
        </p:txBody>
      </p:sp>
      <p:sp>
        <p:nvSpPr>
          <p:cNvPr id="13" name="TextBox 12">
            <a:extLst>
              <a:ext uri="{FF2B5EF4-FFF2-40B4-BE49-F238E27FC236}">
                <a16:creationId xmlns:a16="http://schemas.microsoft.com/office/drawing/2014/main" id="{5336EB91-3C80-3427-55F2-BFE3E87BC390}"/>
              </a:ext>
            </a:extLst>
          </p:cNvPr>
          <p:cNvSpPr txBox="1"/>
          <p:nvPr/>
        </p:nvSpPr>
        <p:spPr>
          <a:xfrm>
            <a:off x="7859169" y="3743276"/>
            <a:ext cx="2785046" cy="646331"/>
          </a:xfrm>
          <a:prstGeom prst="rect">
            <a:avLst/>
          </a:prstGeom>
          <a:noFill/>
        </p:spPr>
        <p:txBody>
          <a:bodyPr wrap="square" rtlCol="0">
            <a:spAutoFit/>
          </a:bodyPr>
          <a:lstStyle/>
          <a:p>
            <a:pPr algn="ctr"/>
            <a:r>
              <a:rPr lang="en-US" b="1" dirty="0"/>
              <a:t>Vertical edge detection</a:t>
            </a:r>
          </a:p>
          <a:p>
            <a:pPr algn="ctr"/>
            <a:r>
              <a:rPr lang="en-US" b="1" dirty="0"/>
              <a:t>(Horizontal Gradient)</a:t>
            </a:r>
          </a:p>
        </p:txBody>
      </p:sp>
    </p:spTree>
    <p:extLst>
      <p:ext uri="{BB962C8B-B14F-4D97-AF65-F5344CB8AC3E}">
        <p14:creationId xmlns:p14="http://schemas.microsoft.com/office/powerpoint/2010/main" val="3604317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ADB8-093D-4503-882B-224052163EAF}"/>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932E79-AF3B-43CB-BDF3-FDE0FA1A0949}"/>
                  </a:ext>
                </a:extLst>
              </p:cNvPr>
              <p:cNvSpPr>
                <a:spLocks noGrp="1"/>
              </p:cNvSpPr>
              <p:nvPr>
                <p:ph idx="1"/>
              </p:nvPr>
            </p:nvSpPr>
            <p:spPr/>
            <p:txBody>
              <a:bodyPr/>
              <a:lstStyle/>
              <a:p>
                <a:pPr lvl="0" algn="just">
                  <a:lnSpc>
                    <a:spcPct val="150000"/>
                  </a:lnSpc>
                  <a:buFont typeface="Wingdings" panose="05000000000000000000" pitchFamily="2" charset="2"/>
                  <a:buChar char="v"/>
                </a:pPr>
                <a:r>
                  <a:rPr lang="en-US" dirty="0">
                    <a:solidFill>
                      <a:schemeClr val="tx1"/>
                    </a:solidFill>
                  </a:rPr>
                  <a:t>The computations of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𝑥</m:t>
                        </m:r>
                      </m:sub>
                    </m:sSub>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𝑔</m:t>
                        </m:r>
                      </m:e>
                      <m:sub>
                        <m:r>
                          <a:rPr lang="en-US" i="1">
                            <a:solidFill>
                              <a:schemeClr val="tx1"/>
                            </a:solidFill>
                            <a:latin typeface="Cambria Math" panose="02040503050406030204" pitchFamily="18" charset="0"/>
                          </a:rPr>
                          <m:t>𝑦</m:t>
                        </m:r>
                      </m:sub>
                    </m:sSub>
                  </m:oMath>
                </a14:m>
                <a:r>
                  <a:rPr lang="en-US" dirty="0">
                    <a:solidFill>
                      <a:schemeClr val="tx1"/>
                    </a:solidFill>
                  </a:rPr>
                  <a:t> are linear operations because they involve derivatives.</a:t>
                </a:r>
              </a:p>
              <a:p>
                <a:pPr lvl="0" algn="just">
                  <a:lnSpc>
                    <a:spcPct val="150000"/>
                  </a:lnSpc>
                  <a:buFont typeface="Wingdings" panose="05000000000000000000" pitchFamily="2" charset="2"/>
                  <a:buChar char="v"/>
                </a:pPr>
                <a:r>
                  <a:rPr lang="en-US" dirty="0">
                    <a:solidFill>
                      <a:schemeClr val="tx1"/>
                    </a:solidFill>
                  </a:rPr>
                  <a:t>The nonlinear aspect of sharpening with the gradient is the computation of </a:t>
                </a:r>
                <a14:m>
                  <m:oMath xmlns:m="http://schemas.openxmlformats.org/officeDocument/2006/math">
                    <m:r>
                      <m:rPr>
                        <m:sty m:val="p"/>
                      </m:rPr>
                      <a:rPr lang="en-US">
                        <a:solidFill>
                          <a:schemeClr val="tx1"/>
                        </a:solidFill>
                        <a:latin typeface="Cambria Math" panose="02040503050406030204" pitchFamily="18" charset="0"/>
                      </a:rPr>
                      <m:t>M</m:t>
                    </m:r>
                    <m:r>
                      <a:rPr lang="en-US">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x</m:t>
                    </m:r>
                    <m:r>
                      <a:rPr lang="en-US">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y</m:t>
                    </m:r>
                    <m:r>
                      <a:rPr lang="en-US">
                        <a:solidFill>
                          <a:schemeClr val="tx1"/>
                        </a:solidFill>
                        <a:latin typeface="Cambria Math" panose="02040503050406030204" pitchFamily="18" charset="0"/>
                      </a:rPr>
                      <m:t>)</m:t>
                    </m:r>
                  </m:oMath>
                </a14:m>
                <a:r>
                  <a:rPr lang="en-US" dirty="0">
                    <a:solidFill>
                      <a:schemeClr val="tx1"/>
                    </a:solidFill>
                  </a:rPr>
                  <a:t> involving squaring and square roots, or the use of absolute values, all of which are nonlinear operations.</a:t>
                </a:r>
              </a:p>
              <a:p>
                <a:endParaRPr lang="en-US" dirty="0"/>
              </a:p>
            </p:txBody>
          </p:sp>
        </mc:Choice>
        <mc:Fallback xmlns="">
          <p:sp>
            <p:nvSpPr>
              <p:cNvPr id="3" name="Content Placeholder 2">
                <a:extLst>
                  <a:ext uri="{FF2B5EF4-FFF2-40B4-BE49-F238E27FC236}">
                    <a16:creationId xmlns:a16="http://schemas.microsoft.com/office/drawing/2014/main" id="{ED932E79-AF3B-43CB-BDF3-FDE0FA1A0949}"/>
                  </a:ext>
                </a:extLst>
              </p:cNvPr>
              <p:cNvSpPr>
                <a:spLocks noGrp="1" noRot="1" noChangeAspect="1" noMove="1" noResize="1" noEditPoints="1" noAdjustHandles="1" noChangeArrowheads="1" noChangeShapeType="1" noTextEdit="1"/>
              </p:cNvSpPr>
              <p:nvPr>
                <p:ph idx="1"/>
              </p:nvPr>
            </p:nvSpPr>
            <p:spPr>
              <a:blipFill>
                <a:blip r:embed="rId2"/>
                <a:stretch>
                  <a:fillRect l="-145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C8A8E27-A4D1-4ACC-82C8-E83A6F181011}"/>
              </a:ext>
            </a:extLst>
          </p:cNvPr>
          <p:cNvSpPr>
            <a:spLocks noGrp="1"/>
          </p:cNvSpPr>
          <p:nvPr>
            <p:ph type="dt" sz="half" idx="10"/>
          </p:nvPr>
        </p:nvSpPr>
        <p:spPr/>
        <p:txBody>
          <a:bodyPr/>
          <a:lstStyle/>
          <a:p>
            <a:fld id="{D1B74B83-41FD-4AC3-BCD8-DDA8971260CB}" type="datetime1">
              <a:rPr lang="en-US" smtClean="0"/>
              <a:t>11/17/2024</a:t>
            </a:fld>
            <a:endParaRPr lang="en-US"/>
          </a:p>
        </p:txBody>
      </p:sp>
      <p:sp>
        <p:nvSpPr>
          <p:cNvPr id="5" name="Footer Placeholder 4">
            <a:extLst>
              <a:ext uri="{FF2B5EF4-FFF2-40B4-BE49-F238E27FC236}">
                <a16:creationId xmlns:a16="http://schemas.microsoft.com/office/drawing/2014/main" id="{6BA63F4B-4F21-4D07-AA0C-0A1629EF8FF6}"/>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E9113A02-E854-48CC-BB20-50F0EE19FE4A}"/>
              </a:ext>
            </a:extLst>
          </p:cNvPr>
          <p:cNvSpPr>
            <a:spLocks noGrp="1"/>
          </p:cNvSpPr>
          <p:nvPr>
            <p:ph type="sldNum" sz="quarter" idx="12"/>
          </p:nvPr>
        </p:nvSpPr>
        <p:spPr/>
        <p:txBody>
          <a:bodyPr/>
          <a:lstStyle/>
          <a:p>
            <a:fld id="{A764D214-15FA-44EA-90A9-5C0F2003FD5D}" type="slidenum">
              <a:rPr lang="en-US" smtClean="0"/>
              <a:t>58</a:t>
            </a:fld>
            <a:endParaRPr lang="en-US"/>
          </a:p>
        </p:txBody>
      </p:sp>
    </p:spTree>
    <p:extLst>
      <p:ext uri="{BB962C8B-B14F-4D97-AF65-F5344CB8AC3E}">
        <p14:creationId xmlns:p14="http://schemas.microsoft.com/office/powerpoint/2010/main" val="5786207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30C6-E6EB-4807-88B6-18BA1AD40C26}"/>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sp>
        <p:nvSpPr>
          <p:cNvPr id="3" name="Content Placeholder 2">
            <a:extLst>
              <a:ext uri="{FF2B5EF4-FFF2-40B4-BE49-F238E27FC236}">
                <a16:creationId xmlns:a16="http://schemas.microsoft.com/office/drawing/2014/main" id="{1E404649-C7E9-4752-A4DF-7836DC44B691}"/>
              </a:ext>
            </a:extLst>
          </p:cNvPr>
          <p:cNvSpPr>
            <a:spLocks noGrp="1"/>
          </p:cNvSpPr>
          <p:nvPr>
            <p:ph idx="1"/>
          </p:nvPr>
        </p:nvSpPr>
        <p:spPr/>
        <p:txBody>
          <a:bodyPr/>
          <a:lstStyle/>
          <a:p>
            <a:r>
              <a:rPr lang="en-US" b="1" dirty="0">
                <a:solidFill>
                  <a:schemeClr val="tx1"/>
                </a:solidFill>
              </a:rPr>
              <a:t>Example:</a:t>
            </a:r>
            <a:r>
              <a:rPr lang="en-US" dirty="0">
                <a:solidFill>
                  <a:schemeClr val="tx1"/>
                </a:solidFill>
              </a:rPr>
              <a:t> Find the gradient of the following shaded pixels:</a:t>
            </a:r>
          </a:p>
          <a:p>
            <a:endParaRPr lang="en-US" dirty="0"/>
          </a:p>
        </p:txBody>
      </p:sp>
      <p:graphicFrame>
        <p:nvGraphicFramePr>
          <p:cNvPr id="4" name="Table 3">
            <a:extLst>
              <a:ext uri="{FF2B5EF4-FFF2-40B4-BE49-F238E27FC236}">
                <a16:creationId xmlns:a16="http://schemas.microsoft.com/office/drawing/2014/main" id="{92894C8E-50B6-4C19-9248-0FE396BDCF8C}"/>
              </a:ext>
            </a:extLst>
          </p:cNvPr>
          <p:cNvGraphicFramePr>
            <a:graphicFrameLocks noGrp="1"/>
          </p:cNvGraphicFramePr>
          <p:nvPr>
            <p:extLst>
              <p:ext uri="{D42A27DB-BD31-4B8C-83A1-F6EECF244321}">
                <p14:modId xmlns:p14="http://schemas.microsoft.com/office/powerpoint/2010/main" val="842362565"/>
              </p:ext>
            </p:extLst>
          </p:nvPr>
        </p:nvGraphicFramePr>
        <p:xfrm>
          <a:off x="1097280" y="2365586"/>
          <a:ext cx="3890496" cy="2225040"/>
        </p:xfrm>
        <a:graphic>
          <a:graphicData uri="http://schemas.openxmlformats.org/drawingml/2006/table">
            <a:tbl>
              <a:tblPr firstRow="1" bandRow="1">
                <a:tableStyleId>{5C22544A-7EE6-4342-B048-85BDC9FD1C3A}</a:tableStyleId>
              </a:tblPr>
              <a:tblGrid>
                <a:gridCol w="648416">
                  <a:extLst>
                    <a:ext uri="{9D8B030D-6E8A-4147-A177-3AD203B41FA5}">
                      <a16:colId xmlns:a16="http://schemas.microsoft.com/office/drawing/2014/main" val="2841362531"/>
                    </a:ext>
                  </a:extLst>
                </a:gridCol>
                <a:gridCol w="648416">
                  <a:extLst>
                    <a:ext uri="{9D8B030D-6E8A-4147-A177-3AD203B41FA5}">
                      <a16:colId xmlns:a16="http://schemas.microsoft.com/office/drawing/2014/main" val="2103361942"/>
                    </a:ext>
                  </a:extLst>
                </a:gridCol>
                <a:gridCol w="648416">
                  <a:extLst>
                    <a:ext uri="{9D8B030D-6E8A-4147-A177-3AD203B41FA5}">
                      <a16:colId xmlns:a16="http://schemas.microsoft.com/office/drawing/2014/main" val="2650025068"/>
                    </a:ext>
                  </a:extLst>
                </a:gridCol>
                <a:gridCol w="648416">
                  <a:extLst>
                    <a:ext uri="{9D8B030D-6E8A-4147-A177-3AD203B41FA5}">
                      <a16:colId xmlns:a16="http://schemas.microsoft.com/office/drawing/2014/main" val="3159665862"/>
                    </a:ext>
                  </a:extLst>
                </a:gridCol>
                <a:gridCol w="648416">
                  <a:extLst>
                    <a:ext uri="{9D8B030D-6E8A-4147-A177-3AD203B41FA5}">
                      <a16:colId xmlns:a16="http://schemas.microsoft.com/office/drawing/2014/main" val="1483939146"/>
                    </a:ext>
                  </a:extLst>
                </a:gridCol>
                <a:gridCol w="648416">
                  <a:extLst>
                    <a:ext uri="{9D8B030D-6E8A-4147-A177-3AD203B41FA5}">
                      <a16:colId xmlns:a16="http://schemas.microsoft.com/office/drawing/2014/main" val="1577739977"/>
                    </a:ext>
                  </a:extLst>
                </a:gridCol>
              </a:tblGrid>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688969"/>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9890753"/>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3045578"/>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872485"/>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574732"/>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297431"/>
                  </a:ext>
                </a:extLst>
              </a:tr>
            </a:tbl>
          </a:graphicData>
        </a:graphic>
      </p:graphicFrame>
      <p:graphicFrame>
        <p:nvGraphicFramePr>
          <p:cNvPr id="5" name="Table 4">
            <a:extLst>
              <a:ext uri="{FF2B5EF4-FFF2-40B4-BE49-F238E27FC236}">
                <a16:creationId xmlns:a16="http://schemas.microsoft.com/office/drawing/2014/main" id="{5F575620-ADBA-4912-ACFE-5AEEE0890D44}"/>
              </a:ext>
            </a:extLst>
          </p:cNvPr>
          <p:cNvGraphicFramePr>
            <a:graphicFrameLocks noGrp="1"/>
          </p:cNvGraphicFramePr>
          <p:nvPr>
            <p:extLst>
              <p:ext uri="{D42A27DB-BD31-4B8C-83A1-F6EECF244321}">
                <p14:modId xmlns:p14="http://schemas.microsoft.com/office/powerpoint/2010/main" val="3315868241"/>
              </p:ext>
            </p:extLst>
          </p:nvPr>
        </p:nvGraphicFramePr>
        <p:xfrm>
          <a:off x="5450450" y="2984565"/>
          <a:ext cx="2075766" cy="1112520"/>
        </p:xfrm>
        <a:graphic>
          <a:graphicData uri="http://schemas.openxmlformats.org/drawingml/2006/table">
            <a:tbl>
              <a:tblPr firstRow="1" bandRow="1">
                <a:tableStyleId>{5C22544A-7EE6-4342-B048-85BDC9FD1C3A}</a:tableStyleId>
              </a:tblPr>
              <a:tblGrid>
                <a:gridCol w="691922">
                  <a:extLst>
                    <a:ext uri="{9D8B030D-6E8A-4147-A177-3AD203B41FA5}">
                      <a16:colId xmlns:a16="http://schemas.microsoft.com/office/drawing/2014/main" val="2128957615"/>
                    </a:ext>
                  </a:extLst>
                </a:gridCol>
                <a:gridCol w="691922">
                  <a:extLst>
                    <a:ext uri="{9D8B030D-6E8A-4147-A177-3AD203B41FA5}">
                      <a16:colId xmlns:a16="http://schemas.microsoft.com/office/drawing/2014/main" val="914509019"/>
                    </a:ext>
                  </a:extLst>
                </a:gridCol>
                <a:gridCol w="691922">
                  <a:extLst>
                    <a:ext uri="{9D8B030D-6E8A-4147-A177-3AD203B41FA5}">
                      <a16:colId xmlns:a16="http://schemas.microsoft.com/office/drawing/2014/main" val="1710594837"/>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p:graphicFrame>
        <p:nvGraphicFramePr>
          <p:cNvPr id="6" name="Table 5">
            <a:extLst>
              <a:ext uri="{FF2B5EF4-FFF2-40B4-BE49-F238E27FC236}">
                <a16:creationId xmlns:a16="http://schemas.microsoft.com/office/drawing/2014/main" id="{6D1492E9-712F-4B50-AD2A-FE33A1168D5A}"/>
              </a:ext>
            </a:extLst>
          </p:cNvPr>
          <p:cNvGraphicFramePr>
            <a:graphicFrameLocks noGrp="1"/>
          </p:cNvGraphicFramePr>
          <p:nvPr>
            <p:extLst>
              <p:ext uri="{D42A27DB-BD31-4B8C-83A1-F6EECF244321}">
                <p14:modId xmlns:p14="http://schemas.microsoft.com/office/powerpoint/2010/main" val="3676322175"/>
              </p:ext>
            </p:extLst>
          </p:nvPr>
        </p:nvGraphicFramePr>
        <p:xfrm>
          <a:off x="8129563" y="2984565"/>
          <a:ext cx="1900701" cy="1112520"/>
        </p:xfrm>
        <a:graphic>
          <a:graphicData uri="http://schemas.openxmlformats.org/drawingml/2006/table">
            <a:tbl>
              <a:tblPr firstRow="1" bandRow="1">
                <a:tableStyleId>{5C22544A-7EE6-4342-B048-85BDC9FD1C3A}</a:tableStyleId>
              </a:tblPr>
              <a:tblGrid>
                <a:gridCol w="633567">
                  <a:extLst>
                    <a:ext uri="{9D8B030D-6E8A-4147-A177-3AD203B41FA5}">
                      <a16:colId xmlns:a16="http://schemas.microsoft.com/office/drawing/2014/main" val="2128957615"/>
                    </a:ext>
                  </a:extLst>
                </a:gridCol>
                <a:gridCol w="633567">
                  <a:extLst>
                    <a:ext uri="{9D8B030D-6E8A-4147-A177-3AD203B41FA5}">
                      <a16:colId xmlns:a16="http://schemas.microsoft.com/office/drawing/2014/main" val="914509019"/>
                    </a:ext>
                  </a:extLst>
                </a:gridCol>
                <a:gridCol w="633567">
                  <a:extLst>
                    <a:ext uri="{9D8B030D-6E8A-4147-A177-3AD203B41FA5}">
                      <a16:colId xmlns:a16="http://schemas.microsoft.com/office/drawing/2014/main" val="1710594837"/>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797340-53B8-4545-9600-F09F7754E4DB}"/>
                  </a:ext>
                </a:extLst>
              </p:cNvPr>
              <p:cNvSpPr txBox="1"/>
              <p:nvPr/>
            </p:nvSpPr>
            <p:spPr>
              <a:xfrm>
                <a:off x="5957857" y="4097085"/>
                <a:ext cx="11082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21797340-53B8-4545-9600-F09F7754E4DB}"/>
                  </a:ext>
                </a:extLst>
              </p:cNvPr>
              <p:cNvSpPr txBox="1">
                <a:spLocks noRot="1" noChangeAspect="1" noMove="1" noResize="1" noEditPoints="1" noAdjustHandles="1" noChangeArrowheads="1" noChangeShapeType="1" noTextEdit="1"/>
              </p:cNvSpPr>
              <p:nvPr/>
            </p:nvSpPr>
            <p:spPr>
              <a:xfrm>
                <a:off x="5957857" y="4097085"/>
                <a:ext cx="1108226" cy="369332"/>
              </a:xfrm>
              <a:prstGeom prst="rect">
                <a:avLst/>
              </a:prstGeom>
              <a:blipFill>
                <a:blip r:embed="rId2"/>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9EF52E-28C0-46B5-A3AA-C2ABD20E6EF6}"/>
                  </a:ext>
                </a:extLst>
              </p:cNvPr>
              <p:cNvSpPr txBox="1"/>
              <p:nvPr/>
            </p:nvSpPr>
            <p:spPr>
              <a:xfrm>
                <a:off x="8544950" y="4097085"/>
                <a:ext cx="1108226"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endParaRPr lang="en-US" dirty="0"/>
              </a:p>
            </p:txBody>
          </p:sp>
        </mc:Choice>
        <mc:Fallback xmlns="">
          <p:sp>
            <p:nvSpPr>
              <p:cNvPr id="8" name="TextBox 7">
                <a:extLst>
                  <a:ext uri="{FF2B5EF4-FFF2-40B4-BE49-F238E27FC236}">
                    <a16:creationId xmlns:a16="http://schemas.microsoft.com/office/drawing/2014/main" id="{219EF52E-28C0-46B5-A3AA-C2ABD20E6EF6}"/>
                  </a:ext>
                </a:extLst>
              </p:cNvPr>
              <p:cNvSpPr txBox="1">
                <a:spLocks noRot="1" noChangeAspect="1" noMove="1" noResize="1" noEditPoints="1" noAdjustHandles="1" noChangeArrowheads="1" noChangeShapeType="1" noTextEdit="1"/>
              </p:cNvSpPr>
              <p:nvPr/>
            </p:nvSpPr>
            <p:spPr>
              <a:xfrm>
                <a:off x="8544950" y="4097085"/>
                <a:ext cx="1108226" cy="391261"/>
              </a:xfrm>
              <a:prstGeom prst="rect">
                <a:avLst/>
              </a:prstGeom>
              <a:blipFill>
                <a:blip r:embed="rId3"/>
                <a:stretch>
                  <a:fillRect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230B6C-7A3C-408A-A3D4-DC3AD9FB4F44}"/>
                  </a:ext>
                </a:extLst>
              </p:cNvPr>
              <p:cNvSpPr txBox="1"/>
              <p:nvPr/>
            </p:nvSpPr>
            <p:spPr>
              <a:xfrm>
                <a:off x="736399" y="4787531"/>
                <a:ext cx="10358321" cy="13939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𝑥</m:t>
                          </m:r>
                        </m:sub>
                      </m:sSub>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p</m:t>
                          </m:r>
                          <m:r>
                            <a:rPr lang="en-US" sz="2000" b="0" i="0" smtClean="0">
                              <a:latin typeface="Cambria Math" panose="02040503050406030204" pitchFamily="18" charset="0"/>
                            </a:rPr>
                            <m:t>1</m:t>
                          </m:r>
                        </m:e>
                      </m:d>
                      <m:r>
                        <a:rPr lang="en-US" sz="2000" b="0" i="0" smtClean="0">
                          <a:latin typeface="Cambria Math" panose="02040503050406030204" pitchFamily="18" charset="0"/>
                        </a:rPr>
                        <m:t>=−10−20−10+0+0+0+10+20+10=0</m:t>
                      </m:r>
                    </m:oMath>
                  </m:oMathPara>
                </a14:m>
                <a:endParaRPr lang="en-US" sz="2000" b="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𝑦</m:t>
                          </m:r>
                        </m:sub>
                      </m:sSub>
                      <m:d>
                        <m:dPr>
                          <m:ctrlPr>
                            <a:rPr lang="en-US" sz="2000" i="1">
                              <a:latin typeface="Cambria Math" panose="02040503050406030204" pitchFamily="18" charset="0"/>
                            </a:rPr>
                          </m:ctrlPr>
                        </m:dPr>
                        <m:e>
                          <m:r>
                            <m:rPr>
                              <m:sty m:val="p"/>
                            </m:rPr>
                            <a:rPr lang="en-US" sz="2000">
                              <a:latin typeface="Cambria Math" panose="02040503050406030204" pitchFamily="18" charset="0"/>
                            </a:rPr>
                            <m:t>p</m:t>
                          </m:r>
                          <m:r>
                            <a:rPr lang="en-US" sz="2000">
                              <a:latin typeface="Cambria Math" panose="02040503050406030204" pitchFamily="18" charset="0"/>
                            </a:rPr>
                            <m:t>1</m:t>
                          </m:r>
                        </m:e>
                      </m:d>
                      <m:r>
                        <a:rPr lang="en-US" sz="2000">
                          <a:latin typeface="Cambria Math" panose="02040503050406030204" pitchFamily="18" charset="0"/>
                        </a:rPr>
                        <m:t>=−10</m:t>
                      </m:r>
                      <m:r>
                        <a:rPr lang="en-US" sz="2000" b="0" i="0" smtClean="0">
                          <a:latin typeface="Cambria Math" panose="02040503050406030204" pitchFamily="18" charset="0"/>
                        </a:rPr>
                        <m:t>+</m:t>
                      </m:r>
                      <m:r>
                        <a:rPr lang="en-US" sz="2000">
                          <a:latin typeface="Cambria Math" panose="02040503050406030204" pitchFamily="18" charset="0"/>
                        </a:rPr>
                        <m:t>0</m:t>
                      </m:r>
                      <m:r>
                        <a:rPr lang="en-US" sz="2000" b="0" i="0" smtClean="0">
                          <a:latin typeface="Cambria Math" panose="02040503050406030204" pitchFamily="18" charset="0"/>
                        </a:rPr>
                        <m:t>+</m:t>
                      </m:r>
                      <m:r>
                        <a:rPr lang="en-US" sz="2000">
                          <a:latin typeface="Cambria Math" panose="02040503050406030204" pitchFamily="18" charset="0"/>
                        </a:rPr>
                        <m:t>10</m:t>
                      </m:r>
                      <m:r>
                        <a:rPr lang="en-US" sz="2000" b="0" i="0" smtClean="0">
                          <a:latin typeface="Cambria Math" panose="02040503050406030204" pitchFamily="18" charset="0"/>
                        </a:rPr>
                        <m:t>−2</m:t>
                      </m:r>
                      <m:r>
                        <a:rPr lang="en-US" sz="2000">
                          <a:latin typeface="Cambria Math" panose="02040503050406030204" pitchFamily="18" charset="0"/>
                        </a:rPr>
                        <m:t>0+0+</m:t>
                      </m:r>
                      <m:r>
                        <a:rPr lang="en-US" sz="2000" b="0" i="0" smtClean="0">
                          <a:latin typeface="Cambria Math" panose="02040503050406030204" pitchFamily="18" charset="0"/>
                        </a:rPr>
                        <m:t>2</m:t>
                      </m:r>
                      <m:r>
                        <a:rPr lang="en-US" sz="2000">
                          <a:latin typeface="Cambria Math" panose="02040503050406030204" pitchFamily="18" charset="0"/>
                        </a:rPr>
                        <m:t>0</m:t>
                      </m:r>
                      <m:r>
                        <a:rPr lang="en-US" sz="2000" b="0" i="0" smtClean="0">
                          <a:latin typeface="Cambria Math" panose="02040503050406030204" pitchFamily="18" charset="0"/>
                        </a:rPr>
                        <m:t>−</m:t>
                      </m:r>
                      <m:r>
                        <a:rPr lang="en-US" sz="2000">
                          <a:latin typeface="Cambria Math" panose="02040503050406030204" pitchFamily="18" charset="0"/>
                        </a:rPr>
                        <m:t>10+0+10=0</m:t>
                      </m:r>
                    </m:oMath>
                  </m:oMathPara>
                </a14:m>
                <a:endParaRPr lang="en-US" sz="2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𝑥</m:t>
                              </m:r>
                            </m:sub>
                          </m:sSub>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𝑦</m:t>
                              </m:r>
                            </m:sub>
                          </m:sSub>
                        </m:e>
                      </m:d>
                      <m:r>
                        <a:rPr lang="en-US" sz="2000" b="0" i="1" smtClean="0">
                          <a:latin typeface="Cambria Math" panose="02040503050406030204" pitchFamily="18" charset="0"/>
                          <a:ea typeface="Cambria Math" panose="02040503050406030204" pitchFamily="18" charset="0"/>
                        </a:rPr>
                        <m:t>=0+0=0</m:t>
                      </m:r>
                    </m:oMath>
                  </m:oMathPara>
                </a14:m>
                <a:endParaRPr lang="en-US" sz="2000" b="0" dirty="0"/>
              </a:p>
              <a:p>
                <a:pPr algn="ctr"/>
                <a:r>
                  <a:rPr lang="en-US" sz="2000" dirty="0">
                    <a:solidFill>
                      <a:srgbClr val="FF0000"/>
                    </a:solidFill>
                  </a:rPr>
                  <a:t>Here, the gradient is ‘0’ because, p1 is located within a constant area.</a:t>
                </a:r>
                <a:endParaRPr lang="en-US" sz="2000" b="0" dirty="0">
                  <a:solidFill>
                    <a:srgbClr val="FF0000"/>
                  </a:solidFill>
                </a:endParaRPr>
              </a:p>
            </p:txBody>
          </p:sp>
        </mc:Choice>
        <mc:Fallback xmlns="">
          <p:sp>
            <p:nvSpPr>
              <p:cNvPr id="9" name="TextBox 8">
                <a:extLst>
                  <a:ext uri="{FF2B5EF4-FFF2-40B4-BE49-F238E27FC236}">
                    <a16:creationId xmlns:a16="http://schemas.microsoft.com/office/drawing/2014/main" id="{65230B6C-7A3C-408A-A3D4-DC3AD9FB4F44}"/>
                  </a:ext>
                </a:extLst>
              </p:cNvPr>
              <p:cNvSpPr txBox="1">
                <a:spLocks noRot="1" noChangeAspect="1" noMove="1" noResize="1" noEditPoints="1" noAdjustHandles="1" noChangeArrowheads="1" noChangeShapeType="1" noTextEdit="1"/>
              </p:cNvSpPr>
              <p:nvPr/>
            </p:nvSpPr>
            <p:spPr>
              <a:xfrm>
                <a:off x="736399" y="4787531"/>
                <a:ext cx="10358321" cy="1393908"/>
              </a:xfrm>
              <a:prstGeom prst="rect">
                <a:avLst/>
              </a:prstGeom>
              <a:blipFill>
                <a:blip r:embed="rId4"/>
                <a:stretch>
                  <a:fillRect b="-6987"/>
                </a:stretch>
              </a:blipFill>
            </p:spPr>
            <p:txBody>
              <a:bodyPr/>
              <a:lstStyle/>
              <a:p>
                <a:r>
                  <a:rPr lang="en-US">
                    <a:noFill/>
                  </a:rPr>
                  <a:t> </a:t>
                </a:r>
              </a:p>
            </p:txBody>
          </p:sp>
        </mc:Fallback>
      </mc:AlternateContent>
      <p:sp>
        <p:nvSpPr>
          <p:cNvPr id="10" name="Date Placeholder 9">
            <a:extLst>
              <a:ext uri="{FF2B5EF4-FFF2-40B4-BE49-F238E27FC236}">
                <a16:creationId xmlns:a16="http://schemas.microsoft.com/office/drawing/2014/main" id="{100E340C-EDF7-44EC-B5EB-51A76154023A}"/>
              </a:ext>
            </a:extLst>
          </p:cNvPr>
          <p:cNvSpPr>
            <a:spLocks noGrp="1"/>
          </p:cNvSpPr>
          <p:nvPr>
            <p:ph type="dt" sz="half" idx="10"/>
          </p:nvPr>
        </p:nvSpPr>
        <p:spPr/>
        <p:txBody>
          <a:bodyPr/>
          <a:lstStyle/>
          <a:p>
            <a:fld id="{E9F433E6-21FB-4655-9B73-78F7E5ADE94C}" type="datetime1">
              <a:rPr lang="en-US" smtClean="0"/>
              <a:t>11/17/2024</a:t>
            </a:fld>
            <a:endParaRPr lang="en-US"/>
          </a:p>
        </p:txBody>
      </p:sp>
      <p:sp>
        <p:nvSpPr>
          <p:cNvPr id="11" name="Footer Placeholder 10">
            <a:extLst>
              <a:ext uri="{FF2B5EF4-FFF2-40B4-BE49-F238E27FC236}">
                <a16:creationId xmlns:a16="http://schemas.microsoft.com/office/drawing/2014/main" id="{83DCE4C3-E155-4BF3-8C09-5F7CD11C9B4B}"/>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0FF37354-59B0-4CFE-B470-A2185B6CA1E7}"/>
              </a:ext>
            </a:extLst>
          </p:cNvPr>
          <p:cNvSpPr>
            <a:spLocks noGrp="1"/>
          </p:cNvSpPr>
          <p:nvPr>
            <p:ph type="sldNum" sz="quarter" idx="12"/>
          </p:nvPr>
        </p:nvSpPr>
        <p:spPr/>
        <p:txBody>
          <a:bodyPr/>
          <a:lstStyle/>
          <a:p>
            <a:fld id="{A764D214-15FA-44EA-90A9-5C0F2003FD5D}" type="slidenum">
              <a:rPr lang="en-US" smtClean="0"/>
              <a:t>59</a:t>
            </a:fld>
            <a:endParaRPr lang="en-US"/>
          </a:p>
        </p:txBody>
      </p:sp>
    </p:spTree>
    <p:extLst>
      <p:ext uri="{BB962C8B-B14F-4D97-AF65-F5344CB8AC3E}">
        <p14:creationId xmlns:p14="http://schemas.microsoft.com/office/powerpoint/2010/main" val="3610797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6775-3A47-4BA2-AB65-B6577867845A}"/>
              </a:ext>
            </a:extLst>
          </p:cNvPr>
          <p:cNvSpPr>
            <a:spLocks noGrp="1"/>
          </p:cNvSpPr>
          <p:nvPr>
            <p:ph type="title"/>
          </p:nvPr>
        </p:nvSpPr>
        <p:spPr/>
        <p:txBody>
          <a:bodyPr/>
          <a:lstStyle/>
          <a:p>
            <a:r>
              <a:rPr lang="en-US" dirty="0"/>
              <a:t>Spatial Filtering</a:t>
            </a:r>
          </a:p>
        </p:txBody>
      </p:sp>
      <p:sp>
        <p:nvSpPr>
          <p:cNvPr id="3" name="Content Placeholder 2">
            <a:extLst>
              <a:ext uri="{FF2B5EF4-FFF2-40B4-BE49-F238E27FC236}">
                <a16:creationId xmlns:a16="http://schemas.microsoft.com/office/drawing/2014/main" id="{8F101A4D-A5DD-4B6A-AA9E-760D6CFED690}"/>
              </a:ext>
            </a:extLst>
          </p:cNvPr>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v"/>
            </a:pPr>
            <a:r>
              <a:rPr lang="en-US" dirty="0"/>
              <a:t>From the previous figure, we can say that w(0,0)…….w(1,1) are the mask co-efficient or the co-efficient of the 3X3 mask.</a:t>
            </a:r>
          </a:p>
          <a:p>
            <a:pPr algn="just">
              <a:lnSpc>
                <a:spcPct val="150000"/>
              </a:lnSpc>
              <a:buFont typeface="Wingdings" panose="05000000000000000000" pitchFamily="2" charset="2"/>
              <a:buChar char="v"/>
            </a:pPr>
            <a:r>
              <a:rPr lang="en-US" dirty="0"/>
              <a:t>Here, f(</a:t>
            </a:r>
            <a:r>
              <a:rPr lang="en-US" dirty="0" err="1"/>
              <a:t>x,y</a:t>
            </a:r>
            <a:r>
              <a:rPr lang="en-US" dirty="0"/>
              <a:t>) is the center pixel of the image and w(0,0) is the center pixel of the mask.</a:t>
            </a:r>
          </a:p>
          <a:p>
            <a:pPr algn="just">
              <a:lnSpc>
                <a:spcPct val="150000"/>
              </a:lnSpc>
              <a:buFont typeface="Wingdings" panose="05000000000000000000" pitchFamily="2" charset="2"/>
              <a:buChar char="v"/>
            </a:pPr>
            <a:r>
              <a:rPr lang="en-US" dirty="0"/>
              <a:t>Our goal is to coincide this mask to the image pixels in such a way that the center of the mask coincides exactly on the center pixel. The resultant value will be assigned to the center pixel f(</a:t>
            </a:r>
            <a:r>
              <a:rPr lang="en-US" dirty="0" err="1"/>
              <a:t>x,y</a:t>
            </a:r>
            <a:r>
              <a:rPr lang="en-US" dirty="0"/>
              <a:t>).</a:t>
            </a:r>
          </a:p>
          <a:p>
            <a:pPr algn="just">
              <a:lnSpc>
                <a:spcPct val="150000"/>
              </a:lnSpc>
              <a:buFont typeface="Wingdings" panose="05000000000000000000" pitchFamily="2" charset="2"/>
              <a:buChar char="v"/>
            </a:pPr>
            <a:r>
              <a:rPr lang="en-US" dirty="0"/>
              <a:t>Like this, we will perform operations on each and every pixels which is present in that image by shifting the center of this neighborhood from pixel to pixel.</a:t>
            </a:r>
          </a:p>
          <a:p>
            <a:pPr algn="just">
              <a:lnSpc>
                <a:spcPct val="150000"/>
              </a:lnSpc>
              <a:buFont typeface="Wingdings" panose="05000000000000000000" pitchFamily="2" charset="2"/>
              <a:buChar char="v"/>
            </a:pPr>
            <a:r>
              <a:rPr lang="en-US" dirty="0"/>
              <a:t>If the operation performed on this neighborhood is linear, we can say that it is linear spatial filtering.</a:t>
            </a:r>
          </a:p>
          <a:p>
            <a:pPr marL="0" indent="0">
              <a:lnSpc>
                <a:spcPct val="150000"/>
              </a:lnSpc>
              <a:buNone/>
            </a:pPr>
            <a:endParaRPr lang="en-US" dirty="0"/>
          </a:p>
          <a:p>
            <a:pPr>
              <a:buFont typeface="Wingdings" panose="05000000000000000000" pitchFamily="2" charset="2"/>
              <a:buChar char="v"/>
            </a:pPr>
            <a:endParaRPr lang="en-US" dirty="0"/>
          </a:p>
        </p:txBody>
      </p:sp>
      <p:sp>
        <p:nvSpPr>
          <p:cNvPr id="4" name="Date Placeholder 3">
            <a:extLst>
              <a:ext uri="{FF2B5EF4-FFF2-40B4-BE49-F238E27FC236}">
                <a16:creationId xmlns:a16="http://schemas.microsoft.com/office/drawing/2014/main" id="{A5620794-4AAA-47E1-A24B-FD3FC9D9E0EA}"/>
              </a:ext>
            </a:extLst>
          </p:cNvPr>
          <p:cNvSpPr>
            <a:spLocks noGrp="1"/>
          </p:cNvSpPr>
          <p:nvPr>
            <p:ph type="dt" sz="half" idx="10"/>
          </p:nvPr>
        </p:nvSpPr>
        <p:spPr/>
        <p:txBody>
          <a:bodyPr/>
          <a:lstStyle/>
          <a:p>
            <a:fld id="{BB8BF273-BA24-4B81-853B-0319DE32E981}" type="datetime1">
              <a:rPr lang="en-US" smtClean="0"/>
              <a:t>11/17/2024</a:t>
            </a:fld>
            <a:endParaRPr lang="en-US"/>
          </a:p>
        </p:txBody>
      </p:sp>
      <p:sp>
        <p:nvSpPr>
          <p:cNvPr id="5" name="Footer Placeholder 4">
            <a:extLst>
              <a:ext uri="{FF2B5EF4-FFF2-40B4-BE49-F238E27FC236}">
                <a16:creationId xmlns:a16="http://schemas.microsoft.com/office/drawing/2014/main" id="{0572DAC8-B08A-4405-B844-83AD07838D0B}"/>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7EB7B825-4C20-4F15-A018-12C6E2A3228E}"/>
              </a:ext>
            </a:extLst>
          </p:cNvPr>
          <p:cNvSpPr>
            <a:spLocks noGrp="1"/>
          </p:cNvSpPr>
          <p:nvPr>
            <p:ph type="sldNum" sz="quarter" idx="12"/>
          </p:nvPr>
        </p:nvSpPr>
        <p:spPr/>
        <p:txBody>
          <a:bodyPr/>
          <a:lstStyle/>
          <a:p>
            <a:fld id="{A764D214-15FA-44EA-90A9-5C0F2003FD5D}" type="slidenum">
              <a:rPr lang="en-US" smtClean="0"/>
              <a:t>6</a:t>
            </a:fld>
            <a:endParaRPr lang="en-US"/>
          </a:p>
        </p:txBody>
      </p:sp>
    </p:spTree>
    <p:extLst>
      <p:ext uri="{BB962C8B-B14F-4D97-AF65-F5344CB8AC3E}">
        <p14:creationId xmlns:p14="http://schemas.microsoft.com/office/powerpoint/2010/main" val="24614209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30C6-E6EB-4807-88B6-18BA1AD40C26}"/>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sp>
        <p:nvSpPr>
          <p:cNvPr id="3" name="Content Placeholder 2">
            <a:extLst>
              <a:ext uri="{FF2B5EF4-FFF2-40B4-BE49-F238E27FC236}">
                <a16:creationId xmlns:a16="http://schemas.microsoft.com/office/drawing/2014/main" id="{1E404649-C7E9-4752-A4DF-7836DC44B691}"/>
              </a:ext>
            </a:extLst>
          </p:cNvPr>
          <p:cNvSpPr>
            <a:spLocks noGrp="1"/>
          </p:cNvSpPr>
          <p:nvPr>
            <p:ph idx="1"/>
          </p:nvPr>
        </p:nvSpPr>
        <p:spPr/>
        <p:txBody>
          <a:bodyPr/>
          <a:lstStyle/>
          <a:p>
            <a:r>
              <a:rPr lang="en-US" b="1" dirty="0">
                <a:solidFill>
                  <a:schemeClr val="tx1"/>
                </a:solidFill>
              </a:rPr>
              <a:t>Example:</a:t>
            </a:r>
            <a:r>
              <a:rPr lang="en-US" dirty="0">
                <a:solidFill>
                  <a:schemeClr val="tx1"/>
                </a:solidFill>
              </a:rPr>
              <a:t> Find the gradient of the following shaded pixels:</a:t>
            </a:r>
          </a:p>
          <a:p>
            <a:endParaRPr lang="en-US" dirty="0"/>
          </a:p>
        </p:txBody>
      </p:sp>
      <p:graphicFrame>
        <p:nvGraphicFramePr>
          <p:cNvPr id="4" name="Table 3">
            <a:extLst>
              <a:ext uri="{FF2B5EF4-FFF2-40B4-BE49-F238E27FC236}">
                <a16:creationId xmlns:a16="http://schemas.microsoft.com/office/drawing/2014/main" id="{92894C8E-50B6-4C19-9248-0FE396BDCF8C}"/>
              </a:ext>
            </a:extLst>
          </p:cNvPr>
          <p:cNvGraphicFramePr>
            <a:graphicFrameLocks noGrp="1"/>
          </p:cNvGraphicFramePr>
          <p:nvPr/>
        </p:nvGraphicFramePr>
        <p:xfrm>
          <a:off x="1097280" y="2365586"/>
          <a:ext cx="3890496" cy="2225040"/>
        </p:xfrm>
        <a:graphic>
          <a:graphicData uri="http://schemas.openxmlformats.org/drawingml/2006/table">
            <a:tbl>
              <a:tblPr firstRow="1" bandRow="1">
                <a:tableStyleId>{5C22544A-7EE6-4342-B048-85BDC9FD1C3A}</a:tableStyleId>
              </a:tblPr>
              <a:tblGrid>
                <a:gridCol w="648416">
                  <a:extLst>
                    <a:ext uri="{9D8B030D-6E8A-4147-A177-3AD203B41FA5}">
                      <a16:colId xmlns:a16="http://schemas.microsoft.com/office/drawing/2014/main" val="2841362531"/>
                    </a:ext>
                  </a:extLst>
                </a:gridCol>
                <a:gridCol w="648416">
                  <a:extLst>
                    <a:ext uri="{9D8B030D-6E8A-4147-A177-3AD203B41FA5}">
                      <a16:colId xmlns:a16="http://schemas.microsoft.com/office/drawing/2014/main" val="2103361942"/>
                    </a:ext>
                  </a:extLst>
                </a:gridCol>
                <a:gridCol w="648416">
                  <a:extLst>
                    <a:ext uri="{9D8B030D-6E8A-4147-A177-3AD203B41FA5}">
                      <a16:colId xmlns:a16="http://schemas.microsoft.com/office/drawing/2014/main" val="2650025068"/>
                    </a:ext>
                  </a:extLst>
                </a:gridCol>
                <a:gridCol w="648416">
                  <a:extLst>
                    <a:ext uri="{9D8B030D-6E8A-4147-A177-3AD203B41FA5}">
                      <a16:colId xmlns:a16="http://schemas.microsoft.com/office/drawing/2014/main" val="3159665862"/>
                    </a:ext>
                  </a:extLst>
                </a:gridCol>
                <a:gridCol w="648416">
                  <a:extLst>
                    <a:ext uri="{9D8B030D-6E8A-4147-A177-3AD203B41FA5}">
                      <a16:colId xmlns:a16="http://schemas.microsoft.com/office/drawing/2014/main" val="1483939146"/>
                    </a:ext>
                  </a:extLst>
                </a:gridCol>
                <a:gridCol w="648416">
                  <a:extLst>
                    <a:ext uri="{9D8B030D-6E8A-4147-A177-3AD203B41FA5}">
                      <a16:colId xmlns:a16="http://schemas.microsoft.com/office/drawing/2014/main" val="1577739977"/>
                    </a:ext>
                  </a:extLst>
                </a:gridCol>
              </a:tblGrid>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688969"/>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9890753"/>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3045578"/>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872485"/>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574732"/>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297431"/>
                  </a:ext>
                </a:extLst>
              </a:tr>
            </a:tbl>
          </a:graphicData>
        </a:graphic>
      </p:graphicFrame>
      <p:graphicFrame>
        <p:nvGraphicFramePr>
          <p:cNvPr id="5" name="Table 4">
            <a:extLst>
              <a:ext uri="{FF2B5EF4-FFF2-40B4-BE49-F238E27FC236}">
                <a16:creationId xmlns:a16="http://schemas.microsoft.com/office/drawing/2014/main" id="{5F575620-ADBA-4912-ACFE-5AEEE0890D44}"/>
              </a:ext>
            </a:extLst>
          </p:cNvPr>
          <p:cNvGraphicFramePr>
            <a:graphicFrameLocks noGrp="1"/>
          </p:cNvGraphicFramePr>
          <p:nvPr/>
        </p:nvGraphicFramePr>
        <p:xfrm>
          <a:off x="5450450" y="2984565"/>
          <a:ext cx="2075766" cy="1112520"/>
        </p:xfrm>
        <a:graphic>
          <a:graphicData uri="http://schemas.openxmlformats.org/drawingml/2006/table">
            <a:tbl>
              <a:tblPr firstRow="1" bandRow="1">
                <a:tableStyleId>{5C22544A-7EE6-4342-B048-85BDC9FD1C3A}</a:tableStyleId>
              </a:tblPr>
              <a:tblGrid>
                <a:gridCol w="691922">
                  <a:extLst>
                    <a:ext uri="{9D8B030D-6E8A-4147-A177-3AD203B41FA5}">
                      <a16:colId xmlns:a16="http://schemas.microsoft.com/office/drawing/2014/main" val="2128957615"/>
                    </a:ext>
                  </a:extLst>
                </a:gridCol>
                <a:gridCol w="691922">
                  <a:extLst>
                    <a:ext uri="{9D8B030D-6E8A-4147-A177-3AD203B41FA5}">
                      <a16:colId xmlns:a16="http://schemas.microsoft.com/office/drawing/2014/main" val="914509019"/>
                    </a:ext>
                  </a:extLst>
                </a:gridCol>
                <a:gridCol w="691922">
                  <a:extLst>
                    <a:ext uri="{9D8B030D-6E8A-4147-A177-3AD203B41FA5}">
                      <a16:colId xmlns:a16="http://schemas.microsoft.com/office/drawing/2014/main" val="1710594837"/>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p:graphicFrame>
        <p:nvGraphicFramePr>
          <p:cNvPr id="6" name="Table 5">
            <a:extLst>
              <a:ext uri="{FF2B5EF4-FFF2-40B4-BE49-F238E27FC236}">
                <a16:creationId xmlns:a16="http://schemas.microsoft.com/office/drawing/2014/main" id="{6D1492E9-712F-4B50-AD2A-FE33A1168D5A}"/>
              </a:ext>
            </a:extLst>
          </p:cNvPr>
          <p:cNvGraphicFramePr>
            <a:graphicFrameLocks noGrp="1"/>
          </p:cNvGraphicFramePr>
          <p:nvPr>
            <p:extLst>
              <p:ext uri="{D42A27DB-BD31-4B8C-83A1-F6EECF244321}">
                <p14:modId xmlns:p14="http://schemas.microsoft.com/office/powerpoint/2010/main" val="2415413789"/>
              </p:ext>
            </p:extLst>
          </p:nvPr>
        </p:nvGraphicFramePr>
        <p:xfrm>
          <a:off x="8129563" y="2984565"/>
          <a:ext cx="1900701" cy="1112520"/>
        </p:xfrm>
        <a:graphic>
          <a:graphicData uri="http://schemas.openxmlformats.org/drawingml/2006/table">
            <a:tbl>
              <a:tblPr firstRow="1" bandRow="1">
                <a:tableStyleId>{5C22544A-7EE6-4342-B048-85BDC9FD1C3A}</a:tableStyleId>
              </a:tblPr>
              <a:tblGrid>
                <a:gridCol w="633567">
                  <a:extLst>
                    <a:ext uri="{9D8B030D-6E8A-4147-A177-3AD203B41FA5}">
                      <a16:colId xmlns:a16="http://schemas.microsoft.com/office/drawing/2014/main" val="2128957615"/>
                    </a:ext>
                  </a:extLst>
                </a:gridCol>
                <a:gridCol w="633567">
                  <a:extLst>
                    <a:ext uri="{9D8B030D-6E8A-4147-A177-3AD203B41FA5}">
                      <a16:colId xmlns:a16="http://schemas.microsoft.com/office/drawing/2014/main" val="914509019"/>
                    </a:ext>
                  </a:extLst>
                </a:gridCol>
                <a:gridCol w="633567">
                  <a:extLst>
                    <a:ext uri="{9D8B030D-6E8A-4147-A177-3AD203B41FA5}">
                      <a16:colId xmlns:a16="http://schemas.microsoft.com/office/drawing/2014/main" val="1710594837"/>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797340-53B8-4545-9600-F09F7754E4DB}"/>
                  </a:ext>
                </a:extLst>
              </p:cNvPr>
              <p:cNvSpPr txBox="1"/>
              <p:nvPr/>
            </p:nvSpPr>
            <p:spPr>
              <a:xfrm>
                <a:off x="5957857" y="4097085"/>
                <a:ext cx="11082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21797340-53B8-4545-9600-F09F7754E4DB}"/>
                  </a:ext>
                </a:extLst>
              </p:cNvPr>
              <p:cNvSpPr txBox="1">
                <a:spLocks noRot="1" noChangeAspect="1" noMove="1" noResize="1" noEditPoints="1" noAdjustHandles="1" noChangeArrowheads="1" noChangeShapeType="1" noTextEdit="1"/>
              </p:cNvSpPr>
              <p:nvPr/>
            </p:nvSpPr>
            <p:spPr>
              <a:xfrm>
                <a:off x="5957857" y="4097085"/>
                <a:ext cx="1108226" cy="369332"/>
              </a:xfrm>
              <a:prstGeom prst="rect">
                <a:avLst/>
              </a:prstGeom>
              <a:blipFill>
                <a:blip r:embed="rId2"/>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9EF52E-28C0-46B5-A3AA-C2ABD20E6EF6}"/>
                  </a:ext>
                </a:extLst>
              </p:cNvPr>
              <p:cNvSpPr txBox="1"/>
              <p:nvPr/>
            </p:nvSpPr>
            <p:spPr>
              <a:xfrm>
                <a:off x="8544950" y="4097085"/>
                <a:ext cx="1108226"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endParaRPr lang="en-US" dirty="0"/>
              </a:p>
            </p:txBody>
          </p:sp>
        </mc:Choice>
        <mc:Fallback xmlns="">
          <p:sp>
            <p:nvSpPr>
              <p:cNvPr id="8" name="TextBox 7">
                <a:extLst>
                  <a:ext uri="{FF2B5EF4-FFF2-40B4-BE49-F238E27FC236}">
                    <a16:creationId xmlns:a16="http://schemas.microsoft.com/office/drawing/2014/main" id="{219EF52E-28C0-46B5-A3AA-C2ABD20E6EF6}"/>
                  </a:ext>
                </a:extLst>
              </p:cNvPr>
              <p:cNvSpPr txBox="1">
                <a:spLocks noRot="1" noChangeAspect="1" noMove="1" noResize="1" noEditPoints="1" noAdjustHandles="1" noChangeArrowheads="1" noChangeShapeType="1" noTextEdit="1"/>
              </p:cNvSpPr>
              <p:nvPr/>
            </p:nvSpPr>
            <p:spPr>
              <a:xfrm>
                <a:off x="8544950" y="4097085"/>
                <a:ext cx="1108226" cy="391261"/>
              </a:xfrm>
              <a:prstGeom prst="rect">
                <a:avLst/>
              </a:prstGeom>
              <a:blipFill>
                <a:blip r:embed="rId3"/>
                <a:stretch>
                  <a:fillRect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230B6C-7A3C-408A-A3D4-DC3AD9FB4F44}"/>
                  </a:ext>
                </a:extLst>
              </p:cNvPr>
              <p:cNvSpPr txBox="1"/>
              <p:nvPr/>
            </p:nvSpPr>
            <p:spPr>
              <a:xfrm>
                <a:off x="736399" y="4787531"/>
                <a:ext cx="10358321" cy="1418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𝑥</m:t>
                          </m:r>
                        </m:sub>
                      </m:sSub>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p</m:t>
                          </m:r>
                          <m:r>
                            <a:rPr lang="en-US" sz="2000" b="0" i="1" smtClean="0">
                              <a:latin typeface="Cambria Math" panose="02040503050406030204" pitchFamily="18" charset="0"/>
                            </a:rPr>
                            <m:t>2</m:t>
                          </m:r>
                        </m:e>
                      </m:d>
                      <m:r>
                        <a:rPr lang="en-US" sz="2000" b="0" i="0" smtClean="0">
                          <a:latin typeface="Cambria Math" panose="02040503050406030204" pitchFamily="18" charset="0"/>
                        </a:rPr>
                        <m:t>=−10−20−200+0+0+0+10+20+200=0</m:t>
                      </m:r>
                    </m:oMath>
                  </m:oMathPara>
                </a14:m>
                <a:endParaRPr lang="en-US" sz="2000" b="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𝑦</m:t>
                          </m:r>
                        </m:sub>
                      </m:sSub>
                      <m:d>
                        <m:dPr>
                          <m:ctrlPr>
                            <a:rPr lang="en-US" sz="2000" i="1">
                              <a:latin typeface="Cambria Math" panose="02040503050406030204" pitchFamily="18" charset="0"/>
                            </a:rPr>
                          </m:ctrlPr>
                        </m:dPr>
                        <m:e>
                          <m:r>
                            <m:rPr>
                              <m:sty m:val="p"/>
                            </m:rPr>
                            <a:rPr lang="en-US" sz="2000">
                              <a:latin typeface="Cambria Math" panose="02040503050406030204" pitchFamily="18" charset="0"/>
                            </a:rPr>
                            <m:t>p</m:t>
                          </m:r>
                          <m:r>
                            <a:rPr lang="en-US" sz="2000" b="0" i="1" smtClean="0">
                              <a:latin typeface="Cambria Math" panose="02040503050406030204" pitchFamily="18" charset="0"/>
                            </a:rPr>
                            <m:t>2</m:t>
                          </m:r>
                        </m:e>
                      </m:d>
                      <m:r>
                        <a:rPr lang="en-US" sz="2000">
                          <a:latin typeface="Cambria Math" panose="02040503050406030204" pitchFamily="18" charset="0"/>
                        </a:rPr>
                        <m:t>=−10</m:t>
                      </m:r>
                      <m:r>
                        <a:rPr lang="en-US" sz="2000" b="0" i="0" smtClean="0">
                          <a:latin typeface="Cambria Math" panose="02040503050406030204" pitchFamily="18" charset="0"/>
                        </a:rPr>
                        <m:t>+</m:t>
                      </m:r>
                      <m:r>
                        <a:rPr lang="en-US" sz="2000">
                          <a:latin typeface="Cambria Math" panose="02040503050406030204" pitchFamily="18" charset="0"/>
                        </a:rPr>
                        <m:t>0</m:t>
                      </m:r>
                      <m:r>
                        <a:rPr lang="en-US" sz="2000" b="0" i="0" smtClean="0">
                          <a:latin typeface="Cambria Math" panose="02040503050406030204" pitchFamily="18" charset="0"/>
                        </a:rPr>
                        <m:t>+20</m:t>
                      </m:r>
                      <m:r>
                        <a:rPr lang="en-US" sz="2000">
                          <a:latin typeface="Cambria Math" panose="02040503050406030204" pitchFamily="18" charset="0"/>
                        </a:rPr>
                        <m:t>0</m:t>
                      </m:r>
                      <m:r>
                        <a:rPr lang="en-US" sz="2000" b="0" i="0" smtClean="0">
                          <a:latin typeface="Cambria Math" panose="02040503050406030204" pitchFamily="18" charset="0"/>
                        </a:rPr>
                        <m:t>−2</m:t>
                      </m:r>
                      <m:r>
                        <a:rPr lang="en-US" sz="2000">
                          <a:latin typeface="Cambria Math" panose="02040503050406030204" pitchFamily="18" charset="0"/>
                        </a:rPr>
                        <m:t>0+0+</m:t>
                      </m:r>
                      <m:r>
                        <a:rPr lang="en-US" sz="2000" b="0" i="0" smtClean="0">
                          <a:latin typeface="Cambria Math" panose="02040503050406030204" pitchFamily="18" charset="0"/>
                        </a:rPr>
                        <m:t>40</m:t>
                      </m:r>
                      <m:r>
                        <a:rPr lang="en-US" sz="2000">
                          <a:latin typeface="Cambria Math" panose="02040503050406030204" pitchFamily="18" charset="0"/>
                        </a:rPr>
                        <m:t>0</m:t>
                      </m:r>
                      <m:r>
                        <a:rPr lang="en-US" sz="2000" b="0" i="0" smtClean="0">
                          <a:latin typeface="Cambria Math" panose="02040503050406030204" pitchFamily="18" charset="0"/>
                        </a:rPr>
                        <m:t>−</m:t>
                      </m:r>
                      <m:r>
                        <a:rPr lang="en-US" sz="2000">
                          <a:latin typeface="Cambria Math" panose="02040503050406030204" pitchFamily="18" charset="0"/>
                        </a:rPr>
                        <m:t>10+0+</m:t>
                      </m:r>
                      <m:r>
                        <a:rPr lang="en-US" sz="2000" b="0" i="0" smtClean="0">
                          <a:latin typeface="Cambria Math" panose="02040503050406030204" pitchFamily="18" charset="0"/>
                        </a:rPr>
                        <m:t>20</m:t>
                      </m:r>
                      <m:r>
                        <a:rPr lang="en-US" sz="2000">
                          <a:latin typeface="Cambria Math" panose="02040503050406030204" pitchFamily="18" charset="0"/>
                        </a:rPr>
                        <m:t>0=</m:t>
                      </m:r>
                      <m:r>
                        <a:rPr lang="en-US" sz="2000" b="0" i="0" smtClean="0">
                          <a:latin typeface="Cambria Math" panose="02040503050406030204" pitchFamily="18" charset="0"/>
                        </a:rPr>
                        <m:t>760</m:t>
                      </m:r>
                    </m:oMath>
                  </m:oMathPara>
                </a14:m>
                <a:endParaRPr lang="en-US" sz="2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𝑥</m:t>
                              </m:r>
                            </m:sub>
                          </m:sSub>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𝑦</m:t>
                              </m:r>
                            </m:sub>
                          </m:sSub>
                        </m:e>
                      </m:d>
                      <m:r>
                        <a:rPr lang="en-US" sz="2000" b="0" i="1" smtClean="0">
                          <a:latin typeface="Cambria Math" panose="02040503050406030204" pitchFamily="18" charset="0"/>
                          <a:ea typeface="Cambria Math" panose="02040503050406030204" pitchFamily="18" charset="0"/>
                        </a:rPr>
                        <m:t>=0+760=760</m:t>
                      </m:r>
                    </m:oMath>
                  </m:oMathPara>
                </a14:m>
                <a:endParaRPr lang="en-US" sz="2000" b="0" dirty="0"/>
              </a:p>
              <a:p>
                <a:pPr algn="ctr"/>
                <a:r>
                  <a:rPr lang="en-US" sz="2000" dirty="0">
                    <a:solidFill>
                      <a:srgbClr val="FF0000"/>
                    </a:solidFill>
                  </a:rPr>
                  <a:t>Here, the gradient of </a:t>
                </a: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𝑔</m:t>
                        </m:r>
                      </m:e>
                      <m:sub>
                        <m:r>
                          <a:rPr lang="en-US" sz="2000" i="1">
                            <a:solidFill>
                              <a:srgbClr val="FF0000"/>
                            </a:solidFill>
                            <a:latin typeface="Cambria Math" panose="02040503050406030204" pitchFamily="18" charset="0"/>
                          </a:rPr>
                          <m:t>𝑦</m:t>
                        </m:r>
                      </m:sub>
                    </m:sSub>
                  </m:oMath>
                </a14:m>
                <a:r>
                  <a:rPr lang="en-US" sz="2000" dirty="0">
                    <a:solidFill>
                      <a:srgbClr val="FF0000"/>
                    </a:solidFill>
                  </a:rPr>
                  <a:t> is non-‘zero’ because, p2 is located on a vertical edge.</a:t>
                </a:r>
                <a:endParaRPr lang="en-US" sz="2000" b="0" dirty="0">
                  <a:solidFill>
                    <a:srgbClr val="FF0000"/>
                  </a:solidFill>
                </a:endParaRPr>
              </a:p>
            </p:txBody>
          </p:sp>
        </mc:Choice>
        <mc:Fallback xmlns="">
          <p:sp>
            <p:nvSpPr>
              <p:cNvPr id="9" name="TextBox 8">
                <a:extLst>
                  <a:ext uri="{FF2B5EF4-FFF2-40B4-BE49-F238E27FC236}">
                    <a16:creationId xmlns:a16="http://schemas.microsoft.com/office/drawing/2014/main" id="{65230B6C-7A3C-408A-A3D4-DC3AD9FB4F44}"/>
                  </a:ext>
                </a:extLst>
              </p:cNvPr>
              <p:cNvSpPr txBox="1">
                <a:spLocks noRot="1" noChangeAspect="1" noMove="1" noResize="1" noEditPoints="1" noAdjustHandles="1" noChangeArrowheads="1" noChangeShapeType="1" noTextEdit="1"/>
              </p:cNvSpPr>
              <p:nvPr/>
            </p:nvSpPr>
            <p:spPr>
              <a:xfrm>
                <a:off x="736399" y="4787531"/>
                <a:ext cx="10358321" cy="1418081"/>
              </a:xfrm>
              <a:prstGeom prst="rect">
                <a:avLst/>
              </a:prstGeom>
              <a:blipFill>
                <a:blip r:embed="rId4"/>
                <a:stretch>
                  <a:fillRect b="-4721"/>
                </a:stretch>
              </a:blipFill>
            </p:spPr>
            <p:txBody>
              <a:bodyPr/>
              <a:lstStyle/>
              <a:p>
                <a:r>
                  <a:rPr lang="en-US">
                    <a:noFill/>
                  </a:rPr>
                  <a:t> </a:t>
                </a:r>
              </a:p>
            </p:txBody>
          </p:sp>
        </mc:Fallback>
      </mc:AlternateContent>
      <p:sp>
        <p:nvSpPr>
          <p:cNvPr id="10" name="Date Placeholder 9">
            <a:extLst>
              <a:ext uri="{FF2B5EF4-FFF2-40B4-BE49-F238E27FC236}">
                <a16:creationId xmlns:a16="http://schemas.microsoft.com/office/drawing/2014/main" id="{F07DFB90-FA75-48EB-8F67-0A4435CAB44C}"/>
              </a:ext>
            </a:extLst>
          </p:cNvPr>
          <p:cNvSpPr>
            <a:spLocks noGrp="1"/>
          </p:cNvSpPr>
          <p:nvPr>
            <p:ph type="dt" sz="half" idx="10"/>
          </p:nvPr>
        </p:nvSpPr>
        <p:spPr/>
        <p:txBody>
          <a:bodyPr/>
          <a:lstStyle/>
          <a:p>
            <a:fld id="{640BBD90-F5FA-415C-8B3B-13F6F69FAEFA}" type="datetime1">
              <a:rPr lang="en-US" smtClean="0"/>
              <a:t>11/17/2024</a:t>
            </a:fld>
            <a:endParaRPr lang="en-US"/>
          </a:p>
        </p:txBody>
      </p:sp>
      <p:sp>
        <p:nvSpPr>
          <p:cNvPr id="11" name="Footer Placeholder 10">
            <a:extLst>
              <a:ext uri="{FF2B5EF4-FFF2-40B4-BE49-F238E27FC236}">
                <a16:creationId xmlns:a16="http://schemas.microsoft.com/office/drawing/2014/main" id="{483F510A-13BE-4D61-A151-8FC3A9818D8B}"/>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F716BED0-54EA-4D3A-894B-90345082AF56}"/>
              </a:ext>
            </a:extLst>
          </p:cNvPr>
          <p:cNvSpPr>
            <a:spLocks noGrp="1"/>
          </p:cNvSpPr>
          <p:nvPr>
            <p:ph type="sldNum" sz="quarter" idx="12"/>
          </p:nvPr>
        </p:nvSpPr>
        <p:spPr/>
        <p:txBody>
          <a:bodyPr/>
          <a:lstStyle/>
          <a:p>
            <a:fld id="{A764D214-15FA-44EA-90A9-5C0F2003FD5D}" type="slidenum">
              <a:rPr lang="en-US" smtClean="0"/>
              <a:t>60</a:t>
            </a:fld>
            <a:endParaRPr lang="en-US"/>
          </a:p>
        </p:txBody>
      </p:sp>
    </p:spTree>
    <p:extLst>
      <p:ext uri="{BB962C8B-B14F-4D97-AF65-F5344CB8AC3E}">
        <p14:creationId xmlns:p14="http://schemas.microsoft.com/office/powerpoint/2010/main" val="14716381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30C6-E6EB-4807-88B6-18BA1AD40C26}"/>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sp>
        <p:nvSpPr>
          <p:cNvPr id="3" name="Content Placeholder 2">
            <a:extLst>
              <a:ext uri="{FF2B5EF4-FFF2-40B4-BE49-F238E27FC236}">
                <a16:creationId xmlns:a16="http://schemas.microsoft.com/office/drawing/2014/main" id="{1E404649-C7E9-4752-A4DF-7836DC44B691}"/>
              </a:ext>
            </a:extLst>
          </p:cNvPr>
          <p:cNvSpPr>
            <a:spLocks noGrp="1"/>
          </p:cNvSpPr>
          <p:nvPr>
            <p:ph idx="1"/>
          </p:nvPr>
        </p:nvSpPr>
        <p:spPr/>
        <p:txBody>
          <a:bodyPr/>
          <a:lstStyle/>
          <a:p>
            <a:r>
              <a:rPr lang="en-US" b="1" dirty="0">
                <a:solidFill>
                  <a:schemeClr val="tx1"/>
                </a:solidFill>
              </a:rPr>
              <a:t>Example:</a:t>
            </a:r>
            <a:r>
              <a:rPr lang="en-US" dirty="0">
                <a:solidFill>
                  <a:schemeClr val="tx1"/>
                </a:solidFill>
              </a:rPr>
              <a:t> Find the gradient of the following shaded pixels:</a:t>
            </a:r>
          </a:p>
          <a:p>
            <a:endParaRPr lang="en-US" dirty="0"/>
          </a:p>
        </p:txBody>
      </p:sp>
      <p:graphicFrame>
        <p:nvGraphicFramePr>
          <p:cNvPr id="4" name="Table 3">
            <a:extLst>
              <a:ext uri="{FF2B5EF4-FFF2-40B4-BE49-F238E27FC236}">
                <a16:creationId xmlns:a16="http://schemas.microsoft.com/office/drawing/2014/main" id="{92894C8E-50B6-4C19-9248-0FE396BDCF8C}"/>
              </a:ext>
            </a:extLst>
          </p:cNvPr>
          <p:cNvGraphicFramePr>
            <a:graphicFrameLocks noGrp="1"/>
          </p:cNvGraphicFramePr>
          <p:nvPr/>
        </p:nvGraphicFramePr>
        <p:xfrm>
          <a:off x="1097280" y="2365586"/>
          <a:ext cx="3890496" cy="2225040"/>
        </p:xfrm>
        <a:graphic>
          <a:graphicData uri="http://schemas.openxmlformats.org/drawingml/2006/table">
            <a:tbl>
              <a:tblPr firstRow="1" bandRow="1">
                <a:tableStyleId>{5C22544A-7EE6-4342-B048-85BDC9FD1C3A}</a:tableStyleId>
              </a:tblPr>
              <a:tblGrid>
                <a:gridCol w="648416">
                  <a:extLst>
                    <a:ext uri="{9D8B030D-6E8A-4147-A177-3AD203B41FA5}">
                      <a16:colId xmlns:a16="http://schemas.microsoft.com/office/drawing/2014/main" val="2841362531"/>
                    </a:ext>
                  </a:extLst>
                </a:gridCol>
                <a:gridCol w="648416">
                  <a:extLst>
                    <a:ext uri="{9D8B030D-6E8A-4147-A177-3AD203B41FA5}">
                      <a16:colId xmlns:a16="http://schemas.microsoft.com/office/drawing/2014/main" val="2103361942"/>
                    </a:ext>
                  </a:extLst>
                </a:gridCol>
                <a:gridCol w="648416">
                  <a:extLst>
                    <a:ext uri="{9D8B030D-6E8A-4147-A177-3AD203B41FA5}">
                      <a16:colId xmlns:a16="http://schemas.microsoft.com/office/drawing/2014/main" val="2650025068"/>
                    </a:ext>
                  </a:extLst>
                </a:gridCol>
                <a:gridCol w="648416">
                  <a:extLst>
                    <a:ext uri="{9D8B030D-6E8A-4147-A177-3AD203B41FA5}">
                      <a16:colId xmlns:a16="http://schemas.microsoft.com/office/drawing/2014/main" val="3159665862"/>
                    </a:ext>
                  </a:extLst>
                </a:gridCol>
                <a:gridCol w="648416">
                  <a:extLst>
                    <a:ext uri="{9D8B030D-6E8A-4147-A177-3AD203B41FA5}">
                      <a16:colId xmlns:a16="http://schemas.microsoft.com/office/drawing/2014/main" val="1483939146"/>
                    </a:ext>
                  </a:extLst>
                </a:gridCol>
                <a:gridCol w="648416">
                  <a:extLst>
                    <a:ext uri="{9D8B030D-6E8A-4147-A177-3AD203B41FA5}">
                      <a16:colId xmlns:a16="http://schemas.microsoft.com/office/drawing/2014/main" val="1577739977"/>
                    </a:ext>
                  </a:extLst>
                </a:gridCol>
              </a:tblGrid>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688969"/>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9890753"/>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3045578"/>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872485"/>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574732"/>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297431"/>
                  </a:ext>
                </a:extLst>
              </a:tr>
            </a:tbl>
          </a:graphicData>
        </a:graphic>
      </p:graphicFrame>
      <p:graphicFrame>
        <p:nvGraphicFramePr>
          <p:cNvPr id="5" name="Table 4">
            <a:extLst>
              <a:ext uri="{FF2B5EF4-FFF2-40B4-BE49-F238E27FC236}">
                <a16:creationId xmlns:a16="http://schemas.microsoft.com/office/drawing/2014/main" id="{5F575620-ADBA-4912-ACFE-5AEEE0890D44}"/>
              </a:ext>
            </a:extLst>
          </p:cNvPr>
          <p:cNvGraphicFramePr>
            <a:graphicFrameLocks noGrp="1"/>
          </p:cNvGraphicFramePr>
          <p:nvPr/>
        </p:nvGraphicFramePr>
        <p:xfrm>
          <a:off x="5450450" y="2984565"/>
          <a:ext cx="2075766" cy="1112520"/>
        </p:xfrm>
        <a:graphic>
          <a:graphicData uri="http://schemas.openxmlformats.org/drawingml/2006/table">
            <a:tbl>
              <a:tblPr firstRow="1" bandRow="1">
                <a:tableStyleId>{5C22544A-7EE6-4342-B048-85BDC9FD1C3A}</a:tableStyleId>
              </a:tblPr>
              <a:tblGrid>
                <a:gridCol w="691922">
                  <a:extLst>
                    <a:ext uri="{9D8B030D-6E8A-4147-A177-3AD203B41FA5}">
                      <a16:colId xmlns:a16="http://schemas.microsoft.com/office/drawing/2014/main" val="2128957615"/>
                    </a:ext>
                  </a:extLst>
                </a:gridCol>
                <a:gridCol w="691922">
                  <a:extLst>
                    <a:ext uri="{9D8B030D-6E8A-4147-A177-3AD203B41FA5}">
                      <a16:colId xmlns:a16="http://schemas.microsoft.com/office/drawing/2014/main" val="914509019"/>
                    </a:ext>
                  </a:extLst>
                </a:gridCol>
                <a:gridCol w="691922">
                  <a:extLst>
                    <a:ext uri="{9D8B030D-6E8A-4147-A177-3AD203B41FA5}">
                      <a16:colId xmlns:a16="http://schemas.microsoft.com/office/drawing/2014/main" val="1710594837"/>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p:graphicFrame>
        <p:nvGraphicFramePr>
          <p:cNvPr id="6" name="Table 5">
            <a:extLst>
              <a:ext uri="{FF2B5EF4-FFF2-40B4-BE49-F238E27FC236}">
                <a16:creationId xmlns:a16="http://schemas.microsoft.com/office/drawing/2014/main" id="{6D1492E9-712F-4B50-AD2A-FE33A1168D5A}"/>
              </a:ext>
            </a:extLst>
          </p:cNvPr>
          <p:cNvGraphicFramePr>
            <a:graphicFrameLocks noGrp="1"/>
          </p:cNvGraphicFramePr>
          <p:nvPr>
            <p:extLst>
              <p:ext uri="{D42A27DB-BD31-4B8C-83A1-F6EECF244321}">
                <p14:modId xmlns:p14="http://schemas.microsoft.com/office/powerpoint/2010/main" val="3233302077"/>
              </p:ext>
            </p:extLst>
          </p:nvPr>
        </p:nvGraphicFramePr>
        <p:xfrm>
          <a:off x="8129563" y="2984565"/>
          <a:ext cx="1900701" cy="1112520"/>
        </p:xfrm>
        <a:graphic>
          <a:graphicData uri="http://schemas.openxmlformats.org/drawingml/2006/table">
            <a:tbl>
              <a:tblPr firstRow="1" bandRow="1">
                <a:tableStyleId>{5C22544A-7EE6-4342-B048-85BDC9FD1C3A}</a:tableStyleId>
              </a:tblPr>
              <a:tblGrid>
                <a:gridCol w="633567">
                  <a:extLst>
                    <a:ext uri="{9D8B030D-6E8A-4147-A177-3AD203B41FA5}">
                      <a16:colId xmlns:a16="http://schemas.microsoft.com/office/drawing/2014/main" val="2128957615"/>
                    </a:ext>
                  </a:extLst>
                </a:gridCol>
                <a:gridCol w="633567">
                  <a:extLst>
                    <a:ext uri="{9D8B030D-6E8A-4147-A177-3AD203B41FA5}">
                      <a16:colId xmlns:a16="http://schemas.microsoft.com/office/drawing/2014/main" val="914509019"/>
                    </a:ext>
                  </a:extLst>
                </a:gridCol>
                <a:gridCol w="633567">
                  <a:extLst>
                    <a:ext uri="{9D8B030D-6E8A-4147-A177-3AD203B41FA5}">
                      <a16:colId xmlns:a16="http://schemas.microsoft.com/office/drawing/2014/main" val="1710594837"/>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797340-53B8-4545-9600-F09F7754E4DB}"/>
                  </a:ext>
                </a:extLst>
              </p:cNvPr>
              <p:cNvSpPr txBox="1"/>
              <p:nvPr/>
            </p:nvSpPr>
            <p:spPr>
              <a:xfrm>
                <a:off x="5957857" y="4097085"/>
                <a:ext cx="11082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21797340-53B8-4545-9600-F09F7754E4DB}"/>
                  </a:ext>
                </a:extLst>
              </p:cNvPr>
              <p:cNvSpPr txBox="1">
                <a:spLocks noRot="1" noChangeAspect="1" noMove="1" noResize="1" noEditPoints="1" noAdjustHandles="1" noChangeArrowheads="1" noChangeShapeType="1" noTextEdit="1"/>
              </p:cNvSpPr>
              <p:nvPr/>
            </p:nvSpPr>
            <p:spPr>
              <a:xfrm>
                <a:off x="5957857" y="4097085"/>
                <a:ext cx="1108226" cy="369332"/>
              </a:xfrm>
              <a:prstGeom prst="rect">
                <a:avLst/>
              </a:prstGeom>
              <a:blipFill>
                <a:blip r:embed="rId2"/>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9EF52E-28C0-46B5-A3AA-C2ABD20E6EF6}"/>
                  </a:ext>
                </a:extLst>
              </p:cNvPr>
              <p:cNvSpPr txBox="1"/>
              <p:nvPr/>
            </p:nvSpPr>
            <p:spPr>
              <a:xfrm>
                <a:off x="8544950" y="4097085"/>
                <a:ext cx="1108226"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endParaRPr lang="en-US" dirty="0"/>
              </a:p>
            </p:txBody>
          </p:sp>
        </mc:Choice>
        <mc:Fallback xmlns="">
          <p:sp>
            <p:nvSpPr>
              <p:cNvPr id="8" name="TextBox 7">
                <a:extLst>
                  <a:ext uri="{FF2B5EF4-FFF2-40B4-BE49-F238E27FC236}">
                    <a16:creationId xmlns:a16="http://schemas.microsoft.com/office/drawing/2014/main" id="{219EF52E-28C0-46B5-A3AA-C2ABD20E6EF6}"/>
                  </a:ext>
                </a:extLst>
              </p:cNvPr>
              <p:cNvSpPr txBox="1">
                <a:spLocks noRot="1" noChangeAspect="1" noMove="1" noResize="1" noEditPoints="1" noAdjustHandles="1" noChangeArrowheads="1" noChangeShapeType="1" noTextEdit="1"/>
              </p:cNvSpPr>
              <p:nvPr/>
            </p:nvSpPr>
            <p:spPr>
              <a:xfrm>
                <a:off x="8544950" y="4097085"/>
                <a:ext cx="1108226" cy="391261"/>
              </a:xfrm>
              <a:prstGeom prst="rect">
                <a:avLst/>
              </a:prstGeom>
              <a:blipFill>
                <a:blip r:embed="rId3"/>
                <a:stretch>
                  <a:fillRect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230B6C-7A3C-408A-A3D4-DC3AD9FB4F44}"/>
                  </a:ext>
                </a:extLst>
              </p:cNvPr>
              <p:cNvSpPr txBox="1"/>
              <p:nvPr/>
            </p:nvSpPr>
            <p:spPr>
              <a:xfrm>
                <a:off x="736399" y="4787531"/>
                <a:ext cx="10358321" cy="14180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𝑔</m:t>
                          </m:r>
                        </m:e>
                        <m:sub>
                          <m:r>
                            <a:rPr lang="en-US" sz="2000" i="1">
                              <a:latin typeface="Cambria Math" panose="02040503050406030204" pitchFamily="18" charset="0"/>
                            </a:rPr>
                            <m:t>𝑥</m:t>
                          </m:r>
                        </m:sub>
                      </m:sSub>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p</m:t>
                          </m:r>
                          <m:r>
                            <a:rPr lang="en-US" sz="2000" b="0" i="1" smtClean="0">
                              <a:latin typeface="Cambria Math" panose="02040503050406030204" pitchFamily="18" charset="0"/>
                            </a:rPr>
                            <m:t>3</m:t>
                          </m:r>
                        </m:e>
                      </m:d>
                      <m:r>
                        <a:rPr lang="en-US" sz="2000" b="0" i="0" smtClean="0">
                          <a:latin typeface="Cambria Math" panose="02040503050406030204" pitchFamily="18" charset="0"/>
                        </a:rPr>
                        <m:t>=−10−20−10+0+0+0+100+200+100=360</m:t>
                      </m:r>
                    </m:oMath>
                  </m:oMathPara>
                </a14:m>
                <a:endParaRPr lang="en-US" sz="2000" b="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𝑔</m:t>
                          </m:r>
                        </m:e>
                        <m:sub>
                          <m:r>
                            <a:rPr lang="en-US" sz="2000" b="0" i="1" smtClean="0">
                              <a:latin typeface="Cambria Math" panose="02040503050406030204" pitchFamily="18" charset="0"/>
                            </a:rPr>
                            <m:t>𝑦</m:t>
                          </m:r>
                        </m:sub>
                      </m:sSub>
                      <m:d>
                        <m:dPr>
                          <m:ctrlPr>
                            <a:rPr lang="en-US" sz="2000" i="1">
                              <a:latin typeface="Cambria Math" panose="02040503050406030204" pitchFamily="18" charset="0"/>
                            </a:rPr>
                          </m:ctrlPr>
                        </m:dPr>
                        <m:e>
                          <m:r>
                            <m:rPr>
                              <m:sty m:val="p"/>
                            </m:rPr>
                            <a:rPr lang="en-US" sz="2000">
                              <a:latin typeface="Cambria Math" panose="02040503050406030204" pitchFamily="18" charset="0"/>
                            </a:rPr>
                            <m:t>p</m:t>
                          </m:r>
                          <m:r>
                            <a:rPr lang="en-US" sz="2000" b="0" i="1" smtClean="0">
                              <a:latin typeface="Cambria Math" panose="02040503050406030204" pitchFamily="18" charset="0"/>
                            </a:rPr>
                            <m:t>3</m:t>
                          </m:r>
                        </m:e>
                      </m:d>
                      <m:r>
                        <a:rPr lang="en-US" sz="2000">
                          <a:latin typeface="Cambria Math" panose="02040503050406030204" pitchFamily="18" charset="0"/>
                        </a:rPr>
                        <m:t>=−10</m:t>
                      </m:r>
                      <m:r>
                        <a:rPr lang="en-US" sz="2000" b="0" i="0" smtClean="0">
                          <a:latin typeface="Cambria Math" panose="02040503050406030204" pitchFamily="18" charset="0"/>
                        </a:rPr>
                        <m:t>+</m:t>
                      </m:r>
                      <m:r>
                        <a:rPr lang="en-US" sz="2000">
                          <a:latin typeface="Cambria Math" panose="02040503050406030204" pitchFamily="18" charset="0"/>
                        </a:rPr>
                        <m:t>0</m:t>
                      </m:r>
                      <m:r>
                        <a:rPr lang="en-US" sz="2000" b="0" i="0" smtClean="0">
                          <a:latin typeface="Cambria Math" panose="02040503050406030204" pitchFamily="18" charset="0"/>
                        </a:rPr>
                        <m:t>+1</m:t>
                      </m:r>
                      <m:r>
                        <a:rPr lang="en-US" sz="2000">
                          <a:latin typeface="Cambria Math" panose="02040503050406030204" pitchFamily="18" charset="0"/>
                        </a:rPr>
                        <m:t>0</m:t>
                      </m:r>
                      <m:r>
                        <a:rPr lang="en-US" sz="2000" b="0" i="0" smtClean="0">
                          <a:latin typeface="Cambria Math" panose="02040503050406030204" pitchFamily="18" charset="0"/>
                        </a:rPr>
                        <m:t>−2</m:t>
                      </m:r>
                      <m:r>
                        <a:rPr lang="en-US" sz="2000">
                          <a:latin typeface="Cambria Math" panose="02040503050406030204" pitchFamily="18" charset="0"/>
                        </a:rPr>
                        <m:t>0+0+</m:t>
                      </m:r>
                      <m:r>
                        <a:rPr lang="en-US" sz="2000" b="0" i="0" smtClean="0">
                          <a:latin typeface="Cambria Math" panose="02040503050406030204" pitchFamily="18" charset="0"/>
                        </a:rPr>
                        <m:t>2</m:t>
                      </m:r>
                      <m:r>
                        <a:rPr lang="en-US" sz="2000">
                          <a:latin typeface="Cambria Math" panose="02040503050406030204" pitchFamily="18" charset="0"/>
                        </a:rPr>
                        <m:t>0</m:t>
                      </m:r>
                      <m:r>
                        <a:rPr lang="en-US" sz="2000" b="0" i="0" smtClean="0">
                          <a:latin typeface="Cambria Math" panose="02040503050406030204" pitchFamily="18" charset="0"/>
                        </a:rPr>
                        <m:t>−</m:t>
                      </m:r>
                      <m:r>
                        <a:rPr lang="en-US" sz="2000">
                          <a:latin typeface="Cambria Math" panose="02040503050406030204" pitchFamily="18" charset="0"/>
                        </a:rPr>
                        <m:t>10</m:t>
                      </m:r>
                      <m:r>
                        <a:rPr lang="en-US" sz="2000" b="0" i="0" smtClean="0">
                          <a:latin typeface="Cambria Math" panose="02040503050406030204" pitchFamily="18" charset="0"/>
                        </a:rPr>
                        <m:t>0</m:t>
                      </m:r>
                      <m:r>
                        <a:rPr lang="en-US" sz="2000">
                          <a:latin typeface="Cambria Math" panose="02040503050406030204" pitchFamily="18" charset="0"/>
                        </a:rPr>
                        <m:t>+0+</m:t>
                      </m:r>
                      <m:r>
                        <a:rPr lang="en-US" sz="2000" b="0" i="0" smtClean="0">
                          <a:latin typeface="Cambria Math" panose="02040503050406030204" pitchFamily="18" charset="0"/>
                        </a:rPr>
                        <m:t>10</m:t>
                      </m:r>
                      <m:r>
                        <a:rPr lang="en-US" sz="2000">
                          <a:latin typeface="Cambria Math" panose="02040503050406030204" pitchFamily="18" charset="0"/>
                        </a:rPr>
                        <m:t>0=</m:t>
                      </m:r>
                      <m:r>
                        <a:rPr lang="en-US" sz="2000" b="0" i="0" smtClean="0">
                          <a:latin typeface="Cambria Math" panose="02040503050406030204" pitchFamily="18" charset="0"/>
                        </a:rPr>
                        <m:t>0</m:t>
                      </m:r>
                    </m:oMath>
                  </m:oMathPara>
                </a14:m>
                <a:endParaRPr lang="en-US" sz="20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𝑥</m:t>
                              </m:r>
                            </m:sub>
                          </m:sSub>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𝑔</m:t>
                              </m:r>
                            </m:e>
                            <m:sub>
                              <m:r>
                                <a:rPr lang="en-US" sz="2000" b="0" i="1" smtClean="0">
                                  <a:latin typeface="Cambria Math" panose="02040503050406030204" pitchFamily="18" charset="0"/>
                                  <a:ea typeface="Cambria Math" panose="02040503050406030204" pitchFamily="18" charset="0"/>
                                </a:rPr>
                                <m:t>𝑦</m:t>
                              </m:r>
                            </m:sub>
                          </m:sSub>
                        </m:e>
                      </m:d>
                      <m:r>
                        <a:rPr lang="en-US" sz="2000" b="0" i="1" smtClean="0">
                          <a:latin typeface="Cambria Math" panose="02040503050406030204" pitchFamily="18" charset="0"/>
                          <a:ea typeface="Cambria Math" panose="02040503050406030204" pitchFamily="18" charset="0"/>
                        </a:rPr>
                        <m:t>=360+0=360</m:t>
                      </m:r>
                    </m:oMath>
                  </m:oMathPara>
                </a14:m>
                <a:endParaRPr lang="en-US" sz="2000" b="0" dirty="0"/>
              </a:p>
              <a:p>
                <a:pPr algn="ctr"/>
                <a:r>
                  <a:rPr lang="en-US" sz="2000" dirty="0">
                    <a:solidFill>
                      <a:srgbClr val="FF0000"/>
                    </a:solidFill>
                  </a:rPr>
                  <a:t>Here, the gradient is </a:t>
                </a: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i="1">
                            <a:solidFill>
                              <a:srgbClr val="FF0000"/>
                            </a:solidFill>
                            <a:latin typeface="Cambria Math" panose="02040503050406030204" pitchFamily="18" charset="0"/>
                          </a:rPr>
                          <m:t>𝑔</m:t>
                        </m:r>
                      </m:e>
                      <m:sub>
                        <m:r>
                          <a:rPr lang="en-US" sz="2000" b="0" i="1" smtClean="0">
                            <a:solidFill>
                              <a:srgbClr val="FF0000"/>
                            </a:solidFill>
                            <a:latin typeface="Cambria Math" panose="02040503050406030204" pitchFamily="18" charset="0"/>
                          </a:rPr>
                          <m:t>𝑥</m:t>
                        </m:r>
                      </m:sub>
                    </m:sSub>
                  </m:oMath>
                </a14:m>
                <a:r>
                  <a:rPr lang="en-US" sz="2000" dirty="0">
                    <a:solidFill>
                      <a:srgbClr val="FF0000"/>
                    </a:solidFill>
                  </a:rPr>
                  <a:t> is non-‘zero’ because, p3 is located on a horizontal edge.</a:t>
                </a:r>
                <a:endParaRPr lang="en-US" sz="2000" b="0" dirty="0">
                  <a:solidFill>
                    <a:srgbClr val="FF0000"/>
                  </a:solidFill>
                </a:endParaRPr>
              </a:p>
            </p:txBody>
          </p:sp>
        </mc:Choice>
        <mc:Fallback xmlns="">
          <p:sp>
            <p:nvSpPr>
              <p:cNvPr id="9" name="TextBox 8">
                <a:extLst>
                  <a:ext uri="{FF2B5EF4-FFF2-40B4-BE49-F238E27FC236}">
                    <a16:creationId xmlns:a16="http://schemas.microsoft.com/office/drawing/2014/main" id="{65230B6C-7A3C-408A-A3D4-DC3AD9FB4F44}"/>
                  </a:ext>
                </a:extLst>
              </p:cNvPr>
              <p:cNvSpPr txBox="1">
                <a:spLocks noRot="1" noChangeAspect="1" noMove="1" noResize="1" noEditPoints="1" noAdjustHandles="1" noChangeArrowheads="1" noChangeShapeType="1" noTextEdit="1"/>
              </p:cNvSpPr>
              <p:nvPr/>
            </p:nvSpPr>
            <p:spPr>
              <a:xfrm>
                <a:off x="736399" y="4787531"/>
                <a:ext cx="10358321" cy="1418081"/>
              </a:xfrm>
              <a:prstGeom prst="rect">
                <a:avLst/>
              </a:prstGeom>
              <a:blipFill>
                <a:blip r:embed="rId4"/>
                <a:stretch>
                  <a:fillRect b="-5150"/>
                </a:stretch>
              </a:blipFill>
            </p:spPr>
            <p:txBody>
              <a:bodyPr/>
              <a:lstStyle/>
              <a:p>
                <a:r>
                  <a:rPr lang="en-US">
                    <a:noFill/>
                  </a:rPr>
                  <a:t> </a:t>
                </a:r>
              </a:p>
            </p:txBody>
          </p:sp>
        </mc:Fallback>
      </mc:AlternateContent>
      <p:sp>
        <p:nvSpPr>
          <p:cNvPr id="10" name="Date Placeholder 9">
            <a:extLst>
              <a:ext uri="{FF2B5EF4-FFF2-40B4-BE49-F238E27FC236}">
                <a16:creationId xmlns:a16="http://schemas.microsoft.com/office/drawing/2014/main" id="{CED4ECD2-71FF-46D1-B1BD-9F9533C1DFC6}"/>
              </a:ext>
            </a:extLst>
          </p:cNvPr>
          <p:cNvSpPr>
            <a:spLocks noGrp="1"/>
          </p:cNvSpPr>
          <p:nvPr>
            <p:ph type="dt" sz="half" idx="10"/>
          </p:nvPr>
        </p:nvSpPr>
        <p:spPr/>
        <p:txBody>
          <a:bodyPr/>
          <a:lstStyle/>
          <a:p>
            <a:fld id="{AC1468AA-75D6-4544-9D27-CD115A836630}" type="datetime1">
              <a:rPr lang="en-US" smtClean="0"/>
              <a:t>11/17/2024</a:t>
            </a:fld>
            <a:endParaRPr lang="en-US"/>
          </a:p>
        </p:txBody>
      </p:sp>
      <p:sp>
        <p:nvSpPr>
          <p:cNvPr id="11" name="Footer Placeholder 10">
            <a:extLst>
              <a:ext uri="{FF2B5EF4-FFF2-40B4-BE49-F238E27FC236}">
                <a16:creationId xmlns:a16="http://schemas.microsoft.com/office/drawing/2014/main" id="{80179BF4-3BE2-435A-B65D-4B8EED4FDA2C}"/>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6FEEE2A1-79DC-4C44-93CC-E8B638938171}"/>
              </a:ext>
            </a:extLst>
          </p:cNvPr>
          <p:cNvSpPr>
            <a:spLocks noGrp="1"/>
          </p:cNvSpPr>
          <p:nvPr>
            <p:ph type="sldNum" sz="quarter" idx="12"/>
          </p:nvPr>
        </p:nvSpPr>
        <p:spPr/>
        <p:txBody>
          <a:bodyPr/>
          <a:lstStyle/>
          <a:p>
            <a:fld id="{A764D214-15FA-44EA-90A9-5C0F2003FD5D}" type="slidenum">
              <a:rPr lang="en-US" smtClean="0"/>
              <a:t>61</a:t>
            </a:fld>
            <a:endParaRPr lang="en-US"/>
          </a:p>
        </p:txBody>
      </p:sp>
    </p:spTree>
    <p:extLst>
      <p:ext uri="{BB962C8B-B14F-4D97-AF65-F5344CB8AC3E}">
        <p14:creationId xmlns:p14="http://schemas.microsoft.com/office/powerpoint/2010/main" val="19156202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30C6-E6EB-4807-88B6-18BA1AD40C26}"/>
              </a:ext>
            </a:extLst>
          </p:cNvPr>
          <p:cNvSpPr>
            <a:spLocks noGrp="1"/>
          </p:cNvSpPr>
          <p:nvPr>
            <p:ph type="title"/>
          </p:nvPr>
        </p:nvSpPr>
        <p:spPr/>
        <p:txBody>
          <a:bodyPr>
            <a:normAutofit fontScale="90000"/>
          </a:bodyPr>
          <a:lstStyle/>
          <a:p>
            <a:r>
              <a:rPr lang="en-US" dirty="0"/>
              <a:t>Using First-Order Derivatives for (Nonlinear) Image Sharpening The Gradient </a:t>
            </a:r>
          </a:p>
        </p:txBody>
      </p:sp>
      <p:sp>
        <p:nvSpPr>
          <p:cNvPr id="3" name="Content Placeholder 2">
            <a:extLst>
              <a:ext uri="{FF2B5EF4-FFF2-40B4-BE49-F238E27FC236}">
                <a16:creationId xmlns:a16="http://schemas.microsoft.com/office/drawing/2014/main" id="{1E404649-C7E9-4752-A4DF-7836DC44B691}"/>
              </a:ext>
            </a:extLst>
          </p:cNvPr>
          <p:cNvSpPr>
            <a:spLocks noGrp="1"/>
          </p:cNvSpPr>
          <p:nvPr>
            <p:ph idx="1"/>
          </p:nvPr>
        </p:nvSpPr>
        <p:spPr/>
        <p:txBody>
          <a:bodyPr/>
          <a:lstStyle/>
          <a:p>
            <a:r>
              <a:rPr lang="en-US" b="1" dirty="0">
                <a:solidFill>
                  <a:schemeClr val="tx1"/>
                </a:solidFill>
              </a:rPr>
              <a:t>Example:</a:t>
            </a:r>
            <a:r>
              <a:rPr lang="en-US" dirty="0">
                <a:solidFill>
                  <a:schemeClr val="tx1"/>
                </a:solidFill>
              </a:rPr>
              <a:t> Find the gradient of the following shaded pixels:</a:t>
            </a:r>
          </a:p>
          <a:p>
            <a:endParaRPr lang="en-US" dirty="0"/>
          </a:p>
        </p:txBody>
      </p:sp>
      <p:graphicFrame>
        <p:nvGraphicFramePr>
          <p:cNvPr id="4" name="Table 3">
            <a:extLst>
              <a:ext uri="{FF2B5EF4-FFF2-40B4-BE49-F238E27FC236}">
                <a16:creationId xmlns:a16="http://schemas.microsoft.com/office/drawing/2014/main" id="{92894C8E-50B6-4C19-9248-0FE396BDCF8C}"/>
              </a:ext>
            </a:extLst>
          </p:cNvPr>
          <p:cNvGraphicFramePr>
            <a:graphicFrameLocks noGrp="1"/>
          </p:cNvGraphicFramePr>
          <p:nvPr/>
        </p:nvGraphicFramePr>
        <p:xfrm>
          <a:off x="1097280" y="2365586"/>
          <a:ext cx="3890496" cy="2225040"/>
        </p:xfrm>
        <a:graphic>
          <a:graphicData uri="http://schemas.openxmlformats.org/drawingml/2006/table">
            <a:tbl>
              <a:tblPr firstRow="1" bandRow="1">
                <a:tableStyleId>{5C22544A-7EE6-4342-B048-85BDC9FD1C3A}</a:tableStyleId>
              </a:tblPr>
              <a:tblGrid>
                <a:gridCol w="648416">
                  <a:extLst>
                    <a:ext uri="{9D8B030D-6E8A-4147-A177-3AD203B41FA5}">
                      <a16:colId xmlns:a16="http://schemas.microsoft.com/office/drawing/2014/main" val="2841362531"/>
                    </a:ext>
                  </a:extLst>
                </a:gridCol>
                <a:gridCol w="648416">
                  <a:extLst>
                    <a:ext uri="{9D8B030D-6E8A-4147-A177-3AD203B41FA5}">
                      <a16:colId xmlns:a16="http://schemas.microsoft.com/office/drawing/2014/main" val="2103361942"/>
                    </a:ext>
                  </a:extLst>
                </a:gridCol>
                <a:gridCol w="648416">
                  <a:extLst>
                    <a:ext uri="{9D8B030D-6E8A-4147-A177-3AD203B41FA5}">
                      <a16:colId xmlns:a16="http://schemas.microsoft.com/office/drawing/2014/main" val="2650025068"/>
                    </a:ext>
                  </a:extLst>
                </a:gridCol>
                <a:gridCol w="648416">
                  <a:extLst>
                    <a:ext uri="{9D8B030D-6E8A-4147-A177-3AD203B41FA5}">
                      <a16:colId xmlns:a16="http://schemas.microsoft.com/office/drawing/2014/main" val="3159665862"/>
                    </a:ext>
                  </a:extLst>
                </a:gridCol>
                <a:gridCol w="648416">
                  <a:extLst>
                    <a:ext uri="{9D8B030D-6E8A-4147-A177-3AD203B41FA5}">
                      <a16:colId xmlns:a16="http://schemas.microsoft.com/office/drawing/2014/main" val="1483939146"/>
                    </a:ext>
                  </a:extLst>
                </a:gridCol>
                <a:gridCol w="648416">
                  <a:extLst>
                    <a:ext uri="{9D8B030D-6E8A-4147-A177-3AD203B41FA5}">
                      <a16:colId xmlns:a16="http://schemas.microsoft.com/office/drawing/2014/main" val="1577739977"/>
                    </a:ext>
                  </a:extLst>
                </a:gridCol>
              </a:tblGrid>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5688969"/>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9890753"/>
                  </a:ext>
                </a:extLst>
              </a:tr>
              <a:tr h="370840">
                <a:tc>
                  <a:txBody>
                    <a:bodyPr/>
                    <a:lstStyle/>
                    <a:p>
                      <a:pPr algn="ctr"/>
                      <a:r>
                        <a:rPr lang="en-US" sz="1200" b="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rgbClr val="FF0000"/>
                          </a:solidFill>
                        </a:rPr>
                        <a:t>10 (p3)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rgbClr val="FF0000"/>
                          </a:solidFill>
                        </a:rPr>
                        <a:t>10 (p4)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3045578"/>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872485"/>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574732"/>
                  </a:ext>
                </a:extLst>
              </a:tr>
              <a:tr h="370840">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0"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297431"/>
                  </a:ext>
                </a:extLst>
              </a:tr>
            </a:tbl>
          </a:graphicData>
        </a:graphic>
      </p:graphicFrame>
      <p:graphicFrame>
        <p:nvGraphicFramePr>
          <p:cNvPr id="5" name="Table 4">
            <a:extLst>
              <a:ext uri="{FF2B5EF4-FFF2-40B4-BE49-F238E27FC236}">
                <a16:creationId xmlns:a16="http://schemas.microsoft.com/office/drawing/2014/main" id="{5F575620-ADBA-4912-ACFE-5AEEE0890D44}"/>
              </a:ext>
            </a:extLst>
          </p:cNvPr>
          <p:cNvGraphicFramePr>
            <a:graphicFrameLocks noGrp="1"/>
          </p:cNvGraphicFramePr>
          <p:nvPr/>
        </p:nvGraphicFramePr>
        <p:xfrm>
          <a:off x="5450450" y="2984565"/>
          <a:ext cx="2075766" cy="1112520"/>
        </p:xfrm>
        <a:graphic>
          <a:graphicData uri="http://schemas.openxmlformats.org/drawingml/2006/table">
            <a:tbl>
              <a:tblPr firstRow="1" bandRow="1">
                <a:tableStyleId>{5C22544A-7EE6-4342-B048-85BDC9FD1C3A}</a:tableStyleId>
              </a:tblPr>
              <a:tblGrid>
                <a:gridCol w="691922">
                  <a:extLst>
                    <a:ext uri="{9D8B030D-6E8A-4147-A177-3AD203B41FA5}">
                      <a16:colId xmlns:a16="http://schemas.microsoft.com/office/drawing/2014/main" val="2128957615"/>
                    </a:ext>
                  </a:extLst>
                </a:gridCol>
                <a:gridCol w="691922">
                  <a:extLst>
                    <a:ext uri="{9D8B030D-6E8A-4147-A177-3AD203B41FA5}">
                      <a16:colId xmlns:a16="http://schemas.microsoft.com/office/drawing/2014/main" val="914509019"/>
                    </a:ext>
                  </a:extLst>
                </a:gridCol>
                <a:gridCol w="691922">
                  <a:extLst>
                    <a:ext uri="{9D8B030D-6E8A-4147-A177-3AD203B41FA5}">
                      <a16:colId xmlns:a16="http://schemas.microsoft.com/office/drawing/2014/main" val="1710594837"/>
                    </a:ext>
                  </a:extLst>
                </a:gridCol>
              </a:tblGrid>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p:graphicFrame>
        <p:nvGraphicFramePr>
          <p:cNvPr id="6" name="Table 5">
            <a:extLst>
              <a:ext uri="{FF2B5EF4-FFF2-40B4-BE49-F238E27FC236}">
                <a16:creationId xmlns:a16="http://schemas.microsoft.com/office/drawing/2014/main" id="{6D1492E9-712F-4B50-AD2A-FE33A1168D5A}"/>
              </a:ext>
            </a:extLst>
          </p:cNvPr>
          <p:cNvGraphicFramePr>
            <a:graphicFrameLocks noGrp="1"/>
          </p:cNvGraphicFramePr>
          <p:nvPr>
            <p:extLst>
              <p:ext uri="{D42A27DB-BD31-4B8C-83A1-F6EECF244321}">
                <p14:modId xmlns:p14="http://schemas.microsoft.com/office/powerpoint/2010/main" val="2353208015"/>
              </p:ext>
            </p:extLst>
          </p:nvPr>
        </p:nvGraphicFramePr>
        <p:xfrm>
          <a:off x="8129563" y="2984565"/>
          <a:ext cx="1900701" cy="1112520"/>
        </p:xfrm>
        <a:graphic>
          <a:graphicData uri="http://schemas.openxmlformats.org/drawingml/2006/table">
            <a:tbl>
              <a:tblPr firstRow="1" bandRow="1">
                <a:tableStyleId>{5C22544A-7EE6-4342-B048-85BDC9FD1C3A}</a:tableStyleId>
              </a:tblPr>
              <a:tblGrid>
                <a:gridCol w="633567">
                  <a:extLst>
                    <a:ext uri="{9D8B030D-6E8A-4147-A177-3AD203B41FA5}">
                      <a16:colId xmlns:a16="http://schemas.microsoft.com/office/drawing/2014/main" val="2128957615"/>
                    </a:ext>
                  </a:extLst>
                </a:gridCol>
                <a:gridCol w="633567">
                  <a:extLst>
                    <a:ext uri="{9D8B030D-6E8A-4147-A177-3AD203B41FA5}">
                      <a16:colId xmlns:a16="http://schemas.microsoft.com/office/drawing/2014/main" val="914509019"/>
                    </a:ext>
                  </a:extLst>
                </a:gridCol>
                <a:gridCol w="633567">
                  <a:extLst>
                    <a:ext uri="{9D8B030D-6E8A-4147-A177-3AD203B41FA5}">
                      <a16:colId xmlns:a16="http://schemas.microsoft.com/office/drawing/2014/main" val="1710594837"/>
                    </a:ext>
                  </a:extLst>
                </a:gridCol>
              </a:tblGrid>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2530257"/>
                  </a:ext>
                </a:extLst>
              </a:tr>
              <a:tr h="370840">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622171"/>
                  </a:ext>
                </a:extLst>
              </a:tr>
              <a:tr h="370840">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1450299"/>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797340-53B8-4545-9600-F09F7754E4DB}"/>
                  </a:ext>
                </a:extLst>
              </p:cNvPr>
              <p:cNvSpPr txBox="1"/>
              <p:nvPr/>
            </p:nvSpPr>
            <p:spPr>
              <a:xfrm>
                <a:off x="5957857" y="4097085"/>
                <a:ext cx="11082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oMath>
                  </m:oMathPara>
                </a14:m>
                <a:endParaRPr lang="en-US" dirty="0"/>
              </a:p>
            </p:txBody>
          </p:sp>
        </mc:Choice>
        <mc:Fallback xmlns="">
          <p:sp>
            <p:nvSpPr>
              <p:cNvPr id="7" name="TextBox 6">
                <a:extLst>
                  <a:ext uri="{FF2B5EF4-FFF2-40B4-BE49-F238E27FC236}">
                    <a16:creationId xmlns:a16="http://schemas.microsoft.com/office/drawing/2014/main" id="{21797340-53B8-4545-9600-F09F7754E4DB}"/>
                  </a:ext>
                </a:extLst>
              </p:cNvPr>
              <p:cNvSpPr txBox="1">
                <a:spLocks noRot="1" noChangeAspect="1" noMove="1" noResize="1" noEditPoints="1" noAdjustHandles="1" noChangeArrowheads="1" noChangeShapeType="1" noTextEdit="1"/>
              </p:cNvSpPr>
              <p:nvPr/>
            </p:nvSpPr>
            <p:spPr>
              <a:xfrm>
                <a:off x="5957857" y="4097085"/>
                <a:ext cx="1108226" cy="369332"/>
              </a:xfrm>
              <a:prstGeom prst="rect">
                <a:avLst/>
              </a:prstGeom>
              <a:blipFill>
                <a:blip r:embed="rId2"/>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9EF52E-28C0-46B5-A3AA-C2ABD20E6EF6}"/>
                  </a:ext>
                </a:extLst>
              </p:cNvPr>
              <p:cNvSpPr txBox="1"/>
              <p:nvPr/>
            </p:nvSpPr>
            <p:spPr>
              <a:xfrm>
                <a:off x="8544950" y="4097085"/>
                <a:ext cx="1108226" cy="3912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endParaRPr lang="en-US" dirty="0"/>
              </a:p>
            </p:txBody>
          </p:sp>
        </mc:Choice>
        <mc:Fallback xmlns="">
          <p:sp>
            <p:nvSpPr>
              <p:cNvPr id="8" name="TextBox 7">
                <a:extLst>
                  <a:ext uri="{FF2B5EF4-FFF2-40B4-BE49-F238E27FC236}">
                    <a16:creationId xmlns:a16="http://schemas.microsoft.com/office/drawing/2014/main" id="{219EF52E-28C0-46B5-A3AA-C2ABD20E6EF6}"/>
                  </a:ext>
                </a:extLst>
              </p:cNvPr>
              <p:cNvSpPr txBox="1">
                <a:spLocks noRot="1" noChangeAspect="1" noMove="1" noResize="1" noEditPoints="1" noAdjustHandles="1" noChangeArrowheads="1" noChangeShapeType="1" noTextEdit="1"/>
              </p:cNvSpPr>
              <p:nvPr/>
            </p:nvSpPr>
            <p:spPr>
              <a:xfrm>
                <a:off x="8544950" y="4097085"/>
                <a:ext cx="1108226" cy="391261"/>
              </a:xfrm>
              <a:prstGeom prst="rect">
                <a:avLst/>
              </a:prstGeom>
              <a:blipFill>
                <a:blip r:embed="rId3"/>
                <a:stretch>
                  <a:fillRect b="-4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5230B6C-7A3C-408A-A3D4-DC3AD9FB4F44}"/>
                  </a:ext>
                </a:extLst>
              </p:cNvPr>
              <p:cNvSpPr txBox="1"/>
              <p:nvPr/>
            </p:nvSpPr>
            <p:spPr>
              <a:xfrm>
                <a:off x="736399" y="4787531"/>
                <a:ext cx="10358321" cy="12858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𝑥</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p</m:t>
                          </m:r>
                          <m:r>
                            <a:rPr lang="en-US" b="0" i="1" smtClean="0">
                              <a:latin typeface="Cambria Math" panose="02040503050406030204" pitchFamily="18" charset="0"/>
                            </a:rPr>
                            <m:t>4</m:t>
                          </m:r>
                        </m:e>
                      </m:d>
                      <m:r>
                        <a:rPr lang="en-US" b="0" i="0" smtClean="0">
                          <a:latin typeface="Cambria Math" panose="02040503050406030204" pitchFamily="18" charset="0"/>
                        </a:rPr>
                        <m:t>=−10−20−200+0+0+0+100+200+20=90</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𝑦</m:t>
                          </m:r>
                        </m:sub>
                      </m:sSub>
                      <m:d>
                        <m:dPr>
                          <m:ctrlPr>
                            <a:rPr lang="en-US" i="1">
                              <a:latin typeface="Cambria Math" panose="02040503050406030204" pitchFamily="18" charset="0"/>
                            </a:rPr>
                          </m:ctrlPr>
                        </m:dPr>
                        <m:e>
                          <m:r>
                            <m:rPr>
                              <m:sty m:val="p"/>
                            </m:rPr>
                            <a:rPr lang="en-US">
                              <a:latin typeface="Cambria Math" panose="02040503050406030204" pitchFamily="18" charset="0"/>
                            </a:rPr>
                            <m:t>p</m:t>
                          </m:r>
                          <m:r>
                            <a:rPr lang="en-US" b="0" i="1" smtClean="0">
                              <a:latin typeface="Cambria Math" panose="02040503050406030204" pitchFamily="18" charset="0"/>
                            </a:rPr>
                            <m:t>4</m:t>
                          </m:r>
                        </m:e>
                      </m:d>
                      <m:r>
                        <a:rPr lang="en-US">
                          <a:latin typeface="Cambria Math" panose="02040503050406030204" pitchFamily="18" charset="0"/>
                        </a:rPr>
                        <m:t>=−10</m:t>
                      </m:r>
                      <m:r>
                        <a:rPr lang="en-US" b="0" i="0" smtClean="0">
                          <a:latin typeface="Cambria Math" panose="02040503050406030204" pitchFamily="18" charset="0"/>
                        </a:rPr>
                        <m:t>+</m:t>
                      </m:r>
                      <m:r>
                        <a:rPr lang="en-US">
                          <a:latin typeface="Cambria Math" panose="02040503050406030204" pitchFamily="18" charset="0"/>
                        </a:rPr>
                        <m:t>0</m:t>
                      </m:r>
                      <m:r>
                        <a:rPr lang="en-US" b="0" i="0" smtClean="0">
                          <a:latin typeface="Cambria Math" panose="02040503050406030204" pitchFamily="18" charset="0"/>
                        </a:rPr>
                        <m:t>+20</m:t>
                      </m:r>
                      <m:r>
                        <a:rPr lang="en-US">
                          <a:latin typeface="Cambria Math" panose="02040503050406030204" pitchFamily="18" charset="0"/>
                        </a:rPr>
                        <m:t>0</m:t>
                      </m:r>
                      <m:r>
                        <a:rPr lang="en-US" b="0" i="0" smtClean="0">
                          <a:latin typeface="Cambria Math" panose="02040503050406030204" pitchFamily="18" charset="0"/>
                        </a:rPr>
                        <m:t>−2</m:t>
                      </m:r>
                      <m:r>
                        <a:rPr lang="en-US">
                          <a:latin typeface="Cambria Math" panose="02040503050406030204" pitchFamily="18" charset="0"/>
                        </a:rPr>
                        <m:t>0+0+</m:t>
                      </m:r>
                      <m:r>
                        <a:rPr lang="en-US" b="0" i="0" smtClean="0">
                          <a:latin typeface="Cambria Math" panose="02040503050406030204" pitchFamily="18" charset="0"/>
                        </a:rPr>
                        <m:t>40</m:t>
                      </m:r>
                      <m:r>
                        <a:rPr lang="en-US">
                          <a:latin typeface="Cambria Math" panose="02040503050406030204" pitchFamily="18" charset="0"/>
                        </a:rPr>
                        <m:t>0</m:t>
                      </m:r>
                      <m:r>
                        <a:rPr lang="en-US" b="0" i="0" smtClean="0">
                          <a:latin typeface="Cambria Math" panose="02040503050406030204" pitchFamily="18" charset="0"/>
                        </a:rPr>
                        <m:t>−</m:t>
                      </m:r>
                      <m:r>
                        <a:rPr lang="en-US">
                          <a:latin typeface="Cambria Math" panose="02040503050406030204" pitchFamily="18" charset="0"/>
                        </a:rPr>
                        <m:t>10</m:t>
                      </m:r>
                      <m:r>
                        <a:rPr lang="en-US" b="0" i="0" smtClean="0">
                          <a:latin typeface="Cambria Math" panose="02040503050406030204" pitchFamily="18" charset="0"/>
                        </a:rPr>
                        <m:t>0</m:t>
                      </m:r>
                      <m:r>
                        <a:rPr lang="en-US">
                          <a:latin typeface="Cambria Math" panose="02040503050406030204" pitchFamily="18" charset="0"/>
                        </a:rPr>
                        <m:t>+0+</m:t>
                      </m:r>
                      <m:r>
                        <a:rPr lang="en-US" b="0" i="0" smtClean="0">
                          <a:latin typeface="Cambria Math" panose="02040503050406030204" pitchFamily="18" charset="0"/>
                        </a:rPr>
                        <m:t>2</m:t>
                      </m:r>
                      <m:r>
                        <a:rPr lang="en-US">
                          <a:latin typeface="Cambria Math" panose="02040503050406030204" pitchFamily="18" charset="0"/>
                        </a:rPr>
                        <m:t>0=</m:t>
                      </m:r>
                      <m:r>
                        <a:rPr lang="en-US" b="0" i="0" smtClean="0">
                          <a:latin typeface="Cambria Math" panose="02040503050406030204" pitchFamily="18" charset="0"/>
                        </a:rPr>
                        <m:t>490</m:t>
                      </m:r>
                    </m:oMath>
                  </m:oMathPara>
                </a14:m>
                <a:endParaRPr lang="en-US"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𝑥</m:t>
                              </m:r>
                            </m:sub>
                          </m:sSub>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𝑔</m:t>
                              </m:r>
                            </m:e>
                            <m:sub>
                              <m:r>
                                <a:rPr lang="en-US" b="0" i="1" smtClean="0">
                                  <a:latin typeface="Cambria Math" panose="02040503050406030204" pitchFamily="18" charset="0"/>
                                  <a:ea typeface="Cambria Math" panose="02040503050406030204" pitchFamily="18" charset="0"/>
                                </a:rPr>
                                <m:t>𝑦</m:t>
                              </m:r>
                            </m:sub>
                          </m:sSub>
                        </m:e>
                      </m:d>
                      <m:r>
                        <a:rPr lang="en-US" b="0" i="1" smtClean="0">
                          <a:latin typeface="Cambria Math" panose="02040503050406030204" pitchFamily="18" charset="0"/>
                          <a:ea typeface="Cambria Math" panose="02040503050406030204" pitchFamily="18" charset="0"/>
                        </a:rPr>
                        <m:t>=90+490=580</m:t>
                      </m:r>
                    </m:oMath>
                  </m:oMathPara>
                </a14:m>
                <a:endParaRPr lang="en-US" b="0" dirty="0"/>
              </a:p>
              <a:p>
                <a:pPr algn="ctr"/>
                <a:r>
                  <a:rPr lang="en-US" dirty="0">
                    <a:solidFill>
                      <a:srgbClr val="FF0000"/>
                    </a:solidFill>
                  </a:rPr>
                  <a:t>Here, the gradient is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𝑔</m:t>
                        </m:r>
                      </m:e>
                      <m:sub>
                        <m:r>
                          <a:rPr lang="en-US" b="0" i="1" smtClean="0">
                            <a:solidFill>
                              <a:srgbClr val="FF0000"/>
                            </a:solidFill>
                            <a:latin typeface="Cambria Math" panose="02040503050406030204" pitchFamily="18" charset="0"/>
                          </a:rPr>
                          <m:t>𝑥</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𝑔</m:t>
                        </m:r>
                      </m:e>
                      <m:sub>
                        <m:r>
                          <a:rPr lang="en-US" b="0" i="1" smtClean="0">
                            <a:solidFill>
                              <a:srgbClr val="FF0000"/>
                            </a:solidFill>
                            <a:latin typeface="Cambria Math" panose="02040503050406030204" pitchFamily="18" charset="0"/>
                          </a:rPr>
                          <m:t>𝑦</m:t>
                        </m:r>
                      </m:sub>
                    </m:sSub>
                  </m:oMath>
                </a14:m>
                <a:r>
                  <a:rPr lang="en-US" dirty="0">
                    <a:solidFill>
                      <a:srgbClr val="FF0000"/>
                    </a:solidFill>
                  </a:rPr>
                  <a:t> is non-‘zero’ because, p4 is located on both horizontal and vertical edges.</a:t>
                </a:r>
                <a:endParaRPr lang="en-US" b="0" dirty="0">
                  <a:solidFill>
                    <a:srgbClr val="FF0000"/>
                  </a:solidFill>
                </a:endParaRPr>
              </a:p>
            </p:txBody>
          </p:sp>
        </mc:Choice>
        <mc:Fallback xmlns="">
          <p:sp>
            <p:nvSpPr>
              <p:cNvPr id="9" name="TextBox 8">
                <a:extLst>
                  <a:ext uri="{FF2B5EF4-FFF2-40B4-BE49-F238E27FC236}">
                    <a16:creationId xmlns:a16="http://schemas.microsoft.com/office/drawing/2014/main" id="{65230B6C-7A3C-408A-A3D4-DC3AD9FB4F44}"/>
                  </a:ext>
                </a:extLst>
              </p:cNvPr>
              <p:cNvSpPr txBox="1">
                <a:spLocks noRot="1" noChangeAspect="1" noMove="1" noResize="1" noEditPoints="1" noAdjustHandles="1" noChangeArrowheads="1" noChangeShapeType="1" noTextEdit="1"/>
              </p:cNvSpPr>
              <p:nvPr/>
            </p:nvSpPr>
            <p:spPr>
              <a:xfrm>
                <a:off x="736399" y="4787531"/>
                <a:ext cx="10358321" cy="1285865"/>
              </a:xfrm>
              <a:prstGeom prst="rect">
                <a:avLst/>
              </a:prstGeom>
              <a:blipFill>
                <a:blip r:embed="rId4"/>
                <a:stretch>
                  <a:fillRect b="-4739"/>
                </a:stretch>
              </a:blipFill>
            </p:spPr>
            <p:txBody>
              <a:bodyPr/>
              <a:lstStyle/>
              <a:p>
                <a:r>
                  <a:rPr lang="en-US">
                    <a:noFill/>
                  </a:rPr>
                  <a:t> </a:t>
                </a:r>
              </a:p>
            </p:txBody>
          </p:sp>
        </mc:Fallback>
      </mc:AlternateContent>
      <p:sp>
        <p:nvSpPr>
          <p:cNvPr id="10" name="Date Placeholder 9">
            <a:extLst>
              <a:ext uri="{FF2B5EF4-FFF2-40B4-BE49-F238E27FC236}">
                <a16:creationId xmlns:a16="http://schemas.microsoft.com/office/drawing/2014/main" id="{AA03B231-CBF5-469C-83F0-52BC3A8058CD}"/>
              </a:ext>
            </a:extLst>
          </p:cNvPr>
          <p:cNvSpPr>
            <a:spLocks noGrp="1"/>
          </p:cNvSpPr>
          <p:nvPr>
            <p:ph type="dt" sz="half" idx="10"/>
          </p:nvPr>
        </p:nvSpPr>
        <p:spPr/>
        <p:txBody>
          <a:bodyPr/>
          <a:lstStyle/>
          <a:p>
            <a:fld id="{CB4736C2-AD00-43FE-9F89-C89027E9CAF8}" type="datetime1">
              <a:rPr lang="en-US" smtClean="0"/>
              <a:t>11/17/2024</a:t>
            </a:fld>
            <a:endParaRPr lang="en-US"/>
          </a:p>
        </p:txBody>
      </p:sp>
      <p:sp>
        <p:nvSpPr>
          <p:cNvPr id="11" name="Footer Placeholder 10">
            <a:extLst>
              <a:ext uri="{FF2B5EF4-FFF2-40B4-BE49-F238E27FC236}">
                <a16:creationId xmlns:a16="http://schemas.microsoft.com/office/drawing/2014/main" id="{AAAEB5B6-D340-46D7-8013-A5686DC33A52}"/>
              </a:ext>
            </a:extLst>
          </p:cNvPr>
          <p:cNvSpPr>
            <a:spLocks noGrp="1"/>
          </p:cNvSpPr>
          <p:nvPr>
            <p:ph type="ftr" sz="quarter" idx="11"/>
          </p:nvPr>
        </p:nvSpPr>
        <p:spPr/>
        <p:txBody>
          <a:bodyPr/>
          <a:lstStyle/>
          <a:p>
            <a:r>
              <a:rPr lang="en-US"/>
              <a:t>Sharpening and Spatial Filters</a:t>
            </a:r>
          </a:p>
        </p:txBody>
      </p:sp>
      <p:sp>
        <p:nvSpPr>
          <p:cNvPr id="12" name="Slide Number Placeholder 11">
            <a:extLst>
              <a:ext uri="{FF2B5EF4-FFF2-40B4-BE49-F238E27FC236}">
                <a16:creationId xmlns:a16="http://schemas.microsoft.com/office/drawing/2014/main" id="{93092CE8-3FB7-4E2C-9C26-35E50C86801C}"/>
              </a:ext>
            </a:extLst>
          </p:cNvPr>
          <p:cNvSpPr>
            <a:spLocks noGrp="1"/>
          </p:cNvSpPr>
          <p:nvPr>
            <p:ph type="sldNum" sz="quarter" idx="12"/>
          </p:nvPr>
        </p:nvSpPr>
        <p:spPr/>
        <p:txBody>
          <a:bodyPr/>
          <a:lstStyle/>
          <a:p>
            <a:fld id="{A764D214-15FA-44EA-90A9-5C0F2003FD5D}" type="slidenum">
              <a:rPr lang="en-US" smtClean="0"/>
              <a:t>62</a:t>
            </a:fld>
            <a:endParaRPr lang="en-US"/>
          </a:p>
        </p:txBody>
      </p:sp>
    </p:spTree>
    <p:extLst>
      <p:ext uri="{BB962C8B-B14F-4D97-AF65-F5344CB8AC3E}">
        <p14:creationId xmlns:p14="http://schemas.microsoft.com/office/powerpoint/2010/main" val="41930140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94C790-33FF-457E-A7C0-9BC761E213A7}"/>
              </a:ext>
            </a:extLst>
          </p:cNvPr>
          <p:cNvSpPr>
            <a:spLocks noGrp="1"/>
          </p:cNvSpPr>
          <p:nvPr>
            <p:ph type="dt" sz="half" idx="10"/>
          </p:nvPr>
        </p:nvSpPr>
        <p:spPr/>
        <p:txBody>
          <a:bodyPr/>
          <a:lstStyle/>
          <a:p>
            <a:fld id="{9F3D6F9E-098F-4402-ADA5-D459074DAD00}" type="datetime1">
              <a:rPr lang="en-US" smtClean="0"/>
              <a:t>11/17/2024</a:t>
            </a:fld>
            <a:endParaRPr lang="en-US"/>
          </a:p>
        </p:txBody>
      </p:sp>
      <p:sp>
        <p:nvSpPr>
          <p:cNvPr id="5" name="Footer Placeholder 4">
            <a:extLst>
              <a:ext uri="{FF2B5EF4-FFF2-40B4-BE49-F238E27FC236}">
                <a16:creationId xmlns:a16="http://schemas.microsoft.com/office/drawing/2014/main" id="{B2825D94-27E4-4810-9B7F-0ED72002B300}"/>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A6062251-0893-46A3-9E58-AFE57ADCB0F8}"/>
              </a:ext>
            </a:extLst>
          </p:cNvPr>
          <p:cNvSpPr>
            <a:spLocks noGrp="1"/>
          </p:cNvSpPr>
          <p:nvPr>
            <p:ph type="sldNum" sz="quarter" idx="12"/>
          </p:nvPr>
        </p:nvSpPr>
        <p:spPr/>
        <p:txBody>
          <a:bodyPr/>
          <a:lstStyle/>
          <a:p>
            <a:fld id="{A764D214-15FA-44EA-90A9-5C0F2003FD5D}" type="slidenum">
              <a:rPr lang="en-US" smtClean="0"/>
              <a:t>63</a:t>
            </a:fld>
            <a:endParaRPr lang="en-US"/>
          </a:p>
        </p:txBody>
      </p:sp>
      <p:sp>
        <p:nvSpPr>
          <p:cNvPr id="10" name="Content Placeholder 2">
            <a:extLst>
              <a:ext uri="{FF2B5EF4-FFF2-40B4-BE49-F238E27FC236}">
                <a16:creationId xmlns:a16="http://schemas.microsoft.com/office/drawing/2014/main" id="{D5C72140-723A-47BD-9034-5EBAAA8C5A67}"/>
              </a:ext>
            </a:extLst>
          </p:cNvPr>
          <p:cNvSpPr txBox="1">
            <a:spLocks/>
          </p:cNvSpPr>
          <p:nvPr/>
        </p:nvSpPr>
        <p:spPr>
          <a:xfrm>
            <a:off x="1154083" y="2845859"/>
            <a:ext cx="10058400" cy="840316"/>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6600"/>
              <a:t>Thank You </a:t>
            </a:r>
            <a:r>
              <a:rPr lang="en-US" sz="6600">
                <a:sym typeface="Wingdings" panose="05000000000000000000" pitchFamily="2" charset="2"/>
              </a:rPr>
              <a:t></a:t>
            </a:r>
            <a:endParaRPr lang="en-US" sz="6600" dirty="0"/>
          </a:p>
        </p:txBody>
      </p:sp>
    </p:spTree>
    <p:extLst>
      <p:ext uri="{BB962C8B-B14F-4D97-AF65-F5344CB8AC3E}">
        <p14:creationId xmlns:p14="http://schemas.microsoft.com/office/powerpoint/2010/main" val="134598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2A9D-53C2-4326-8F4E-32837C80ADE8}"/>
              </a:ext>
            </a:extLst>
          </p:cNvPr>
          <p:cNvSpPr>
            <a:spLocks noGrp="1"/>
          </p:cNvSpPr>
          <p:nvPr>
            <p:ph type="title"/>
          </p:nvPr>
        </p:nvSpPr>
        <p:spPr/>
        <p:txBody>
          <a:bodyPr/>
          <a:lstStyle/>
          <a:p>
            <a:r>
              <a:rPr lang="en-US" dirty="0"/>
              <a:t>Linear Spatial Filtering</a:t>
            </a:r>
          </a:p>
        </p:txBody>
      </p:sp>
      <p:sp>
        <p:nvSpPr>
          <p:cNvPr id="3" name="Content Placeholder 2">
            <a:extLst>
              <a:ext uri="{FF2B5EF4-FFF2-40B4-BE49-F238E27FC236}">
                <a16:creationId xmlns:a16="http://schemas.microsoft.com/office/drawing/2014/main" id="{59B662C3-0B47-43EE-A4ED-029A22D6FAEC}"/>
              </a:ext>
            </a:extLst>
          </p:cNvPr>
          <p:cNvSpPr>
            <a:spLocks noGrp="1"/>
          </p:cNvSpPr>
          <p:nvPr>
            <p:ph idx="1"/>
          </p:nvPr>
        </p:nvSpPr>
        <p:spPr/>
        <p:txBody>
          <a:bodyPr>
            <a:normAutofit fontScale="70000" lnSpcReduction="20000"/>
          </a:bodyPr>
          <a:lstStyle/>
          <a:p>
            <a:pPr algn="just">
              <a:lnSpc>
                <a:spcPct val="150000"/>
              </a:lnSpc>
              <a:buFont typeface="Wingdings" panose="05000000000000000000" pitchFamily="2" charset="2"/>
              <a:buChar char="v"/>
            </a:pPr>
            <a:r>
              <a:rPr lang="en-US" sz="2900" dirty="0"/>
              <a:t>A linear spatial filter performs a sum-of-products operation between an image </a:t>
            </a:r>
            <a:r>
              <a:rPr lang="en-US" sz="2900" i="1" dirty="0"/>
              <a:t>f </a:t>
            </a:r>
            <a:r>
              <a:rPr lang="en-US" sz="2900" dirty="0"/>
              <a:t>and a </a:t>
            </a:r>
            <a:r>
              <a:rPr lang="en-US" sz="2900" i="1" dirty="0"/>
              <a:t>filter kernel</a:t>
            </a:r>
            <a:r>
              <a:rPr lang="en-US" sz="2900" dirty="0"/>
              <a:t>, </a:t>
            </a:r>
            <a:r>
              <a:rPr lang="en-US" sz="2900" i="1" dirty="0"/>
              <a:t>w</a:t>
            </a:r>
            <a:r>
              <a:rPr lang="en-US" sz="2900" dirty="0"/>
              <a:t>. The kernel is an array whose size defines the neighborhood of operation, and whose coefficients determine the nature of the filter.</a:t>
            </a:r>
          </a:p>
          <a:p>
            <a:pPr algn="just">
              <a:lnSpc>
                <a:spcPct val="150000"/>
              </a:lnSpc>
              <a:buFont typeface="Wingdings" panose="05000000000000000000" pitchFamily="2" charset="2"/>
              <a:buChar char="v"/>
            </a:pPr>
            <a:r>
              <a:rPr lang="en-US" sz="2900" dirty="0"/>
              <a:t>Here, At any point (x, y) in the image, the response, g(x, y), of the filter is the sum of products of the kernel coefficients and the image pixels encompassed by the kernel:</a:t>
            </a:r>
          </a:p>
          <a:p>
            <a:pPr marL="0" indent="0" algn="just">
              <a:lnSpc>
                <a:spcPct val="150000"/>
              </a:lnSpc>
              <a:buNone/>
            </a:pPr>
            <a:r>
              <a:rPr lang="en-US" sz="2900" b="1" dirty="0"/>
              <a:t>g(</a:t>
            </a:r>
            <a:r>
              <a:rPr lang="en-US" sz="2900" b="1" dirty="0" err="1"/>
              <a:t>x,y</a:t>
            </a:r>
            <a:r>
              <a:rPr lang="en-US" sz="2900" b="1" dirty="0"/>
              <a:t>) = w(−1,−1) f(x −1 ,y − 1) + (w(−1,0) f(x − 1, y) + …………. +w(0,0) f(x, y) + ……. + w(1, 1) f(x + 1,y + 1)</a:t>
            </a:r>
          </a:p>
          <a:p>
            <a:pPr algn="just">
              <a:lnSpc>
                <a:spcPct val="150000"/>
              </a:lnSpc>
              <a:buFont typeface="Wingdings" panose="05000000000000000000" pitchFamily="2" charset="2"/>
              <a:buChar char="v"/>
            </a:pPr>
            <a:r>
              <a:rPr lang="en-US" sz="2900" dirty="0"/>
              <a:t>Observe that the center coefficient of the filter w(0, 0) , aligns with the pixel at location (x, y).</a:t>
            </a:r>
          </a:p>
          <a:p>
            <a:pPr marL="0" indent="0" algn="just">
              <a:lnSpc>
                <a:spcPct val="150000"/>
              </a:lnSpc>
              <a:buNone/>
            </a:pPr>
            <a:endParaRPr lang="en-US" dirty="0"/>
          </a:p>
        </p:txBody>
      </p:sp>
      <p:sp>
        <p:nvSpPr>
          <p:cNvPr id="4" name="Date Placeholder 3">
            <a:extLst>
              <a:ext uri="{FF2B5EF4-FFF2-40B4-BE49-F238E27FC236}">
                <a16:creationId xmlns:a16="http://schemas.microsoft.com/office/drawing/2014/main" id="{B130AB5D-73E9-4AA8-B9DC-468A96F7567D}"/>
              </a:ext>
            </a:extLst>
          </p:cNvPr>
          <p:cNvSpPr>
            <a:spLocks noGrp="1"/>
          </p:cNvSpPr>
          <p:nvPr>
            <p:ph type="dt" sz="half" idx="10"/>
          </p:nvPr>
        </p:nvSpPr>
        <p:spPr/>
        <p:txBody>
          <a:bodyPr/>
          <a:lstStyle/>
          <a:p>
            <a:fld id="{A6DE4D21-6244-4481-BDFC-7635E515BA44}" type="datetime1">
              <a:rPr lang="en-US" smtClean="0"/>
              <a:t>11/17/2024</a:t>
            </a:fld>
            <a:endParaRPr lang="en-US"/>
          </a:p>
        </p:txBody>
      </p:sp>
      <p:sp>
        <p:nvSpPr>
          <p:cNvPr id="5" name="Footer Placeholder 4">
            <a:extLst>
              <a:ext uri="{FF2B5EF4-FFF2-40B4-BE49-F238E27FC236}">
                <a16:creationId xmlns:a16="http://schemas.microsoft.com/office/drawing/2014/main" id="{EF4B2793-9287-4372-BE1C-04F622A528E3}"/>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6EC5599E-03CC-4CC0-A9B1-D8A74EAEFB14}"/>
              </a:ext>
            </a:extLst>
          </p:cNvPr>
          <p:cNvSpPr>
            <a:spLocks noGrp="1"/>
          </p:cNvSpPr>
          <p:nvPr>
            <p:ph type="sldNum" sz="quarter" idx="12"/>
          </p:nvPr>
        </p:nvSpPr>
        <p:spPr/>
        <p:txBody>
          <a:bodyPr/>
          <a:lstStyle/>
          <a:p>
            <a:fld id="{A764D214-15FA-44EA-90A9-5C0F2003FD5D}" type="slidenum">
              <a:rPr lang="en-US" smtClean="0"/>
              <a:t>7</a:t>
            </a:fld>
            <a:endParaRPr lang="en-US"/>
          </a:p>
        </p:txBody>
      </p:sp>
    </p:spTree>
    <p:extLst>
      <p:ext uri="{BB962C8B-B14F-4D97-AF65-F5344CB8AC3E}">
        <p14:creationId xmlns:p14="http://schemas.microsoft.com/office/powerpoint/2010/main" val="276851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9F76-B885-476D-989F-17A531F86C82}"/>
              </a:ext>
            </a:extLst>
          </p:cNvPr>
          <p:cNvSpPr>
            <a:spLocks noGrp="1"/>
          </p:cNvSpPr>
          <p:nvPr>
            <p:ph type="title"/>
          </p:nvPr>
        </p:nvSpPr>
        <p:spPr/>
        <p:txBody>
          <a:bodyPr/>
          <a:lstStyle/>
          <a:p>
            <a:r>
              <a:rPr lang="en-US" dirty="0"/>
              <a:t>Linear Spatial Filtering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49BF4E-ADCA-4C24-997A-D1ACD3168B43}"/>
                  </a:ext>
                </a:extLst>
              </p:cNvPr>
              <p:cNvSpPr>
                <a:spLocks noGrp="1"/>
              </p:cNvSpPr>
              <p:nvPr>
                <p:ph idx="1"/>
              </p:nvPr>
            </p:nvSpPr>
            <p:spPr/>
            <p:txBody>
              <a:bodyPr/>
              <a:lstStyle/>
              <a:p>
                <a:pPr lvl="0">
                  <a:lnSpc>
                    <a:spcPct val="150000"/>
                  </a:lnSpc>
                  <a:buFont typeface="Wingdings" panose="05000000000000000000" pitchFamily="2" charset="2"/>
                  <a:buChar char="v"/>
                </a:pPr>
                <a:r>
                  <a:rPr lang="en-US" dirty="0"/>
                  <a:t>For a mask of size </a:t>
                </a:r>
                <a14:m>
                  <m:oMath xmlns:m="http://schemas.openxmlformats.org/officeDocument/2006/math">
                    <m:r>
                      <a:rPr lang="en-US" i="1">
                        <a:latin typeface="Cambria Math" panose="02040503050406030204" pitchFamily="18" charset="0"/>
                      </a:rPr>
                      <m:t>𝑚</m:t>
                    </m:r>
                    <m:r>
                      <a:rPr lang="en-US">
                        <a:latin typeface="Cambria Math" panose="02040503050406030204" pitchFamily="18" charset="0"/>
                      </a:rPr>
                      <m:t>×</m:t>
                    </m:r>
                    <m:r>
                      <a:rPr lang="en-US" i="1">
                        <a:latin typeface="Cambria Math" panose="02040503050406030204" pitchFamily="18" charset="0"/>
                      </a:rPr>
                      <m:t>𝑛</m:t>
                    </m:r>
                  </m:oMath>
                </a14:m>
                <a:r>
                  <a:rPr lang="en-US" dirty="0"/>
                  <a:t>, we assume that </a:t>
                </a:r>
                <a14:m>
                  <m:oMath xmlns:m="http://schemas.openxmlformats.org/officeDocument/2006/math">
                    <m:r>
                      <a:rPr lang="en-US" i="1">
                        <a:latin typeface="Cambria Math" panose="02040503050406030204" pitchFamily="18" charset="0"/>
                      </a:rPr>
                      <m:t>𝑚</m:t>
                    </m:r>
                    <m:r>
                      <a:rPr lang="en-US">
                        <a:latin typeface="Cambria Math" panose="02040503050406030204" pitchFamily="18" charset="0"/>
                      </a:rPr>
                      <m:t>=2</m:t>
                    </m:r>
                    <m:r>
                      <a:rPr lang="en-US" i="1">
                        <a:latin typeface="Cambria Math" panose="02040503050406030204" pitchFamily="18" charset="0"/>
                      </a:rPr>
                      <m:t>𝑎</m:t>
                    </m:r>
                    <m:r>
                      <a:rPr lang="en-US">
                        <a:latin typeface="Cambria Math" panose="02040503050406030204" pitchFamily="18" charset="0"/>
                      </a:rPr>
                      <m:t>+1</m:t>
                    </m:r>
                  </m:oMath>
                </a14:m>
                <a:r>
                  <a:rPr lang="en-US" dirty="0"/>
                  <a:t> and </a:t>
                </a:r>
                <a14:m>
                  <m:oMath xmlns:m="http://schemas.openxmlformats.org/officeDocument/2006/math">
                    <m:r>
                      <a:rPr lang="en-US" i="1">
                        <a:latin typeface="Cambria Math" panose="02040503050406030204" pitchFamily="18" charset="0"/>
                      </a:rPr>
                      <m:t>𝑛</m:t>
                    </m:r>
                    <m:r>
                      <a:rPr lang="en-US">
                        <a:latin typeface="Cambria Math" panose="02040503050406030204" pitchFamily="18" charset="0"/>
                      </a:rPr>
                      <m:t>=2</m:t>
                    </m:r>
                    <m:r>
                      <a:rPr lang="en-US" i="1">
                        <a:latin typeface="Cambria Math" panose="02040503050406030204" pitchFamily="18" charset="0"/>
                      </a:rPr>
                      <m:t>𝑏</m:t>
                    </m:r>
                    <m:r>
                      <a:rPr lang="en-US">
                        <a:latin typeface="Cambria Math" panose="02040503050406030204" pitchFamily="18" charset="0"/>
                      </a:rPr>
                      <m:t>+1</m:t>
                    </m:r>
                  </m:oMath>
                </a14:m>
                <a:r>
                  <a:rPr lang="en-US" dirty="0"/>
                  <a:t> where </a:t>
                </a:r>
                <a14:m>
                  <m:oMath xmlns:m="http://schemas.openxmlformats.org/officeDocument/2006/math">
                    <m:r>
                      <a:rPr lang="en-US" i="1">
                        <a:latin typeface="Cambria Math" panose="02040503050406030204" pitchFamily="18" charset="0"/>
                      </a:rPr>
                      <m:t>𝑎</m:t>
                    </m:r>
                  </m:oMath>
                </a14:m>
                <a:r>
                  <a:rPr lang="en-US" dirty="0"/>
                  <a:t> and </a:t>
                </a:r>
                <a14:m>
                  <m:oMath xmlns:m="http://schemas.openxmlformats.org/officeDocument/2006/math">
                    <m:r>
                      <a:rPr lang="en-US" i="1">
                        <a:latin typeface="Cambria Math" panose="02040503050406030204" pitchFamily="18" charset="0"/>
                      </a:rPr>
                      <m:t>𝑏</m:t>
                    </m:r>
                  </m:oMath>
                </a14:m>
                <a:r>
                  <a:rPr lang="en-US" dirty="0"/>
                  <a:t> are positive integers. </a:t>
                </a:r>
                <a:r>
                  <a:rPr lang="en-US" b="1" dirty="0"/>
                  <a:t>(Note: Odd size)</a:t>
                </a:r>
              </a:p>
              <a:p>
                <a:pPr>
                  <a:lnSpc>
                    <a:spcPct val="150000"/>
                  </a:lnSpc>
                  <a:buFont typeface="Wingdings" panose="05000000000000000000" pitchFamily="2" charset="2"/>
                  <a:buChar char="v"/>
                </a:pPr>
                <a:r>
                  <a:rPr lang="en-US" dirty="0"/>
                  <a:t>In general, linear spatial filtering of an image of size </a:t>
                </a:r>
                <a14:m>
                  <m:oMath xmlns:m="http://schemas.openxmlformats.org/officeDocument/2006/math">
                    <m:r>
                      <a:rPr lang="en-US" i="1">
                        <a:latin typeface="Cambria Math" panose="02040503050406030204" pitchFamily="18" charset="0"/>
                      </a:rPr>
                      <m:t>𝑀</m:t>
                    </m:r>
                    <m:r>
                      <a:rPr lang="en-US">
                        <a:latin typeface="Cambria Math" panose="02040503050406030204" pitchFamily="18" charset="0"/>
                      </a:rPr>
                      <m:t>×</m:t>
                    </m:r>
                    <m:r>
                      <a:rPr lang="en-US" i="1">
                        <a:latin typeface="Cambria Math" panose="02040503050406030204" pitchFamily="18" charset="0"/>
                      </a:rPr>
                      <m:t>𝑁</m:t>
                    </m:r>
                  </m:oMath>
                </a14:m>
                <a:r>
                  <a:rPr lang="en-US" dirty="0"/>
                  <a:t> with a filter of size </a:t>
                </a:r>
                <a14:m>
                  <m:oMath xmlns:m="http://schemas.openxmlformats.org/officeDocument/2006/math">
                    <m:r>
                      <a:rPr lang="en-US" i="1">
                        <a:latin typeface="Cambria Math" panose="02040503050406030204" pitchFamily="18" charset="0"/>
                      </a:rPr>
                      <m:t>𝑚</m:t>
                    </m:r>
                    <m:r>
                      <a:rPr lang="en-US">
                        <a:latin typeface="Cambria Math" panose="02040503050406030204" pitchFamily="18" charset="0"/>
                      </a:rPr>
                      <m:t>×</m:t>
                    </m:r>
                    <m:r>
                      <a:rPr lang="en-US" i="1">
                        <a:latin typeface="Cambria Math" panose="02040503050406030204" pitchFamily="18" charset="0"/>
                      </a:rPr>
                      <m:t>𝑛</m:t>
                    </m:r>
                  </m:oMath>
                </a14:m>
                <a:r>
                  <a:rPr lang="en-US" dirty="0"/>
                  <a:t> is given by the expression:</a:t>
                </a:r>
                <a:endParaRPr lang="en-US"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sub>
                        <m:sup>
                          <m:r>
                            <a:rPr lang="en-US" i="1">
                              <a:latin typeface="Cambria Math" panose="02040503050406030204" pitchFamily="18" charset="0"/>
                            </a:rPr>
                            <m:t>𝑎</m:t>
                          </m:r>
                        </m:sup>
                        <m:e>
                          <m:r>
                            <a:rPr lang="en-US">
                              <a:latin typeface="Cambria Math" panose="02040503050406030204" pitchFamily="18" charset="0"/>
                            </a:rPr>
                            <m:t> </m:t>
                          </m:r>
                        </m:e>
                      </m:nary>
                      <m:nary>
                        <m:naryPr>
                          <m:chr m:val="∑"/>
                          <m:limLoc m:val="undOvr"/>
                          <m:grow m:val="on"/>
                          <m:ctrlPr>
                            <a:rPr lang="en-US" i="1">
                              <a:latin typeface="Cambria Math" panose="02040503050406030204" pitchFamily="18" charset="0"/>
                            </a:rPr>
                          </m:ctrlPr>
                        </m:naryPr>
                        <m:sub>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𝑏</m:t>
                          </m:r>
                        </m:sub>
                        <m:sup>
                          <m:r>
                            <a:rPr lang="en-US" i="1">
                              <a:latin typeface="Cambria Math" panose="02040503050406030204" pitchFamily="18" charset="0"/>
                            </a:rPr>
                            <m:t>𝑏</m:t>
                          </m:r>
                        </m:sup>
                        <m:e>
                          <m:r>
                            <a:rPr lang="en-US">
                              <a:latin typeface="Cambria Math" panose="02040503050406030204" pitchFamily="18" charset="0"/>
                            </a:rPr>
                            <m:t> </m:t>
                          </m:r>
                        </m:e>
                      </m:nary>
                      <m:r>
                        <a:rPr lang="en-US" i="1">
                          <a:latin typeface="Cambria Math" panose="02040503050406030204" pitchFamily="18" charset="0"/>
                        </a:rPr>
                        <m:t>𝑤</m:t>
                      </m:r>
                      <m:r>
                        <a:rPr lang="en-US">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r>
                        <a:rPr lang="en-US" i="1">
                          <a:latin typeface="Cambria Math" panose="02040503050406030204" pitchFamily="18" charset="0"/>
                        </a:rPr>
                        <m:t>𝑓</m:t>
                      </m:r>
                      <m:r>
                        <a:rPr lang="en-US">
                          <a:latin typeface="Cambria Math" panose="02040503050406030204" pitchFamily="18" charset="0"/>
                        </a:rPr>
                        <m:t>(</m:t>
                      </m:r>
                      <m:r>
                        <a:rPr lang="en-US" i="1">
                          <a:latin typeface="Cambria Math" panose="02040503050406030204" pitchFamily="18" charset="0"/>
                        </a:rPr>
                        <m:t>𝑥</m:t>
                      </m:r>
                      <m:r>
                        <a:rPr lang="en-US">
                          <a:latin typeface="Cambria Math" panose="02040503050406030204" pitchFamily="18" charset="0"/>
                        </a:rPr>
                        <m:t>+</m:t>
                      </m:r>
                      <m:r>
                        <a:rPr lang="en-US" i="1">
                          <a:latin typeface="Cambria Math" panose="02040503050406030204" pitchFamily="18" charset="0"/>
                        </a:rPr>
                        <m:t>𝑠</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𝑡</m:t>
                      </m:r>
                      <m:r>
                        <a:rPr lang="en-US">
                          <a:latin typeface="Cambria Math" panose="02040503050406030204" pitchFamily="18" charset="0"/>
                        </a:rPr>
                        <m:t>)</m:t>
                      </m:r>
                    </m:oMath>
                  </m:oMathPara>
                </a14:m>
                <a:endParaRPr lang="en-US" dirty="0"/>
              </a:p>
              <a:p>
                <a:pPr lvl="0">
                  <a:lnSpc>
                    <a:spcPct val="150000"/>
                  </a:lnSpc>
                  <a:buFont typeface="Wingdings" panose="05000000000000000000" pitchFamily="2" charset="2"/>
                  <a:buChar char="v"/>
                </a:pPr>
                <a:endParaRPr lang="en-US" dirty="0"/>
              </a:p>
              <a:p>
                <a:endParaRPr lang="en-US" dirty="0"/>
              </a:p>
            </p:txBody>
          </p:sp>
        </mc:Choice>
        <mc:Fallback xmlns="">
          <p:sp>
            <p:nvSpPr>
              <p:cNvPr id="3" name="Content Placeholder 2">
                <a:extLst>
                  <a:ext uri="{FF2B5EF4-FFF2-40B4-BE49-F238E27FC236}">
                    <a16:creationId xmlns:a16="http://schemas.microsoft.com/office/drawing/2014/main" id="{0D49BF4E-ADCA-4C24-997A-D1ACD3168B43}"/>
                  </a:ext>
                </a:extLst>
              </p:cNvPr>
              <p:cNvSpPr>
                <a:spLocks noGrp="1" noRot="1" noChangeAspect="1" noMove="1" noResize="1" noEditPoints="1" noAdjustHandles="1" noChangeArrowheads="1" noChangeShapeType="1" noTextEdit="1"/>
              </p:cNvSpPr>
              <p:nvPr>
                <p:ph idx="1"/>
              </p:nvPr>
            </p:nvSpPr>
            <p:spPr>
              <a:blipFill>
                <a:blip r:embed="rId2"/>
                <a:stretch>
                  <a:fillRect l="-1455" r="-30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499833C-8F72-4A77-BA2E-4D8EF55945F7}"/>
              </a:ext>
            </a:extLst>
          </p:cNvPr>
          <p:cNvSpPr>
            <a:spLocks noGrp="1"/>
          </p:cNvSpPr>
          <p:nvPr>
            <p:ph type="dt" sz="half" idx="10"/>
          </p:nvPr>
        </p:nvSpPr>
        <p:spPr/>
        <p:txBody>
          <a:bodyPr/>
          <a:lstStyle/>
          <a:p>
            <a:fld id="{DD71D2A2-51E0-4B2B-A1C3-E103D9B96CCE}" type="datetime1">
              <a:rPr lang="en-US" smtClean="0"/>
              <a:t>11/17/2024</a:t>
            </a:fld>
            <a:endParaRPr lang="en-US"/>
          </a:p>
        </p:txBody>
      </p:sp>
      <p:sp>
        <p:nvSpPr>
          <p:cNvPr id="5" name="Footer Placeholder 4">
            <a:extLst>
              <a:ext uri="{FF2B5EF4-FFF2-40B4-BE49-F238E27FC236}">
                <a16:creationId xmlns:a16="http://schemas.microsoft.com/office/drawing/2014/main" id="{F281C020-DD0B-4449-8BE2-2965130FD665}"/>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6DD5CF2C-E4BE-4782-96D2-37D6C74919CF}"/>
              </a:ext>
            </a:extLst>
          </p:cNvPr>
          <p:cNvSpPr>
            <a:spLocks noGrp="1"/>
          </p:cNvSpPr>
          <p:nvPr>
            <p:ph type="sldNum" sz="quarter" idx="12"/>
          </p:nvPr>
        </p:nvSpPr>
        <p:spPr/>
        <p:txBody>
          <a:bodyPr/>
          <a:lstStyle/>
          <a:p>
            <a:fld id="{A764D214-15FA-44EA-90A9-5C0F2003FD5D}" type="slidenum">
              <a:rPr lang="en-US" smtClean="0"/>
              <a:t>8</a:t>
            </a:fld>
            <a:endParaRPr lang="en-US"/>
          </a:p>
        </p:txBody>
      </p:sp>
    </p:spTree>
    <p:extLst>
      <p:ext uri="{BB962C8B-B14F-4D97-AF65-F5344CB8AC3E}">
        <p14:creationId xmlns:p14="http://schemas.microsoft.com/office/powerpoint/2010/main" val="311227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C980-4A41-4C34-926E-36A4A22BD963}"/>
              </a:ext>
            </a:extLst>
          </p:cNvPr>
          <p:cNvSpPr>
            <a:spLocks noGrp="1"/>
          </p:cNvSpPr>
          <p:nvPr>
            <p:ph type="title"/>
          </p:nvPr>
        </p:nvSpPr>
        <p:spPr/>
        <p:txBody>
          <a:bodyPr/>
          <a:lstStyle/>
          <a:p>
            <a:r>
              <a:rPr lang="en-US" dirty="0"/>
              <a:t>Spatial Correlation and Convolution</a:t>
            </a:r>
          </a:p>
        </p:txBody>
      </p:sp>
      <p:sp>
        <p:nvSpPr>
          <p:cNvPr id="3" name="Content Placeholder 2">
            <a:extLst>
              <a:ext uri="{FF2B5EF4-FFF2-40B4-BE49-F238E27FC236}">
                <a16:creationId xmlns:a16="http://schemas.microsoft.com/office/drawing/2014/main" id="{2D882B4A-364D-430C-982B-A213E8033FA6}"/>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t>Correlation is the process of moving a filter mask over the image and computing the sum of the products at each location.</a:t>
            </a:r>
          </a:p>
          <a:p>
            <a:pPr algn="just">
              <a:lnSpc>
                <a:spcPct val="150000"/>
              </a:lnSpc>
              <a:buFont typeface="Wingdings" panose="05000000000000000000" pitchFamily="2" charset="2"/>
              <a:buChar char="v"/>
            </a:pPr>
            <a:r>
              <a:rPr lang="en-US" dirty="0"/>
              <a:t>Convolution process is same except that the filter is first rotated by 180 degree.</a:t>
            </a:r>
          </a:p>
        </p:txBody>
      </p:sp>
      <p:sp>
        <p:nvSpPr>
          <p:cNvPr id="4" name="Date Placeholder 3">
            <a:extLst>
              <a:ext uri="{FF2B5EF4-FFF2-40B4-BE49-F238E27FC236}">
                <a16:creationId xmlns:a16="http://schemas.microsoft.com/office/drawing/2014/main" id="{A42C8FF5-3AA5-4B20-B01C-1363A84415CD}"/>
              </a:ext>
            </a:extLst>
          </p:cNvPr>
          <p:cNvSpPr>
            <a:spLocks noGrp="1"/>
          </p:cNvSpPr>
          <p:nvPr>
            <p:ph type="dt" sz="half" idx="10"/>
          </p:nvPr>
        </p:nvSpPr>
        <p:spPr/>
        <p:txBody>
          <a:bodyPr/>
          <a:lstStyle/>
          <a:p>
            <a:fld id="{47AF83FF-FC6C-4C51-9D8A-2829E2C4E6AA}" type="datetime1">
              <a:rPr lang="en-US" smtClean="0"/>
              <a:t>11/17/2024</a:t>
            </a:fld>
            <a:endParaRPr lang="en-US"/>
          </a:p>
        </p:txBody>
      </p:sp>
      <p:sp>
        <p:nvSpPr>
          <p:cNvPr id="5" name="Footer Placeholder 4">
            <a:extLst>
              <a:ext uri="{FF2B5EF4-FFF2-40B4-BE49-F238E27FC236}">
                <a16:creationId xmlns:a16="http://schemas.microsoft.com/office/drawing/2014/main" id="{3EEA2F2A-C203-4AE0-9C0C-39D11FBC4AFD}"/>
              </a:ext>
            </a:extLst>
          </p:cNvPr>
          <p:cNvSpPr>
            <a:spLocks noGrp="1"/>
          </p:cNvSpPr>
          <p:nvPr>
            <p:ph type="ftr" sz="quarter" idx="11"/>
          </p:nvPr>
        </p:nvSpPr>
        <p:spPr/>
        <p:txBody>
          <a:bodyPr/>
          <a:lstStyle/>
          <a:p>
            <a:r>
              <a:rPr lang="en-US"/>
              <a:t>Sharpening and Spatial Filters</a:t>
            </a:r>
          </a:p>
        </p:txBody>
      </p:sp>
      <p:sp>
        <p:nvSpPr>
          <p:cNvPr id="6" name="Slide Number Placeholder 5">
            <a:extLst>
              <a:ext uri="{FF2B5EF4-FFF2-40B4-BE49-F238E27FC236}">
                <a16:creationId xmlns:a16="http://schemas.microsoft.com/office/drawing/2014/main" id="{1F789302-6B30-4742-8D16-89B0DD0DCD13}"/>
              </a:ext>
            </a:extLst>
          </p:cNvPr>
          <p:cNvSpPr>
            <a:spLocks noGrp="1"/>
          </p:cNvSpPr>
          <p:nvPr>
            <p:ph type="sldNum" sz="quarter" idx="12"/>
          </p:nvPr>
        </p:nvSpPr>
        <p:spPr/>
        <p:txBody>
          <a:bodyPr/>
          <a:lstStyle/>
          <a:p>
            <a:fld id="{A764D214-15FA-44EA-90A9-5C0F2003FD5D}" type="slidenum">
              <a:rPr lang="en-US" smtClean="0"/>
              <a:t>9</a:t>
            </a:fld>
            <a:endParaRPr lang="en-US"/>
          </a:p>
        </p:txBody>
      </p:sp>
    </p:spTree>
    <p:extLst>
      <p:ext uri="{BB962C8B-B14F-4D97-AF65-F5344CB8AC3E}">
        <p14:creationId xmlns:p14="http://schemas.microsoft.com/office/powerpoint/2010/main" val="38734435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1728</TotalTime>
  <Words>5500</Words>
  <Application>Microsoft Office PowerPoint</Application>
  <PresentationFormat>Widescreen</PresentationFormat>
  <Paragraphs>1303</Paragraphs>
  <Slides>63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Calibri</vt:lpstr>
      <vt:lpstr>Cambria Math</vt:lpstr>
      <vt:lpstr>Georgia</vt:lpstr>
      <vt:lpstr>Symbol</vt:lpstr>
      <vt:lpstr>Times New Roman</vt:lpstr>
      <vt:lpstr>Wingdings</vt:lpstr>
      <vt:lpstr>Retrospect</vt:lpstr>
      <vt:lpstr>Chapter 3 ~ Intensity Transformation and Spatial Filtering</vt:lpstr>
      <vt:lpstr>Fundamentals of Spatial Filtering</vt:lpstr>
      <vt:lpstr>Spatial Domain</vt:lpstr>
      <vt:lpstr>Spatial Filtering</vt:lpstr>
      <vt:lpstr>Spatial Filtering</vt:lpstr>
      <vt:lpstr>Spatial Filtering</vt:lpstr>
      <vt:lpstr>Linear Spatial Filtering</vt:lpstr>
      <vt:lpstr>Linear Spatial Filtering</vt:lpstr>
      <vt:lpstr>Spatial Correlation and Convolution</vt:lpstr>
      <vt:lpstr>Spatial Correlation and Convolution</vt:lpstr>
      <vt:lpstr>Spatial Correlation and Convolution</vt:lpstr>
      <vt:lpstr>Spatial Correlation and Convolution</vt:lpstr>
      <vt:lpstr>Spatial Correlation and Convolution</vt:lpstr>
      <vt:lpstr>Vector Representation of Linear Filtering</vt:lpstr>
      <vt:lpstr>Vector Representation of Linear Filtering</vt:lpstr>
      <vt:lpstr>Generating spatial filter masks</vt:lpstr>
      <vt:lpstr>Classification of spatial filter</vt:lpstr>
      <vt:lpstr>Smoothing spatial filter</vt:lpstr>
      <vt:lpstr>Linear smoothing spatial filter</vt:lpstr>
      <vt:lpstr>Linear smoothing spatial filter</vt:lpstr>
      <vt:lpstr>Linear smoothing spatial filter</vt:lpstr>
      <vt:lpstr>Standard average filter</vt:lpstr>
      <vt:lpstr>Standard average filter</vt:lpstr>
      <vt:lpstr>Standard average filter</vt:lpstr>
      <vt:lpstr>Weighted average filter</vt:lpstr>
      <vt:lpstr>Standard average filter</vt:lpstr>
      <vt:lpstr>Non-linear Smoothing Spatial Filter (Order Statistics)</vt:lpstr>
      <vt:lpstr>Non-linear Smoothing Spatial Filter</vt:lpstr>
      <vt:lpstr>Non-linear Smoothing Spatial Filter</vt:lpstr>
      <vt:lpstr>Sharpening Spatial Filters</vt:lpstr>
      <vt:lpstr>Foundation</vt:lpstr>
      <vt:lpstr>Foundation</vt:lpstr>
      <vt:lpstr>Foundation</vt:lpstr>
      <vt:lpstr>Foundation</vt:lpstr>
      <vt:lpstr>Foundation</vt:lpstr>
      <vt:lpstr>Foundation</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Using the Second Derivative for Image Sharpening The Laplacian </vt:lpstr>
      <vt:lpstr>Unsharp Masking and High Boost Filtering</vt:lpstr>
      <vt:lpstr>Unsharp Masking and High Boost Filtering</vt:lpstr>
      <vt:lpstr>Unsharp Masking and High Boost Filtering</vt:lpstr>
      <vt:lpstr>Unsharp Masking and High Boost Filtering</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Using First-Order Derivatives for (Nonlinear) Image Sharpening The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Mahedy Hasan</dc:creator>
  <cp:lastModifiedBy>Mahedy Hasan</cp:lastModifiedBy>
  <cp:revision>86</cp:revision>
  <dcterms:created xsi:type="dcterms:W3CDTF">2022-10-16T02:27:41Z</dcterms:created>
  <dcterms:modified xsi:type="dcterms:W3CDTF">2024-11-17T03:02:10Z</dcterms:modified>
</cp:coreProperties>
</file>