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4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89" r:id="rId36"/>
    <p:sldId id="290" r:id="rId37"/>
    <p:sldId id="291" r:id="rId38"/>
    <p:sldId id="293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2436-9C12-4390-A1BC-DDA682D9927C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F2E3D-BD1B-4B27-9E61-008444521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102;p1:notes">
            <a:extLst>
              <a:ext uri="{FF2B5EF4-FFF2-40B4-BE49-F238E27FC236}">
                <a16:creationId xmlns:a16="http://schemas.microsoft.com/office/drawing/2014/main" id="{0D28FADC-15A6-A651-B0F3-3C5F8E37DB8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Google Shape;103;p1:notes">
            <a:extLst>
              <a:ext uri="{FF2B5EF4-FFF2-40B4-BE49-F238E27FC236}">
                <a16:creationId xmlns:a16="http://schemas.microsoft.com/office/drawing/2014/main" id="{8495154E-5505-94FC-4CC4-8BA76117B7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Google Shape;104;p1:notes">
            <a:extLst>
              <a:ext uri="{FF2B5EF4-FFF2-40B4-BE49-F238E27FC236}">
                <a16:creationId xmlns:a16="http://schemas.microsoft.com/office/drawing/2014/main" id="{A5926B42-A30B-8697-7DE0-7ABF7D472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583C7E7D-BCD1-4AEB-8C5B-C76AE99D350A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5" name="Google Shape;105;p1:notes">
            <a:extLst>
              <a:ext uri="{FF2B5EF4-FFF2-40B4-BE49-F238E27FC236}">
                <a16:creationId xmlns:a16="http://schemas.microsoft.com/office/drawing/2014/main" id="{DB2F1E17-6A0A-DE12-C55E-86E4B89255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/>
            </a:pPr>
            <a:r>
              <a:rPr lang="en-US"/>
              <a:t>3/3/2023</a:t>
            </a:r>
            <a:endParaRPr/>
          </a:p>
        </p:txBody>
      </p:sp>
      <p:sp>
        <p:nvSpPr>
          <p:cNvPr id="106" name="Google Shape;106;p1:notes">
            <a:extLst>
              <a:ext uri="{FF2B5EF4-FFF2-40B4-BE49-F238E27FC236}">
                <a16:creationId xmlns:a16="http://schemas.microsoft.com/office/drawing/2014/main" id="{E79D12D8-0257-F491-81C3-11DA46A2F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</p:spPr>
        <p:txBody>
          <a:bodyPr spcFirstLastPara="1" wrap="square" lIns="91425" tIns="45700" rIns="91425" bIns="45700" anchorCtr="0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07" name="Google Shape;107;p1:notes">
            <a:extLst>
              <a:ext uri="{FF2B5EF4-FFF2-40B4-BE49-F238E27FC236}">
                <a16:creationId xmlns:a16="http://schemas.microsoft.com/office/drawing/2014/main" id="{4CFDF251-444F-6108-0D80-4E8941B176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FF28-FEAA-4AA7-9E92-D1490AC17C9B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E01B-DCCB-40D9-93F4-BD08043CC882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724A-8F59-42B6-BBD4-D655C7A8F28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3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B284-1DCD-4A6E-B242-95A8C7DBF476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0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E893-AF95-4B53-8720-851197D0F9C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A0BB-6D30-4D91-B34D-C3B9E0DBBB6D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9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6AA-E53F-4335-BFE2-711ED8E5C836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547C-DAC1-465C-A499-321CEACDA450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Image Compression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17C8A6-EDBE-41A9-89C6-7F494DF4CFEB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Image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8B88-5262-4492-8EA7-F9F5CF1FE19A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0FDA5D-EC53-407A-AC8F-DE5AD637062C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Image Compression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9A9A45-9975-4106-A423-3CB950174F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1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>
            <a:extLst>
              <a:ext uri="{FF2B5EF4-FFF2-40B4-BE49-F238E27FC236}">
                <a16:creationId xmlns:a16="http://schemas.microsoft.com/office/drawing/2014/main" id="{D0B6E642-0AEC-E2E1-8E6B-224D956101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76337" y="3074987"/>
            <a:ext cx="9839325" cy="708025"/>
          </a:xfrm>
        </p:spPr>
        <p:txBody>
          <a:bodyPr spcFirstLastPara="1" wrap="square" lIns="91425" tIns="45700" rIns="91425" bIns="45700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  <a:defRPr/>
            </a:pPr>
            <a:r>
              <a:rPr lang="en-US" sz="4000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8 ~ Image Compression</a:t>
            </a:r>
            <a:endParaRPr sz="4000" i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51" name="Google Shape;110;p13">
            <a:extLst>
              <a:ext uri="{FF2B5EF4-FFF2-40B4-BE49-F238E27FC236}">
                <a16:creationId xmlns:a16="http://schemas.microsoft.com/office/drawing/2014/main" id="{0D3523BE-D679-6F5E-A491-8E476C03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4552950"/>
            <a:ext cx="58943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S. M. Mahedy Hasan</a:t>
            </a:r>
            <a:endParaRPr lang="en-US" altLang="en-US"/>
          </a:p>
          <a:p>
            <a:pPr algn="ctr">
              <a:lnSpc>
                <a:spcPct val="150000"/>
              </a:lnSpc>
            </a:pP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Assistant Professor, Dept. of CSE</a:t>
            </a:r>
            <a:endParaRPr lang="en-US" altLang="en-US"/>
          </a:p>
          <a:p>
            <a:pPr algn="ctr">
              <a:lnSpc>
                <a:spcPct val="150000"/>
              </a:lnSpc>
            </a:pPr>
            <a:r>
              <a:rPr lang="en-US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RUET, Rajshahi-6204, Bangladesh.</a:t>
            </a:r>
            <a:endParaRPr lang="en-US" altLang="en-US"/>
          </a:p>
        </p:txBody>
      </p:sp>
      <p:pic>
        <p:nvPicPr>
          <p:cNvPr id="27652" name="Google Shape;111;p13">
            <a:extLst>
              <a:ext uri="{FF2B5EF4-FFF2-40B4-BE49-F238E27FC236}">
                <a16:creationId xmlns:a16="http://schemas.microsoft.com/office/drawing/2014/main" id="{49C2078E-AB43-3A2F-1CEE-DC7851F3792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63" y="669925"/>
            <a:ext cx="1108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112;p13">
            <a:extLst>
              <a:ext uri="{FF2B5EF4-FFF2-40B4-BE49-F238E27FC236}">
                <a16:creationId xmlns:a16="http://schemas.microsoft.com/office/drawing/2014/main" id="{BDEB3B97-60E0-F025-7E98-C44972BFD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14300"/>
            <a:ext cx="3054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Heaven’s Light is Our Guide</a:t>
            </a:r>
            <a:endParaRPr lang="en-US" altLang="en-US"/>
          </a:p>
        </p:txBody>
      </p:sp>
      <p:sp>
        <p:nvSpPr>
          <p:cNvPr id="27654" name="Google Shape;113;p13">
            <a:extLst>
              <a:ext uri="{FF2B5EF4-FFF2-40B4-BE49-F238E27FC236}">
                <a16:creationId xmlns:a16="http://schemas.microsoft.com/office/drawing/2014/main" id="{07C81C72-056A-B02C-FD2A-508CCFD41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1928813"/>
            <a:ext cx="897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Department of Computer Science &amp; Engineering</a:t>
            </a:r>
            <a:endParaRPr lang="en-US" altLang="en-US" dirty="0"/>
          </a:p>
          <a:p>
            <a:pPr algn="ctr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Rajshahi University of Engineering &amp; Technology, Rajshahi-6204, Bangladesh.</a:t>
            </a: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C1C74-B735-BB16-320D-997E6828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9A40-3C32-4750-95A8-86BC8C35094E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A867C-3586-A418-F3C5-2836B293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Mathematical Tools Used in Digital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C6B02-A5A9-85AB-CEDE-077227C6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CA9C9-CED9-4A10-979B-54DBF32CAC7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E86D-04BE-4089-AFE5-E3F35134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Redundancy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4509E1-6C8D-4649-AA73-B8F373BF2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288" y="2347913"/>
            <a:ext cx="7905750" cy="30194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152A-4C57-44CA-B542-65346323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178E-6FC2-4A8F-8B2D-0064D246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8790-9167-4E39-8632-F7A34691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48B95-6C49-4C3C-88B0-692F291D1F33}"/>
              </a:ext>
            </a:extLst>
          </p:cNvPr>
          <p:cNvSpPr/>
          <p:nvPr/>
        </p:nvSpPr>
        <p:spPr>
          <a:xfrm>
            <a:off x="2333414" y="5367338"/>
            <a:ext cx="7567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+mj-lt"/>
              </a:rPr>
              <a:t>Figure 1: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Computer generated bit images with (a) coding redundancy, (b) inter-pixel redundancy, and (c) psycho-visual redundancy.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398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F2E3-0335-4DAD-BA38-B0E9ECC1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A65A-805C-4792-9F8A-CE15297F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Code: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a list of symbols (letters, numbers, bits etc.)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Code word: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a sequence of symbols used to represent some information (e.g., gray levels).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b="1" dirty="0">
                <a:solidFill>
                  <a:schemeClr val="tx1"/>
                </a:solidFill>
                <a:latin typeface="+mj-lt"/>
              </a:rPr>
              <a:t>Code word length: 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number of symbols in a code word.</a:t>
            </a: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Use short code </a:t>
            </a:r>
            <a:r>
              <a:rPr lang="en-US" spc="-15" dirty="0">
                <a:solidFill>
                  <a:schemeClr val="tx1"/>
                </a:solidFill>
                <a:latin typeface="+mj-lt"/>
                <a:cs typeface="Calibri"/>
              </a:rPr>
              <a:t>words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instead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of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long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ones.</a:t>
            </a:r>
            <a:endParaRPr lang="en-US" dirty="0">
              <a:solidFill>
                <a:schemeClr val="tx1"/>
              </a:solidFill>
              <a:latin typeface="+mj-lt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Can use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variable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length codes, so that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most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common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values </a:t>
            </a:r>
            <a:r>
              <a:rPr lang="en-US" spc="-20" dirty="0">
                <a:solidFill>
                  <a:schemeClr val="tx1"/>
                </a:solidFill>
                <a:latin typeface="+mj-lt"/>
                <a:cs typeface="Calibri"/>
              </a:rPr>
              <a:t>have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shortest 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codes.</a:t>
            </a:r>
            <a:endParaRPr lang="en-US" dirty="0">
              <a:solidFill>
                <a:schemeClr val="tx1"/>
              </a:solidFill>
              <a:latin typeface="+mj-lt"/>
              <a:cs typeface="Calibri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B0972-23C6-41B8-87CD-2192106E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28C9-45FA-49E1-954B-8B2B9A2D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85AB-F481-4859-8293-4429651F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BD269D0-604D-4E7E-98B5-43030182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85" y="4165776"/>
            <a:ext cx="5638800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49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CEA6-744C-45DF-90B9-B0241B76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66AF1-BEA2-436E-A836-FF38FC0F4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Assume that, a discrete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interval of [0 to L-1] represents gray levels of an image and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occurs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1, …….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represents the no of bits to present each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Average no of bits required to represent each pixel,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Total no of bits required to present the image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66AF1-BEA2-436E-A836-FF38FC0F4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ABED-A313-48CF-BBA7-00864F35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7A33-DFCF-41E6-81FA-21C4B81F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CA93D-8D1B-4034-B86F-367A9DEC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C070-8E95-43BA-99A6-155CA5D9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5E25-54C8-4596-98B9-5D8907CD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an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DB76-795E-4DC5-AC25-4795CA8B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BCCF-678D-4E89-A018-7CC35973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59A6-52D5-418E-835C-8EA02DE5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13</a:t>
            </a:fld>
            <a:endParaRPr 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A031079-9CC5-45E8-A907-8A1168BB03E7}"/>
              </a:ext>
            </a:extLst>
          </p:cNvPr>
          <p:cNvSpPr/>
          <p:nvPr/>
        </p:nvSpPr>
        <p:spPr>
          <a:xfrm>
            <a:off x="1231165" y="2219677"/>
            <a:ext cx="6864550" cy="1707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056949-547F-41EE-A69B-8EB9827E0AB2}"/>
                  </a:ext>
                </a:extLst>
              </p:cNvPr>
              <p:cNvSpPr/>
              <p:nvPr/>
            </p:nvSpPr>
            <p:spPr>
              <a:xfrm>
                <a:off x="1223053" y="4151452"/>
                <a:ext cx="10358511" cy="2012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=.25∗2+.47∗1+.25∗3+.03∗3=1.81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𝑟𝑒𝑝𝑟𝑒𝑠𝑒𝑛𝑡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=256∗256∗1.8=118,621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𝐶𝑜𝑚𝑝𝑟𝑒𝑠𝑠𝑖𝑜𝑛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𝑟𝑎𝑡𝑖𝑜𝑛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256∗256∗8/256∗256∗1.81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=4.42:1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𝑅𝑒𝑙𝑎𝑡𝑖𝑣𝑒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𝑟𝑒𝑑𝑢𝑛𝑐𝑑𝑎𝑛𝑐𝑦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4.42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=0.774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+mj-lt"/>
                    <a:ea typeface="Cambria" panose="02040503050406030204" pitchFamily="18" charset="0"/>
                  </a:rPr>
                  <a:t>Therefore, 77.4% of data in the original 8 bit 2D intensity array is redundant.</a:t>
                </a:r>
                <a:endParaRPr lang="en-US" b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8056949-547F-41EE-A69B-8EB9827E0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53" y="4151452"/>
                <a:ext cx="10358511" cy="2012987"/>
              </a:xfrm>
              <a:prstGeom prst="rect">
                <a:avLst/>
              </a:prstGeom>
              <a:blipFill>
                <a:blip r:embed="rId3"/>
                <a:stretch>
                  <a:fillRect l="-530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0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5491-6E3A-488D-AE43-CFF27A58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26B7-4989-4EFC-AAB0-FE287499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43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Key Points: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As the preceding example shows, </a:t>
            </a:r>
            <a:r>
              <a:rPr lang="en-US" i="1" dirty="0">
                <a:solidFill>
                  <a:schemeClr val="tx1"/>
                </a:solidFill>
              </a:rPr>
              <a:t>coding redundancy </a:t>
            </a:r>
            <a:r>
              <a:rPr lang="en-US" dirty="0">
                <a:solidFill>
                  <a:schemeClr val="tx1"/>
                </a:solidFill>
              </a:rPr>
              <a:t>is present when the codes assigned to a set of events (such as intensity values) do not take full advantage of the probabilities of the events.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Coding redundancy is almost always present when the intensities of an image are represented using a natural binary code.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natural consequence is that, for most images, certain intensities are more probable than others (that is, the histograms of most images are not uniform). A natural binary encoding assigns the same number of bits to both the most and least probable values, failing to minimize, and resulting in coding redundancy.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44A35-006F-4F1E-8ADC-E74D455C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FBC8-64C1-4D8E-BE17-BA37F78F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D2A7-1AEE-4A2D-A1EA-3D24B6FD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B088-8331-467E-BC9A-3FC2D13B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Interpixel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9F92-951F-4463-AEED-B2201C00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252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Due to correlation between neighboring pixels in an image.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Any pixel value can reasonably predicted by its neighbors.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Parts of an images are highly correlated. We can predict a given pixel from its neighbor.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Consider the computer-generated collection of constant intensity lines in </a:t>
            </a:r>
            <a:r>
              <a:rPr lang="en-US" b="1" dirty="0">
                <a:solidFill>
                  <a:schemeClr val="tx1"/>
                </a:solidFill>
              </a:rPr>
              <a:t>Fig.1(b) </a:t>
            </a:r>
            <a:r>
              <a:rPr lang="en-US" dirty="0">
                <a:solidFill>
                  <a:schemeClr val="tx1"/>
                </a:solidFill>
              </a:rPr>
              <a:t>. In the corresponding 2-D intensity array: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All 256 intensities are equally probable. As </a:t>
            </a:r>
            <a:r>
              <a:rPr lang="en-US" b="1" dirty="0">
                <a:solidFill>
                  <a:schemeClr val="tx1"/>
                </a:solidFill>
              </a:rPr>
              <a:t>Fig. 2 </a:t>
            </a:r>
            <a:r>
              <a:rPr lang="en-US" dirty="0">
                <a:solidFill>
                  <a:schemeClr val="tx1"/>
                </a:solidFill>
              </a:rPr>
              <a:t>shows, the histogram of the image is uniform.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Because the intensity of each line was selected randomly, its pixels are independent of one another in the vertical direction.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Because the pixels along each line are identical, they are maximally correlated (completely dependent on one another) in the horizontal direction.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C1C1-D131-431B-8553-07D55424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EC5D-463D-47A3-96BA-57FD1E5C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4982-98C9-4F2B-AA02-BDB8FD1D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DC2B-F119-4AB7-8B17-BF13CF3D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Interpixel Redundancy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64EBE5-F99D-4564-B27F-9B34483EA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150" y="2276475"/>
            <a:ext cx="7820025" cy="31623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19D0-E6FB-44A0-82A9-F4234C34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EE35-D023-4254-9BF4-005AED8B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F9BF-158A-40F1-B2FC-3D9F6BBA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3218D-BE1E-4AD1-9374-112BB5988CC7}"/>
              </a:ext>
            </a:extLst>
          </p:cNvPr>
          <p:cNvSpPr/>
          <p:nvPr/>
        </p:nvSpPr>
        <p:spPr>
          <a:xfrm>
            <a:off x="2808849" y="5438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+mj-lt"/>
              </a:rPr>
              <a:t>Figure 2: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The intensity histogram of the image in </a:t>
            </a:r>
            <a:r>
              <a:rPr lang="en-US" b="1" dirty="0">
                <a:solidFill>
                  <a:srgbClr val="1E7AB9"/>
                </a:solidFill>
                <a:latin typeface="+mj-lt"/>
              </a:rPr>
              <a:t>Fig.1(b)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74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7136-F648-4A1B-BC59-69FCC186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Psycho-Visual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CD77-87C6-4A94-8FD4-48E3EF94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2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One of the simplest ways to compress a set of data is to remove superfluous data from the 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 In the context of digital image compression, information that is ignored by the human visual system, or is extraneous to the intended use of an image, are obvious candidates for omission.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Thus, the computer-generated image in </a:t>
            </a:r>
            <a:r>
              <a:rPr lang="en-US" sz="1800" b="1" dirty="0">
                <a:solidFill>
                  <a:schemeClr val="tx1"/>
                </a:solidFill>
              </a:rPr>
              <a:t>Fig. 1(c) </a:t>
            </a:r>
            <a:r>
              <a:rPr lang="en-US" sz="1800" dirty="0">
                <a:solidFill>
                  <a:schemeClr val="tx1"/>
                </a:solidFill>
              </a:rPr>
              <a:t>, because it appears to be a homogeneous field of gray, can be represented by its average intensity alone—a single 8-bit value.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 The original bit intensity array is reduced to a single byte, and the resulting compression is(256*256*8)/8 or 65,536:1.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Of course, the original bit image must be recreated to view and/or analyze it, but there would be little or no perceived decrease in reconstructed image quality.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D900-76C0-4C5F-9907-6007ADC3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F223E-4DAD-4DA7-AD04-B89F0324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3E5B-61C0-4B55-9AA7-6BA15C84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7788-0779-437D-8748-230A387B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Psycho-Visual Redundancy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22986D-EE0C-4019-B8D9-B6EBCAFB7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713" y="2124222"/>
            <a:ext cx="7962900" cy="31192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F7C1-4F9D-42D4-A1CD-B5C9B31E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5489B-EA3D-4AA7-89E9-CBC3E36E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3EB6-9AB6-4D96-B070-44331CA6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D17995-9D31-4663-8563-E930DF4131FA}"/>
              </a:ext>
            </a:extLst>
          </p:cNvPr>
          <p:cNvSpPr/>
          <p:nvPr/>
        </p:nvSpPr>
        <p:spPr>
          <a:xfrm>
            <a:off x="3902932" y="54061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+mj-lt"/>
              </a:rPr>
              <a:t>Figure 3: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(a) Histogram of the image in </a:t>
            </a:r>
            <a:r>
              <a:rPr lang="en-US" b="1" dirty="0">
                <a:solidFill>
                  <a:srgbClr val="1E7AB9"/>
                </a:solidFill>
                <a:latin typeface="+mj-lt"/>
              </a:rPr>
              <a:t>Fig. 1(c)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(b) a histogram equalized version of the image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57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9BB0-965B-4227-9416-40530FDE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326B-EA61-4DF1-8371-FA2C34EF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07F5-4573-47D1-BF6D-EC44FAB7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F3AF-10F1-416C-87ED-C0E0276B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3BC046-407E-4416-A81E-36F2B2B5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155140"/>
            <a:ext cx="7791450" cy="34480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4F960B-1FB0-46A6-AB22-E8C7F0263186}"/>
              </a:ext>
            </a:extLst>
          </p:cNvPr>
          <p:cNvSpPr/>
          <p:nvPr/>
        </p:nvSpPr>
        <p:spPr>
          <a:xfrm>
            <a:off x="2064794" y="5859568"/>
            <a:ext cx="8264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+mj-lt"/>
              </a:rPr>
              <a:t>Figure 4: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Functional block diagram of a general image compression system</a:t>
            </a:r>
            <a:r>
              <a:rPr lang="en-US" sz="2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93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CD83-44B7-4C41-9CEA-FB1A4E7A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7337-7B18-4545-8449-90CCDDD5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Objective of compression is to reduce amount of data required to represent an image.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uses the process of removing redundant data.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transforms the 2D pixel array into statistically uncorrelated dataset and it is known as compression.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Compressed image is reconstructed to get original image or an approximation of the image is known as decompression.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If the reconstructed image is same as original image, it is known as lossless compression.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If the reconstructed image is an approximation of the original image, it is known as lossy compression.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A63E-2472-4FBB-8219-EB61B191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CF2F6-7DA0-4571-AFB6-ED488826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EF38-D4D3-407A-A10F-3552D66B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9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3E14-3572-40FD-B1F6-ED60F3B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B639-5E4E-465B-AED9-18E28E6C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encoder of </a:t>
            </a:r>
            <a:r>
              <a:rPr lang="en-US" b="1" dirty="0"/>
              <a:t>Fig. 4 </a:t>
            </a:r>
            <a:r>
              <a:rPr lang="en-US" dirty="0"/>
              <a:t>is designed to remove the redundancies described in the previous sections through a series of three independent operations.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the first stage of the encoding process, a </a:t>
            </a:r>
            <a:r>
              <a:rPr lang="en-US" i="1" dirty="0"/>
              <a:t>mapper </a:t>
            </a:r>
            <a:r>
              <a:rPr lang="en-US" dirty="0"/>
              <a:t>transforms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…) into a (usually nonvisual) format designed to reduce spatial and temporal redundancy.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This operation generally is reversible, and may or may not directly reduce the amount of data required to represent the image.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Run-length coding is an example of a mapping that normally yields compression in the first step of the encoding process.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302-513D-44C1-ACF0-634D4E2A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B7D7-DB27-4582-947F-03F3827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1B02-4CB8-4DA7-AF77-A960B4A6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BB02-72DF-4453-8B91-5D4F7FBC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745E-B13F-4C39-8304-8DC143F8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i="1" dirty="0"/>
              <a:t>quantizer </a:t>
            </a:r>
            <a:r>
              <a:rPr lang="en-US" dirty="0"/>
              <a:t>in </a:t>
            </a:r>
            <a:r>
              <a:rPr lang="en-US" b="1" dirty="0"/>
              <a:t>Fig. 4 </a:t>
            </a:r>
            <a:r>
              <a:rPr lang="en-US" dirty="0"/>
              <a:t>reduces the accuracy of the mapper’s output in accordance with a pre-established fidelity criterion.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goal is to keep irrelevant information out of the compressed representation. As noted earlier, this operation is irreversible.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must be omitted when error-free compression is desired.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DEAE-33BE-4DAE-8652-9884B1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541F4-80A0-4B81-BDAA-D858A9E1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E04B-829C-4484-8DBC-7414BF61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A86C-88C3-4A4A-A9A8-9E575255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4FF9-FD9A-42FE-86DD-0787519DA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the third and final stage of the encoding process, the </a:t>
            </a:r>
            <a:r>
              <a:rPr lang="en-US" i="1" dirty="0"/>
              <a:t>symbol coder </a:t>
            </a:r>
            <a:r>
              <a:rPr lang="en-US" dirty="0"/>
              <a:t>of </a:t>
            </a:r>
            <a:r>
              <a:rPr lang="en-US" b="1" dirty="0"/>
              <a:t>Fig. 4 </a:t>
            </a:r>
            <a:r>
              <a:rPr lang="en-US" dirty="0"/>
              <a:t>generates a fixed-length or variable-length code to represent the quantizer output, and maps the output in accordance with the code.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 many cases, a variable-length code is used.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shortest code words are assigned to the most frequently occurring quantizer output values, thus minimizing coding redundancy.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This operation is reversible. Upon its completion, the input image has been processed for the removal of each of the three redundancies described in the previous sections.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5D0A9-B7FB-4B74-B82B-7ECD03F2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4C88-CDE0-4BDD-98DC-6405ED7A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65AF7-B3E0-4330-9845-C1AD1DFC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9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475C-269B-4B6B-91D3-476FF09B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Decompression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C9BE-F841-4542-85B7-DC50E0FB1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decoder of </a:t>
            </a:r>
            <a:r>
              <a:rPr lang="en-US" b="1" dirty="0"/>
              <a:t>Fig. 4 </a:t>
            </a:r>
            <a:r>
              <a:rPr lang="en-US" dirty="0"/>
              <a:t>contains only two components: a </a:t>
            </a:r>
            <a:r>
              <a:rPr lang="en-US" i="1" dirty="0"/>
              <a:t>symbol decoder </a:t>
            </a:r>
            <a:r>
              <a:rPr lang="en-US" dirty="0"/>
              <a:t>and an </a:t>
            </a:r>
            <a:r>
              <a:rPr lang="en-US" i="1" dirty="0"/>
              <a:t>inverse mapper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They perform, in reverse order, the inverse operations of the encoder’s symbol encoder and mapper.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Because quantization results in irreversible information loss, an inverse quantizer block is not included in the general decoder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5038-8C04-46C6-B9F1-DDB36E9A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2D9B-A707-4206-879A-E0B83D16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DB25-08D4-47F8-9FE4-D3F7981C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2910-F375-4302-945E-4CF45873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vs Lossy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D5DD-CEAA-442D-8312-EB0E5A2C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D70E-11A0-4389-AF72-67AC00A4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CDF-D16E-4506-A7F4-20252D3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B19DA-FB75-4274-8268-2BF6B6F0628F}"/>
              </a:ext>
            </a:extLst>
          </p:cNvPr>
          <p:cNvSpPr/>
          <p:nvPr/>
        </p:nvSpPr>
        <p:spPr>
          <a:xfrm>
            <a:off x="3569551" y="2205609"/>
            <a:ext cx="180066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F2B96-4036-40F5-8798-F902B5837651}"/>
              </a:ext>
            </a:extLst>
          </p:cNvPr>
          <p:cNvSpPr/>
          <p:nvPr/>
        </p:nvSpPr>
        <p:spPr>
          <a:xfrm>
            <a:off x="6471138" y="2205609"/>
            <a:ext cx="180066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Encoder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19F9B-D85A-4EF5-BE69-40546F2E8CBE}"/>
              </a:ext>
            </a:extLst>
          </p:cNvPr>
          <p:cNvSpPr txBox="1"/>
          <p:nvPr/>
        </p:nvSpPr>
        <p:spPr>
          <a:xfrm>
            <a:off x="1285372" y="2258861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Lossless,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921BE-FA0C-4318-98EA-ED76E47BC17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12012" y="2479929"/>
            <a:ext cx="65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5A9C0F-B3A8-4D2B-9B7C-536207AF4EE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70216" y="2479929"/>
            <a:ext cx="110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B75D6F-FF79-4F8C-A02D-22A5E03B69AA}"/>
              </a:ext>
            </a:extLst>
          </p:cNvPr>
          <p:cNvCxnSpPr/>
          <p:nvPr/>
        </p:nvCxnSpPr>
        <p:spPr>
          <a:xfrm>
            <a:off x="3381458" y="1913206"/>
            <a:ext cx="512753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2362CF-AE96-49E7-81CC-B88E0A1B98FC}"/>
              </a:ext>
            </a:extLst>
          </p:cNvPr>
          <p:cNvCxnSpPr/>
          <p:nvPr/>
        </p:nvCxnSpPr>
        <p:spPr>
          <a:xfrm>
            <a:off x="3381458" y="1913206"/>
            <a:ext cx="0" cy="12379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070BC5-09F9-457D-A92C-E55C9D729957}"/>
              </a:ext>
            </a:extLst>
          </p:cNvPr>
          <p:cNvCxnSpPr/>
          <p:nvPr/>
        </p:nvCxnSpPr>
        <p:spPr>
          <a:xfrm>
            <a:off x="3381458" y="3151163"/>
            <a:ext cx="512753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ACD60E-C5BC-40E2-8DC5-E7A6C31045BA}"/>
              </a:ext>
            </a:extLst>
          </p:cNvPr>
          <p:cNvCxnSpPr/>
          <p:nvPr/>
        </p:nvCxnSpPr>
        <p:spPr>
          <a:xfrm>
            <a:off x="8508989" y="1913206"/>
            <a:ext cx="0" cy="12379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F76CC5-A6DE-4DE1-A183-A82F1E441A30}"/>
              </a:ext>
            </a:extLst>
          </p:cNvPr>
          <p:cNvSpPr txBox="1"/>
          <p:nvPr/>
        </p:nvSpPr>
        <p:spPr>
          <a:xfrm>
            <a:off x="5190977" y="3319975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Encoder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130809-4076-4402-A852-6B7794FBB0A1}"/>
              </a:ext>
            </a:extLst>
          </p:cNvPr>
          <p:cNvSpPr/>
          <p:nvPr/>
        </p:nvSpPr>
        <p:spPr>
          <a:xfrm>
            <a:off x="3569551" y="4292441"/>
            <a:ext cx="180066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66927F-686F-426D-AF83-EC91362D5E6D}"/>
              </a:ext>
            </a:extLst>
          </p:cNvPr>
          <p:cNvSpPr/>
          <p:nvPr/>
        </p:nvSpPr>
        <p:spPr>
          <a:xfrm>
            <a:off x="9000125" y="4292441"/>
            <a:ext cx="180066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Encoder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0BB31-DCA8-451E-BCEA-F4AD0DFC27B0}"/>
              </a:ext>
            </a:extLst>
          </p:cNvPr>
          <p:cNvSpPr txBox="1"/>
          <p:nvPr/>
        </p:nvSpPr>
        <p:spPr>
          <a:xfrm>
            <a:off x="1285372" y="4345693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Lossy,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1E359-F358-4CCE-8745-B85EF9858E41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12012" y="4566761"/>
            <a:ext cx="657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A485020-8EB5-462D-9BF3-6D58CEE284D4}"/>
              </a:ext>
            </a:extLst>
          </p:cNvPr>
          <p:cNvSpPr/>
          <p:nvPr/>
        </p:nvSpPr>
        <p:spPr>
          <a:xfrm>
            <a:off x="6503109" y="4292441"/>
            <a:ext cx="1392701" cy="54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Quantizer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8305E4-D6F6-42BB-8CE2-672AAD48F454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>
            <a:off x="5370216" y="4566761"/>
            <a:ext cx="113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53913D-30FE-4E5E-99A2-B7FEC7414D8B}"/>
              </a:ext>
            </a:extLst>
          </p:cNvPr>
          <p:cNvCxnSpPr>
            <a:stCxn id="33" idx="3"/>
            <a:endCxn id="28" idx="1"/>
          </p:cNvCxnSpPr>
          <p:nvPr/>
        </p:nvCxnSpPr>
        <p:spPr>
          <a:xfrm>
            <a:off x="7895810" y="4566761"/>
            <a:ext cx="1104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AE163-07B1-44F5-984F-ACCD52420ACD}"/>
              </a:ext>
            </a:extLst>
          </p:cNvPr>
          <p:cNvCxnSpPr/>
          <p:nvPr/>
        </p:nvCxnSpPr>
        <p:spPr>
          <a:xfrm>
            <a:off x="3381458" y="3953022"/>
            <a:ext cx="777422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2ED85D-D108-4917-8CF4-7B4D4474C070}"/>
              </a:ext>
            </a:extLst>
          </p:cNvPr>
          <p:cNvCxnSpPr/>
          <p:nvPr/>
        </p:nvCxnSpPr>
        <p:spPr>
          <a:xfrm>
            <a:off x="3381458" y="3953022"/>
            <a:ext cx="0" cy="1392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CD378F-231D-4006-A459-6BE786F97468}"/>
              </a:ext>
            </a:extLst>
          </p:cNvPr>
          <p:cNvCxnSpPr/>
          <p:nvPr/>
        </p:nvCxnSpPr>
        <p:spPr>
          <a:xfrm>
            <a:off x="3381458" y="5359791"/>
            <a:ext cx="78310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228819-78EB-44C9-8320-E6378C3C433F}"/>
              </a:ext>
            </a:extLst>
          </p:cNvPr>
          <p:cNvCxnSpPr/>
          <p:nvPr/>
        </p:nvCxnSpPr>
        <p:spPr>
          <a:xfrm>
            <a:off x="11169748" y="3953022"/>
            <a:ext cx="0" cy="140676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864BC0-E2B5-4855-A458-58D7F407B96D}"/>
              </a:ext>
            </a:extLst>
          </p:cNvPr>
          <p:cNvSpPr txBox="1"/>
          <p:nvPr/>
        </p:nvSpPr>
        <p:spPr>
          <a:xfrm>
            <a:off x="6376498" y="5532194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Encoder</a:t>
            </a:r>
          </a:p>
        </p:txBody>
      </p:sp>
    </p:spTree>
    <p:extLst>
      <p:ext uri="{BB962C8B-B14F-4D97-AF65-F5344CB8AC3E}">
        <p14:creationId xmlns:p14="http://schemas.microsoft.com/office/powerpoint/2010/main" val="270809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821B-4044-4062-9212-20DA0526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6D3C-5956-405E-BB43-714C24D2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5600" indent="-342900" algn="just">
              <a:lnSpc>
                <a:spcPct val="15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45" dirty="0">
                <a:latin typeface="+mj-lt"/>
                <a:cs typeface="Calibri"/>
              </a:rPr>
              <a:t>Takes </a:t>
            </a:r>
            <a:r>
              <a:rPr lang="en-US" spc="-10" dirty="0">
                <a:latin typeface="+mj-lt"/>
                <a:cs typeface="Calibri"/>
              </a:rPr>
              <a:t>advantage </a:t>
            </a:r>
            <a:r>
              <a:rPr lang="en-US" spc="-5" dirty="0">
                <a:latin typeface="+mj-lt"/>
                <a:cs typeface="Calibri"/>
              </a:rPr>
              <a:t>of coding</a:t>
            </a:r>
            <a:r>
              <a:rPr lang="en-US" dirty="0">
                <a:latin typeface="+mj-lt"/>
                <a:cs typeface="Calibri"/>
              </a:rPr>
              <a:t> </a:t>
            </a:r>
            <a:r>
              <a:rPr lang="en-US" spc="-5" dirty="0">
                <a:latin typeface="+mj-lt"/>
                <a:cs typeface="Calibri"/>
              </a:rPr>
              <a:t>redundancy.</a:t>
            </a:r>
            <a:endParaRPr lang="en-US" dirty="0">
              <a:latin typeface="+mj-lt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15" dirty="0">
                <a:latin typeface="+mj-lt"/>
                <a:cs typeface="Calibri"/>
              </a:rPr>
              <a:t>Generates </a:t>
            </a:r>
            <a:r>
              <a:rPr lang="en-US" dirty="0">
                <a:latin typeface="+mj-lt"/>
                <a:cs typeface="Calibri"/>
              </a:rPr>
              <a:t>a </a:t>
            </a:r>
            <a:r>
              <a:rPr lang="en-US" spc="-10" dirty="0">
                <a:latin typeface="+mj-lt"/>
                <a:cs typeface="Calibri"/>
              </a:rPr>
              <a:t>variable </a:t>
            </a:r>
            <a:r>
              <a:rPr lang="en-US" spc="-5" dirty="0">
                <a:latin typeface="+mj-lt"/>
                <a:cs typeface="Calibri"/>
              </a:rPr>
              <a:t>length code, as </a:t>
            </a:r>
            <a:r>
              <a:rPr lang="en-US" dirty="0">
                <a:latin typeface="+mj-lt"/>
                <a:cs typeface="Calibri"/>
              </a:rPr>
              <a:t>close </a:t>
            </a:r>
            <a:r>
              <a:rPr lang="en-US" spc="-5" dirty="0">
                <a:latin typeface="+mj-lt"/>
                <a:cs typeface="Calibri"/>
              </a:rPr>
              <a:t>as possible </a:t>
            </a:r>
            <a:r>
              <a:rPr lang="en-US" spc="-15" dirty="0">
                <a:latin typeface="+mj-lt"/>
                <a:cs typeface="Calibri"/>
              </a:rPr>
              <a:t>to </a:t>
            </a:r>
            <a:r>
              <a:rPr lang="en-US" dirty="0">
                <a:latin typeface="+mj-lt"/>
                <a:cs typeface="Calibri"/>
              </a:rPr>
              <a:t>the </a:t>
            </a:r>
            <a:r>
              <a:rPr lang="en-US" spc="-5" dirty="0">
                <a:latin typeface="+mj-lt"/>
                <a:cs typeface="Calibri"/>
              </a:rPr>
              <a:t>theoretical  minimum</a:t>
            </a:r>
            <a:r>
              <a:rPr lang="en-US" dirty="0">
                <a:latin typeface="+mj-lt"/>
                <a:cs typeface="Calibri"/>
              </a:rPr>
              <a:t> </a:t>
            </a:r>
            <a:r>
              <a:rPr lang="en-US" spc="-5" dirty="0">
                <a:latin typeface="+mj-lt"/>
                <a:cs typeface="Calibri"/>
              </a:rPr>
              <a:t>length.</a:t>
            </a:r>
            <a:endParaRPr lang="en-US" dirty="0">
              <a:latin typeface="+mj-lt"/>
              <a:cs typeface="Calibri"/>
            </a:endParaRPr>
          </a:p>
          <a:p>
            <a:pPr marL="355600" indent="-342900" algn="just">
              <a:lnSpc>
                <a:spcPct val="150000"/>
              </a:lnSpc>
              <a:spcBef>
                <a:spcPts val="2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pc="-5" dirty="0">
                <a:latin typeface="+mj-lt"/>
                <a:cs typeface="Calibri"/>
              </a:rPr>
              <a:t>Doesn’t </a:t>
            </a:r>
            <a:r>
              <a:rPr lang="en-US" spc="-25" dirty="0">
                <a:latin typeface="+mj-lt"/>
                <a:cs typeface="Calibri"/>
              </a:rPr>
              <a:t>take </a:t>
            </a:r>
            <a:r>
              <a:rPr lang="en-US" spc="-10" dirty="0">
                <a:latin typeface="+mj-lt"/>
                <a:cs typeface="Calibri"/>
              </a:rPr>
              <a:t>advantage </a:t>
            </a:r>
            <a:r>
              <a:rPr lang="en-US" spc="-5" dirty="0">
                <a:latin typeface="+mj-lt"/>
                <a:cs typeface="Calibri"/>
              </a:rPr>
              <a:t>of </a:t>
            </a:r>
            <a:r>
              <a:rPr lang="en-US" spc="-10" dirty="0">
                <a:latin typeface="+mj-lt"/>
                <a:cs typeface="Calibri"/>
              </a:rPr>
              <a:t>inter-pixel</a:t>
            </a:r>
            <a:r>
              <a:rPr lang="en-US" spc="5" dirty="0">
                <a:latin typeface="+mj-lt"/>
                <a:cs typeface="Calibri"/>
              </a:rPr>
              <a:t> </a:t>
            </a:r>
            <a:r>
              <a:rPr lang="en-US" spc="-5" dirty="0">
                <a:latin typeface="+mj-lt"/>
                <a:cs typeface="Calibri"/>
              </a:rPr>
              <a:t>redundancy.</a:t>
            </a:r>
            <a:endParaRPr lang="en-US" dirty="0">
              <a:latin typeface="+mj-lt"/>
              <a:cs typeface="Calibri"/>
            </a:endParaRPr>
          </a:p>
          <a:p>
            <a:pPr marL="355600" marR="135890" indent="-342900" algn="just">
              <a:lnSpc>
                <a:spcPct val="15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dirty="0">
                <a:latin typeface="+mj-lt"/>
                <a:cs typeface="Calibri"/>
              </a:rPr>
              <a:t>Widely </a:t>
            </a:r>
            <a:r>
              <a:rPr lang="en-US" spc="-5" dirty="0">
                <a:latin typeface="+mj-lt"/>
                <a:cs typeface="Calibri"/>
              </a:rPr>
              <a:t>used as </a:t>
            </a:r>
            <a:r>
              <a:rPr lang="en-US" dirty="0">
                <a:latin typeface="+mj-lt"/>
                <a:cs typeface="Calibri"/>
              </a:rPr>
              <a:t>a </a:t>
            </a:r>
            <a:r>
              <a:rPr lang="en-US" spc="-10" dirty="0">
                <a:latin typeface="+mj-lt"/>
                <a:cs typeface="Calibri"/>
              </a:rPr>
              <a:t>component </a:t>
            </a:r>
            <a:r>
              <a:rPr lang="en-US" spc="-5" dirty="0">
                <a:latin typeface="+mj-lt"/>
                <a:cs typeface="Calibri"/>
              </a:rPr>
              <a:t>(the </a:t>
            </a:r>
            <a:r>
              <a:rPr lang="en-US" spc="-10" dirty="0">
                <a:latin typeface="+mj-lt"/>
                <a:cs typeface="Calibri"/>
              </a:rPr>
              <a:t>symbol </a:t>
            </a:r>
            <a:r>
              <a:rPr lang="en-US" spc="-5" dirty="0">
                <a:latin typeface="+mj-lt"/>
                <a:cs typeface="Calibri"/>
              </a:rPr>
              <a:t>coder) in </a:t>
            </a:r>
            <a:r>
              <a:rPr lang="en-US" spc="-10" dirty="0">
                <a:latin typeface="+mj-lt"/>
                <a:cs typeface="Calibri"/>
              </a:rPr>
              <a:t>many </a:t>
            </a:r>
            <a:r>
              <a:rPr lang="en-US" spc="-5" dirty="0">
                <a:latin typeface="+mj-lt"/>
                <a:cs typeface="Calibri"/>
              </a:rPr>
              <a:t>compression  methods.</a:t>
            </a:r>
            <a:endParaRPr lang="en-US" dirty="0">
              <a:latin typeface="+mj-lt"/>
              <a:cs typeface="Calibri"/>
            </a:endParaRPr>
          </a:p>
          <a:p>
            <a:pPr marL="12700" algn="just">
              <a:lnSpc>
                <a:spcPct val="150000"/>
              </a:lnSpc>
            </a:pPr>
            <a:r>
              <a:rPr lang="en-US" b="1" spc="-5" dirty="0">
                <a:latin typeface="+mj-lt"/>
                <a:cs typeface="Calibri"/>
              </a:rPr>
              <a:t>Algorithm:</a:t>
            </a:r>
            <a:endParaRPr lang="en-US" b="1" dirty="0">
              <a:latin typeface="+mj-lt"/>
              <a:cs typeface="Calibri"/>
            </a:endParaRPr>
          </a:p>
          <a:p>
            <a:pPr marL="353695" indent="-340995" algn="just">
              <a:lnSpc>
                <a:spcPct val="150000"/>
              </a:lnSpc>
              <a:spcBef>
                <a:spcPts val="240"/>
              </a:spcBef>
              <a:buAutoNum type="arabicParenBoth"/>
              <a:tabLst>
                <a:tab pos="354330" algn="l"/>
              </a:tabLst>
            </a:pPr>
            <a:r>
              <a:rPr lang="en-US" spc="-5" dirty="0">
                <a:latin typeface="+mj-lt"/>
                <a:cs typeface="Calibri"/>
              </a:rPr>
              <a:t>Find </a:t>
            </a:r>
            <a:r>
              <a:rPr lang="en-US" dirty="0">
                <a:latin typeface="+mj-lt"/>
                <a:cs typeface="Calibri"/>
              </a:rPr>
              <a:t>the </a:t>
            </a:r>
            <a:r>
              <a:rPr lang="en-US" spc="-20" dirty="0">
                <a:latin typeface="+mj-lt"/>
                <a:cs typeface="Calibri"/>
              </a:rPr>
              <a:t>gray </a:t>
            </a:r>
            <a:r>
              <a:rPr lang="en-US" spc="-10" dirty="0">
                <a:latin typeface="+mj-lt"/>
                <a:cs typeface="Calibri"/>
              </a:rPr>
              <a:t>level</a:t>
            </a:r>
            <a:r>
              <a:rPr lang="en-US" dirty="0">
                <a:latin typeface="+mj-lt"/>
                <a:cs typeface="Calibri"/>
              </a:rPr>
              <a:t> </a:t>
            </a:r>
            <a:r>
              <a:rPr lang="en-US" spc="-5" dirty="0">
                <a:latin typeface="+mj-lt"/>
                <a:cs typeface="Calibri"/>
              </a:rPr>
              <a:t>probabilities</a:t>
            </a:r>
            <a:endParaRPr lang="en-US" dirty="0">
              <a:latin typeface="+mj-lt"/>
              <a:cs typeface="Calibri"/>
            </a:endParaRPr>
          </a:p>
          <a:p>
            <a:pPr marL="353695" indent="-340995" algn="just">
              <a:lnSpc>
                <a:spcPct val="150000"/>
              </a:lnSpc>
              <a:spcBef>
                <a:spcPts val="244"/>
              </a:spcBef>
              <a:buAutoNum type="arabicParenBoth"/>
              <a:tabLst>
                <a:tab pos="354330" algn="l"/>
              </a:tabLst>
            </a:pPr>
            <a:r>
              <a:rPr lang="en-US" spc="-10" dirty="0">
                <a:latin typeface="+mj-lt"/>
                <a:cs typeface="Calibri"/>
              </a:rPr>
              <a:t>Order </a:t>
            </a:r>
            <a:r>
              <a:rPr lang="en-US" dirty="0">
                <a:latin typeface="+mj-lt"/>
                <a:cs typeface="Calibri"/>
              </a:rPr>
              <a:t>the </a:t>
            </a:r>
            <a:r>
              <a:rPr lang="en-US" spc="-10" dirty="0">
                <a:latin typeface="+mj-lt"/>
                <a:cs typeface="Calibri"/>
              </a:rPr>
              <a:t>probabilities, </a:t>
            </a:r>
            <a:r>
              <a:rPr lang="en-US" spc="-15" dirty="0">
                <a:latin typeface="+mj-lt"/>
                <a:cs typeface="Calibri"/>
              </a:rPr>
              <a:t>from </a:t>
            </a:r>
            <a:r>
              <a:rPr lang="en-US" spc="-10" dirty="0">
                <a:latin typeface="+mj-lt"/>
                <a:cs typeface="Calibri"/>
              </a:rPr>
              <a:t>smallest to</a:t>
            </a:r>
            <a:r>
              <a:rPr lang="en-US" spc="65" dirty="0">
                <a:latin typeface="+mj-lt"/>
                <a:cs typeface="Calibri"/>
              </a:rPr>
              <a:t> </a:t>
            </a:r>
            <a:r>
              <a:rPr lang="en-US" spc="-10" dirty="0">
                <a:latin typeface="+mj-lt"/>
                <a:cs typeface="Calibri"/>
              </a:rPr>
              <a:t>largest</a:t>
            </a:r>
            <a:endParaRPr lang="en-US" dirty="0">
              <a:latin typeface="+mj-lt"/>
              <a:cs typeface="Calibri"/>
            </a:endParaRPr>
          </a:p>
          <a:p>
            <a:pPr marL="353695" indent="-340995" algn="just">
              <a:lnSpc>
                <a:spcPct val="150000"/>
              </a:lnSpc>
              <a:spcBef>
                <a:spcPts val="240"/>
              </a:spcBef>
              <a:buAutoNum type="arabicParenBoth"/>
              <a:tabLst>
                <a:tab pos="354330" algn="l"/>
              </a:tabLst>
            </a:pPr>
            <a:r>
              <a:rPr lang="en-US" spc="-5" dirty="0">
                <a:latin typeface="+mj-lt"/>
                <a:cs typeface="Calibri"/>
              </a:rPr>
              <a:t>Combine </a:t>
            </a:r>
            <a:r>
              <a:rPr lang="en-US" dirty="0">
                <a:latin typeface="+mj-lt"/>
                <a:cs typeface="Calibri"/>
              </a:rPr>
              <a:t>the </a:t>
            </a:r>
            <a:r>
              <a:rPr lang="en-US" spc="-10" dirty="0">
                <a:latin typeface="+mj-lt"/>
                <a:cs typeface="Calibri"/>
              </a:rPr>
              <a:t>smallest two </a:t>
            </a:r>
            <a:r>
              <a:rPr lang="en-US" spc="-5" dirty="0">
                <a:latin typeface="+mj-lt"/>
                <a:cs typeface="Calibri"/>
              </a:rPr>
              <a:t>by</a:t>
            </a:r>
            <a:r>
              <a:rPr lang="en-US" spc="5" dirty="0">
                <a:latin typeface="+mj-lt"/>
                <a:cs typeface="Calibri"/>
              </a:rPr>
              <a:t> </a:t>
            </a:r>
            <a:r>
              <a:rPr lang="en-US" spc="-5" dirty="0">
                <a:latin typeface="+mj-lt"/>
                <a:cs typeface="Calibri"/>
              </a:rPr>
              <a:t>addition</a:t>
            </a:r>
            <a:endParaRPr lang="en-US" dirty="0">
              <a:latin typeface="+mj-lt"/>
              <a:cs typeface="Calibri"/>
            </a:endParaRPr>
          </a:p>
          <a:p>
            <a:pPr marL="353695" indent="-340995" algn="just">
              <a:lnSpc>
                <a:spcPct val="150000"/>
              </a:lnSpc>
              <a:spcBef>
                <a:spcPts val="240"/>
              </a:spcBef>
              <a:buAutoNum type="arabicParenBoth"/>
              <a:tabLst>
                <a:tab pos="354330" algn="l"/>
              </a:tabLst>
            </a:pPr>
            <a:r>
              <a:rPr lang="en-US" spc="-10" dirty="0">
                <a:latin typeface="+mj-lt"/>
                <a:cs typeface="Calibri"/>
              </a:rPr>
              <a:t>Repeat </a:t>
            </a:r>
            <a:r>
              <a:rPr lang="en-US" spc="-15" dirty="0">
                <a:latin typeface="+mj-lt"/>
                <a:cs typeface="Calibri"/>
              </a:rPr>
              <a:t>steps </a:t>
            </a:r>
            <a:r>
              <a:rPr lang="en-US" dirty="0">
                <a:latin typeface="+mj-lt"/>
                <a:cs typeface="Calibri"/>
              </a:rPr>
              <a:t>2-3 </a:t>
            </a:r>
            <a:r>
              <a:rPr lang="en-US" spc="-5" dirty="0">
                <a:latin typeface="+mj-lt"/>
                <a:cs typeface="Calibri"/>
              </a:rPr>
              <a:t>until </a:t>
            </a:r>
            <a:r>
              <a:rPr lang="en-US" dirty="0">
                <a:latin typeface="+mj-lt"/>
                <a:cs typeface="Calibri"/>
              </a:rPr>
              <a:t>only </a:t>
            </a:r>
            <a:r>
              <a:rPr lang="en-US" spc="-10" dirty="0">
                <a:latin typeface="+mj-lt"/>
                <a:cs typeface="Calibri"/>
              </a:rPr>
              <a:t>two </a:t>
            </a:r>
            <a:r>
              <a:rPr lang="en-US" spc="-5" dirty="0">
                <a:latin typeface="+mj-lt"/>
                <a:cs typeface="Calibri"/>
              </a:rPr>
              <a:t>probabilities </a:t>
            </a:r>
            <a:r>
              <a:rPr lang="en-US" spc="-10" dirty="0">
                <a:latin typeface="+mj-lt"/>
                <a:cs typeface="Calibri"/>
              </a:rPr>
              <a:t>are</a:t>
            </a:r>
            <a:r>
              <a:rPr lang="en-US" spc="25" dirty="0">
                <a:latin typeface="+mj-lt"/>
                <a:cs typeface="Calibri"/>
              </a:rPr>
              <a:t> </a:t>
            </a:r>
            <a:r>
              <a:rPr lang="en-US" spc="-10" dirty="0">
                <a:latin typeface="+mj-lt"/>
                <a:cs typeface="Calibri"/>
              </a:rPr>
              <a:t>left</a:t>
            </a:r>
            <a:endParaRPr lang="en-US" dirty="0">
              <a:latin typeface="+mj-lt"/>
              <a:cs typeface="Calibri"/>
            </a:endParaRPr>
          </a:p>
          <a:p>
            <a:pPr marL="353695" indent="-340995" algn="just">
              <a:lnSpc>
                <a:spcPct val="150000"/>
              </a:lnSpc>
              <a:spcBef>
                <a:spcPts val="240"/>
              </a:spcBef>
              <a:buAutoNum type="arabicParenBoth"/>
              <a:tabLst>
                <a:tab pos="354330" algn="l"/>
              </a:tabLst>
            </a:pPr>
            <a:r>
              <a:rPr lang="en-US" spc="-15" dirty="0">
                <a:latin typeface="+mj-lt"/>
                <a:cs typeface="Calibri"/>
              </a:rPr>
              <a:t>By </a:t>
            </a:r>
            <a:r>
              <a:rPr lang="en-US" spc="-10" dirty="0">
                <a:latin typeface="+mj-lt"/>
                <a:cs typeface="Calibri"/>
              </a:rPr>
              <a:t>working backward </a:t>
            </a:r>
            <a:r>
              <a:rPr lang="en-US" spc="-5" dirty="0">
                <a:latin typeface="+mj-lt"/>
                <a:cs typeface="Calibri"/>
              </a:rPr>
              <a:t>along </a:t>
            </a:r>
            <a:r>
              <a:rPr lang="en-US" dirty="0">
                <a:latin typeface="+mj-lt"/>
                <a:cs typeface="Calibri"/>
              </a:rPr>
              <a:t>the </a:t>
            </a:r>
            <a:r>
              <a:rPr lang="en-US" spc="-5" dirty="0">
                <a:latin typeface="+mj-lt"/>
                <a:cs typeface="Calibri"/>
              </a:rPr>
              <a:t>tree, </a:t>
            </a:r>
            <a:r>
              <a:rPr lang="en-US" spc="-15" dirty="0">
                <a:latin typeface="+mj-lt"/>
                <a:cs typeface="Calibri"/>
              </a:rPr>
              <a:t>generate </a:t>
            </a:r>
            <a:r>
              <a:rPr lang="en-US" spc="-5" dirty="0">
                <a:latin typeface="+mj-lt"/>
                <a:cs typeface="Calibri"/>
              </a:rPr>
              <a:t>code by alternating assignment </a:t>
            </a:r>
            <a:r>
              <a:rPr lang="en-US" dirty="0">
                <a:latin typeface="+mj-lt"/>
                <a:cs typeface="Calibri"/>
              </a:rPr>
              <a:t>of 0 </a:t>
            </a:r>
            <a:r>
              <a:rPr lang="en-US" spc="-5" dirty="0">
                <a:latin typeface="+mj-lt"/>
                <a:cs typeface="Calibri"/>
              </a:rPr>
              <a:t>and</a:t>
            </a:r>
            <a:r>
              <a:rPr lang="en-US" spc="-10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A149-C085-4D16-92D5-7503BBA4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4E98-7482-4E11-A709-45FBE788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EBDF-A261-48FC-8806-70246F43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D1AD-4866-4FED-A181-E7026C33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AD5F-AC30-4430-BED7-260D0653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6E5C-077F-4718-AF86-1420C0C0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8D24-5C25-471B-AECA-B63D8B1A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CE4498E-F45F-4F34-BE97-072CC8314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29186"/>
              </p:ext>
            </p:extLst>
          </p:nvPr>
        </p:nvGraphicFramePr>
        <p:xfrm>
          <a:off x="1448972" y="1846263"/>
          <a:ext cx="95519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093">
                  <a:extLst>
                    <a:ext uri="{9D8B030D-6E8A-4147-A177-3AD203B41FA5}">
                      <a16:colId xmlns:a16="http://schemas.microsoft.com/office/drawing/2014/main" val="2410467070"/>
                    </a:ext>
                  </a:extLst>
                </a:gridCol>
                <a:gridCol w="1193051">
                  <a:extLst>
                    <a:ext uri="{9D8B030D-6E8A-4147-A177-3AD203B41FA5}">
                      <a16:colId xmlns:a16="http://schemas.microsoft.com/office/drawing/2014/main" val="877192289"/>
                    </a:ext>
                  </a:extLst>
                </a:gridCol>
                <a:gridCol w="1449725">
                  <a:extLst>
                    <a:ext uri="{9D8B030D-6E8A-4147-A177-3AD203B41FA5}">
                      <a16:colId xmlns:a16="http://schemas.microsoft.com/office/drawing/2014/main" val="2499811804"/>
                    </a:ext>
                  </a:extLst>
                </a:gridCol>
                <a:gridCol w="1449725">
                  <a:extLst>
                    <a:ext uri="{9D8B030D-6E8A-4147-A177-3AD203B41FA5}">
                      <a16:colId xmlns:a16="http://schemas.microsoft.com/office/drawing/2014/main" val="1305050247"/>
                    </a:ext>
                  </a:extLst>
                </a:gridCol>
                <a:gridCol w="1449725">
                  <a:extLst>
                    <a:ext uri="{9D8B030D-6E8A-4147-A177-3AD203B41FA5}">
                      <a16:colId xmlns:a16="http://schemas.microsoft.com/office/drawing/2014/main" val="1903333958"/>
                    </a:ext>
                  </a:extLst>
                </a:gridCol>
                <a:gridCol w="1449725">
                  <a:extLst>
                    <a:ext uri="{9D8B030D-6E8A-4147-A177-3AD203B41FA5}">
                      <a16:colId xmlns:a16="http://schemas.microsoft.com/office/drawing/2014/main" val="3078173150"/>
                    </a:ext>
                  </a:extLst>
                </a:gridCol>
                <a:gridCol w="1293922">
                  <a:extLst>
                    <a:ext uri="{9D8B030D-6E8A-4147-A177-3AD203B41FA5}">
                      <a16:colId xmlns:a16="http://schemas.microsoft.com/office/drawing/2014/main" val="426245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Symbols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1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19539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85589FB-41BF-4155-AE35-440A07A9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266564"/>
            <a:ext cx="773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DD31-F82E-4016-B783-E8D370E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Encoding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57B04-AE63-4E4E-B14A-C5F9CF9B7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852658"/>
            <a:ext cx="7743825" cy="24955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C0F2-6866-4E6B-AD40-32F4AFA1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042F-3DF4-4B3B-A956-B7533A7B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007A6-F485-4EC0-878E-94CA9D2E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2C32B-7D24-45CE-8A3F-EC9CBB6C5788}"/>
                  </a:ext>
                </a:extLst>
              </p:cNvPr>
              <p:cNvSpPr txBox="1"/>
              <p:nvPr/>
            </p:nvSpPr>
            <p:spPr>
              <a:xfrm>
                <a:off x="1406769" y="4463506"/>
                <a:ext cx="4822804" cy="1450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0.4*1+.3*2+0.1*3+0.1*4+0.06*5+0.04*5</a:t>
                </a:r>
              </a:p>
              <a:p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Decoding: </a:t>
                </a:r>
                <a:r>
                  <a:rPr lang="en-US" dirty="0">
                    <a:solidFill>
                      <a:srgbClr val="00B0F0"/>
                    </a:solidFill>
                  </a:rPr>
                  <a:t>01010   1     00     0100    011    01011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rgbClr val="00B0F0"/>
                    </a:solidFill>
                  </a:rPr>
                  <a:t>Message:</a:t>
                </a:r>
                <a:r>
                  <a:rPr lang="en-US" dirty="0"/>
                  <a:t>       a3     a2    a6        a4      a1         a5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2C32B-7D24-45CE-8A3F-EC9CBB6C5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69" y="4463506"/>
                <a:ext cx="4822804" cy="1450141"/>
              </a:xfrm>
              <a:prstGeom prst="rect">
                <a:avLst/>
              </a:prstGeom>
              <a:blipFill>
                <a:blip r:embed="rId3"/>
                <a:stretch>
                  <a:fillRect l="-1138" t="-210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8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E95A-C7C6-452B-8605-BA231338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DA37-638B-4F51-82A2-7B28ABD0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The main weakness of Huffman coding is that it encodes source symbols one at a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Arithmetic coding encodes sequences of source symbols together.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There is no one-to-one correspondence between source symbols and code words.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  <a:latin typeface="+mj-lt"/>
              </a:rPr>
              <a:t>Slower than Huffman coding but can achieve better compression.</a:t>
            </a:r>
            <a:endParaRPr lang="en-US" altLang="en-US" dirty="0">
              <a:solidFill>
                <a:schemeClr val="tx1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A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sequence of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values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is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assigned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a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single arithmetic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code  </a:t>
            </a:r>
            <a:r>
              <a:rPr lang="en-US" spc="-20" dirty="0">
                <a:solidFill>
                  <a:schemeClr val="tx1"/>
                </a:solidFill>
                <a:latin typeface="+mj-lt"/>
                <a:cs typeface="Calibri"/>
              </a:rPr>
              <a:t>word.</a:t>
            </a:r>
            <a:endParaRPr lang="en-US" dirty="0">
              <a:solidFill>
                <a:schemeClr val="tx1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The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code </a:t>
            </a:r>
            <a:r>
              <a:rPr lang="en-US" spc="-20" dirty="0">
                <a:solidFill>
                  <a:schemeClr val="tx1"/>
                </a:solidFill>
                <a:latin typeface="+mj-lt"/>
                <a:cs typeface="Calibri"/>
              </a:rPr>
              <a:t>word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is a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fractional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number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between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0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and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1 (e.g., 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0.4731).</a:t>
            </a:r>
            <a:endParaRPr lang="en-US" dirty="0">
              <a:solidFill>
                <a:schemeClr val="tx1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Each symbol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is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assigned an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interval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based on 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its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probability </a:t>
            </a: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of 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occurrence.</a:t>
            </a:r>
            <a:endParaRPr lang="en-US" dirty="0">
              <a:solidFill>
                <a:schemeClr val="tx1"/>
              </a:solidFill>
              <a:latin typeface="+mj-lt"/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pc="-5" dirty="0">
                <a:solidFill>
                  <a:schemeClr val="tx1"/>
                </a:solidFill>
                <a:latin typeface="+mj-lt"/>
                <a:cs typeface="Calibri"/>
              </a:rPr>
              <a:t>Code </a:t>
            </a:r>
            <a:r>
              <a:rPr lang="en-US" spc="-15" dirty="0">
                <a:solidFill>
                  <a:schemeClr val="tx1"/>
                </a:solidFill>
                <a:latin typeface="+mj-lt"/>
                <a:cs typeface="Calibri"/>
              </a:rPr>
              <a:t>words are fixed</a:t>
            </a:r>
            <a:r>
              <a:rPr lang="en-US" dirty="0">
                <a:solidFill>
                  <a:schemeClr val="tx1"/>
                </a:solidFill>
                <a:latin typeface="+mj-lt"/>
                <a:cs typeface="Calibri"/>
              </a:rPr>
              <a:t> </a:t>
            </a:r>
            <a:r>
              <a:rPr lang="en-US" spc="-10" dirty="0">
                <a:solidFill>
                  <a:schemeClr val="tx1"/>
                </a:solidFill>
                <a:latin typeface="+mj-lt"/>
                <a:cs typeface="Calibri"/>
              </a:rPr>
              <a:t>length.</a:t>
            </a:r>
            <a:endParaRPr lang="en-US" dirty="0">
              <a:solidFill>
                <a:schemeClr val="tx1"/>
              </a:solidFill>
              <a:latin typeface="+mj-lt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0255-EB85-46AC-90B9-ACD08550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1886-2D34-448B-8123-29AF6768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08EC1-2AAF-4CE5-80FF-887ABE88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33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ABB4-80A0-4FB1-9B47-81223AA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C0F1-EEEA-4608-B39F-1A7F4948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9" y="1845734"/>
            <a:ext cx="10058400" cy="4023360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1C99-CC1F-46A3-BEE6-457CEA88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3164-0033-43E2-9AE5-D4FDB129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8366-471C-40A6-9ED5-37514C63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2A1D32-0F33-4449-B86E-F0F5874BC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09316"/>
              </p:ext>
            </p:extLst>
          </p:nvPr>
        </p:nvGraphicFramePr>
        <p:xfrm>
          <a:off x="2558293" y="2422172"/>
          <a:ext cx="6911291" cy="1676400"/>
        </p:xfrm>
        <a:graphic>
          <a:graphicData uri="http://schemas.openxmlformats.org/drawingml/2006/table">
            <a:tbl>
              <a:tblPr/>
              <a:tblGrid>
                <a:gridCol w="2137591">
                  <a:extLst>
                    <a:ext uri="{9D8B030D-6E8A-4147-A177-3AD203B41FA5}">
                      <a16:colId xmlns:a16="http://schemas.microsoft.com/office/drawing/2014/main" val="486615404"/>
                    </a:ext>
                  </a:extLst>
                </a:gridCol>
                <a:gridCol w="2386850">
                  <a:extLst>
                    <a:ext uri="{9D8B030D-6E8A-4147-A177-3AD203B41FA5}">
                      <a16:colId xmlns:a16="http://schemas.microsoft.com/office/drawing/2014/main" val="299308182"/>
                    </a:ext>
                  </a:extLst>
                </a:gridCol>
                <a:gridCol w="2386850">
                  <a:extLst>
                    <a:ext uri="{9D8B030D-6E8A-4147-A177-3AD203B41FA5}">
                      <a16:colId xmlns:a16="http://schemas.microsoft.com/office/drawing/2014/main" val="3979381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Source Symbol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Probability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Initial Subinterval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457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[0.0, 0.2)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37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[0.2, 0.4)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20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[0.4, 0.8)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52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0.2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[0.8, 1.0)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2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D863-7614-4D3C-8A1C-B68D6EF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D0B0-2E12-4DBD-B857-606F56C5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4FEB-0A0F-4C52-A70A-43773866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F49D4-DAD9-4002-A4A7-3D7224D8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E2760C4-E096-456B-A99C-85F669C9A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415" y="2990911"/>
            <a:ext cx="7586517" cy="271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4676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AC5A-03E3-401A-8EFD-8BFA66E3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28E347-0B3F-47BC-ABC6-6B3634272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805" y="1866899"/>
            <a:ext cx="7753350" cy="35632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82B4-729E-4B1B-8BED-60380AD7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DA315-1D4F-4C34-B8C6-6819291D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0C36-96D2-4E60-8923-CF6DCF25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9FACF-F15B-4A1C-A84A-B021F6B58E63}"/>
              </a:ext>
            </a:extLst>
          </p:cNvPr>
          <p:cNvSpPr/>
          <p:nvPr/>
        </p:nvSpPr>
        <p:spPr>
          <a:xfrm>
            <a:off x="1317673" y="5430129"/>
            <a:ext cx="10058399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Of course, any number within this subinterval </a:t>
            </a:r>
            <a:r>
              <a:rPr lang="en-US" dirty="0"/>
              <a:t>[0.06752, 0.0688) 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for example, 0.068, can be used to represent the message.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5816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BCD0-27F6-4ECF-AE1C-DA8F73D0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Coding (Dictionary-Based Coding)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4D9F-240D-4D5F-B93F-BD7985ACE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It is known as </a:t>
            </a:r>
            <a:r>
              <a:rPr lang="en-US" dirty="0" err="1">
                <a:solidFill>
                  <a:schemeClr val="tx1"/>
                </a:solidFill>
              </a:rPr>
              <a:t>Limpel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Ziv</a:t>
            </a:r>
            <a:r>
              <a:rPr lang="en-US" dirty="0">
                <a:solidFill>
                  <a:schemeClr val="tx1"/>
                </a:solidFill>
              </a:rPr>
              <a:t> - Welch coding.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It focuses on interpixel redundancy.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It assigns fixed length code words to the variable length sequences.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</a:rPr>
              <a:t>Requires no prior knowledge of symbol probabilities.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</a:rPr>
              <a:t>A codebook (or dictionary) needs to be constructed.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</a:rPr>
              <a:t>Initially, the first 256 entries of the dictionary are assigned to the gray levels 0,1,2,..,255 (i.e., assuming 8 bits/pixel).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81B5-8300-4C3E-98D0-0D8734CC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D3475-E44E-4CDA-9C1A-EBE6D9A5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0B0C-74CA-49F2-ACBD-9E9A884E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31</a:t>
            </a:fld>
            <a:endParaRPr lang="en-US"/>
          </a:p>
        </p:txBody>
      </p:sp>
      <p:grpSp>
        <p:nvGrpSpPr>
          <p:cNvPr id="7" name="Group 40">
            <a:extLst>
              <a:ext uri="{FF2B5EF4-FFF2-40B4-BE49-F238E27FC236}">
                <a16:creationId xmlns:a16="http://schemas.microsoft.com/office/drawing/2014/main" id="{AD43694A-93F7-4ADD-8B8C-0B3782482304}"/>
              </a:ext>
            </a:extLst>
          </p:cNvPr>
          <p:cNvGrpSpPr>
            <a:grpSpLocks/>
          </p:cNvGrpSpPr>
          <p:nvPr/>
        </p:nvGrpSpPr>
        <p:grpSpPr bwMode="auto">
          <a:xfrm>
            <a:off x="7516033" y="2584239"/>
            <a:ext cx="2686050" cy="2546350"/>
            <a:chOff x="3889" y="1466"/>
            <a:chExt cx="1692" cy="1604"/>
          </a:xfrm>
        </p:grpSpPr>
        <p:sp>
          <p:nvSpPr>
            <p:cNvPr id="8" name="Rectangle 41">
              <a:extLst>
                <a:ext uri="{FF2B5EF4-FFF2-40B4-BE49-F238E27FC236}">
                  <a16:creationId xmlns:a16="http://schemas.microsoft.com/office/drawing/2014/main" id="{8725AE1B-EF51-4475-94F9-647E008F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466"/>
              <a:ext cx="1637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kumimoji="0" lang="en-US" altLang="en-US" sz="1400" b="1"/>
                <a:t>Dictionary Location          Entry</a:t>
              </a:r>
            </a:p>
          </p:txBody>
        </p:sp>
        <p:sp>
          <p:nvSpPr>
            <p:cNvPr id="9" name="Rectangle 42">
              <a:extLst>
                <a:ext uri="{FF2B5EF4-FFF2-40B4-BE49-F238E27FC236}">
                  <a16:creationId xmlns:a16="http://schemas.microsoft.com/office/drawing/2014/main" id="{50BFC93C-B7E5-451E-A220-B1E7A799A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711"/>
              <a:ext cx="1643" cy="120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0" lang="en-US" altLang="en-US"/>
            </a:p>
          </p:txBody>
        </p:sp>
        <p:sp>
          <p:nvSpPr>
            <p:cNvPr id="10" name="Text Box 43">
              <a:extLst>
                <a:ext uri="{FF2B5EF4-FFF2-40B4-BE49-F238E27FC236}">
                  <a16:creationId xmlns:a16="http://schemas.microsoft.com/office/drawing/2014/main" id="{8A80FB02-22A0-4D47-B7B2-4FBAA6514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" y="1780"/>
              <a:ext cx="1556" cy="1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1600" dirty="0">
                  <a:solidFill>
                    <a:schemeClr val="bg1"/>
                  </a:solidFill>
                </a:rPr>
                <a:t>0			0</a:t>
              </a:r>
            </a:p>
            <a:p>
              <a:r>
                <a:rPr kumimoji="0" lang="en-US" altLang="en-US" sz="1600" dirty="0">
                  <a:solidFill>
                    <a:schemeClr val="bg1"/>
                  </a:solidFill>
                </a:rPr>
                <a:t>1			1</a:t>
              </a:r>
            </a:p>
            <a:p>
              <a:r>
                <a:rPr kumimoji="0" lang="en-US" altLang="en-US" sz="1600" dirty="0">
                  <a:solidFill>
                    <a:schemeClr val="bg1"/>
                  </a:solidFill>
                </a:rPr>
                <a:t>.			.</a:t>
              </a:r>
            </a:p>
            <a:p>
              <a:r>
                <a:rPr kumimoji="0" lang="en-US" altLang="en-US" sz="1600" dirty="0">
                  <a:solidFill>
                    <a:schemeClr val="bg1"/>
                  </a:solidFill>
                </a:rPr>
                <a:t>255			255</a:t>
              </a:r>
            </a:p>
            <a:p>
              <a:r>
                <a:rPr kumimoji="0" lang="en-US" altLang="en-US" sz="1600" dirty="0">
                  <a:solidFill>
                    <a:schemeClr val="bg1"/>
                  </a:solidFill>
                </a:rPr>
                <a:t>256			-</a:t>
              </a:r>
            </a:p>
            <a:p>
              <a:pPr>
                <a:buFontTx/>
                <a:buAutoNum type="arabicPlain" startAt="256"/>
              </a:pPr>
              <a:endParaRPr kumimoji="0" lang="en-US" altLang="en-US" sz="1600" dirty="0">
                <a:solidFill>
                  <a:schemeClr val="bg1"/>
                </a:solidFill>
              </a:endParaRPr>
            </a:p>
            <a:p>
              <a:r>
                <a:rPr kumimoji="0" lang="en-US" altLang="en-US" sz="1600" dirty="0">
                  <a:solidFill>
                    <a:schemeClr val="bg1"/>
                  </a:solidFill>
                </a:rPr>
                <a:t>511			-</a:t>
              </a:r>
            </a:p>
            <a:p>
              <a:pPr lvl="4">
                <a:buFontTx/>
                <a:buAutoNum type="arabicPlain"/>
              </a:pPr>
              <a:endParaRPr kumimoji="0" lang="en-US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 Box 44">
            <a:extLst>
              <a:ext uri="{FF2B5EF4-FFF2-40B4-BE49-F238E27FC236}">
                <a16:creationId xmlns:a16="http://schemas.microsoft.com/office/drawing/2014/main" id="{263EF818-4D66-4920-9140-856DAB351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5693" y="2066556"/>
            <a:ext cx="208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 sz="2000" b="1" dirty="0"/>
              <a:t>Initial Dictionary</a:t>
            </a:r>
          </a:p>
        </p:txBody>
      </p:sp>
    </p:spTree>
    <p:extLst>
      <p:ext uri="{BB962C8B-B14F-4D97-AF65-F5344CB8AC3E}">
        <p14:creationId xmlns:p14="http://schemas.microsoft.com/office/powerpoint/2010/main" val="1953620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8A9EA-C288-441B-954F-C7EBFC98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Coding (Dictionary-Based Coding)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B6BC1-147D-4EDF-B758-3F4BB65C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E893-AF95-4B53-8720-851197D0F9C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9402-99F4-46A0-B239-0F71AD60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7DDC0-27AD-4BEB-B676-8BB9A64E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32</a:t>
            </a:fld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A92C085-81BD-458D-909F-F79DBA439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1846263"/>
            <a:ext cx="10058400" cy="77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/>
              <a:t>Example:</a:t>
            </a:r>
            <a:r>
              <a:rPr lang="en-US" altLang="en-US" sz="1800" dirty="0"/>
              <a:t> Consider a 4x4, 8 bit image and compress it using LZW coding,</a:t>
            </a:r>
          </a:p>
          <a:p>
            <a:pPr marL="0" indent="0">
              <a:buNone/>
            </a:pPr>
            <a:endParaRPr lang="en-US" altLang="en-US" sz="18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0191248-B576-41A6-BB8B-5E1ADC4C0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61339"/>
              </p:ext>
            </p:extLst>
          </p:nvPr>
        </p:nvGraphicFramePr>
        <p:xfrm>
          <a:off x="1216074" y="2435925"/>
          <a:ext cx="50862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563">
                  <a:extLst>
                    <a:ext uri="{9D8B030D-6E8A-4147-A177-3AD203B41FA5}">
                      <a16:colId xmlns:a16="http://schemas.microsoft.com/office/drawing/2014/main" val="1599588176"/>
                    </a:ext>
                  </a:extLst>
                </a:gridCol>
                <a:gridCol w="1271563">
                  <a:extLst>
                    <a:ext uri="{9D8B030D-6E8A-4147-A177-3AD203B41FA5}">
                      <a16:colId xmlns:a16="http://schemas.microsoft.com/office/drawing/2014/main" val="91728339"/>
                    </a:ext>
                  </a:extLst>
                </a:gridCol>
                <a:gridCol w="1271563">
                  <a:extLst>
                    <a:ext uri="{9D8B030D-6E8A-4147-A177-3AD203B41FA5}">
                      <a16:colId xmlns:a16="http://schemas.microsoft.com/office/drawing/2014/main" val="812236108"/>
                    </a:ext>
                  </a:extLst>
                </a:gridCol>
                <a:gridCol w="1271563">
                  <a:extLst>
                    <a:ext uri="{9D8B030D-6E8A-4147-A177-3AD203B41FA5}">
                      <a16:colId xmlns:a16="http://schemas.microsoft.com/office/drawing/2014/main" val="1409405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5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00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39</a:t>
                      </a:r>
                      <a:endParaRPr sz="1800" b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0" spc="-5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0" spc="-10" dirty="0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126</a:t>
                      </a:r>
                      <a:endParaRPr sz="1800" b="0" dirty="0">
                        <a:solidFill>
                          <a:schemeClr val="tx1"/>
                        </a:solidFill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5406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4E2309-22F3-4C03-B241-DAAE0576D190}"/>
              </a:ext>
            </a:extLst>
          </p:cNvPr>
          <p:cNvSpPr txBox="1"/>
          <p:nvPr/>
        </p:nvSpPr>
        <p:spPr>
          <a:xfrm>
            <a:off x="2788794" y="3988466"/>
            <a:ext cx="156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8800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4125-99D3-4262-8F5B-86106DB0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LZW Coding (Dictionary-Based Coding)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1AC485-647C-4485-A71D-49DC34965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73889"/>
              </p:ext>
            </p:extLst>
          </p:nvPr>
        </p:nvGraphicFramePr>
        <p:xfrm>
          <a:off x="1392701" y="1779564"/>
          <a:ext cx="9720775" cy="4543577"/>
        </p:xfrm>
        <a:graphic>
          <a:graphicData uri="http://schemas.openxmlformats.org/drawingml/2006/table">
            <a:tbl>
              <a:tblPr/>
              <a:tblGrid>
                <a:gridCol w="2525677">
                  <a:extLst>
                    <a:ext uri="{9D8B030D-6E8A-4147-A177-3AD203B41FA5}">
                      <a16:colId xmlns:a16="http://schemas.microsoft.com/office/drawing/2014/main" val="728537365"/>
                    </a:ext>
                  </a:extLst>
                </a:gridCol>
                <a:gridCol w="1835736">
                  <a:extLst>
                    <a:ext uri="{9D8B030D-6E8A-4147-A177-3AD203B41FA5}">
                      <a16:colId xmlns:a16="http://schemas.microsoft.com/office/drawing/2014/main" val="3148347618"/>
                    </a:ext>
                  </a:extLst>
                </a:gridCol>
                <a:gridCol w="1392202">
                  <a:extLst>
                    <a:ext uri="{9D8B030D-6E8A-4147-A177-3AD203B41FA5}">
                      <a16:colId xmlns:a16="http://schemas.microsoft.com/office/drawing/2014/main" val="430077267"/>
                    </a:ext>
                  </a:extLst>
                </a:gridCol>
                <a:gridCol w="2574958">
                  <a:extLst>
                    <a:ext uri="{9D8B030D-6E8A-4147-A177-3AD203B41FA5}">
                      <a16:colId xmlns:a16="http://schemas.microsoft.com/office/drawing/2014/main" val="2062083373"/>
                    </a:ext>
                  </a:extLst>
                </a:gridCol>
                <a:gridCol w="1392202">
                  <a:extLst>
                    <a:ext uri="{9D8B030D-6E8A-4147-A177-3AD203B41FA5}">
                      <a16:colId xmlns:a16="http://schemas.microsoft.com/office/drawing/2014/main" val="1404833239"/>
                    </a:ext>
                  </a:extLst>
                </a:gridCol>
              </a:tblGrid>
              <a:tr h="209273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Currently Recognized Sequence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Pixel Being Processed 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Encoded Output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Dictionary Location (Code Word)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Dictionary Entry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164018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+mj-lt"/>
                        </a:rPr>
                        <a:t>39</a:t>
                      </a: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458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39–39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42942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257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39–126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432629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258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126–126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897100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126–39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438346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4141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39–39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260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39–39–126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99741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250642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126–126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258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261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126–126–39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410233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3958931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39-39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561111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39–39–126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260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262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39–39–126–126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55910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008827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126-39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263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126–39–39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22627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84492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39-126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257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264 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39–126–126</a:t>
                      </a:r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483831"/>
                  </a:ext>
                </a:extLst>
              </a:tr>
              <a:tr h="366611">
                <a:tc>
                  <a:txBody>
                    <a:bodyPr/>
                    <a:lstStyle/>
                    <a:p>
                      <a:pPr algn="ctr"/>
                      <a:r>
                        <a:rPr lang="en-US" sz="1050" b="0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126 </a:t>
                      </a:r>
                      <a:endParaRPr lang="en-US" sz="105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sz="105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L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0574" marR="70574" marT="35287" marB="35287">
                    <a:lnT w="9525" cap="flat" cmpd="sng" algn="ctr">
                      <a:solidFill>
                        <a:srgbClr val="4681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76986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CC02-DD16-40FD-9AE0-64D276D9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1F64-97C2-4F9A-82DD-3B8757C1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C41C-DDC5-4891-8AFA-FE133860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D5848-212E-46CF-BA2F-CD455D0D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163" y="1635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9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5E35-B1AB-4C22-B04C-DD5BF54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LZW Decoding (Dictionary-Based Coding)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C05B-32F4-4957-A46F-D89BFA1A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C34D-1C70-4B14-9133-6690C0FC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603A-C1BD-4FE8-8356-25433376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6AB50-9224-4F2D-86CC-5804BFB91BBA}"/>
              </a:ext>
            </a:extLst>
          </p:cNvPr>
          <p:cNvSpPr txBox="1"/>
          <p:nvPr/>
        </p:nvSpPr>
        <p:spPr>
          <a:xfrm>
            <a:off x="1728736" y="3217239"/>
            <a:ext cx="295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Encoded Sequence</a:t>
            </a:r>
          </a:p>
          <a:p>
            <a:pPr algn="ctr"/>
            <a:r>
              <a:rPr lang="en-US" dirty="0"/>
              <a:t>39  39  126  126  256  258 260   259   257   126</a:t>
            </a:r>
          </a:p>
          <a:p>
            <a:pPr algn="ctr"/>
            <a:endParaRPr lang="en-US" b="1" dirty="0"/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181BB27A-BD74-4222-8CCE-9E9C88A4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17749"/>
              </p:ext>
            </p:extLst>
          </p:nvPr>
        </p:nvGraphicFramePr>
        <p:xfrm>
          <a:off x="5551576" y="1865185"/>
          <a:ext cx="3657600" cy="432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42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+mj-lt"/>
                          <a:cs typeface="Arial"/>
                        </a:rPr>
                        <a:t>Dictionary</a:t>
                      </a:r>
                      <a:r>
                        <a:rPr sz="1600" b="1" spc="-20" dirty="0">
                          <a:latin typeface="+mj-lt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+mj-lt"/>
                          <a:cs typeface="Arial"/>
                        </a:rPr>
                        <a:t>Index</a:t>
                      </a:r>
                      <a:endParaRPr sz="1600" b="1" dirty="0"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latin typeface="+mj-lt"/>
                          <a:cs typeface="Arial"/>
                        </a:rPr>
                        <a:t>Entry</a:t>
                      </a:r>
                      <a:endParaRPr sz="1600" b="1" dirty="0"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+mj-lt"/>
                          <a:cs typeface="Arial"/>
                        </a:rPr>
                        <a:t>0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+mj-lt"/>
                          <a:cs typeface="Arial"/>
                        </a:rPr>
                        <a:t>0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+mj-lt"/>
                          <a:cs typeface="Arial"/>
                        </a:rPr>
                        <a:t>1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+mj-lt"/>
                          <a:cs typeface="Arial"/>
                        </a:rPr>
                        <a:t>1</a:t>
                      </a: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+mj-lt"/>
                          <a:cs typeface="Arial"/>
                        </a:rPr>
                        <a:t>: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+mj-lt"/>
                          <a:cs typeface="Arial"/>
                        </a:rPr>
                        <a:t>:</a:t>
                      </a: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255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255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256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39-39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257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39-126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258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126-126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+mj-lt"/>
                          <a:cs typeface="Arial"/>
                        </a:rPr>
                        <a:t>259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+mj-lt"/>
                          <a:cs typeface="Arial"/>
                        </a:rPr>
                        <a:t>126-39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260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39-39-126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261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126-126-39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262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39-39-126-126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0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263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126-39-39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005"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264</a:t>
                      </a:r>
                      <a:endParaRPr sz="1600">
                        <a:latin typeface="+mj-lt"/>
                        <a:cs typeface="Arial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+mj-lt"/>
                          <a:cs typeface="Arial"/>
                        </a:rPr>
                        <a:t>39-126-126</a:t>
                      </a:r>
                      <a:endParaRPr sz="1600" dirty="0">
                        <a:latin typeface="+mj-lt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794FB3-F273-4643-BDAD-326FB368CA75}"/>
              </a:ext>
            </a:extLst>
          </p:cNvPr>
          <p:cNvSpPr txBox="1"/>
          <p:nvPr/>
        </p:nvSpPr>
        <p:spPr>
          <a:xfrm>
            <a:off x="9253344" y="3632738"/>
            <a:ext cx="19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Dictionary</a:t>
            </a:r>
          </a:p>
        </p:txBody>
      </p:sp>
    </p:spTree>
    <p:extLst>
      <p:ext uri="{BB962C8B-B14F-4D97-AF65-F5344CB8AC3E}">
        <p14:creationId xmlns:p14="http://schemas.microsoft.com/office/powerpoint/2010/main" val="2428167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530B-5489-421C-B658-3F34624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LZW Decoding (Dictionary-Based Coding)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7DB8E1-9EFE-4888-BA9E-95FB28660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662317"/>
              </p:ext>
            </p:extLst>
          </p:nvPr>
        </p:nvGraphicFramePr>
        <p:xfrm>
          <a:off x="1096963" y="1846263"/>
          <a:ext cx="10058400" cy="437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60283876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0437356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93614478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20683824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85420712"/>
                    </a:ext>
                  </a:extLst>
                </a:gridCol>
              </a:tblGrid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Currently Recognized Sequence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Pixel Being Processed 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Encoded Output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Dictionary Location (Code Word) 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Dictionary Entry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0574" marR="70574" marT="35287" marB="352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30146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59268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27779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37075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7451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126-39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11868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39-39-126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32835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126-126-39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42024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39-39-126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39-39-126-126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435870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126-39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126-39-39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163556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39-126-126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069524"/>
                  </a:ext>
                </a:extLst>
              </a:tr>
              <a:tr h="3537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79117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9A34-C86A-482D-9D8A-6EB34C77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2ED0-6243-42CB-8D10-FC8FBB68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81A6-5C3A-450B-B59F-8ACD41C8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05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2F7-3270-41F2-8437-C69D57D1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Length Coding (RLC)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EE47-523A-41ED-9DDC-7DB0FC66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</a:rPr>
              <a:t>Reduce the size of a repeating string of symbols.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</a:rPr>
              <a:t>Encodes a run of symbols into two bytes: </a:t>
            </a:r>
            <a:r>
              <a:rPr lang="en-US" altLang="en-US" b="1" dirty="0">
                <a:solidFill>
                  <a:schemeClr val="tx1"/>
                </a:solidFill>
              </a:rPr>
              <a:t>(symbol, count).</a:t>
            </a:r>
          </a:p>
          <a:p>
            <a:pPr marL="495300" indent="-495300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1 1 1 1 1 0 0 0 0 0 0 1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 (1,5) (0, 6) (1, 1)</a:t>
            </a:r>
            <a:endParaRPr lang="en-US" altLang="en-US" dirty="0">
              <a:solidFill>
                <a:schemeClr val="tx1"/>
              </a:solidFill>
            </a:endParaRPr>
          </a:p>
          <a:p>
            <a:pPr marL="495300" indent="-495300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dirty="0" err="1">
                <a:solidFill>
                  <a:schemeClr val="tx1"/>
                </a:solidFill>
              </a:rPr>
              <a:t>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a</a:t>
            </a:r>
            <a:r>
              <a:rPr lang="en-US" altLang="en-US" dirty="0">
                <a:solidFill>
                  <a:schemeClr val="tx1"/>
                </a:solidFill>
              </a:rPr>
              <a:t> b </a:t>
            </a:r>
            <a:r>
              <a:rPr lang="en-US" altLang="en-US" dirty="0" err="1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b</a:t>
            </a:r>
            <a:r>
              <a:rPr lang="en-US" altLang="en-US" dirty="0">
                <a:solidFill>
                  <a:schemeClr val="tx1"/>
                </a:solidFill>
              </a:rPr>
              <a:t> c </a:t>
            </a:r>
            <a:r>
              <a:rPr lang="en-US" altLang="en-US" dirty="0" err="1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 (a,3) (b, 6) (c, 2)</a:t>
            </a:r>
            <a:endParaRPr lang="en-US" altLang="en-U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tx1"/>
                </a:solidFill>
              </a:rPr>
              <a:t>Can compress any type of data but cannot achieve high compression ratios compared to other compression methods.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E711-CD5E-422B-A0C1-7F44DB07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427A-9CF6-4100-888F-8F258BAE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4683-46D9-460F-8495-CD41F762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EEB-3A4B-4D7F-914E-24647BE8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Length Coding (RLC)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45B8-E050-4F9B-B169-64C3EC224D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It reduces interpixel redundancy.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Generally, it works well for binary images.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3E0F96-68C7-40B2-9C24-B9CE739D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614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row = (0,5)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nd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row = (0,3),(1,2)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row = (1,5)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row = (1,5)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n-US" baseline="30000" dirty="0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row = (1,5)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Total vectors = 6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Max length = 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Total no. of bits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= 6* (3 ( no. of bits to represent length) + 1 (no. of bits to represent pixels)) = 24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A775-077D-4AF3-A1D0-320CA26F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7436-3879-4D14-B5F7-E353A209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0BD2-C89D-446B-A007-7FD5547A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B0078B-ABAC-4AA7-B2B8-D24AB605E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76125"/>
              </p:ext>
            </p:extLst>
          </p:nvPr>
        </p:nvGraphicFramePr>
        <p:xfrm>
          <a:off x="1272344" y="2773549"/>
          <a:ext cx="35247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8">
                  <a:extLst>
                    <a:ext uri="{9D8B030D-6E8A-4147-A177-3AD203B41FA5}">
                      <a16:colId xmlns:a16="http://schemas.microsoft.com/office/drawing/2014/main" val="1209122788"/>
                    </a:ext>
                  </a:extLst>
                </a:gridCol>
                <a:gridCol w="704948">
                  <a:extLst>
                    <a:ext uri="{9D8B030D-6E8A-4147-A177-3AD203B41FA5}">
                      <a16:colId xmlns:a16="http://schemas.microsoft.com/office/drawing/2014/main" val="3998523360"/>
                    </a:ext>
                  </a:extLst>
                </a:gridCol>
                <a:gridCol w="704948">
                  <a:extLst>
                    <a:ext uri="{9D8B030D-6E8A-4147-A177-3AD203B41FA5}">
                      <a16:colId xmlns:a16="http://schemas.microsoft.com/office/drawing/2014/main" val="315394701"/>
                    </a:ext>
                  </a:extLst>
                </a:gridCol>
                <a:gridCol w="704948">
                  <a:extLst>
                    <a:ext uri="{9D8B030D-6E8A-4147-A177-3AD203B41FA5}">
                      <a16:colId xmlns:a16="http://schemas.microsoft.com/office/drawing/2014/main" val="2411083328"/>
                    </a:ext>
                  </a:extLst>
                </a:gridCol>
                <a:gridCol w="704948">
                  <a:extLst>
                    <a:ext uri="{9D8B030D-6E8A-4147-A177-3AD203B41FA5}">
                      <a16:colId xmlns:a16="http://schemas.microsoft.com/office/drawing/2014/main" val="3082385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40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76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69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9676DE-E8FB-4A2B-8E1C-480E84782FF8}"/>
              </a:ext>
            </a:extLst>
          </p:cNvPr>
          <p:cNvSpPr txBox="1"/>
          <p:nvPr/>
        </p:nvSpPr>
        <p:spPr>
          <a:xfrm>
            <a:off x="4797084" y="4551457"/>
            <a:ext cx="68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x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8F53E-302D-4554-8248-D18994AEF30B}"/>
              </a:ext>
            </a:extLst>
          </p:cNvPr>
          <p:cNvSpPr txBox="1"/>
          <p:nvPr/>
        </p:nvSpPr>
        <p:spPr>
          <a:xfrm>
            <a:off x="1097279" y="5271218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Encoded data: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0101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0011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1010</a:t>
            </a:r>
            <a:r>
              <a:rPr lang="en-US" dirty="0"/>
              <a:t>  </a:t>
            </a:r>
            <a:r>
              <a:rPr lang="en-US" dirty="0">
                <a:solidFill>
                  <a:srgbClr val="7030A0"/>
                </a:solidFill>
              </a:rPr>
              <a:t>1101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1101</a:t>
            </a: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1101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7000F-F2D7-4DFB-A885-11DABED4B73E}"/>
              </a:ext>
            </a:extLst>
          </p:cNvPr>
          <p:cNvSpPr txBox="1"/>
          <p:nvPr/>
        </p:nvSpPr>
        <p:spPr>
          <a:xfrm>
            <a:off x="2619717" y="4627749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74923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8760-D26A-4F4A-BCFF-77821D54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Length Coding (RLC)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3DB72FC-34C1-4562-98A5-33EDC42A3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80020"/>
              </p:ext>
            </p:extLst>
          </p:nvPr>
        </p:nvGraphicFramePr>
        <p:xfrm>
          <a:off x="1237957" y="1846263"/>
          <a:ext cx="3840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99">
                  <a:extLst>
                    <a:ext uri="{9D8B030D-6E8A-4147-A177-3AD203B41FA5}">
                      <a16:colId xmlns:a16="http://schemas.microsoft.com/office/drawing/2014/main" val="1129443235"/>
                    </a:ext>
                  </a:extLst>
                </a:gridCol>
                <a:gridCol w="960199">
                  <a:extLst>
                    <a:ext uri="{9D8B030D-6E8A-4147-A177-3AD203B41FA5}">
                      <a16:colId xmlns:a16="http://schemas.microsoft.com/office/drawing/2014/main" val="3958798375"/>
                    </a:ext>
                  </a:extLst>
                </a:gridCol>
                <a:gridCol w="960199">
                  <a:extLst>
                    <a:ext uri="{9D8B030D-6E8A-4147-A177-3AD203B41FA5}">
                      <a16:colId xmlns:a16="http://schemas.microsoft.com/office/drawing/2014/main" val="2664758136"/>
                    </a:ext>
                  </a:extLst>
                </a:gridCol>
                <a:gridCol w="960199">
                  <a:extLst>
                    <a:ext uri="{9D8B030D-6E8A-4147-A177-3AD203B41FA5}">
                      <a16:colId xmlns:a16="http://schemas.microsoft.com/office/drawing/2014/main" val="14510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0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74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6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186291" marR="18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3300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5A042-F349-4668-A9A1-306B032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E893-AF95-4B53-8720-851197D0F9C7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73118-57BB-46BB-A779-BF83BF54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D644-7281-4747-AC9E-44AC0CBD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D27A2-E438-40E3-8946-32F76367B960}"/>
              </a:ext>
            </a:extLst>
          </p:cNvPr>
          <p:cNvSpPr txBox="1"/>
          <p:nvPr/>
        </p:nvSpPr>
        <p:spPr>
          <a:xfrm>
            <a:off x="2333415" y="3343712"/>
            <a:ext cx="185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8BE0A-65FC-4E01-B35D-738001AED79D}"/>
              </a:ext>
            </a:extLst>
          </p:cNvPr>
          <p:cNvSpPr txBox="1"/>
          <p:nvPr/>
        </p:nvSpPr>
        <p:spPr>
          <a:xfrm>
            <a:off x="1097280" y="3831570"/>
            <a:ext cx="829993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RLC</a:t>
            </a:r>
            <a:r>
              <a:rPr lang="en-US" dirty="0"/>
              <a:t> = (1,5), (2,4), (4,3), (5,1), (6,1), (7,2)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Total no. of bits </a:t>
            </a:r>
            <a:r>
              <a:rPr lang="en-US" dirty="0"/>
              <a:t>= 6 * (3+3) = 36 bits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Binary RLC </a:t>
            </a:r>
            <a:r>
              <a:rPr lang="en-US" dirty="0"/>
              <a:t>= (001, 101), (010, 100), (100,011), (101,001), (110,001), (111,010)</a:t>
            </a:r>
          </a:p>
        </p:txBody>
      </p:sp>
    </p:spTree>
    <p:extLst>
      <p:ext uri="{BB962C8B-B14F-4D97-AF65-F5344CB8AC3E}">
        <p14:creationId xmlns:p14="http://schemas.microsoft.com/office/powerpoint/2010/main" val="3858601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766B5-AD99-9FAD-E67F-A5BD7F3F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1A7E-7528-C604-5F4B-78249264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52B8-DE93-8332-2AC7-75BD7BEA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B82C7-0578-40B1-5098-8EDBFBA72F27}"/>
              </a:ext>
            </a:extLst>
          </p:cNvPr>
          <p:cNvSpPr txBox="1"/>
          <p:nvPr/>
        </p:nvSpPr>
        <p:spPr>
          <a:xfrm>
            <a:off x="3753439" y="2592371"/>
            <a:ext cx="468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37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6E8C-1530-47DD-BCDD-5AE5EF60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84AE-6036-4AF8-8906-827209E5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accent2"/>
                </a:solidFill>
                <a:latin typeface="+mj-lt"/>
              </a:rPr>
              <a:t>Lossless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Information preserving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Low compression ratios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accent2"/>
                </a:solidFill>
                <a:latin typeface="+mj-lt"/>
              </a:rPr>
              <a:t>Lossy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Not information preserving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+mj-lt"/>
              </a:rPr>
              <a:t>High compression ratios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b="1" dirty="0">
                <a:latin typeface="+mj-lt"/>
              </a:rPr>
              <a:t>	Trade-off: </a:t>
            </a:r>
            <a:r>
              <a:rPr lang="en-US" altLang="en-US" dirty="0">
                <a:latin typeface="+mj-lt"/>
              </a:rPr>
              <a:t>information loss </a:t>
            </a:r>
            <a:r>
              <a:rPr lang="en-US" altLang="en-US" b="1" dirty="0">
                <a:solidFill>
                  <a:srgbClr val="FFFF00"/>
                </a:solidFill>
                <a:latin typeface="+mj-lt"/>
              </a:rPr>
              <a:t>vs</a:t>
            </a:r>
            <a:r>
              <a:rPr lang="en-US" altLang="en-US" b="1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compression ratio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313BB-DA29-40ED-9817-66F57FC7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B2-2B03-431E-87CC-6FBEEF27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C021-3C0B-4C30-8046-6CC8D1C6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4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0BAF-0C49-4E49-A291-D1905DAE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9994-458D-4B49-B918-C00B0510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The term </a:t>
            </a:r>
            <a:r>
              <a:rPr lang="en-US" sz="2200" i="1" dirty="0">
                <a:solidFill>
                  <a:schemeClr val="tx1"/>
                </a:solidFill>
              </a:rPr>
              <a:t>data compression </a:t>
            </a:r>
            <a:r>
              <a:rPr lang="en-US" sz="2200" dirty="0">
                <a:solidFill>
                  <a:schemeClr val="tx1"/>
                </a:solidFill>
              </a:rPr>
              <a:t>refers to the process of reducing the amount of data required to represent a given quantity of information.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 In this definition, </a:t>
            </a:r>
            <a:r>
              <a:rPr lang="en-US" sz="2200" i="1" dirty="0">
                <a:solidFill>
                  <a:schemeClr val="tx1"/>
                </a:solidFill>
              </a:rPr>
              <a:t>data </a:t>
            </a:r>
            <a:r>
              <a:rPr lang="en-US" sz="2200" dirty="0">
                <a:solidFill>
                  <a:schemeClr val="tx1"/>
                </a:solidFill>
              </a:rPr>
              <a:t>and </a:t>
            </a:r>
            <a:r>
              <a:rPr lang="en-US" sz="2200" i="1" dirty="0">
                <a:solidFill>
                  <a:schemeClr val="tx1"/>
                </a:solidFill>
              </a:rPr>
              <a:t>information </a:t>
            </a:r>
            <a:r>
              <a:rPr lang="en-US" sz="2200" dirty="0">
                <a:solidFill>
                  <a:schemeClr val="tx1"/>
                </a:solidFill>
              </a:rPr>
              <a:t>are not the same; data are the means by which information is conveyed.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Because various amounts of data can be used to represent the same amount of information, representations that contain irrelevant or repeated information are said to contain </a:t>
            </a:r>
            <a:r>
              <a:rPr lang="en-US" sz="2200" i="1" dirty="0">
                <a:solidFill>
                  <a:schemeClr val="tx1"/>
                </a:solidFill>
              </a:rPr>
              <a:t>redundant data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8845-DB29-46C1-8AAE-7A1170F6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FBBA-EB1D-44AF-8C9E-B2E69B0E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FAC4-283C-4406-85AA-8D12408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392-2228-47DC-BFC8-A3A0D84E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5C35-7D4B-4A77-BF35-8D7A2292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The same </a:t>
            </a:r>
            <a:r>
              <a:rPr lang="en-US" altLang="en-US" dirty="0">
                <a:solidFill>
                  <a:schemeClr val="tx1"/>
                </a:solidFill>
              </a:rPr>
              <a:t>information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can be represented by different amount of </a:t>
            </a:r>
            <a:r>
              <a:rPr lang="en-US" altLang="en-US" dirty="0">
                <a:solidFill>
                  <a:schemeClr val="tx1"/>
                </a:solidFill>
              </a:rPr>
              <a:t>data </a:t>
            </a:r>
            <a:r>
              <a:rPr lang="en-US" altLang="en-US" dirty="0"/>
              <a:t>– for example: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/>
              <a:t>Your wife, Helen, will meet you at Shah </a:t>
            </a:r>
            <a:r>
              <a:rPr lang="en-US" altLang="en-US" dirty="0" err="1"/>
              <a:t>Mukhdam</a:t>
            </a:r>
            <a:r>
              <a:rPr lang="en-US" altLang="en-US" dirty="0"/>
              <a:t> Airport in Rajshahi at 5 minutes past 6:00 pm tomorrow night.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/>
              <a:t>Your wife will meet you at Shah </a:t>
            </a:r>
            <a:r>
              <a:rPr lang="en-US" altLang="en-US" dirty="0" err="1"/>
              <a:t>Mukhdam</a:t>
            </a:r>
            <a:r>
              <a:rPr lang="en-US" altLang="en-US" dirty="0"/>
              <a:t> Airport at 5 minutes past 6:00 pm tomorrow night.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/>
              <a:t>Helen will meet you at Shah </a:t>
            </a:r>
            <a:r>
              <a:rPr lang="en-US" altLang="en-US" dirty="0" err="1"/>
              <a:t>Mukhdam</a:t>
            </a:r>
            <a:r>
              <a:rPr lang="en-US" altLang="en-US" dirty="0"/>
              <a:t> at 6:00 pm tomorrow night.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EEF6-83C0-435A-8BB8-7B6250F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9A25-8502-4AB5-AAA6-12F79EE4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C54A-90AF-42A4-AAE6-B956E12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78C5-2DAE-443B-A94B-ABBE6883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A1C2-50D2-41D2-9574-456A7934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8457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Let, n1 and n2 denote the number of information carrying units in two datasets, that represents the same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Compression ratio, C = n1/n2 = 100/10 = 10:1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0A5E3-96ED-4C4A-8171-DB27DB64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85DE-679E-4607-9374-0976CAE3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26C1-BF9D-4163-BD82-C2688C3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7629DA2-EBA1-411D-97FB-2FB2FBF0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93"/>
          <a:stretch>
            <a:fillRect/>
          </a:stretch>
        </p:blipFill>
        <p:spPr bwMode="auto">
          <a:xfrm>
            <a:off x="2993565" y="2718576"/>
            <a:ext cx="2209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46F69E7-764A-48F1-A518-788CCF7B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1"/>
          <a:stretch>
            <a:fillRect/>
          </a:stretch>
        </p:blipFill>
        <p:spPr bwMode="auto">
          <a:xfrm>
            <a:off x="7408057" y="2937649"/>
            <a:ext cx="2252663" cy="257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ight Arrow 5">
            <a:extLst>
              <a:ext uri="{FF2B5EF4-FFF2-40B4-BE49-F238E27FC236}">
                <a16:creationId xmlns:a16="http://schemas.microsoft.com/office/drawing/2014/main" id="{20EE9409-6ABB-4DF3-8F60-B770547EA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657" y="3471050"/>
            <a:ext cx="990600" cy="847731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FDCB8DF1-7D05-43E4-B361-8A430395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253" y="2970274"/>
            <a:ext cx="15359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32081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FC6D-E392-44BD-AB1F-2F67ACBA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Data Redundancy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009EF-3B2F-4CCE-B207-F53D0C0CF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Relative data redundancy can be expressed as,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Here, 90% of data in the dataset-1 is redundant.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>
                    <a:solidFill>
                      <a:schemeClr val="tx1"/>
                    </a:solidFill>
                  </a:rPr>
                  <a:t>Three cases: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If n2=n1, C=1, R=0, it contains no redundant data.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tx1"/>
                    </a:solidFill>
                  </a:rPr>
                  <a:t>If n2&lt;&lt;n1, </a:t>
                </a:r>
                <a:r>
                  <a:rPr lang="en-US" dirty="0">
                    <a:solidFill>
                      <a:schemeClr val="tx1"/>
                    </a:solidFill>
                  </a:rPr>
                  <a:t>C=infinite, R=1, it contains high amount of redundant data.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b="0" dirty="0">
                    <a:solidFill>
                      <a:schemeClr val="tx1"/>
                    </a:solidFill>
                  </a:rPr>
                  <a:t>If n2&gt;&gt;n1, C=0 and R= (-infinite), it presents that the second dataset contains more data than the original one and it is undesirable.</a:t>
                </a:r>
              </a:p>
              <a:p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009EF-3B2F-4CCE-B207-F53D0C0CF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424" r="-485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228C7-C77D-432E-A0F0-1274E4BB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0924-FD0D-4FCF-B487-58C59E0F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2AC29-CC0C-43D4-B493-9EF3A54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1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A45A-5209-4719-85F4-810E1D35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BE06-1011-4EC4-993C-DA032078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Data compression is achieved when one or more of these redundancies are reduced or eliminated.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2B125-ECF2-4701-B992-F4DD3722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DF71-FC28-4170-9E91-CA0D300E64B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F5F1-FD0B-4BEF-99B9-CDADD4C4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Image Compression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46343-A026-4085-B877-1D1FCAA8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A9A45-9975-4106-A423-3CB950174F2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D8378-F194-46F4-86B7-25F028FFF100}"/>
              </a:ext>
            </a:extLst>
          </p:cNvPr>
          <p:cNvSpPr/>
          <p:nvPr/>
        </p:nvSpPr>
        <p:spPr>
          <a:xfrm>
            <a:off x="4874455" y="1927274"/>
            <a:ext cx="2504049" cy="6611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Redundancy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64943-8ADB-4913-9FC4-FD65E92C75AE}"/>
              </a:ext>
            </a:extLst>
          </p:cNvPr>
          <p:cNvSpPr/>
          <p:nvPr/>
        </p:nvSpPr>
        <p:spPr>
          <a:xfrm>
            <a:off x="1420837" y="3429001"/>
            <a:ext cx="2265348" cy="6611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Coding Redundancy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6692-3F9D-4229-9FCC-417A6AD652E7}"/>
              </a:ext>
            </a:extLst>
          </p:cNvPr>
          <p:cNvSpPr/>
          <p:nvPr/>
        </p:nvSpPr>
        <p:spPr>
          <a:xfrm>
            <a:off x="4993805" y="3429000"/>
            <a:ext cx="2265348" cy="6611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Interpixel Redundancy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B24D3-520A-47D1-BF5A-5D0E377C8F5B}"/>
              </a:ext>
            </a:extLst>
          </p:cNvPr>
          <p:cNvSpPr/>
          <p:nvPr/>
        </p:nvSpPr>
        <p:spPr>
          <a:xfrm>
            <a:off x="8505817" y="3429001"/>
            <a:ext cx="2265348" cy="6611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Psycho-visual Redundancy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8BDF066-85D6-4D1D-8468-275D29D46C6A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2553511" y="2257865"/>
            <a:ext cx="2320944" cy="1171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4AF7B92-01DB-4987-8F7E-AAA2F2D132B7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7378504" y="2257865"/>
            <a:ext cx="2259987" cy="1171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6FE3D-D850-4412-849E-9528A2808E9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126479" y="2588455"/>
            <a:ext cx="1" cy="84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9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504</TotalTime>
  <Words>2756</Words>
  <Application>Microsoft Office PowerPoint</Application>
  <PresentationFormat>Widescreen</PresentationFormat>
  <Paragraphs>575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</vt:lpstr>
      <vt:lpstr>Cambria Math</vt:lpstr>
      <vt:lpstr>Times New Roman</vt:lpstr>
      <vt:lpstr>Wingdings</vt:lpstr>
      <vt:lpstr>Retrospect</vt:lpstr>
      <vt:lpstr>Chapter 8 ~ Image Compression</vt:lpstr>
      <vt:lpstr>Image compression</vt:lpstr>
      <vt:lpstr>Image Compression</vt:lpstr>
      <vt:lpstr>Image Compression Types</vt:lpstr>
      <vt:lpstr>Data Compression</vt:lpstr>
      <vt:lpstr>Data Compression</vt:lpstr>
      <vt:lpstr>Data Redundancy</vt:lpstr>
      <vt:lpstr>Relative Data Redundancy</vt:lpstr>
      <vt:lpstr>Types of Redundancy</vt:lpstr>
      <vt:lpstr>Types of Redundancy</vt:lpstr>
      <vt:lpstr>Coding Redundancy</vt:lpstr>
      <vt:lpstr>Coding Redundancy</vt:lpstr>
      <vt:lpstr>Coding Redundancy</vt:lpstr>
      <vt:lpstr>Coding Redundancy</vt:lpstr>
      <vt:lpstr>Interpixel Redundancy</vt:lpstr>
      <vt:lpstr>Interpixel Redundancy</vt:lpstr>
      <vt:lpstr>Psycho-Visual Redundancy</vt:lpstr>
      <vt:lpstr>Psycho-Visual Redundancy</vt:lpstr>
      <vt:lpstr>Image Compression Model</vt:lpstr>
      <vt:lpstr>Image Compression Model</vt:lpstr>
      <vt:lpstr>Image Compression Model</vt:lpstr>
      <vt:lpstr>Image Compression Model</vt:lpstr>
      <vt:lpstr>Image Decompression Model</vt:lpstr>
      <vt:lpstr>Lossless vs Lossy Compression</vt:lpstr>
      <vt:lpstr>Huffman Coding</vt:lpstr>
      <vt:lpstr>Huffman Coding</vt:lpstr>
      <vt:lpstr>Huffman Encoding</vt:lpstr>
      <vt:lpstr>Arithmetic Coding</vt:lpstr>
      <vt:lpstr>Arithmetic Coding</vt:lpstr>
      <vt:lpstr>Arithmetic Coding</vt:lpstr>
      <vt:lpstr>LZW Coding (Dictionary-Based Coding)</vt:lpstr>
      <vt:lpstr>LZW Coding (Dictionary-Based Coding)</vt:lpstr>
      <vt:lpstr>LZW Coding (Dictionary-Based Coding)</vt:lpstr>
      <vt:lpstr>LZW Decoding (Dictionary-Based Coding)</vt:lpstr>
      <vt:lpstr>LZW Decoding (Dictionary-Based Coding)</vt:lpstr>
      <vt:lpstr>Run Length Coding (RLC)</vt:lpstr>
      <vt:lpstr>Run Length Coding (RLC)</vt:lpstr>
      <vt:lpstr>Run Length Coding (RLC)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Mahedy Hasan</dc:creator>
  <cp:lastModifiedBy>Mahedy Hasan</cp:lastModifiedBy>
  <cp:revision>48</cp:revision>
  <dcterms:created xsi:type="dcterms:W3CDTF">2022-11-17T04:18:02Z</dcterms:created>
  <dcterms:modified xsi:type="dcterms:W3CDTF">2024-09-24T16:58:05Z</dcterms:modified>
</cp:coreProperties>
</file>