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8" d="100"/>
          <a:sy n="128" d="100"/>
        </p:scale>
        <p:origin x="20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CAFD1D-D018-47FB-AD84-6276D6532F3C}"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D8A0F6-D84C-4941-8673-1235E8E8DB93}" type="slidenum">
              <a:rPr lang="en-US" smtClean="0"/>
              <a:t>‹#›</a:t>
            </a:fld>
            <a:endParaRPr lang="en-US"/>
          </a:p>
        </p:txBody>
      </p:sp>
    </p:spTree>
    <p:extLst>
      <p:ext uri="{BB962C8B-B14F-4D97-AF65-F5344CB8AC3E}">
        <p14:creationId xmlns:p14="http://schemas.microsoft.com/office/powerpoint/2010/main" val="3481777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CAFD1D-D018-47FB-AD84-6276D6532F3C}"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D8A0F6-D84C-4941-8673-1235E8E8DB93}" type="slidenum">
              <a:rPr lang="en-US" smtClean="0"/>
              <a:t>‹#›</a:t>
            </a:fld>
            <a:endParaRPr lang="en-US"/>
          </a:p>
        </p:txBody>
      </p:sp>
    </p:spTree>
    <p:extLst>
      <p:ext uri="{BB962C8B-B14F-4D97-AF65-F5344CB8AC3E}">
        <p14:creationId xmlns:p14="http://schemas.microsoft.com/office/powerpoint/2010/main" val="70229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CAFD1D-D018-47FB-AD84-6276D6532F3C}"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D8A0F6-D84C-4941-8673-1235E8E8DB93}" type="slidenum">
              <a:rPr lang="en-US" smtClean="0"/>
              <a:t>‹#›</a:t>
            </a:fld>
            <a:endParaRPr lang="en-US"/>
          </a:p>
        </p:txBody>
      </p:sp>
    </p:spTree>
    <p:extLst>
      <p:ext uri="{BB962C8B-B14F-4D97-AF65-F5344CB8AC3E}">
        <p14:creationId xmlns:p14="http://schemas.microsoft.com/office/powerpoint/2010/main" val="78513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CAFD1D-D018-47FB-AD84-6276D6532F3C}"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D8A0F6-D84C-4941-8673-1235E8E8DB93}" type="slidenum">
              <a:rPr lang="en-US" smtClean="0"/>
              <a:t>‹#›</a:t>
            </a:fld>
            <a:endParaRPr lang="en-US"/>
          </a:p>
        </p:txBody>
      </p:sp>
    </p:spTree>
    <p:extLst>
      <p:ext uri="{BB962C8B-B14F-4D97-AF65-F5344CB8AC3E}">
        <p14:creationId xmlns:p14="http://schemas.microsoft.com/office/powerpoint/2010/main" val="208017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CAFD1D-D018-47FB-AD84-6276D6532F3C}"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D8A0F6-D84C-4941-8673-1235E8E8DB93}" type="slidenum">
              <a:rPr lang="en-US" smtClean="0"/>
              <a:t>‹#›</a:t>
            </a:fld>
            <a:endParaRPr lang="en-US"/>
          </a:p>
        </p:txBody>
      </p:sp>
    </p:spTree>
    <p:extLst>
      <p:ext uri="{BB962C8B-B14F-4D97-AF65-F5344CB8AC3E}">
        <p14:creationId xmlns:p14="http://schemas.microsoft.com/office/powerpoint/2010/main" val="1769964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CAFD1D-D018-47FB-AD84-6276D6532F3C}" type="datetimeFigureOut">
              <a:rPr lang="en-US" smtClean="0"/>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D8A0F6-D84C-4941-8673-1235E8E8DB93}" type="slidenum">
              <a:rPr lang="en-US" smtClean="0"/>
              <a:t>‹#›</a:t>
            </a:fld>
            <a:endParaRPr lang="en-US"/>
          </a:p>
        </p:txBody>
      </p:sp>
    </p:spTree>
    <p:extLst>
      <p:ext uri="{BB962C8B-B14F-4D97-AF65-F5344CB8AC3E}">
        <p14:creationId xmlns:p14="http://schemas.microsoft.com/office/powerpoint/2010/main" val="201336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CAFD1D-D018-47FB-AD84-6276D6532F3C}" type="datetimeFigureOut">
              <a:rPr lang="en-US" smtClean="0"/>
              <a:t>6/18/2018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D8A0F6-D84C-4941-8673-1235E8E8DB93}" type="slidenum">
              <a:rPr lang="en-US" smtClean="0"/>
              <a:t>‹#›</a:t>
            </a:fld>
            <a:endParaRPr lang="en-US"/>
          </a:p>
        </p:txBody>
      </p:sp>
    </p:spTree>
    <p:extLst>
      <p:ext uri="{BB962C8B-B14F-4D97-AF65-F5344CB8AC3E}">
        <p14:creationId xmlns:p14="http://schemas.microsoft.com/office/powerpoint/2010/main" val="242002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CAFD1D-D018-47FB-AD84-6276D6532F3C}" type="datetimeFigureOut">
              <a:rPr lang="en-US" smtClean="0"/>
              <a:t>6/18/2018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D8A0F6-D84C-4941-8673-1235E8E8DB93}" type="slidenum">
              <a:rPr lang="en-US" smtClean="0"/>
              <a:t>‹#›</a:t>
            </a:fld>
            <a:endParaRPr lang="en-US"/>
          </a:p>
        </p:txBody>
      </p:sp>
    </p:spTree>
    <p:extLst>
      <p:ext uri="{BB962C8B-B14F-4D97-AF65-F5344CB8AC3E}">
        <p14:creationId xmlns:p14="http://schemas.microsoft.com/office/powerpoint/2010/main" val="114450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AFD1D-D018-47FB-AD84-6276D6532F3C}" type="datetimeFigureOut">
              <a:rPr lang="en-US" smtClean="0"/>
              <a:t>6/18/2018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D8A0F6-D84C-4941-8673-1235E8E8DB93}" type="slidenum">
              <a:rPr lang="en-US" smtClean="0"/>
              <a:t>‹#›</a:t>
            </a:fld>
            <a:endParaRPr lang="en-US"/>
          </a:p>
        </p:txBody>
      </p:sp>
    </p:spTree>
    <p:extLst>
      <p:ext uri="{BB962C8B-B14F-4D97-AF65-F5344CB8AC3E}">
        <p14:creationId xmlns:p14="http://schemas.microsoft.com/office/powerpoint/2010/main" val="144414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CAFD1D-D018-47FB-AD84-6276D6532F3C}" type="datetimeFigureOut">
              <a:rPr lang="en-US" smtClean="0"/>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D8A0F6-D84C-4941-8673-1235E8E8DB93}" type="slidenum">
              <a:rPr lang="en-US" smtClean="0"/>
              <a:t>‹#›</a:t>
            </a:fld>
            <a:endParaRPr lang="en-US"/>
          </a:p>
        </p:txBody>
      </p:sp>
    </p:spTree>
    <p:extLst>
      <p:ext uri="{BB962C8B-B14F-4D97-AF65-F5344CB8AC3E}">
        <p14:creationId xmlns:p14="http://schemas.microsoft.com/office/powerpoint/2010/main" val="60655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CAFD1D-D018-47FB-AD84-6276D6532F3C}" type="datetimeFigureOut">
              <a:rPr lang="en-US" smtClean="0"/>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D8A0F6-D84C-4941-8673-1235E8E8DB93}" type="slidenum">
              <a:rPr lang="en-US" smtClean="0"/>
              <a:t>‹#›</a:t>
            </a:fld>
            <a:endParaRPr lang="en-US"/>
          </a:p>
        </p:txBody>
      </p:sp>
    </p:spTree>
    <p:extLst>
      <p:ext uri="{BB962C8B-B14F-4D97-AF65-F5344CB8AC3E}">
        <p14:creationId xmlns:p14="http://schemas.microsoft.com/office/powerpoint/2010/main" val="2124133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AFD1D-D018-47FB-AD84-6276D6532F3C}" type="datetimeFigureOut">
              <a:rPr lang="en-US" smtClean="0"/>
              <a:t>6/18/2018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8A0F6-D84C-4941-8673-1235E8E8DB93}" type="slidenum">
              <a:rPr lang="en-US" smtClean="0"/>
              <a:t>‹#›</a:t>
            </a:fld>
            <a:endParaRPr lang="en-US"/>
          </a:p>
        </p:txBody>
      </p:sp>
    </p:spTree>
    <p:extLst>
      <p:ext uri="{BB962C8B-B14F-4D97-AF65-F5344CB8AC3E}">
        <p14:creationId xmlns:p14="http://schemas.microsoft.com/office/powerpoint/2010/main" val="1833506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417390" y="340660"/>
            <a:ext cx="7369175" cy="6358964"/>
            <a:chOff x="1" y="3680"/>
            <a:chExt cx="7369175" cy="6358964"/>
          </a:xfrm>
        </p:grpSpPr>
        <p:grpSp>
          <p:nvGrpSpPr>
            <p:cNvPr id="3" name="Group 2"/>
            <p:cNvGrpSpPr/>
            <p:nvPr/>
          </p:nvGrpSpPr>
          <p:grpSpPr>
            <a:xfrm>
              <a:off x="1" y="3680"/>
              <a:ext cx="7369175" cy="6358964"/>
              <a:chOff x="-125305" y="4891"/>
              <a:chExt cx="11253495" cy="8454463"/>
            </a:xfrm>
          </p:grpSpPr>
          <p:sp>
            <p:nvSpPr>
              <p:cNvPr id="5" name="TextBox 15"/>
              <p:cNvSpPr txBox="1"/>
              <p:nvPr/>
            </p:nvSpPr>
            <p:spPr>
              <a:xfrm>
                <a:off x="4341829" y="1465346"/>
                <a:ext cx="706099" cy="420487"/>
              </a:xfrm>
              <a:prstGeom prst="rect">
                <a:avLst/>
              </a:prstGeom>
              <a:noFill/>
            </p:spPr>
            <p:txBody>
              <a:bodyPr wrap="square" rtlCol="0">
                <a:noAutofit/>
              </a:bodyPr>
              <a:lstStyle/>
              <a:p>
                <a:pPr marL="0" marR="0">
                  <a:spcBef>
                    <a:spcPts val="0"/>
                  </a:spcBef>
                  <a:spcAft>
                    <a:spcPts val="0"/>
                  </a:spcAft>
                </a:pPr>
                <a:r>
                  <a:rPr lang="en-US" sz="11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A.1</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TextBox 16"/>
              <p:cNvSpPr txBox="1"/>
              <p:nvPr/>
            </p:nvSpPr>
            <p:spPr>
              <a:xfrm>
                <a:off x="7338739" y="1462547"/>
                <a:ext cx="904395" cy="469843"/>
              </a:xfrm>
              <a:prstGeom prst="rect">
                <a:avLst/>
              </a:prstGeom>
              <a:noFill/>
            </p:spPr>
            <p:txBody>
              <a:bodyPr wrap="square" rtlCol="0">
                <a:noAutofit/>
              </a:bodyPr>
              <a:lstStyle/>
              <a:p>
                <a:pPr marL="0" marR="0">
                  <a:spcBef>
                    <a:spcPts val="0"/>
                  </a:spcBef>
                  <a:spcAft>
                    <a:spcPts val="0"/>
                  </a:spcAft>
                </a:pPr>
                <a:r>
                  <a:rPr lang="en-US" sz="11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A.2</a:t>
                </a:r>
                <a:endParaRPr lang="en-US" sz="1100">
                  <a:effectLst/>
                  <a:latin typeface="Arial" panose="020B0604020202020204" pitchFamily="34" charset="0"/>
                  <a:ea typeface="Times New Roman" panose="02020603050405020304" pitchFamily="18" charset="0"/>
                  <a:cs typeface="Arial" panose="020B0604020202020204" pitchFamily="34" charset="0"/>
                </a:endParaRPr>
              </a:p>
            </p:txBody>
          </p:sp>
          <p:sp>
            <p:nvSpPr>
              <p:cNvPr id="7" name="TextBox 17"/>
              <p:cNvSpPr txBox="1"/>
              <p:nvPr/>
            </p:nvSpPr>
            <p:spPr>
              <a:xfrm>
                <a:off x="7412638" y="3439105"/>
                <a:ext cx="955823" cy="456847"/>
              </a:xfrm>
              <a:prstGeom prst="rect">
                <a:avLst/>
              </a:prstGeom>
              <a:noFill/>
            </p:spPr>
            <p:txBody>
              <a:bodyPr wrap="square" rtlCol="0">
                <a:noAutofit/>
              </a:bodyPr>
              <a:lstStyle/>
              <a:p>
                <a:pPr marL="0" marR="0">
                  <a:spcBef>
                    <a:spcPts val="0"/>
                  </a:spcBef>
                  <a:spcAft>
                    <a:spcPts val="0"/>
                  </a:spcAft>
                </a:pPr>
                <a:r>
                  <a:rPr lang="en-US" sz="11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B.2</a:t>
                </a:r>
                <a:endParaRPr lang="en-US" sz="1100">
                  <a:effectLst/>
                  <a:latin typeface="Arial" panose="020B0604020202020204" pitchFamily="34" charset="0"/>
                  <a:ea typeface="Times New Roman" panose="02020603050405020304" pitchFamily="18" charset="0"/>
                  <a:cs typeface="Arial" panose="020B0604020202020204" pitchFamily="34" charset="0"/>
                </a:endParaRPr>
              </a:p>
            </p:txBody>
          </p:sp>
          <p:sp>
            <p:nvSpPr>
              <p:cNvPr id="8" name="TextBox 18"/>
              <p:cNvSpPr txBox="1"/>
              <p:nvPr/>
            </p:nvSpPr>
            <p:spPr>
              <a:xfrm>
                <a:off x="4386584" y="3486862"/>
                <a:ext cx="697145" cy="425067"/>
              </a:xfrm>
              <a:prstGeom prst="rect">
                <a:avLst/>
              </a:prstGeom>
              <a:noFill/>
            </p:spPr>
            <p:txBody>
              <a:bodyPr wrap="square" rtlCol="0">
                <a:noAutofit/>
              </a:bodyPr>
              <a:lstStyle/>
              <a:p>
                <a:pPr marL="0" marR="0">
                  <a:spcBef>
                    <a:spcPts val="0"/>
                  </a:spcBef>
                  <a:spcAft>
                    <a:spcPts val="0"/>
                  </a:spcAft>
                </a:pPr>
                <a:r>
                  <a:rPr lang="en-US" sz="11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B.1</a:t>
                </a:r>
                <a:endParaRPr lang="en-US" sz="1100">
                  <a:effectLst/>
                  <a:latin typeface="Arial" panose="020B0604020202020204" pitchFamily="34" charset="0"/>
                  <a:ea typeface="Times New Roman" panose="02020603050405020304" pitchFamily="18" charset="0"/>
                  <a:cs typeface="Arial" panose="020B0604020202020204" pitchFamily="34" charset="0"/>
                </a:endParaRPr>
              </a:p>
            </p:txBody>
          </p:sp>
          <p:sp>
            <p:nvSpPr>
              <p:cNvPr id="9" name="TextBox 19"/>
              <p:cNvSpPr txBox="1"/>
              <p:nvPr/>
            </p:nvSpPr>
            <p:spPr>
              <a:xfrm>
                <a:off x="4398650" y="5180255"/>
                <a:ext cx="837233" cy="554586"/>
              </a:xfrm>
              <a:prstGeom prst="rect">
                <a:avLst/>
              </a:prstGeom>
              <a:noFill/>
            </p:spPr>
            <p:txBody>
              <a:bodyPr wrap="square" rtlCol="0">
                <a:noAutofit/>
              </a:bodyPr>
              <a:lstStyle/>
              <a:p>
                <a:pPr marL="0" marR="0">
                  <a:spcBef>
                    <a:spcPts val="0"/>
                  </a:spcBef>
                  <a:spcAft>
                    <a:spcPts val="0"/>
                  </a:spcAft>
                </a:pPr>
                <a:r>
                  <a:rPr lang="en-US" sz="11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C.1</a:t>
                </a:r>
                <a:endParaRPr lang="en-US" sz="1100">
                  <a:effectLst/>
                  <a:latin typeface="Arial" panose="020B0604020202020204" pitchFamily="34" charset="0"/>
                  <a:ea typeface="Times New Roman" panose="02020603050405020304" pitchFamily="18" charset="0"/>
                  <a:cs typeface="Arial" panose="020B0604020202020204" pitchFamily="34" charset="0"/>
                </a:endParaRPr>
              </a:p>
            </p:txBody>
          </p:sp>
          <p:sp>
            <p:nvSpPr>
              <p:cNvPr id="10" name="TextBox 20"/>
              <p:cNvSpPr txBox="1"/>
              <p:nvPr/>
            </p:nvSpPr>
            <p:spPr>
              <a:xfrm>
                <a:off x="7410346" y="5188041"/>
                <a:ext cx="913345" cy="507840"/>
              </a:xfrm>
              <a:prstGeom prst="rect">
                <a:avLst/>
              </a:prstGeom>
              <a:noFill/>
            </p:spPr>
            <p:txBody>
              <a:bodyPr wrap="square" rtlCol="0">
                <a:noAutofit/>
              </a:bodyPr>
              <a:lstStyle/>
              <a:p>
                <a:pPr marL="0" marR="0">
                  <a:spcBef>
                    <a:spcPts val="0"/>
                  </a:spcBef>
                  <a:spcAft>
                    <a:spcPts val="0"/>
                  </a:spcAft>
                </a:pPr>
                <a:r>
                  <a:rPr lang="en-US" sz="11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C.2</a:t>
                </a:r>
                <a:endParaRPr lang="en-US" sz="1100">
                  <a:effectLst/>
                  <a:latin typeface="Arial" panose="020B0604020202020204" pitchFamily="34" charset="0"/>
                  <a:ea typeface="Times New Roman" panose="02020603050405020304" pitchFamily="18" charset="0"/>
                  <a:cs typeface="Arial" panose="020B0604020202020204" pitchFamily="34" charset="0"/>
                </a:endParaRPr>
              </a:p>
            </p:txBody>
          </p:sp>
          <p:grpSp>
            <p:nvGrpSpPr>
              <p:cNvPr id="11" name="Group 10"/>
              <p:cNvGrpSpPr/>
              <p:nvPr/>
            </p:nvGrpSpPr>
            <p:grpSpPr>
              <a:xfrm>
                <a:off x="-125305" y="4891"/>
                <a:ext cx="11253495" cy="8454463"/>
                <a:chOff x="-125305" y="4891"/>
                <a:chExt cx="11253495" cy="8454463"/>
              </a:xfrm>
            </p:grpSpPr>
            <p:grpSp>
              <p:nvGrpSpPr>
                <p:cNvPr id="12" name="Group 11"/>
                <p:cNvGrpSpPr/>
                <p:nvPr/>
              </p:nvGrpSpPr>
              <p:grpSpPr>
                <a:xfrm>
                  <a:off x="102480" y="90999"/>
                  <a:ext cx="10880642" cy="5048764"/>
                  <a:chOff x="102480" y="90999"/>
                  <a:chExt cx="10880642" cy="5048764"/>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83848" y="90999"/>
                    <a:ext cx="3018118" cy="1315590"/>
                  </a:xfrm>
                  <a:prstGeom prst="rect">
                    <a:avLst/>
                  </a:prstGeom>
                </p:spPr>
              </p:pic>
              <p:pic>
                <p:nvPicPr>
                  <p:cNvPr id="15" name="Picture 14"/>
                  <p:cNvPicPr>
                    <a:picLocks noChangeAspect="1"/>
                  </p:cNvPicPr>
                  <p:nvPr/>
                </p:nvPicPr>
                <p:blipFill>
                  <a:blip r:embed="rId3"/>
                  <a:stretch>
                    <a:fillRect/>
                  </a:stretch>
                </p:blipFill>
                <p:spPr>
                  <a:xfrm>
                    <a:off x="6712473" y="216282"/>
                    <a:ext cx="2292006" cy="1078985"/>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1427" y="1996407"/>
                    <a:ext cx="3018118" cy="1349124"/>
                  </a:xfrm>
                  <a:prstGeom prst="rect">
                    <a:avLst/>
                  </a:prstGeom>
                </p:spPr>
              </p:pic>
              <p:pic>
                <p:nvPicPr>
                  <p:cNvPr id="17" name="Picture 16"/>
                  <p:cNvPicPr>
                    <a:picLocks noChangeAspect="1"/>
                  </p:cNvPicPr>
                  <p:nvPr/>
                </p:nvPicPr>
                <p:blipFill>
                  <a:blip r:embed="rId5"/>
                  <a:stretch>
                    <a:fillRect/>
                  </a:stretch>
                </p:blipFill>
                <p:spPr>
                  <a:xfrm>
                    <a:off x="6712473" y="1994967"/>
                    <a:ext cx="1953410" cy="1350564"/>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480" y="4168398"/>
                    <a:ext cx="2031120" cy="881719"/>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26289" y="4168398"/>
                    <a:ext cx="2075677" cy="881719"/>
                  </a:xfrm>
                  <a:prstGeom prst="rect">
                    <a:avLst/>
                  </a:prstGeom>
                </p:spPr>
              </p:pic>
              <p:pic>
                <p:nvPicPr>
                  <p:cNvPr id="20" name="Picture 19"/>
                  <p:cNvPicPr>
                    <a:picLocks noChangeAspect="1"/>
                  </p:cNvPicPr>
                  <p:nvPr/>
                </p:nvPicPr>
                <p:blipFill>
                  <a:blip r:embed="rId8"/>
                  <a:stretch>
                    <a:fillRect/>
                  </a:stretch>
                </p:blipFill>
                <p:spPr>
                  <a:xfrm>
                    <a:off x="6712473" y="4078750"/>
                    <a:ext cx="4270649" cy="1061013"/>
                  </a:xfrm>
                  <a:prstGeom prst="rect">
                    <a:avLst/>
                  </a:prstGeom>
                </p:spPr>
              </p:pic>
              <p:cxnSp>
                <p:nvCxnSpPr>
                  <p:cNvPr id="21" name="Straight Connector 20"/>
                  <p:cNvCxnSpPr>
                    <a:stCxn id="18" idx="3"/>
                    <a:endCxn id="19" idx="1"/>
                  </p:cNvCxnSpPr>
                  <p:nvPr/>
                </p:nvCxnSpPr>
                <p:spPr>
                  <a:xfrm>
                    <a:off x="2133600" y="4609258"/>
                    <a:ext cx="1892689" cy="0"/>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22" name="Right Arrow 21"/>
                  <p:cNvSpPr/>
                  <p:nvPr/>
                </p:nvSpPr>
                <p:spPr>
                  <a:xfrm>
                    <a:off x="6177125" y="672103"/>
                    <a:ext cx="460188" cy="1673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ight Arrow 22"/>
                  <p:cNvSpPr/>
                  <p:nvPr/>
                </p:nvSpPr>
                <p:spPr>
                  <a:xfrm>
                    <a:off x="6177125" y="2585858"/>
                    <a:ext cx="460188" cy="1673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ight Arrow 23"/>
                  <p:cNvSpPr/>
                  <p:nvPr/>
                </p:nvSpPr>
                <p:spPr>
                  <a:xfrm>
                    <a:off x="6177125" y="4525585"/>
                    <a:ext cx="460188" cy="1673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3" name="Rectangle 12"/>
                <p:cNvSpPr/>
                <p:nvPr/>
              </p:nvSpPr>
              <p:spPr>
                <a:xfrm>
                  <a:off x="-125305" y="4891"/>
                  <a:ext cx="11253495" cy="8454463"/>
                </a:xfrm>
                <a:prstGeom prst="rect">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4" name="Text Box 2"/>
            <p:cNvSpPr txBox="1">
              <a:spLocks noChangeArrowheads="1"/>
            </p:cNvSpPr>
            <p:nvPr/>
          </p:nvSpPr>
          <p:spPr bwMode="auto">
            <a:xfrm>
              <a:off x="70338" y="4302370"/>
              <a:ext cx="7284720" cy="179895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dirty="0">
                  <a:effectLst/>
                  <a:latin typeface="Arial" panose="020B0604020202020204" pitchFamily="34" charset="0"/>
                  <a:ea typeface="Calibri" panose="020F0502020204030204" pitchFamily="34" charset="0"/>
                  <a:cs typeface="Arial" panose="020B0604020202020204" pitchFamily="34" charset="0"/>
                </a:rPr>
                <a:t>Figure 1: Construction of model components by coarse-graining the protein structures.</a:t>
              </a:r>
              <a:r>
                <a:rPr lang="en-US" sz="1100" dirty="0">
                  <a:effectLst/>
                  <a:latin typeface="Arial" panose="020B0604020202020204" pitchFamily="34" charset="0"/>
                  <a:ea typeface="Calibri" panose="020F0502020204030204" pitchFamily="34" charset="0"/>
                  <a:cs typeface="Arial" panose="020B0604020202020204" pitchFamily="34" charset="0"/>
                </a:rPr>
                <a:t> (A) 165 aa long intracellular part of the transmembrane protein </a:t>
              </a:r>
              <a:r>
                <a:rPr lang="en-US" sz="1100" dirty="0" err="1">
                  <a:effectLst/>
                  <a:latin typeface="Arial" panose="020B0604020202020204" pitchFamily="34" charset="0"/>
                  <a:ea typeface="Calibri" panose="020F0502020204030204" pitchFamily="34" charset="0"/>
                  <a:cs typeface="Arial" panose="020B0604020202020204" pitchFamily="34" charset="0"/>
                </a:rPr>
                <a:t>nephrin</a:t>
              </a:r>
              <a:r>
                <a:rPr lang="en-US" sz="1100" dirty="0">
                  <a:effectLst/>
                  <a:latin typeface="Arial" panose="020B0604020202020204" pitchFamily="34" charset="0"/>
                  <a:ea typeface="Calibri" panose="020F0502020204030204" pitchFamily="34" charset="0"/>
                  <a:cs typeface="Arial" panose="020B0604020202020204" pitchFamily="34" charset="0"/>
                </a:rPr>
                <a:t> is modelled with 8 sites, three of them (red) represent </a:t>
              </a:r>
              <a:r>
                <a:rPr lang="en-US" sz="1100" dirty="0" err="1">
                  <a:effectLst/>
                  <a:latin typeface="Arial" panose="020B0604020202020204" pitchFamily="34" charset="0"/>
                  <a:ea typeface="Calibri" panose="020F0502020204030204" pitchFamily="34" charset="0"/>
                  <a:cs typeface="Arial" panose="020B0604020202020204" pitchFamily="34" charset="0"/>
                </a:rPr>
                <a:t>pY</a:t>
              </a:r>
              <a:r>
                <a:rPr lang="en-US" sz="1100" dirty="0">
                  <a:effectLst/>
                  <a:latin typeface="Arial" panose="020B0604020202020204" pitchFamily="34" charset="0"/>
                  <a:ea typeface="Calibri" panose="020F0502020204030204" pitchFamily="34" charset="0"/>
                  <a:cs typeface="Arial" panose="020B0604020202020204" pitchFamily="34" charset="0"/>
                </a:rPr>
                <a:t>-containing binding sites which bind to SH2 domains; this molecule is tethered with membrane (yellow surface) with the anchoring site (grey). (B) 376 aa long cytoplasmic protein nck1 is modelled with three SH3 sites (magenta), one SH2 site (yellow) and one linker site (light pink). (C) 505 aa containing cytoplasmic protein </a:t>
              </a:r>
              <a:r>
                <a:rPr lang="en-US" sz="1100" dirty="0" err="1">
                  <a:effectLst/>
                  <a:latin typeface="Arial" panose="020B0604020202020204" pitchFamily="34" charset="0"/>
                  <a:ea typeface="Calibri" panose="020F0502020204030204" pitchFamily="34" charset="0"/>
                  <a:cs typeface="Arial" panose="020B0604020202020204" pitchFamily="34" charset="0"/>
                </a:rPr>
                <a:t>nwasp</a:t>
              </a:r>
              <a:r>
                <a:rPr lang="en-US" sz="1100" dirty="0">
                  <a:effectLst/>
                  <a:latin typeface="Arial" panose="020B0604020202020204" pitchFamily="34" charset="0"/>
                  <a:ea typeface="Calibri" panose="020F0502020204030204" pitchFamily="34" charset="0"/>
                  <a:cs typeface="Arial" panose="020B0604020202020204" pitchFamily="34" charset="0"/>
                </a:rPr>
                <a:t> has a lot of intrinsically disordered region (specially the proline rich motifs in 277-392) in its sequence. No secondary structure is predicted for the proline-rich sequence by most of the prediction servers (shown in black dotted line). So this stretch is assumed to adopt </a:t>
              </a:r>
              <a:r>
                <a:rPr lang="en-US" sz="1100" dirty="0" err="1">
                  <a:effectLst/>
                  <a:latin typeface="Arial" panose="020B0604020202020204" pitchFamily="34" charset="0"/>
                  <a:ea typeface="Calibri" panose="020F0502020204030204" pitchFamily="34" charset="0"/>
                  <a:cs typeface="Arial" panose="020B0604020202020204" pitchFamily="34" charset="0"/>
                </a:rPr>
                <a:t>polyproline</a:t>
              </a:r>
              <a:r>
                <a:rPr lang="en-US" sz="1100" dirty="0">
                  <a:effectLst/>
                  <a:latin typeface="Arial" panose="020B0604020202020204" pitchFamily="34" charset="0"/>
                  <a:ea typeface="Calibri" panose="020F0502020204030204" pitchFamily="34" charset="0"/>
                  <a:cs typeface="Arial" panose="020B0604020202020204" pitchFamily="34" charset="0"/>
                </a:rPr>
                <a:t>-II (PP-II) type helical structure which is modelled with six binding sites (green) for SH3 domains and five structural sites (pink). The N-terminal (1-276) and C-terminal sequences (393-505) are modelled with four and one structural sites respectively, according to the predicted secondary structures.</a:t>
              </a:r>
            </a:p>
          </p:txBody>
        </p:sp>
      </p:grpSp>
    </p:spTree>
    <p:extLst>
      <p:ext uri="{BB962C8B-B14F-4D97-AF65-F5344CB8AC3E}">
        <p14:creationId xmlns:p14="http://schemas.microsoft.com/office/powerpoint/2010/main" val="2216295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377122" y="1764348"/>
            <a:ext cx="7437755" cy="3500923"/>
            <a:chOff x="2377122" y="1764348"/>
            <a:chExt cx="7437755" cy="3500923"/>
          </a:xfrm>
        </p:grpSpPr>
        <p:sp>
          <p:nvSpPr>
            <p:cNvPr id="4" name="Rectangle 3"/>
            <p:cNvSpPr/>
            <p:nvPr/>
          </p:nvSpPr>
          <p:spPr>
            <a:xfrm>
              <a:off x="2377122" y="1764348"/>
              <a:ext cx="7437755" cy="35009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Text Box 2"/>
            <p:cNvSpPr txBox="1">
              <a:spLocks noChangeArrowheads="1"/>
            </p:cNvSpPr>
            <p:nvPr/>
          </p:nvSpPr>
          <p:spPr bwMode="auto">
            <a:xfrm>
              <a:off x="2426652" y="4018280"/>
              <a:ext cx="7315200" cy="100203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dirty="0">
                  <a:effectLst/>
                  <a:latin typeface="Arial" panose="020B0604020202020204" pitchFamily="34" charset="0"/>
                  <a:ea typeface="Calibri" panose="020F0502020204030204" pitchFamily="34" charset="0"/>
                  <a:cs typeface="Arial" panose="020B0604020202020204" pitchFamily="34" charset="0"/>
                </a:rPr>
                <a:t>Figure 2: Clustering dynamics of the control system.</a:t>
              </a:r>
              <a:r>
                <a:rPr lang="en-US" sz="1100" dirty="0">
                  <a:effectLst/>
                  <a:latin typeface="Arial" panose="020B0604020202020204" pitchFamily="34" charset="0"/>
                  <a:ea typeface="Calibri" panose="020F0502020204030204" pitchFamily="34" charset="0"/>
                  <a:cs typeface="Arial" panose="020B0604020202020204" pitchFamily="34" charset="0"/>
                </a:rPr>
                <a:t> (A) The system contains a total of 36 molecules (6 </a:t>
              </a:r>
              <a:r>
                <a:rPr lang="en-US" sz="1100" dirty="0" err="1">
                  <a:effectLst/>
                  <a:latin typeface="Arial" panose="020B0604020202020204" pitchFamily="34" charset="0"/>
                  <a:ea typeface="Calibri" panose="020F0502020204030204" pitchFamily="34" charset="0"/>
                  <a:cs typeface="Arial" panose="020B0604020202020204" pitchFamily="34" charset="0"/>
                </a:rPr>
                <a:t>Nephrin</a:t>
              </a:r>
              <a:r>
                <a:rPr lang="en-US" sz="1100" dirty="0">
                  <a:effectLst/>
                  <a:latin typeface="Arial" panose="020B0604020202020204" pitchFamily="34" charset="0"/>
                  <a:ea typeface="Calibri" panose="020F0502020204030204" pitchFamily="34" charset="0"/>
                  <a:cs typeface="Arial" panose="020B0604020202020204" pitchFamily="34" charset="0"/>
                </a:rPr>
                <a:t>, 20 </a:t>
              </a:r>
              <a:r>
                <a:rPr lang="en-US" sz="1100" dirty="0" err="1">
                  <a:effectLst/>
                  <a:latin typeface="Arial" panose="020B0604020202020204" pitchFamily="34" charset="0"/>
                  <a:ea typeface="Calibri" panose="020F0502020204030204" pitchFamily="34" charset="0"/>
                  <a:cs typeface="Arial" panose="020B0604020202020204" pitchFamily="34" charset="0"/>
                </a:rPr>
                <a:t>Nck</a:t>
              </a:r>
              <a:r>
                <a:rPr lang="en-US" sz="1100" dirty="0">
                  <a:effectLst/>
                  <a:latin typeface="Arial" panose="020B0604020202020204" pitchFamily="34" charset="0"/>
                  <a:ea typeface="Calibri" panose="020F0502020204030204" pitchFamily="34" charset="0"/>
                  <a:cs typeface="Arial" panose="020B0604020202020204" pitchFamily="34" charset="0"/>
                </a:rPr>
                <a:t>, 10 </a:t>
              </a:r>
              <a:r>
                <a:rPr lang="en-US" sz="1100" dirty="0" err="1">
                  <a:effectLst/>
                  <a:latin typeface="Arial" panose="020B0604020202020204" pitchFamily="34" charset="0"/>
                  <a:ea typeface="Calibri" panose="020F0502020204030204" pitchFamily="34" charset="0"/>
                  <a:cs typeface="Arial" panose="020B0604020202020204" pitchFamily="34" charset="0"/>
                </a:rPr>
                <a:t>Nwasp</a:t>
              </a:r>
              <a:r>
                <a:rPr lang="en-US" sz="1100" dirty="0">
                  <a:effectLst/>
                  <a:latin typeface="Arial" panose="020B0604020202020204" pitchFamily="34" charset="0"/>
                  <a:ea typeface="Calibri" panose="020F0502020204030204" pitchFamily="34" charset="0"/>
                  <a:cs typeface="Arial" panose="020B0604020202020204" pitchFamily="34" charset="0"/>
                </a:rPr>
                <a:t>) in a cubic reaction volume (X = Y = Z = 100 nm); XY surface represents the membrane where </a:t>
              </a:r>
              <a:r>
                <a:rPr lang="en-US" sz="1100" dirty="0" err="1">
                  <a:effectLst/>
                  <a:latin typeface="Arial" panose="020B0604020202020204" pitchFamily="34" charset="0"/>
                  <a:ea typeface="Calibri" panose="020F0502020204030204" pitchFamily="34" charset="0"/>
                  <a:cs typeface="Arial" panose="020B0604020202020204" pitchFamily="34" charset="0"/>
                </a:rPr>
                <a:t>Nephrin</a:t>
              </a:r>
              <a:r>
                <a:rPr lang="en-US" sz="1100" dirty="0">
                  <a:effectLst/>
                  <a:latin typeface="Arial" panose="020B0604020202020204" pitchFamily="34" charset="0"/>
                  <a:ea typeface="Calibri" panose="020F0502020204030204" pitchFamily="34" charset="0"/>
                  <a:cs typeface="Arial" panose="020B0604020202020204" pitchFamily="34" charset="0"/>
                </a:rPr>
                <a:t> is anchored. At the beginning of simulation (t = 0), 36 molecules are distributed randomly (</a:t>
              </a:r>
              <a:r>
                <a:rPr lang="en-US" sz="1100" dirty="0" err="1">
                  <a:effectLst/>
                  <a:latin typeface="Arial" panose="020B0604020202020204" pitchFamily="34" charset="0"/>
                  <a:ea typeface="Calibri" panose="020F0502020204030204" pitchFamily="34" charset="0"/>
                  <a:cs typeface="Arial" panose="020B0604020202020204" pitchFamily="34" charset="0"/>
                </a:rPr>
                <a:t>Nephrin</a:t>
              </a:r>
              <a:r>
                <a:rPr lang="en-US" sz="1100" dirty="0">
                  <a:effectLst/>
                  <a:latin typeface="Arial" panose="020B0604020202020204" pitchFamily="34" charset="0"/>
                  <a:ea typeface="Calibri" panose="020F0502020204030204" pitchFamily="34" charset="0"/>
                  <a:cs typeface="Arial" panose="020B0604020202020204" pitchFamily="34" charset="0"/>
                </a:rPr>
                <a:t> onto the membrane, </a:t>
              </a:r>
              <a:r>
                <a:rPr lang="en-US" sz="1100" dirty="0" err="1">
                  <a:effectLst/>
                  <a:latin typeface="Arial" panose="020B0604020202020204" pitchFamily="34" charset="0"/>
                  <a:ea typeface="Calibri" panose="020F0502020204030204" pitchFamily="34" charset="0"/>
                  <a:cs typeface="Arial" panose="020B0604020202020204" pitchFamily="34" charset="0"/>
                </a:rPr>
                <a:t>Nck</a:t>
              </a:r>
              <a:r>
                <a:rPr lang="en-US" sz="1100" dirty="0">
                  <a:effectLst/>
                  <a:latin typeface="Arial" panose="020B0604020202020204" pitchFamily="34" charset="0"/>
                  <a:ea typeface="Calibri" panose="020F0502020204030204" pitchFamily="34" charset="0"/>
                  <a:cs typeface="Arial" panose="020B0604020202020204" pitchFamily="34" charset="0"/>
                </a:rPr>
                <a:t> and </a:t>
              </a:r>
              <a:r>
                <a:rPr lang="en-US" sz="1100" dirty="0" err="1">
                  <a:effectLst/>
                  <a:latin typeface="Arial" panose="020B0604020202020204" pitchFamily="34" charset="0"/>
                  <a:ea typeface="Calibri" panose="020F0502020204030204" pitchFamily="34" charset="0"/>
                  <a:cs typeface="Arial" panose="020B0604020202020204" pitchFamily="34" charset="0"/>
                </a:rPr>
                <a:t>Nwasp</a:t>
              </a:r>
              <a:r>
                <a:rPr lang="en-US" sz="1100" dirty="0">
                  <a:effectLst/>
                  <a:latin typeface="Arial" panose="020B0604020202020204" pitchFamily="34" charset="0"/>
                  <a:ea typeface="Calibri" panose="020F0502020204030204" pitchFamily="34" charset="0"/>
                  <a:cs typeface="Arial" panose="020B0604020202020204" pitchFamily="34" charset="0"/>
                </a:rPr>
                <a:t> in the cytosol) in the reaction volume. (B, C) Molecular clustering happens due to diffusion driven (multivalent) bimolecular interactions. At steady state (t ~ 100 </a:t>
              </a:r>
              <a:r>
                <a:rPr lang="en-US" sz="1100" dirty="0" err="1">
                  <a:effectLst/>
                  <a:latin typeface="Arial" panose="020B0604020202020204" pitchFamily="34" charset="0"/>
                  <a:ea typeface="Calibri" panose="020F0502020204030204" pitchFamily="34" charset="0"/>
                  <a:cs typeface="Arial" panose="020B0604020202020204" pitchFamily="34" charset="0"/>
                </a:rPr>
                <a:t>ms</a:t>
              </a:r>
              <a:r>
                <a:rPr lang="en-US" sz="1100" dirty="0">
                  <a:effectLst/>
                  <a:latin typeface="Arial" panose="020B0604020202020204" pitchFamily="34" charset="0"/>
                  <a:ea typeface="Calibri" panose="020F0502020204030204" pitchFamily="34" charset="0"/>
                  <a:cs typeface="Arial" panose="020B0604020202020204" pitchFamily="34" charset="0"/>
                </a:rPr>
                <a:t>), most clusters reside in the vicinity of membrane.  </a:t>
              </a:r>
            </a:p>
          </p:txBody>
        </p:sp>
        <p:grpSp>
          <p:nvGrpSpPr>
            <p:cNvPr id="6" name="Group 5"/>
            <p:cNvGrpSpPr/>
            <p:nvPr/>
          </p:nvGrpSpPr>
          <p:grpSpPr>
            <a:xfrm>
              <a:off x="2426652" y="1837690"/>
              <a:ext cx="7338695" cy="2103755"/>
              <a:chOff x="2426652" y="1837690"/>
              <a:chExt cx="7338695" cy="2103755"/>
            </a:xfrm>
          </p:grpSpPr>
          <p:grpSp>
            <p:nvGrpSpPr>
              <p:cNvPr id="7" name="Group 6"/>
              <p:cNvGrpSpPr/>
              <p:nvPr/>
            </p:nvGrpSpPr>
            <p:grpSpPr>
              <a:xfrm>
                <a:off x="2426652" y="1837690"/>
                <a:ext cx="7338695" cy="2103755"/>
                <a:chOff x="0" y="0"/>
                <a:chExt cx="10632141" cy="2807614"/>
              </a:xfrm>
            </p:grpSpPr>
            <p:grpSp>
              <p:nvGrpSpPr>
                <p:cNvPr id="11" name="Group 10"/>
                <p:cNvGrpSpPr/>
                <p:nvPr/>
              </p:nvGrpSpPr>
              <p:grpSpPr>
                <a:xfrm>
                  <a:off x="84964" y="64635"/>
                  <a:ext cx="10463118" cy="2314013"/>
                  <a:chOff x="84964" y="64635"/>
                  <a:chExt cx="10463118" cy="2314013"/>
                </a:xfrm>
              </p:grpSpPr>
              <p:grpSp>
                <p:nvGrpSpPr>
                  <p:cNvPr id="16" name="Group 15"/>
                  <p:cNvGrpSpPr/>
                  <p:nvPr/>
                </p:nvGrpSpPr>
                <p:grpSpPr>
                  <a:xfrm>
                    <a:off x="84964" y="81162"/>
                    <a:ext cx="3186262" cy="2297486"/>
                    <a:chOff x="84964" y="81162"/>
                    <a:chExt cx="3186262" cy="2297486"/>
                  </a:xfrm>
                </p:grpSpPr>
                <p:pic>
                  <p:nvPicPr>
                    <p:cNvPr id="19" name="Picture 18"/>
                    <p:cNvPicPr>
                      <a:picLocks noChangeAspect="1"/>
                    </p:cNvPicPr>
                    <p:nvPr/>
                  </p:nvPicPr>
                  <p:blipFill>
                    <a:blip r:embed="rId2"/>
                    <a:stretch>
                      <a:fillRect/>
                    </a:stretch>
                  </p:blipFill>
                  <p:spPr>
                    <a:xfrm>
                      <a:off x="84964" y="81162"/>
                      <a:ext cx="3186262" cy="2297486"/>
                    </a:xfrm>
                    <a:prstGeom prst="rect">
                      <a:avLst/>
                    </a:prstGeom>
                    <a:ln>
                      <a:noFill/>
                    </a:ln>
                  </p:spPr>
                </p:pic>
                <p:cxnSp>
                  <p:nvCxnSpPr>
                    <p:cNvPr id="20" name="Straight Arrow Connector 19"/>
                    <p:cNvCxnSpPr/>
                    <p:nvPr/>
                  </p:nvCxnSpPr>
                  <p:spPr>
                    <a:xfrm>
                      <a:off x="561388" y="962982"/>
                      <a:ext cx="361577" cy="500792"/>
                    </a:xfrm>
                    <a:prstGeom prst="straightConnector1">
                      <a:avLst/>
                    </a:prstGeom>
                    <a:ln>
                      <a:noFill/>
                      <a:tailEnd type="triangle"/>
                    </a:ln>
                  </p:spPr>
                  <p:style>
                    <a:lnRef idx="1">
                      <a:schemeClr val="accent4"/>
                    </a:lnRef>
                    <a:fillRef idx="0">
                      <a:schemeClr val="accent4"/>
                    </a:fillRef>
                    <a:effectRef idx="0">
                      <a:schemeClr val="accent4"/>
                    </a:effectRef>
                    <a:fontRef idx="minor">
                      <a:schemeClr val="tx1"/>
                    </a:fontRef>
                  </p:style>
                </p:cxnSp>
                <p:cxnSp>
                  <p:nvCxnSpPr>
                    <p:cNvPr id="21" name="Straight Arrow Connector 20"/>
                    <p:cNvCxnSpPr/>
                    <p:nvPr/>
                  </p:nvCxnSpPr>
                  <p:spPr>
                    <a:xfrm flipV="1">
                      <a:off x="561388" y="656194"/>
                      <a:ext cx="461880" cy="306788"/>
                    </a:xfrm>
                    <a:prstGeom prst="straightConnector1">
                      <a:avLst/>
                    </a:prstGeom>
                    <a:ln>
                      <a:noFill/>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p:cNvCxnSpPr/>
                    <p:nvPr/>
                  </p:nvCxnSpPr>
                  <p:spPr>
                    <a:xfrm>
                      <a:off x="561388" y="962982"/>
                      <a:ext cx="540871" cy="0"/>
                    </a:xfrm>
                    <a:prstGeom prst="straightConnector1">
                      <a:avLst/>
                    </a:prstGeom>
                    <a:ln>
                      <a:noFill/>
                      <a:prstDash val="dash"/>
                      <a:tailEnd type="triangle"/>
                    </a:ln>
                  </p:spPr>
                  <p:style>
                    <a:lnRef idx="1">
                      <a:schemeClr val="accent4"/>
                    </a:lnRef>
                    <a:fillRef idx="0">
                      <a:schemeClr val="accent4"/>
                    </a:fillRef>
                    <a:effectRef idx="0">
                      <a:schemeClr val="accent4"/>
                    </a:effectRef>
                    <a:fontRef idx="minor">
                      <a:schemeClr val="tx1"/>
                    </a:fontRef>
                  </p:style>
                </p:cxnSp>
                <p:sp>
                  <p:nvSpPr>
                    <p:cNvPr id="23" name="TextBox 6"/>
                    <p:cNvSpPr txBox="1"/>
                    <p:nvPr/>
                  </p:nvSpPr>
                  <p:spPr>
                    <a:xfrm>
                      <a:off x="554354" y="577239"/>
                      <a:ext cx="404563" cy="349138"/>
                    </a:xfrm>
                    <a:prstGeom prst="rect">
                      <a:avLst/>
                    </a:prstGeom>
                    <a:noFill/>
                    <a:ln>
                      <a:noFill/>
                    </a:ln>
                  </p:spPr>
                  <p:txBody>
                    <a:bodyPr wrap="none" rtlCol="0">
                      <a:spAutoFit/>
                    </a:bodyPr>
                    <a:lstStyle/>
                    <a:p>
                      <a:pPr marL="0" marR="0">
                        <a:spcBef>
                          <a:spcPts val="0"/>
                        </a:spcBef>
                        <a:spcAft>
                          <a:spcPts val="0"/>
                        </a:spcAft>
                      </a:pPr>
                      <a:r>
                        <a:rPr lang="en-US" sz="1100" dirty="0">
                          <a:solidFill>
                            <a:srgbClr val="FFFF00"/>
                          </a:solidFill>
                          <a:latin typeface="Arial" panose="020B0604020202020204" pitchFamily="34" charset="0"/>
                          <a:ea typeface="Times New Roman" panose="02020603050405020304" pitchFamily="18" charset="0"/>
                          <a:cs typeface="Arial" panose="020B0604020202020204" pitchFamily="34" charset="0"/>
                        </a:rPr>
                        <a:t>X</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24" name="TextBox 7"/>
                    <p:cNvSpPr txBox="1"/>
                    <p:nvPr/>
                  </p:nvSpPr>
                  <p:spPr>
                    <a:xfrm>
                      <a:off x="717089" y="941045"/>
                      <a:ext cx="392949" cy="349138"/>
                    </a:xfrm>
                    <a:prstGeom prst="rect">
                      <a:avLst/>
                    </a:prstGeom>
                    <a:noFill/>
                    <a:ln>
                      <a:noFill/>
                    </a:ln>
                  </p:spPr>
                  <p:txBody>
                    <a:bodyPr wrap="none" rtlCol="0">
                      <a:spAutoFit/>
                    </a:bodyPr>
                    <a:lstStyle/>
                    <a:p>
                      <a:pPr marL="0" marR="0">
                        <a:spcBef>
                          <a:spcPts val="0"/>
                        </a:spcBef>
                        <a:spcAft>
                          <a:spcPts val="0"/>
                        </a:spcAft>
                      </a:pPr>
                      <a:r>
                        <a:rPr lang="en-US" sz="1100" kern="1200" dirty="0">
                          <a:solidFill>
                            <a:srgbClr val="FFC000"/>
                          </a:solidFill>
                          <a:effectLst/>
                          <a:latin typeface="Arial" panose="020B0604020202020204" pitchFamily="34" charset="0"/>
                          <a:ea typeface="Times New Roman" panose="02020603050405020304" pitchFamily="18" charset="0"/>
                          <a:cs typeface="Arial" panose="020B0604020202020204" pitchFamily="34" charset="0"/>
                        </a:rPr>
                        <a:t>Z</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25" name="TextBox 8"/>
                    <p:cNvSpPr txBox="1"/>
                    <p:nvPr/>
                  </p:nvSpPr>
                  <p:spPr>
                    <a:xfrm>
                      <a:off x="478203" y="1073001"/>
                      <a:ext cx="404563" cy="349138"/>
                    </a:xfrm>
                    <a:prstGeom prst="rect">
                      <a:avLst/>
                    </a:prstGeom>
                    <a:noFill/>
                    <a:ln>
                      <a:noFill/>
                    </a:ln>
                  </p:spPr>
                  <p:txBody>
                    <a:bodyPr wrap="none" rtlCol="0">
                      <a:spAutoFit/>
                    </a:bodyPr>
                    <a:lstStyle/>
                    <a:p>
                      <a:pPr marL="0" marR="0">
                        <a:spcBef>
                          <a:spcPts val="0"/>
                        </a:spcBef>
                        <a:spcAft>
                          <a:spcPts val="0"/>
                        </a:spcAft>
                      </a:pPr>
                      <a:r>
                        <a:rPr lang="en-US" sz="1100" kern="1200" dirty="0">
                          <a:solidFill>
                            <a:srgbClr val="FFFF00"/>
                          </a:solidFill>
                          <a:effectLst/>
                          <a:latin typeface="Arial" panose="020B0604020202020204" pitchFamily="34" charset="0"/>
                          <a:ea typeface="Times New Roman" panose="02020603050405020304" pitchFamily="18" charset="0"/>
                          <a:cs typeface="Arial" panose="020B0604020202020204" pitchFamily="34" charset="0"/>
                        </a:rPr>
                        <a:t>Y</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p:txBody>
                </p:sp>
              </p:grpSp>
              <p:pic>
                <p:nvPicPr>
                  <p:cNvPr id="17" name="Picture 16"/>
                  <p:cNvPicPr>
                    <a:picLocks noChangeAspect="1"/>
                  </p:cNvPicPr>
                  <p:nvPr/>
                </p:nvPicPr>
                <p:blipFill>
                  <a:blip r:embed="rId3"/>
                  <a:stretch>
                    <a:fillRect/>
                  </a:stretch>
                </p:blipFill>
                <p:spPr>
                  <a:xfrm>
                    <a:off x="3723392" y="81162"/>
                    <a:ext cx="3186262" cy="2297486"/>
                  </a:xfrm>
                  <a:prstGeom prst="rect">
                    <a:avLst/>
                  </a:prstGeom>
                  <a:ln>
                    <a:noFill/>
                  </a:ln>
                </p:spPr>
              </p:pic>
              <p:pic>
                <p:nvPicPr>
                  <p:cNvPr id="18" name="Picture 17"/>
                  <p:cNvPicPr>
                    <a:picLocks noChangeAspect="1"/>
                  </p:cNvPicPr>
                  <p:nvPr/>
                </p:nvPicPr>
                <p:blipFill>
                  <a:blip r:embed="rId4"/>
                  <a:stretch>
                    <a:fillRect/>
                  </a:stretch>
                </p:blipFill>
                <p:spPr>
                  <a:xfrm>
                    <a:off x="7361820" y="64635"/>
                    <a:ext cx="3186262" cy="2297486"/>
                  </a:xfrm>
                  <a:prstGeom prst="rect">
                    <a:avLst/>
                  </a:prstGeom>
                  <a:ln>
                    <a:noFill/>
                  </a:ln>
                </p:spPr>
              </p:pic>
            </p:grpSp>
            <p:sp>
              <p:nvSpPr>
                <p:cNvPr id="12" name="Rectangle 11"/>
                <p:cNvSpPr/>
                <p:nvPr/>
              </p:nvSpPr>
              <p:spPr>
                <a:xfrm>
                  <a:off x="0" y="0"/>
                  <a:ext cx="10632141" cy="2767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TextBox 14"/>
                <p:cNvSpPr txBox="1"/>
                <p:nvPr/>
              </p:nvSpPr>
              <p:spPr>
                <a:xfrm>
                  <a:off x="1520584" y="2458389"/>
                  <a:ext cx="404563" cy="349137"/>
                </a:xfrm>
                <a:prstGeom prst="rect">
                  <a:avLst/>
                </a:prstGeom>
                <a:noFill/>
                <a:ln>
                  <a:noFill/>
                </a:ln>
              </p:spPr>
              <p:txBody>
                <a:bodyPr wrap="none" rtlCol="0">
                  <a:spAutoFit/>
                </a:bodyPr>
                <a:lstStyle/>
                <a:p>
                  <a:pPr marL="0" marR="0">
                    <a:spcBef>
                      <a:spcPts val="0"/>
                    </a:spcBef>
                    <a:spcAft>
                      <a:spcPts val="0"/>
                    </a:spcAft>
                  </a:pPr>
                  <a:r>
                    <a:rPr lang="en-US" sz="11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4" name="TextBox 15"/>
                <p:cNvSpPr txBox="1"/>
                <p:nvPr/>
              </p:nvSpPr>
              <p:spPr>
                <a:xfrm>
                  <a:off x="8794615" y="2458477"/>
                  <a:ext cx="416173" cy="349137"/>
                </a:xfrm>
                <a:prstGeom prst="rect">
                  <a:avLst/>
                </a:prstGeom>
                <a:noFill/>
                <a:ln>
                  <a:noFill/>
                </a:ln>
              </p:spPr>
              <p:txBody>
                <a:bodyPr wrap="none" rtlCol="0">
                  <a:spAutoFit/>
                </a:bodyPr>
                <a:lstStyle/>
                <a:p>
                  <a:pPr marL="0" marR="0">
                    <a:spcBef>
                      <a:spcPts val="0"/>
                    </a:spcBef>
                    <a:spcAft>
                      <a:spcPts val="0"/>
                    </a:spcAft>
                  </a:pPr>
                  <a:r>
                    <a:rPr lang="en-US" sz="11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t>
                  </a:r>
                  <a:endParaRPr lang="en-US" sz="1100">
                    <a:effectLst/>
                    <a:latin typeface="Arial" panose="020B0604020202020204" pitchFamily="34" charset="0"/>
                    <a:ea typeface="Times New Roman" panose="02020603050405020304" pitchFamily="18" charset="0"/>
                    <a:cs typeface="Arial" panose="020B0604020202020204" pitchFamily="34" charset="0"/>
                  </a:endParaRPr>
                </a:p>
              </p:txBody>
            </p:sp>
            <p:sp>
              <p:nvSpPr>
                <p:cNvPr id="15" name="TextBox 16"/>
                <p:cNvSpPr txBox="1"/>
                <p:nvPr/>
              </p:nvSpPr>
              <p:spPr>
                <a:xfrm>
                  <a:off x="5156801" y="2458401"/>
                  <a:ext cx="404563" cy="349137"/>
                </a:xfrm>
                <a:prstGeom prst="rect">
                  <a:avLst/>
                </a:prstGeom>
                <a:noFill/>
                <a:ln>
                  <a:noFill/>
                </a:ln>
              </p:spPr>
              <p:txBody>
                <a:bodyPr wrap="none" rtlCol="0">
                  <a:spAutoFit/>
                </a:bodyPr>
                <a:lstStyle/>
                <a:p>
                  <a:pPr marL="0" marR="0">
                    <a:spcBef>
                      <a:spcPts val="0"/>
                    </a:spcBef>
                    <a:spcAft>
                      <a:spcPts val="0"/>
                    </a:spcAft>
                  </a:pPr>
                  <a:r>
                    <a:rPr lang="en-US" sz="1100"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B</a:t>
                  </a:r>
                  <a:endParaRPr lang="en-US" sz="1100">
                    <a:effectLst/>
                    <a:latin typeface="Arial" panose="020B0604020202020204" pitchFamily="34" charset="0"/>
                    <a:ea typeface="Times New Roman" panose="02020603050405020304" pitchFamily="18" charset="0"/>
                    <a:cs typeface="Arial" panose="020B0604020202020204" pitchFamily="34" charset="0"/>
                  </a:endParaRPr>
                </a:p>
              </p:txBody>
            </p:sp>
          </p:grpSp>
          <p:cxnSp>
            <p:nvCxnSpPr>
              <p:cNvPr id="8" name="Straight Arrow Connector 7"/>
              <p:cNvCxnSpPr/>
              <p:nvPr/>
            </p:nvCxnSpPr>
            <p:spPr>
              <a:xfrm>
                <a:off x="2859095" y="2568008"/>
                <a:ext cx="235054" cy="315620"/>
              </a:xfrm>
              <a:prstGeom prst="straightConnector1">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9" name="Straight Arrow Connector 8"/>
              <p:cNvCxnSpPr/>
              <p:nvPr/>
            </p:nvCxnSpPr>
            <p:spPr>
              <a:xfrm flipV="1">
                <a:off x="2859095" y="2374657"/>
                <a:ext cx="300259" cy="193351"/>
              </a:xfrm>
              <a:prstGeom prst="straightConnector1">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10" name="Straight Arrow Connector 9"/>
              <p:cNvCxnSpPr/>
              <p:nvPr/>
            </p:nvCxnSpPr>
            <p:spPr>
              <a:xfrm>
                <a:off x="2859095" y="2568008"/>
                <a:ext cx="351610" cy="0"/>
              </a:xfrm>
              <a:prstGeom prst="straightConnector1">
                <a:avLst/>
              </a:prstGeom>
              <a:ln>
                <a:solidFill>
                  <a:srgbClr val="FFC000"/>
                </a:solidFill>
                <a:prstDash val="dash"/>
                <a:tailEnd type="triangle"/>
              </a:ln>
            </p:spPr>
            <p:style>
              <a:lnRef idx="1">
                <a:schemeClr val="accent4"/>
              </a:lnRef>
              <a:fillRef idx="0">
                <a:schemeClr val="accent4"/>
              </a:fillRef>
              <a:effectRef idx="0">
                <a:schemeClr val="accent4"/>
              </a:effectRef>
              <a:fontRef idx="minor">
                <a:schemeClr val="tx1"/>
              </a:fontRef>
            </p:style>
          </p:cxnSp>
        </p:grpSp>
      </p:grpSp>
    </p:spTree>
    <p:extLst>
      <p:ext uri="{BB962C8B-B14F-4D97-AF65-F5344CB8AC3E}">
        <p14:creationId xmlns:p14="http://schemas.microsoft.com/office/powerpoint/2010/main" val="1340937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533053" y="480209"/>
            <a:ext cx="6779260" cy="5376732"/>
            <a:chOff x="0" y="0"/>
            <a:chExt cx="6779260" cy="5104686"/>
          </a:xfrm>
        </p:grpSpPr>
        <p:grpSp>
          <p:nvGrpSpPr>
            <p:cNvPr id="5" name="Group 4"/>
            <p:cNvGrpSpPr/>
            <p:nvPr/>
          </p:nvGrpSpPr>
          <p:grpSpPr>
            <a:xfrm>
              <a:off x="0" y="0"/>
              <a:ext cx="6779260" cy="5104686"/>
              <a:chOff x="148468" y="0"/>
              <a:chExt cx="6842883" cy="5157394"/>
            </a:xfrm>
          </p:grpSpPr>
          <p:grpSp>
            <p:nvGrpSpPr>
              <p:cNvPr id="7" name="Group 6"/>
              <p:cNvGrpSpPr/>
              <p:nvPr/>
            </p:nvGrpSpPr>
            <p:grpSpPr>
              <a:xfrm>
                <a:off x="148468" y="0"/>
                <a:ext cx="6842883" cy="5157394"/>
                <a:chOff x="191236" y="0"/>
                <a:chExt cx="8814077" cy="6367491"/>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36" y="0"/>
                  <a:ext cx="4467139" cy="2741207"/>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2876" y="0"/>
                  <a:ext cx="4422437" cy="2736729"/>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8805" y="2709674"/>
                  <a:ext cx="4409318" cy="2736691"/>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60226" y="2702437"/>
                  <a:ext cx="4442557" cy="2734719"/>
                </a:xfrm>
                <a:prstGeom prst="rect">
                  <a:avLst/>
                </a:prstGeom>
              </p:spPr>
            </p:pic>
            <p:sp>
              <p:nvSpPr>
                <p:cNvPr id="16" name="Rectangle 15"/>
                <p:cNvSpPr/>
                <p:nvPr/>
              </p:nvSpPr>
              <p:spPr>
                <a:xfrm>
                  <a:off x="304813" y="126983"/>
                  <a:ext cx="8402536" cy="62405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8" name="TextBox 8"/>
              <p:cNvSpPr txBox="1"/>
              <p:nvPr/>
            </p:nvSpPr>
            <p:spPr>
              <a:xfrm>
                <a:off x="245219" y="133585"/>
                <a:ext cx="471082" cy="295910"/>
              </a:xfrm>
              <a:prstGeom prst="rect">
                <a:avLst/>
              </a:prstGeom>
              <a:noFill/>
            </p:spPr>
            <p:txBody>
              <a:bodyPr wrap="square" rtlCol="0">
                <a:noAutofit/>
              </a:bodyPr>
              <a:lstStyle/>
              <a:p>
                <a:pPr marL="0" marR="0">
                  <a:spcBef>
                    <a:spcPts val="0"/>
                  </a:spcBef>
                  <a:spcAft>
                    <a:spcPts val="0"/>
                  </a:spcAft>
                </a:pPr>
                <a:r>
                  <a:rPr lang="en-US" sz="1100" b="1"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9" name="TextBox 9"/>
              <p:cNvSpPr txBox="1"/>
              <p:nvPr/>
            </p:nvSpPr>
            <p:spPr>
              <a:xfrm>
                <a:off x="3588473" y="116877"/>
                <a:ext cx="523670" cy="295910"/>
              </a:xfrm>
              <a:prstGeom prst="rect">
                <a:avLst/>
              </a:prstGeom>
              <a:noFill/>
            </p:spPr>
            <p:txBody>
              <a:bodyPr wrap="square" rtlCol="0">
                <a:noAutofit/>
              </a:bodyPr>
              <a:lstStyle/>
              <a:p>
                <a:pPr marL="0" marR="0">
                  <a:spcBef>
                    <a:spcPts val="0"/>
                  </a:spcBef>
                  <a:spcAft>
                    <a:spcPts val="0"/>
                  </a:spcAft>
                </a:pPr>
                <a:r>
                  <a:rPr lang="en-US" sz="1100" b="1"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t>
                </a:r>
                <a:endParaRPr lang="en-US" sz="1100">
                  <a:effectLst/>
                  <a:latin typeface="Arial" panose="020B0604020202020204" pitchFamily="34" charset="0"/>
                  <a:ea typeface="Times New Roman" panose="02020603050405020304" pitchFamily="18" charset="0"/>
                  <a:cs typeface="Arial" panose="020B0604020202020204" pitchFamily="34" charset="0"/>
                </a:endParaRPr>
              </a:p>
            </p:txBody>
          </p:sp>
          <p:sp>
            <p:nvSpPr>
              <p:cNvPr id="10" name="TextBox 10"/>
              <p:cNvSpPr txBox="1"/>
              <p:nvPr/>
            </p:nvSpPr>
            <p:spPr>
              <a:xfrm>
                <a:off x="225927" y="2164896"/>
                <a:ext cx="525869" cy="295910"/>
              </a:xfrm>
              <a:prstGeom prst="rect">
                <a:avLst/>
              </a:prstGeom>
              <a:noFill/>
            </p:spPr>
            <p:txBody>
              <a:bodyPr wrap="square" rtlCol="0">
                <a:noAutofit/>
              </a:bodyPr>
              <a:lstStyle/>
              <a:p>
                <a:pPr marL="0" marR="0">
                  <a:spcBef>
                    <a:spcPts val="0"/>
                  </a:spcBef>
                  <a:spcAft>
                    <a:spcPts val="0"/>
                  </a:spcAft>
                </a:pPr>
                <a:r>
                  <a:rPr lang="en-US" sz="1100" b="1"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B</a:t>
                </a:r>
                <a:endParaRPr lang="en-US" sz="1100">
                  <a:effectLst/>
                  <a:latin typeface="Arial" panose="020B0604020202020204" pitchFamily="34" charset="0"/>
                  <a:ea typeface="Times New Roman" panose="02020603050405020304" pitchFamily="18" charset="0"/>
                  <a:cs typeface="Arial" panose="020B0604020202020204" pitchFamily="34" charset="0"/>
                </a:endParaRPr>
              </a:p>
            </p:txBody>
          </p:sp>
          <p:sp>
            <p:nvSpPr>
              <p:cNvPr id="11" name="TextBox 11"/>
              <p:cNvSpPr txBox="1"/>
              <p:nvPr/>
            </p:nvSpPr>
            <p:spPr>
              <a:xfrm>
                <a:off x="3645586" y="2205733"/>
                <a:ext cx="531629" cy="295910"/>
              </a:xfrm>
              <a:prstGeom prst="rect">
                <a:avLst/>
              </a:prstGeom>
              <a:noFill/>
            </p:spPr>
            <p:txBody>
              <a:bodyPr wrap="square" rtlCol="0">
                <a:noAutofit/>
              </a:bodyPr>
              <a:lstStyle/>
              <a:p>
                <a:pPr marL="0" marR="0">
                  <a:spcBef>
                    <a:spcPts val="0"/>
                  </a:spcBef>
                  <a:spcAft>
                    <a:spcPts val="0"/>
                  </a:spcAft>
                </a:pPr>
                <a:r>
                  <a:rPr lang="en-US" sz="1100" b="1"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
                </a:r>
                <a:endParaRPr lang="en-US" sz="1100">
                  <a:effectLst/>
                  <a:latin typeface="Arial" panose="020B0604020202020204" pitchFamily="34" charset="0"/>
                  <a:ea typeface="Times New Roman" panose="02020603050405020304" pitchFamily="18" charset="0"/>
                  <a:cs typeface="Arial" panose="020B0604020202020204" pitchFamily="34" charset="0"/>
                </a:endParaRPr>
              </a:p>
            </p:txBody>
          </p:sp>
        </p:grpSp>
        <p:sp>
          <p:nvSpPr>
            <p:cNvPr id="6" name="Text Box 2"/>
            <p:cNvSpPr txBox="1">
              <a:spLocks noChangeArrowheads="1"/>
            </p:cNvSpPr>
            <p:nvPr/>
          </p:nvSpPr>
          <p:spPr bwMode="auto">
            <a:xfrm>
              <a:off x="228600" y="4355123"/>
              <a:ext cx="6306820" cy="591837"/>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dirty="0">
                  <a:effectLst/>
                  <a:latin typeface="Arial" panose="020B0604020202020204" pitchFamily="34" charset="0"/>
                  <a:ea typeface="Calibri" panose="020F0502020204030204" pitchFamily="34" charset="0"/>
                  <a:cs typeface="Arial" panose="020B0604020202020204" pitchFamily="34" charset="0"/>
                </a:rPr>
                <a:t>Figure 3: Quantification of molecular clustering.</a:t>
              </a:r>
              <a:r>
                <a:rPr lang="en-US" sz="1100" dirty="0">
                  <a:effectLst/>
                  <a:latin typeface="Arial" panose="020B0604020202020204" pitchFamily="34" charset="0"/>
                  <a:ea typeface="Calibri" panose="020F0502020204030204" pitchFamily="34" charset="0"/>
                  <a:cs typeface="Arial" panose="020B0604020202020204" pitchFamily="34" charset="0"/>
                </a:rPr>
                <a:t> Each time course (A, B) is averaged over 50 trajectories. The steady state distributions (C, D) are sampled over five time points (100 - 500 </a:t>
              </a:r>
              <a:r>
                <a:rPr lang="en-US" sz="1100" dirty="0" err="1">
                  <a:effectLst/>
                  <a:latin typeface="Arial" panose="020B0604020202020204" pitchFamily="34" charset="0"/>
                  <a:ea typeface="Calibri" panose="020F0502020204030204" pitchFamily="34" charset="0"/>
                  <a:cs typeface="Arial" panose="020B0604020202020204" pitchFamily="34" charset="0"/>
                </a:rPr>
                <a:t>ms</a:t>
              </a:r>
              <a:r>
                <a:rPr lang="en-US" sz="1100" dirty="0">
                  <a:effectLst/>
                  <a:latin typeface="Arial" panose="020B0604020202020204" pitchFamily="34" charset="0"/>
                  <a:ea typeface="Calibri" panose="020F0502020204030204" pitchFamily="34" charset="0"/>
                  <a:cs typeface="Arial" panose="020B0604020202020204" pitchFamily="34" charset="0"/>
                </a:rPr>
                <a:t>) with the interval of 100 </a:t>
              </a:r>
              <a:r>
                <a:rPr lang="en-US" sz="1100" dirty="0" err="1">
                  <a:effectLst/>
                  <a:latin typeface="Arial" panose="020B0604020202020204" pitchFamily="34" charset="0"/>
                  <a:ea typeface="Calibri" panose="020F0502020204030204" pitchFamily="34" charset="0"/>
                  <a:cs typeface="Arial" panose="020B0604020202020204" pitchFamily="34" charset="0"/>
                </a:rPr>
                <a:t>ms.</a:t>
              </a:r>
              <a:r>
                <a:rPr lang="en-US" sz="1100" dirty="0">
                  <a:effectLst/>
                  <a:latin typeface="Arial" panose="020B0604020202020204" pitchFamily="34" charset="0"/>
                  <a:ea typeface="Calibri" panose="020F0502020204030204" pitchFamily="34" charset="0"/>
                  <a:cs typeface="Arial" panose="020B0604020202020204" pitchFamily="34" charset="0"/>
                </a:rPr>
                <a:t>   </a:t>
              </a:r>
            </a:p>
          </p:txBody>
        </p:sp>
      </p:grpSp>
    </p:spTree>
    <p:extLst>
      <p:ext uri="{BB962C8B-B14F-4D97-AF65-F5344CB8AC3E}">
        <p14:creationId xmlns:p14="http://schemas.microsoft.com/office/powerpoint/2010/main" val="2839637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PowerPoint Presentation</vt:lpstr>
      <vt:lpstr>PowerPoint Presentation</vt:lpstr>
      <vt:lpstr>PowerPoint Presentation</vt:lpstr>
    </vt:vector>
  </TitlesOfParts>
  <Company>UConn Health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Aniruddha Chattaraj</dc:creator>
  <cp:lastModifiedBy>Aniruddha Chattaraj</cp:lastModifiedBy>
  <cp:revision>1</cp:revision>
  <dcterms:created xsi:type="dcterms:W3CDTF">2018-06-18T20:38:46Z</dcterms:created>
  <dcterms:modified xsi:type="dcterms:W3CDTF">2018-06-18T20:39:32Z</dcterms:modified>
</cp:coreProperties>
</file>