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C4337-1BCD-4897-A42F-485BEC3A2640}" type="datetimeFigureOut">
              <a:rPr lang="en-US" smtClean="0"/>
              <a:pPr/>
              <a:t>12/15/2020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B9865-FEC7-4496-8019-326B736702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4724A-7A8D-41E7-9DE1-8D9597924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1BD08DF-9735-4357-9906-BEFC7ECBA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52230C1-E0F6-4D42-81FC-06011A46AED8}"/>
              </a:ext>
            </a:extLst>
          </p:cNvPr>
          <p:cNvSpPr>
            <a:spLocks noGrp="1"/>
          </p:cNvSpPr>
          <p:nvPr>
            <p:ph type="dt" sz="half" idx="10"/>
          </p:nvPr>
        </p:nvSpPr>
        <p:spPr/>
        <p:txBody>
          <a:bodyPr/>
          <a:lstStyle/>
          <a:p>
            <a:fld id="{FECFE18C-E9C1-4863-BAA6-9829D8A5E0A6}" type="datetime1">
              <a:rPr lang="en-US" smtClean="0"/>
              <a:pPr/>
              <a:t>12/15/2020</a:t>
            </a:fld>
            <a:endParaRPr lang="en-US"/>
          </a:p>
        </p:txBody>
      </p:sp>
      <p:sp>
        <p:nvSpPr>
          <p:cNvPr id="5" name="Footer Placeholder 4">
            <a:extLst>
              <a:ext uri="{FF2B5EF4-FFF2-40B4-BE49-F238E27FC236}">
                <a16:creationId xmlns:a16="http://schemas.microsoft.com/office/drawing/2014/main" xmlns="" id="{573A1DC2-83E8-4773-8EE4-6E2B7B4809CF}"/>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a16="http://schemas.microsoft.com/office/drawing/2014/main" xmlns="" id="{B84521B5-F5B0-41EA-B329-ACB661020C36}"/>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314888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93857-0E29-44B2-A51D-6279BF7C40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92079DE-BAB7-47C1-AAC3-D2DE62FEB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B78D45-9254-46EF-9194-5D8B9DC2A954}"/>
              </a:ext>
            </a:extLst>
          </p:cNvPr>
          <p:cNvSpPr>
            <a:spLocks noGrp="1"/>
          </p:cNvSpPr>
          <p:nvPr>
            <p:ph type="dt" sz="half" idx="10"/>
          </p:nvPr>
        </p:nvSpPr>
        <p:spPr/>
        <p:txBody>
          <a:bodyPr/>
          <a:lstStyle/>
          <a:p>
            <a:fld id="{3140D6D3-7DB8-4C85-A9D6-BD390FC8A49D}" type="datetime1">
              <a:rPr lang="en-US" smtClean="0"/>
              <a:pPr/>
              <a:t>12/15/2020</a:t>
            </a:fld>
            <a:endParaRPr lang="en-US"/>
          </a:p>
        </p:txBody>
      </p:sp>
      <p:sp>
        <p:nvSpPr>
          <p:cNvPr id="5" name="Footer Placeholder 4">
            <a:extLst>
              <a:ext uri="{FF2B5EF4-FFF2-40B4-BE49-F238E27FC236}">
                <a16:creationId xmlns:a16="http://schemas.microsoft.com/office/drawing/2014/main" xmlns="" id="{8A56B185-9D2A-45FD-AE61-F46440DE2EC7}"/>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a16="http://schemas.microsoft.com/office/drawing/2014/main" xmlns="" id="{C1149BD3-9DCC-4D2E-8AAF-D8731CE03828}"/>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428690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413FF8D-A259-472D-8A39-31F768CC3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195CCAA-CBB1-4A59-886E-1B63321336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32CE12-8222-4DE9-A613-01DF0E6FAE61}"/>
              </a:ext>
            </a:extLst>
          </p:cNvPr>
          <p:cNvSpPr>
            <a:spLocks noGrp="1"/>
          </p:cNvSpPr>
          <p:nvPr>
            <p:ph type="dt" sz="half" idx="10"/>
          </p:nvPr>
        </p:nvSpPr>
        <p:spPr/>
        <p:txBody>
          <a:bodyPr/>
          <a:lstStyle/>
          <a:p>
            <a:fld id="{E8E97A15-1891-480F-B4B4-B93A45236940}" type="datetime1">
              <a:rPr lang="en-US" smtClean="0"/>
              <a:pPr/>
              <a:t>12/15/2020</a:t>
            </a:fld>
            <a:endParaRPr lang="en-US"/>
          </a:p>
        </p:txBody>
      </p:sp>
      <p:sp>
        <p:nvSpPr>
          <p:cNvPr id="5" name="Footer Placeholder 4">
            <a:extLst>
              <a:ext uri="{FF2B5EF4-FFF2-40B4-BE49-F238E27FC236}">
                <a16:creationId xmlns:a16="http://schemas.microsoft.com/office/drawing/2014/main" xmlns="" id="{3A55FE0B-D99D-4B40-91FA-F36FF5152ECC}"/>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a16="http://schemas.microsoft.com/office/drawing/2014/main" xmlns="" id="{B101B251-1AC0-4EEC-A81E-98FE3C82DCDF}"/>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189344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95E8D-8BF7-4291-A113-BC52FE739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8AF850-F257-4275-9BC8-00E92C841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F723FC6-DC27-4909-A060-70CF10560D5A}"/>
              </a:ext>
            </a:extLst>
          </p:cNvPr>
          <p:cNvSpPr>
            <a:spLocks noGrp="1"/>
          </p:cNvSpPr>
          <p:nvPr>
            <p:ph type="dt" sz="half" idx="10"/>
          </p:nvPr>
        </p:nvSpPr>
        <p:spPr/>
        <p:txBody>
          <a:bodyPr/>
          <a:lstStyle/>
          <a:p>
            <a:fld id="{B0DAE1A3-6704-40DE-AC2A-216360E5E7CE}" type="datetime1">
              <a:rPr lang="en-US" smtClean="0"/>
              <a:pPr/>
              <a:t>12/15/2020</a:t>
            </a:fld>
            <a:endParaRPr lang="en-US"/>
          </a:p>
        </p:txBody>
      </p:sp>
      <p:sp>
        <p:nvSpPr>
          <p:cNvPr id="5" name="Footer Placeholder 4">
            <a:extLst>
              <a:ext uri="{FF2B5EF4-FFF2-40B4-BE49-F238E27FC236}">
                <a16:creationId xmlns:a16="http://schemas.microsoft.com/office/drawing/2014/main" xmlns="" id="{A974AA33-4E59-48FB-950B-7B039FBD93D2}"/>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a16="http://schemas.microsoft.com/office/drawing/2014/main" xmlns="" id="{4060E4AF-CC1F-4D22-A9F4-A7FDB24552A8}"/>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177967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1818A-56E6-4EC0-87BB-F9B5B5C92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054EDDC-9738-4752-B70A-94DF8079F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7406C4F-706D-42E9-9D0A-8259A359445B}"/>
              </a:ext>
            </a:extLst>
          </p:cNvPr>
          <p:cNvSpPr>
            <a:spLocks noGrp="1"/>
          </p:cNvSpPr>
          <p:nvPr>
            <p:ph type="dt" sz="half" idx="10"/>
          </p:nvPr>
        </p:nvSpPr>
        <p:spPr/>
        <p:txBody>
          <a:bodyPr/>
          <a:lstStyle/>
          <a:p>
            <a:fld id="{4296328B-B083-4C36-A0FC-D50642E09252}" type="datetime1">
              <a:rPr lang="en-US" smtClean="0"/>
              <a:pPr/>
              <a:t>12/15/2020</a:t>
            </a:fld>
            <a:endParaRPr lang="en-US"/>
          </a:p>
        </p:txBody>
      </p:sp>
      <p:sp>
        <p:nvSpPr>
          <p:cNvPr id="5" name="Footer Placeholder 4">
            <a:extLst>
              <a:ext uri="{FF2B5EF4-FFF2-40B4-BE49-F238E27FC236}">
                <a16:creationId xmlns:a16="http://schemas.microsoft.com/office/drawing/2014/main" xmlns="" id="{93B24CD9-CF0C-41FC-9EF4-C5A361730EA9}"/>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a16="http://schemas.microsoft.com/office/drawing/2014/main" xmlns="" id="{289E9DE4-D3C6-4A07-8CE8-04CC7537BB50}"/>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217829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C7922-1711-4FF6-A2F7-FAE28FDA1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246A1A-FF2C-41E6-84FD-C42CB8E98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C22E7CE-40A5-4CBC-AFAF-FFAFCF6F89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D049227-6634-4C82-858F-91643496CD4B}"/>
              </a:ext>
            </a:extLst>
          </p:cNvPr>
          <p:cNvSpPr>
            <a:spLocks noGrp="1"/>
          </p:cNvSpPr>
          <p:nvPr>
            <p:ph type="dt" sz="half" idx="10"/>
          </p:nvPr>
        </p:nvSpPr>
        <p:spPr/>
        <p:txBody>
          <a:bodyPr/>
          <a:lstStyle/>
          <a:p>
            <a:fld id="{A6344FF4-BBFD-42F0-9E8C-8587A5D851FF}" type="datetime1">
              <a:rPr lang="en-US" smtClean="0"/>
              <a:pPr/>
              <a:t>12/15/2020</a:t>
            </a:fld>
            <a:endParaRPr lang="en-US"/>
          </a:p>
        </p:txBody>
      </p:sp>
      <p:sp>
        <p:nvSpPr>
          <p:cNvPr id="6" name="Footer Placeholder 5">
            <a:extLst>
              <a:ext uri="{FF2B5EF4-FFF2-40B4-BE49-F238E27FC236}">
                <a16:creationId xmlns:a16="http://schemas.microsoft.com/office/drawing/2014/main" xmlns="" id="{43C964DD-EF8B-4FF2-99F4-835E782E8B71}"/>
              </a:ext>
            </a:extLst>
          </p:cNvPr>
          <p:cNvSpPr>
            <a:spLocks noGrp="1"/>
          </p:cNvSpPr>
          <p:nvPr>
            <p:ph type="ftr" sz="quarter" idx="11"/>
          </p:nvPr>
        </p:nvSpPr>
        <p:spPr/>
        <p:txBody>
          <a:bodyPr/>
          <a:lstStyle/>
          <a:p>
            <a:r>
              <a:rPr lang="en-US" smtClean="0"/>
              <a:t>Hotel Room booking Website</a:t>
            </a:r>
            <a:endParaRPr lang="en-US"/>
          </a:p>
        </p:txBody>
      </p:sp>
      <p:sp>
        <p:nvSpPr>
          <p:cNvPr id="7" name="Slide Number Placeholder 6">
            <a:extLst>
              <a:ext uri="{FF2B5EF4-FFF2-40B4-BE49-F238E27FC236}">
                <a16:creationId xmlns:a16="http://schemas.microsoft.com/office/drawing/2014/main" xmlns="" id="{176738D6-8466-4421-8645-12331C3B172A}"/>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72355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ECAF4-0FFB-413F-861A-0519DC8DAC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B210A23-5A33-4FD2-8D21-98DF4CAFA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CEDD149-7E5B-4711-9C42-76D65D775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DCC1FB6-471A-4B34-B03C-BB481741A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16C0107-A189-4E19-8E3F-68B9E2879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34A8A04-0E31-4369-8400-9B1B6F013716}"/>
              </a:ext>
            </a:extLst>
          </p:cNvPr>
          <p:cNvSpPr>
            <a:spLocks noGrp="1"/>
          </p:cNvSpPr>
          <p:nvPr>
            <p:ph type="dt" sz="half" idx="10"/>
          </p:nvPr>
        </p:nvSpPr>
        <p:spPr/>
        <p:txBody>
          <a:bodyPr/>
          <a:lstStyle/>
          <a:p>
            <a:fld id="{55568EDF-363B-466D-A708-7A0F5ABB8E7E}" type="datetime1">
              <a:rPr lang="en-US" smtClean="0"/>
              <a:pPr/>
              <a:t>12/15/2020</a:t>
            </a:fld>
            <a:endParaRPr lang="en-US"/>
          </a:p>
        </p:txBody>
      </p:sp>
      <p:sp>
        <p:nvSpPr>
          <p:cNvPr id="8" name="Footer Placeholder 7">
            <a:extLst>
              <a:ext uri="{FF2B5EF4-FFF2-40B4-BE49-F238E27FC236}">
                <a16:creationId xmlns:a16="http://schemas.microsoft.com/office/drawing/2014/main" xmlns="" id="{551FB54F-9CB7-4CE2-9011-B6D82A927065}"/>
              </a:ext>
            </a:extLst>
          </p:cNvPr>
          <p:cNvSpPr>
            <a:spLocks noGrp="1"/>
          </p:cNvSpPr>
          <p:nvPr>
            <p:ph type="ftr" sz="quarter" idx="11"/>
          </p:nvPr>
        </p:nvSpPr>
        <p:spPr/>
        <p:txBody>
          <a:bodyPr/>
          <a:lstStyle/>
          <a:p>
            <a:r>
              <a:rPr lang="en-US" smtClean="0"/>
              <a:t>Hotel Room booking Website</a:t>
            </a:r>
            <a:endParaRPr lang="en-US"/>
          </a:p>
        </p:txBody>
      </p:sp>
      <p:sp>
        <p:nvSpPr>
          <p:cNvPr id="9" name="Slide Number Placeholder 8">
            <a:extLst>
              <a:ext uri="{FF2B5EF4-FFF2-40B4-BE49-F238E27FC236}">
                <a16:creationId xmlns:a16="http://schemas.microsoft.com/office/drawing/2014/main" xmlns="" id="{642E1883-C78A-41E4-BA85-60593AF60D1F}"/>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25755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9ED35-C325-4BC4-909B-D08AC26C4E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927F40B-5ADC-475A-839C-B673B9714709}"/>
              </a:ext>
            </a:extLst>
          </p:cNvPr>
          <p:cNvSpPr>
            <a:spLocks noGrp="1"/>
          </p:cNvSpPr>
          <p:nvPr>
            <p:ph type="dt" sz="half" idx="10"/>
          </p:nvPr>
        </p:nvSpPr>
        <p:spPr/>
        <p:txBody>
          <a:bodyPr/>
          <a:lstStyle/>
          <a:p>
            <a:fld id="{3D039A01-9C63-476C-87ED-DB49BDFB5FBC}" type="datetime1">
              <a:rPr lang="en-US" smtClean="0"/>
              <a:pPr/>
              <a:t>12/15/2020</a:t>
            </a:fld>
            <a:endParaRPr lang="en-US"/>
          </a:p>
        </p:txBody>
      </p:sp>
      <p:sp>
        <p:nvSpPr>
          <p:cNvPr id="4" name="Footer Placeholder 3">
            <a:extLst>
              <a:ext uri="{FF2B5EF4-FFF2-40B4-BE49-F238E27FC236}">
                <a16:creationId xmlns:a16="http://schemas.microsoft.com/office/drawing/2014/main" xmlns="" id="{163FBCA5-875B-4891-87D2-48807691D326}"/>
              </a:ext>
            </a:extLst>
          </p:cNvPr>
          <p:cNvSpPr>
            <a:spLocks noGrp="1"/>
          </p:cNvSpPr>
          <p:nvPr>
            <p:ph type="ftr" sz="quarter" idx="11"/>
          </p:nvPr>
        </p:nvSpPr>
        <p:spPr/>
        <p:txBody>
          <a:bodyPr/>
          <a:lstStyle/>
          <a:p>
            <a:r>
              <a:rPr lang="en-US" smtClean="0"/>
              <a:t>Hotel Room booking Website</a:t>
            </a:r>
            <a:endParaRPr lang="en-US"/>
          </a:p>
        </p:txBody>
      </p:sp>
      <p:sp>
        <p:nvSpPr>
          <p:cNvPr id="5" name="Slide Number Placeholder 4">
            <a:extLst>
              <a:ext uri="{FF2B5EF4-FFF2-40B4-BE49-F238E27FC236}">
                <a16:creationId xmlns:a16="http://schemas.microsoft.com/office/drawing/2014/main" xmlns="" id="{65B43CBB-F7D9-43B8-A260-798EB8C6145F}"/>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283102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0D1632B-3226-479F-9592-EAE08FFF3A79}"/>
              </a:ext>
            </a:extLst>
          </p:cNvPr>
          <p:cNvSpPr>
            <a:spLocks noGrp="1"/>
          </p:cNvSpPr>
          <p:nvPr>
            <p:ph type="dt" sz="half" idx="10"/>
          </p:nvPr>
        </p:nvSpPr>
        <p:spPr/>
        <p:txBody>
          <a:bodyPr/>
          <a:lstStyle/>
          <a:p>
            <a:fld id="{FDA2E354-99C7-4652-8899-7D6297F425F0}" type="datetime1">
              <a:rPr lang="en-US" smtClean="0"/>
              <a:pPr/>
              <a:t>12/15/2020</a:t>
            </a:fld>
            <a:endParaRPr lang="en-US"/>
          </a:p>
        </p:txBody>
      </p:sp>
      <p:sp>
        <p:nvSpPr>
          <p:cNvPr id="3" name="Footer Placeholder 2">
            <a:extLst>
              <a:ext uri="{FF2B5EF4-FFF2-40B4-BE49-F238E27FC236}">
                <a16:creationId xmlns:a16="http://schemas.microsoft.com/office/drawing/2014/main" xmlns="" id="{BE79CD9C-F6EA-4AE9-955E-CE7EA45BE394}"/>
              </a:ext>
            </a:extLst>
          </p:cNvPr>
          <p:cNvSpPr>
            <a:spLocks noGrp="1"/>
          </p:cNvSpPr>
          <p:nvPr>
            <p:ph type="ftr" sz="quarter" idx="11"/>
          </p:nvPr>
        </p:nvSpPr>
        <p:spPr/>
        <p:txBody>
          <a:bodyPr/>
          <a:lstStyle/>
          <a:p>
            <a:r>
              <a:rPr lang="en-US" smtClean="0"/>
              <a:t>Hotel Room booking Website</a:t>
            </a:r>
            <a:endParaRPr lang="en-US"/>
          </a:p>
        </p:txBody>
      </p:sp>
      <p:sp>
        <p:nvSpPr>
          <p:cNvPr id="4" name="Slide Number Placeholder 3">
            <a:extLst>
              <a:ext uri="{FF2B5EF4-FFF2-40B4-BE49-F238E27FC236}">
                <a16:creationId xmlns:a16="http://schemas.microsoft.com/office/drawing/2014/main" xmlns="" id="{F050486E-B0E8-4DC9-833D-E1B18CE45C50}"/>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100587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C0A11-4F9F-4966-8A65-F41C8BF5C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4582991-5BA2-445C-A8DF-436E87A25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2BD49E6-9298-4247-8698-911221048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E79E4B0-A073-4A0D-9023-B514ABF4FFC3}"/>
              </a:ext>
            </a:extLst>
          </p:cNvPr>
          <p:cNvSpPr>
            <a:spLocks noGrp="1"/>
          </p:cNvSpPr>
          <p:nvPr>
            <p:ph type="dt" sz="half" idx="10"/>
          </p:nvPr>
        </p:nvSpPr>
        <p:spPr/>
        <p:txBody>
          <a:bodyPr/>
          <a:lstStyle/>
          <a:p>
            <a:fld id="{DA4BFD5B-138D-440F-AB6C-B3E4ADA24DA2}" type="datetime1">
              <a:rPr lang="en-US" smtClean="0"/>
              <a:pPr/>
              <a:t>12/15/2020</a:t>
            </a:fld>
            <a:endParaRPr lang="en-US"/>
          </a:p>
        </p:txBody>
      </p:sp>
      <p:sp>
        <p:nvSpPr>
          <p:cNvPr id="6" name="Footer Placeholder 5">
            <a:extLst>
              <a:ext uri="{FF2B5EF4-FFF2-40B4-BE49-F238E27FC236}">
                <a16:creationId xmlns:a16="http://schemas.microsoft.com/office/drawing/2014/main" xmlns="" id="{936CD771-673B-420D-A897-E8CF124CFD5B}"/>
              </a:ext>
            </a:extLst>
          </p:cNvPr>
          <p:cNvSpPr>
            <a:spLocks noGrp="1"/>
          </p:cNvSpPr>
          <p:nvPr>
            <p:ph type="ftr" sz="quarter" idx="11"/>
          </p:nvPr>
        </p:nvSpPr>
        <p:spPr/>
        <p:txBody>
          <a:bodyPr/>
          <a:lstStyle/>
          <a:p>
            <a:r>
              <a:rPr lang="en-US" smtClean="0"/>
              <a:t>Hotel Room booking Website</a:t>
            </a:r>
            <a:endParaRPr lang="en-US"/>
          </a:p>
        </p:txBody>
      </p:sp>
      <p:sp>
        <p:nvSpPr>
          <p:cNvPr id="7" name="Slide Number Placeholder 6">
            <a:extLst>
              <a:ext uri="{FF2B5EF4-FFF2-40B4-BE49-F238E27FC236}">
                <a16:creationId xmlns:a16="http://schemas.microsoft.com/office/drawing/2014/main" xmlns="" id="{9541D68E-C63F-4CB3-8594-C5CAEAD56811}"/>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392046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ABE3C5-29AB-47B4-BCE5-3E484A89B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9BABA7C-2AF1-4480-889B-EA8D72712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23D8E97-7367-4DDE-94E5-D980E778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9737AEF-5E58-4930-824E-F9AECB90F3B6}"/>
              </a:ext>
            </a:extLst>
          </p:cNvPr>
          <p:cNvSpPr>
            <a:spLocks noGrp="1"/>
          </p:cNvSpPr>
          <p:nvPr>
            <p:ph type="dt" sz="half" idx="10"/>
          </p:nvPr>
        </p:nvSpPr>
        <p:spPr/>
        <p:txBody>
          <a:bodyPr/>
          <a:lstStyle/>
          <a:p>
            <a:fld id="{5111CF83-57E3-4671-A0A4-C5C31BC318D6}" type="datetime1">
              <a:rPr lang="en-US" smtClean="0"/>
              <a:pPr/>
              <a:t>12/15/2020</a:t>
            </a:fld>
            <a:endParaRPr lang="en-US"/>
          </a:p>
        </p:txBody>
      </p:sp>
      <p:sp>
        <p:nvSpPr>
          <p:cNvPr id="6" name="Footer Placeholder 5">
            <a:extLst>
              <a:ext uri="{FF2B5EF4-FFF2-40B4-BE49-F238E27FC236}">
                <a16:creationId xmlns:a16="http://schemas.microsoft.com/office/drawing/2014/main" xmlns="" id="{1EDF1FAB-78DA-4DDA-8BB2-1A5B2C20DBFC}"/>
              </a:ext>
            </a:extLst>
          </p:cNvPr>
          <p:cNvSpPr>
            <a:spLocks noGrp="1"/>
          </p:cNvSpPr>
          <p:nvPr>
            <p:ph type="ftr" sz="quarter" idx="11"/>
          </p:nvPr>
        </p:nvSpPr>
        <p:spPr/>
        <p:txBody>
          <a:bodyPr/>
          <a:lstStyle/>
          <a:p>
            <a:r>
              <a:rPr lang="en-US" smtClean="0"/>
              <a:t>Hotel Room booking Website</a:t>
            </a:r>
            <a:endParaRPr lang="en-US"/>
          </a:p>
        </p:txBody>
      </p:sp>
      <p:sp>
        <p:nvSpPr>
          <p:cNvPr id="7" name="Slide Number Placeholder 6">
            <a:extLst>
              <a:ext uri="{FF2B5EF4-FFF2-40B4-BE49-F238E27FC236}">
                <a16:creationId xmlns:a16="http://schemas.microsoft.com/office/drawing/2014/main" xmlns="" id="{F4D0EEA4-AA87-4427-8F0E-803F4CCA9EFD}"/>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304736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D789F7-F020-496F-9426-8EFDED6B2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32000B9-84D3-4BCA-84E4-3DF15D555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98C8C4-6F1D-49A6-9724-E4D7E008F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F2575-85A2-48DA-9E94-0896A6DF7FB7}" type="datetime1">
              <a:rPr lang="en-US" smtClean="0"/>
              <a:pPr/>
              <a:t>12/15/2020</a:t>
            </a:fld>
            <a:endParaRPr lang="en-US"/>
          </a:p>
        </p:txBody>
      </p:sp>
      <p:sp>
        <p:nvSpPr>
          <p:cNvPr id="5" name="Footer Placeholder 4">
            <a:extLst>
              <a:ext uri="{FF2B5EF4-FFF2-40B4-BE49-F238E27FC236}">
                <a16:creationId xmlns:a16="http://schemas.microsoft.com/office/drawing/2014/main" xmlns="" id="{9749F6A4-1D28-4324-ADF8-54120FADA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Hotel Room booking Website</a:t>
            </a:r>
            <a:endParaRPr lang="en-US"/>
          </a:p>
        </p:txBody>
      </p:sp>
      <p:sp>
        <p:nvSpPr>
          <p:cNvPr id="6" name="Slide Number Placeholder 5">
            <a:extLst>
              <a:ext uri="{FF2B5EF4-FFF2-40B4-BE49-F238E27FC236}">
                <a16:creationId xmlns:a16="http://schemas.microsoft.com/office/drawing/2014/main" xmlns="" id="{DFD23A7A-B308-4344-8297-41F7250FA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180E8-EB14-450D-B51D-8F0D0403DD56}" type="slidenum">
              <a:rPr lang="en-US" smtClean="0"/>
              <a:pPr/>
              <a:t>‹#›</a:t>
            </a:fld>
            <a:endParaRPr lang="en-US"/>
          </a:p>
        </p:txBody>
      </p:sp>
    </p:spTree>
    <p:extLst>
      <p:ext uri="{BB962C8B-B14F-4D97-AF65-F5344CB8AC3E}">
        <p14:creationId xmlns:p14="http://schemas.microsoft.com/office/powerpoint/2010/main" xmlns="" val="64343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4E360-93C7-45C6-A08D-32628EAAC287}"/>
              </a:ext>
            </a:extLst>
          </p:cNvPr>
          <p:cNvSpPr>
            <a:spLocks noGrp="1"/>
          </p:cNvSpPr>
          <p:nvPr>
            <p:ph type="ctrTitle"/>
          </p:nvPr>
        </p:nvSpPr>
        <p:spPr>
          <a:xfrm>
            <a:off x="1524000" y="401783"/>
            <a:ext cx="9144000" cy="914399"/>
          </a:xfrm>
        </p:spPr>
        <p:txBody>
          <a:bodyPr>
            <a:normAutofit/>
          </a:bodyPr>
          <a:lstStyle/>
          <a:p>
            <a:pPr eaLnBrk="1" hangingPunct="1"/>
            <a:r>
              <a:rPr lang="en-US" altLang="en-US" sz="2200" b="1" dirty="0">
                <a:solidFill>
                  <a:srgbClr val="C00000"/>
                </a:solidFill>
                <a:latin typeface="Times New Roman" panose="02020603050405020304" pitchFamily="18" charset="0"/>
                <a:cs typeface="Times New Roman" panose="02020603050405020304" pitchFamily="18" charset="0"/>
              </a:rPr>
              <a:t>VISVESVARAYA  TECHNOLOGICAL   UNIVERSITY</a:t>
            </a:r>
            <a:br>
              <a:rPr lang="en-US" altLang="en-US" sz="2200" b="1" dirty="0">
                <a:solidFill>
                  <a:srgbClr val="C00000"/>
                </a:solidFill>
                <a:latin typeface="Times New Roman" panose="02020603050405020304" pitchFamily="18" charset="0"/>
                <a:cs typeface="Times New Roman" panose="02020603050405020304" pitchFamily="18" charset="0"/>
              </a:rPr>
            </a:br>
            <a:r>
              <a:rPr lang="en-IN" altLang="en-US" sz="2200" b="1" dirty="0">
                <a:solidFill>
                  <a:srgbClr val="C00000"/>
                </a:solidFill>
                <a:latin typeface="Times New Roman" panose="02020603050405020304" pitchFamily="18" charset="0"/>
                <a:cs typeface="Times New Roman" panose="02020603050405020304" pitchFamily="18" charset="0"/>
              </a:rPr>
              <a:t>BELGAUM – 590018, KARNATAKA, INDIA</a:t>
            </a:r>
            <a:r>
              <a:rPr lang="en-US" altLang="en-US" sz="1400" b="1" dirty="0">
                <a:solidFill>
                  <a:srgbClr val="C00000"/>
                </a:solidFill>
                <a:latin typeface="Times New Roman" panose="02020603050405020304" pitchFamily="18" charset="0"/>
                <a:cs typeface="Times New Roman" panose="02020603050405020304" pitchFamily="18" charset="0"/>
              </a:rPr>
              <a:t/>
            </a:r>
            <a:br>
              <a:rPr lang="en-US" altLang="en-US" sz="1400" b="1" dirty="0">
                <a:solidFill>
                  <a:srgbClr val="C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29172445-6B21-4922-9AEA-5EE6BF0567B3}"/>
              </a:ext>
            </a:extLst>
          </p:cNvPr>
          <p:cNvSpPr>
            <a:spLocks noGrp="1"/>
          </p:cNvSpPr>
          <p:nvPr>
            <p:ph type="subTitle" idx="1"/>
          </p:nvPr>
        </p:nvSpPr>
        <p:spPr>
          <a:xfrm>
            <a:off x="1066808" y="1219199"/>
            <a:ext cx="9836727" cy="5264727"/>
          </a:xfrm>
        </p:spPr>
        <p:txBody>
          <a:bodyPr/>
          <a:lstStyle/>
          <a:p>
            <a:r>
              <a:rPr lang="en-IN" altLang="en-US" sz="1800" b="1" dirty="0">
                <a:solidFill>
                  <a:srgbClr val="002060"/>
                </a:solidFill>
                <a:latin typeface="Times New Roman" panose="02020603050405020304" pitchFamily="18" charset="0"/>
                <a:cs typeface="Arial" panose="020B0604020202020204" pitchFamily="34" charset="0"/>
              </a:rPr>
              <a:t>EAST WEST INSTITUTE OF TECHNOLOGY</a:t>
            </a:r>
          </a:p>
          <a:p>
            <a:r>
              <a:rPr lang="en-IN" altLang="en-US" sz="1800" b="1" dirty="0">
                <a:solidFill>
                  <a:schemeClr val="accent2">
                    <a:lumMod val="50000"/>
                  </a:schemeClr>
                </a:solidFill>
                <a:latin typeface="Times New Roman" panose="02020603050405020304" pitchFamily="18" charset="0"/>
              </a:rPr>
              <a:t>DEPARTMENT OF COMPUTER SCIENCE AND ENGINEERING</a:t>
            </a:r>
            <a:r>
              <a:rPr lang="en-IN" altLang="en-US" sz="2400" b="1" dirty="0">
                <a:solidFill>
                  <a:schemeClr val="accent2">
                    <a:lumMod val="50000"/>
                  </a:schemeClr>
                </a:solidFill>
                <a:latin typeface="Times New Roman" panose="02020603050405020304" pitchFamily="18" charset="0"/>
              </a:rPr>
              <a:t> </a:t>
            </a:r>
            <a:endParaRPr lang="en-IN" altLang="en-US" b="1" dirty="0">
              <a:solidFill>
                <a:schemeClr val="accent2">
                  <a:lumMod val="50000"/>
                </a:schemeClr>
              </a:solidFill>
              <a:latin typeface="Times New Roman" panose="02020603050405020304" pitchFamily="18" charset="0"/>
            </a:endParaRPr>
          </a:p>
          <a:p>
            <a:endParaRPr lang="en-IN" altLang="en-US" sz="1800" b="1" dirty="0">
              <a:solidFill>
                <a:schemeClr val="accent2">
                  <a:lumMod val="50000"/>
                </a:schemeClr>
              </a:solidFill>
              <a:latin typeface="Times New Roman" panose="02020603050405020304" pitchFamily="18" charset="0"/>
            </a:endParaRPr>
          </a:p>
          <a:p>
            <a:endParaRPr lang="en-IN" altLang="en-US" sz="1800" b="1" dirty="0">
              <a:solidFill>
                <a:schemeClr val="accent2">
                  <a:lumMod val="50000"/>
                </a:schemeClr>
              </a:solidFill>
              <a:latin typeface="Times New Roman" panose="02020603050405020304" pitchFamily="18" charset="0"/>
            </a:endParaRPr>
          </a:p>
          <a:p>
            <a:r>
              <a:rPr lang="en-IN" altLang="en-US" sz="1800" b="1" dirty="0">
                <a:solidFill>
                  <a:schemeClr val="accent2">
                    <a:lumMod val="50000"/>
                  </a:schemeClr>
                </a:solidFill>
                <a:latin typeface="Times New Roman" panose="02020603050405020304" pitchFamily="18" charset="0"/>
              </a:rPr>
              <a:t>Presentation on mini project</a:t>
            </a:r>
          </a:p>
          <a:p>
            <a:r>
              <a:rPr lang="en-IN" altLang="en-US" sz="1800" b="1" dirty="0" smtClean="0">
                <a:latin typeface="Times New Roman" panose="02020603050405020304" pitchFamily="18" charset="0"/>
              </a:rPr>
              <a:t>“HOTEL ROOM BOOKING WEBSITE”</a:t>
            </a:r>
            <a:endParaRPr lang="en-IN" altLang="en-US" sz="1800" b="1" dirty="0">
              <a:latin typeface="Times New Roman" panose="02020603050405020304" pitchFamily="18" charset="0"/>
            </a:endParaRPr>
          </a:p>
          <a:p>
            <a:endParaRPr lang="en-IN" altLang="en-US" sz="1800" b="1" dirty="0">
              <a:latin typeface="Times New Roman" panose="02020603050405020304" pitchFamily="18" charset="0"/>
            </a:endParaRPr>
          </a:p>
          <a:p>
            <a:endParaRPr lang="en-IN" altLang="en-US" sz="1800" b="1" dirty="0">
              <a:solidFill>
                <a:schemeClr val="accent2">
                  <a:lumMod val="50000"/>
                </a:schemeClr>
              </a:solidFill>
              <a:latin typeface="Times New Roman" panose="02020603050405020304" pitchFamily="18" charset="0"/>
            </a:endParaRPr>
          </a:p>
        </p:txBody>
      </p:sp>
      <p:pic>
        <p:nvPicPr>
          <p:cNvPr id="11" name="Picture 2">
            <a:extLst>
              <a:ext uri="{FF2B5EF4-FFF2-40B4-BE49-F238E27FC236}">
                <a16:creationId xmlns:a16="http://schemas.microsoft.com/office/drawing/2014/main" xmlns="" id="{5831EC37-A40D-4337-87C6-44B7C34DBC8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1" y="2105892"/>
            <a:ext cx="1293812" cy="1205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pic>
        <p:nvPicPr>
          <p:cNvPr id="13" name="Picture 4">
            <a:extLst>
              <a:ext uri="{FF2B5EF4-FFF2-40B4-BE49-F238E27FC236}">
                <a16:creationId xmlns:a16="http://schemas.microsoft.com/office/drawing/2014/main" xmlns="" id="{E312CB5D-48F7-4494-B8EC-6ED00C082A8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l="1306" r="1419" b="752"/>
          <a:stretch>
            <a:fillRect/>
          </a:stretch>
        </p:blipFill>
        <p:spPr bwMode="auto">
          <a:xfrm>
            <a:off x="9365672" y="2092038"/>
            <a:ext cx="1510145" cy="1205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 name="TextBox 14">
            <a:extLst>
              <a:ext uri="{FF2B5EF4-FFF2-40B4-BE49-F238E27FC236}">
                <a16:creationId xmlns:a16="http://schemas.microsoft.com/office/drawing/2014/main" xmlns="" id="{8A62A0FD-BF3B-4839-93D0-F8194E85A7D8}"/>
              </a:ext>
            </a:extLst>
          </p:cNvPr>
          <p:cNvSpPr txBox="1"/>
          <p:nvPr/>
        </p:nvSpPr>
        <p:spPr>
          <a:xfrm>
            <a:off x="540322" y="4451492"/>
            <a:ext cx="5742912" cy="1446550"/>
          </a:xfrm>
          <a:prstGeom prst="rect">
            <a:avLst/>
          </a:prstGeom>
          <a:noFill/>
        </p:spPr>
        <p:txBody>
          <a:bodyPr wrap="square">
            <a:spAutoFit/>
          </a:bodyPr>
          <a:lstStyle/>
          <a:p>
            <a:pPr algn="just" eaLnBrk="1" hangingPunct="1"/>
            <a:r>
              <a:rPr lang="en-IN" altLang="en-US" sz="1600" b="1" dirty="0">
                <a:solidFill>
                  <a:srgbClr val="FF0000"/>
                </a:solidFill>
                <a:latin typeface="Times New Roman" panose="02020603050405020304" pitchFamily="18" charset="0"/>
                <a:cs typeface="Arial" panose="020B0604020202020204" pitchFamily="34" charset="0"/>
              </a:rPr>
              <a:t>SUBMITTED BY:  </a:t>
            </a:r>
            <a:r>
              <a:rPr lang="en-IN" altLang="en-US" b="1" dirty="0">
                <a:solidFill>
                  <a:srgbClr val="FFFFFF"/>
                </a:solidFill>
                <a:latin typeface="Times New Roman" panose="02020603050405020304" pitchFamily="18" charset="0"/>
                <a:cs typeface="Arial" panose="020B0604020202020204" pitchFamily="34" charset="0"/>
              </a:rPr>
              <a:t>BY</a:t>
            </a:r>
            <a:r>
              <a:rPr lang="en-IN" altLang="en-US" sz="1600" b="1" dirty="0">
                <a:solidFill>
                  <a:srgbClr val="92D050"/>
                </a:solidFill>
                <a:latin typeface="Times New Roman" panose="02020603050405020304" pitchFamily="18" charset="0"/>
                <a:cs typeface="Arial" panose="020B0604020202020204" pitchFamily="34" charset="0"/>
              </a:rPr>
              <a:t> </a:t>
            </a:r>
            <a:r>
              <a:rPr lang="en-IN" altLang="en-US" sz="1600" b="1" dirty="0">
                <a:solidFill>
                  <a:srgbClr val="FFFFFF"/>
                </a:solidFill>
                <a:latin typeface="Times New Roman" panose="02020603050405020304" pitchFamily="18" charset="0"/>
                <a:cs typeface="Arial" panose="020B0604020202020204" pitchFamily="34" charset="0"/>
              </a:rPr>
              <a:t>:</a:t>
            </a:r>
          </a:p>
          <a:p>
            <a:pPr algn="just" eaLnBrk="1" hangingPunct="1"/>
            <a:endParaRPr lang="en-IN" altLang="en-US" sz="1600" b="1" dirty="0">
              <a:solidFill>
                <a:srgbClr val="92D050"/>
              </a:solidFill>
              <a:latin typeface="Times New Roman" panose="02020603050405020304" pitchFamily="18" charset="0"/>
              <a:cs typeface="Arial" panose="020B0604020202020204" pitchFamily="34" charset="0"/>
            </a:endParaRPr>
          </a:p>
          <a:p>
            <a:pPr algn="just" eaLnBrk="1" hangingPunct="1"/>
            <a:r>
              <a:rPr lang="en-IN" altLang="en-US" b="1" dirty="0" smtClean="0">
                <a:solidFill>
                  <a:srgbClr val="1C1C1C"/>
                </a:solidFill>
                <a:latin typeface="Times New Roman" panose="02020603050405020304" pitchFamily="18" charset="0"/>
                <a:cs typeface="Arial" panose="020B0604020202020204" pitchFamily="34" charset="0"/>
              </a:rPr>
              <a:t>SANDESH POKHREL	 (1EW17CS128)</a:t>
            </a:r>
            <a:endParaRPr lang="en-IN" altLang="en-US" b="1" dirty="0">
              <a:solidFill>
                <a:srgbClr val="1C1C1C"/>
              </a:solidFill>
              <a:latin typeface="Times New Roman" panose="02020603050405020304" pitchFamily="18" charset="0"/>
              <a:cs typeface="Arial" panose="020B0604020202020204" pitchFamily="34" charset="0"/>
            </a:endParaRPr>
          </a:p>
          <a:p>
            <a:pPr algn="just" eaLnBrk="1" hangingPunct="1"/>
            <a:r>
              <a:rPr lang="en-IN" altLang="en-US" b="1" dirty="0" smtClean="0">
                <a:solidFill>
                  <a:srgbClr val="1C1C1C"/>
                </a:solidFill>
                <a:latin typeface="Times New Roman" panose="02020603050405020304" pitchFamily="18" charset="0"/>
                <a:cs typeface="Arial" panose="020B0604020202020204" pitchFamily="34" charset="0"/>
              </a:rPr>
              <a:t>SOUNDARYA K           	 (1EW17CS130)</a:t>
            </a:r>
            <a:endParaRPr lang="en-IN" altLang="en-US" b="1" dirty="0">
              <a:solidFill>
                <a:srgbClr val="1C1C1C"/>
              </a:solidFill>
              <a:latin typeface="Times New Roman" panose="02020603050405020304" pitchFamily="18" charset="0"/>
              <a:cs typeface="Arial" panose="020B0604020202020204" pitchFamily="34" charset="0"/>
            </a:endParaRPr>
          </a:p>
          <a:p>
            <a:pPr algn="just" eaLnBrk="1" hangingPunct="1"/>
            <a:endParaRPr lang="en-US" dirty="0"/>
          </a:p>
        </p:txBody>
      </p:sp>
      <p:sp>
        <p:nvSpPr>
          <p:cNvPr id="17" name="TextBox 16">
            <a:extLst>
              <a:ext uri="{FF2B5EF4-FFF2-40B4-BE49-F238E27FC236}">
                <a16:creationId xmlns:a16="http://schemas.microsoft.com/office/drawing/2014/main" xmlns="" id="{C7EA9526-2761-455C-B2E3-DD6D9D9A2CCB}"/>
              </a:ext>
            </a:extLst>
          </p:cNvPr>
          <p:cNvSpPr txBox="1"/>
          <p:nvPr/>
        </p:nvSpPr>
        <p:spPr>
          <a:xfrm>
            <a:off x="8700654" y="4223029"/>
            <a:ext cx="3172691" cy="1415772"/>
          </a:xfrm>
          <a:prstGeom prst="rect">
            <a:avLst/>
          </a:prstGeom>
          <a:noFill/>
        </p:spPr>
        <p:txBody>
          <a:bodyPr wrap="square">
            <a:spAutoFit/>
          </a:bodyPr>
          <a:lstStyle/>
          <a:p>
            <a:pPr eaLnBrk="1" hangingPunct="1"/>
            <a:r>
              <a:rPr lang="en-IN" altLang="en-US" sz="1600" b="1" dirty="0">
                <a:solidFill>
                  <a:srgbClr val="FF0000"/>
                </a:solidFill>
                <a:latin typeface="Times New Roman" panose="02020603050405020304" pitchFamily="18" charset="0"/>
                <a:cs typeface="Arial" panose="020B0604020202020204" pitchFamily="34" charset="0"/>
              </a:rPr>
              <a:t>UNDER THE GUIDANCE OF :</a:t>
            </a:r>
          </a:p>
          <a:p>
            <a:pPr eaLnBrk="1" hangingPunct="1"/>
            <a:endParaRPr lang="en-IN" altLang="en-US" sz="1600" b="1" dirty="0">
              <a:solidFill>
                <a:srgbClr val="FF0000"/>
              </a:solidFill>
              <a:latin typeface="Times New Roman" panose="02020603050405020304" pitchFamily="18" charset="0"/>
              <a:cs typeface="Arial" panose="020B0604020202020204" pitchFamily="34" charset="0"/>
            </a:endParaRPr>
          </a:p>
          <a:p>
            <a:pPr algn="just" eaLnBrk="1" hangingPunct="1"/>
            <a:r>
              <a:rPr lang="en-IN" altLang="en-US" b="1" dirty="0">
                <a:solidFill>
                  <a:srgbClr val="1C1C1C"/>
                </a:solidFill>
                <a:latin typeface="Times New Roman" panose="02020603050405020304" pitchFamily="18" charset="0"/>
                <a:cs typeface="Arial" panose="020B0604020202020204" pitchFamily="34" charset="0"/>
              </a:rPr>
              <a:t>Prof. KIRAN M</a:t>
            </a:r>
          </a:p>
          <a:p>
            <a:pPr algn="just" eaLnBrk="1" hangingPunct="1"/>
            <a:r>
              <a:rPr lang="en-IN" altLang="en-US" dirty="0">
                <a:solidFill>
                  <a:srgbClr val="1C1C1C"/>
                </a:solidFill>
                <a:latin typeface="Times New Roman" panose="02020603050405020304" pitchFamily="18" charset="0"/>
                <a:cs typeface="Arial" panose="020B0604020202020204" pitchFamily="34" charset="0"/>
              </a:rPr>
              <a:t>Asst. Prof. Dept of CSE,</a:t>
            </a:r>
          </a:p>
          <a:p>
            <a:pPr algn="just" eaLnBrk="1" hangingPunct="1"/>
            <a:r>
              <a:rPr lang="en-IN" altLang="en-US" dirty="0">
                <a:solidFill>
                  <a:srgbClr val="1C1C1C"/>
                </a:solidFill>
                <a:latin typeface="Times New Roman" panose="02020603050405020304" pitchFamily="18" charset="0"/>
                <a:cs typeface="Arial" panose="020B0604020202020204" pitchFamily="34" charset="0"/>
              </a:rPr>
              <a:t>EWIT</a:t>
            </a:r>
          </a:p>
        </p:txBody>
      </p:sp>
      <p:sp>
        <p:nvSpPr>
          <p:cNvPr id="8" name="Date Placeholder 7"/>
          <p:cNvSpPr>
            <a:spLocks noGrp="1"/>
          </p:cNvSpPr>
          <p:nvPr>
            <p:ph type="dt" sz="half" idx="10"/>
          </p:nvPr>
        </p:nvSpPr>
        <p:spPr/>
        <p:txBody>
          <a:bodyPr/>
          <a:lstStyle/>
          <a:p>
            <a:fld id="{449668C2-8742-48FE-B941-622CFD065922}" type="datetime1">
              <a:rPr lang="en-US" smtClean="0"/>
              <a:pPr/>
              <a:t>12/15/2020</a:t>
            </a:fld>
            <a:endParaRPr lang="en-US"/>
          </a:p>
        </p:txBody>
      </p:sp>
      <p:sp>
        <p:nvSpPr>
          <p:cNvPr id="9" name="Slide Number Placeholder 8"/>
          <p:cNvSpPr>
            <a:spLocks noGrp="1"/>
          </p:cNvSpPr>
          <p:nvPr>
            <p:ph type="sldNum" sz="quarter" idx="12"/>
          </p:nvPr>
        </p:nvSpPr>
        <p:spPr/>
        <p:txBody>
          <a:bodyPr/>
          <a:lstStyle/>
          <a:p>
            <a:fld id="{95D180E8-EB14-450D-B51D-8F0D0403DD56}" type="slidenum">
              <a:rPr lang="en-US" smtClean="0"/>
              <a:pPr/>
              <a:t>1</a:t>
            </a:fld>
            <a:endParaRPr lang="en-US"/>
          </a:p>
        </p:txBody>
      </p:sp>
      <p:sp>
        <p:nvSpPr>
          <p:cNvPr id="10" name="Footer Placeholder 9"/>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p14="http://schemas.microsoft.com/office/powerpoint/2010/main" xmlns="" val="297943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A84C1-1C4C-42BF-B409-57F6DFD51EAE}"/>
              </a:ext>
            </a:extLst>
          </p:cNvPr>
          <p:cNvSpPr>
            <a:spLocks noGrp="1"/>
          </p:cNvSpPr>
          <p:nvPr>
            <p:ph type="title"/>
          </p:nvPr>
        </p:nvSpPr>
        <p:spPr>
          <a:xfrm>
            <a:off x="838200" y="365125"/>
            <a:ext cx="10515600" cy="757093"/>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REQUIREMENTS</a:t>
            </a:r>
          </a:p>
        </p:txBody>
      </p:sp>
      <p:sp>
        <p:nvSpPr>
          <p:cNvPr id="6" name="TextBox 5">
            <a:extLst>
              <a:ext uri="{FF2B5EF4-FFF2-40B4-BE49-F238E27FC236}">
                <a16:creationId xmlns:a16="http://schemas.microsoft.com/office/drawing/2014/main" xmlns="" id="{57ADFB21-1888-4F42-88D1-5BBF797DBFE2}"/>
              </a:ext>
            </a:extLst>
          </p:cNvPr>
          <p:cNvSpPr txBox="1"/>
          <p:nvPr/>
        </p:nvSpPr>
        <p:spPr>
          <a:xfrm>
            <a:off x="1579418" y="1533475"/>
            <a:ext cx="6192982" cy="2062103"/>
          </a:xfrm>
          <a:prstGeom prst="rect">
            <a:avLst/>
          </a:prstGeom>
          <a:noFill/>
        </p:spPr>
        <p:txBody>
          <a:bodyPr wrap="square">
            <a:spAutoFit/>
          </a:bodyPr>
          <a:lstStyle/>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Server		: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Xampp</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Wampp</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Frontend		: HTML, CSS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Backend		: PHP, MySQL, JS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556857-DF37-43A7-A7C8-E56E98EFB82F}" type="datetime1">
              <a:rPr lang="en-US" smtClean="0"/>
              <a:pPr/>
              <a:t>12/15/2020</a:t>
            </a:fld>
            <a:endParaRPr lang="en-US"/>
          </a:p>
        </p:txBody>
      </p:sp>
      <p:sp>
        <p:nvSpPr>
          <p:cNvPr id="5" name="Slide Number Placeholder 4"/>
          <p:cNvSpPr>
            <a:spLocks noGrp="1"/>
          </p:cNvSpPr>
          <p:nvPr>
            <p:ph type="sldNum" sz="quarter" idx="12"/>
          </p:nvPr>
        </p:nvSpPr>
        <p:spPr/>
        <p:txBody>
          <a:bodyPr/>
          <a:lstStyle/>
          <a:p>
            <a:fld id="{95D180E8-EB14-450D-B51D-8F0D0403DD56}"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p14="http://schemas.microsoft.com/office/powerpoint/2010/main" xmlns="" val="83580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EBB33-E398-4841-8865-F0BBDF40D567}"/>
              </a:ext>
            </a:extLst>
          </p:cNvPr>
          <p:cNvSpPr>
            <a:spLocks noGrp="1"/>
          </p:cNvSpPr>
          <p:nvPr>
            <p:ph type="title"/>
          </p:nvPr>
        </p:nvSpPr>
        <p:spPr>
          <a:xfrm>
            <a:off x="838200" y="365126"/>
            <a:ext cx="10515600" cy="770948"/>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CONCLUSION</a:t>
            </a:r>
          </a:p>
        </p:txBody>
      </p:sp>
      <p:sp>
        <p:nvSpPr>
          <p:cNvPr id="5" name="TextBox 4">
            <a:extLst>
              <a:ext uri="{FF2B5EF4-FFF2-40B4-BE49-F238E27FC236}">
                <a16:creationId xmlns:a16="http://schemas.microsoft.com/office/drawing/2014/main" xmlns="" id="{69406CEE-6C00-45BC-97AB-BA41D32881C6}"/>
              </a:ext>
            </a:extLst>
          </p:cNvPr>
          <p:cNvSpPr txBox="1"/>
          <p:nvPr/>
        </p:nvSpPr>
        <p:spPr>
          <a:xfrm>
            <a:off x="942109" y="1355337"/>
            <a:ext cx="10411691" cy="4760278"/>
          </a:xfrm>
          <a:prstGeom prst="rect">
            <a:avLst/>
          </a:prstGeom>
          <a:noFill/>
        </p:spPr>
        <p:txBody>
          <a:bodyPr wrap="square">
            <a:spAutoFit/>
          </a:bodyPr>
          <a:lstStyle/>
          <a:p>
            <a:pPr marL="285750" marR="0" indent="-285750" algn="just">
              <a:lnSpc>
                <a:spcPct val="150000"/>
              </a:lnSpc>
              <a:spcBef>
                <a:spcPts val="0"/>
              </a:spcBef>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entitled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“Hotel Room booking website”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developed using HTML, CSS and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JavaScript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front end and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Mysql</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in back end to computerize the process of online management of customers and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bookings of the hotel rooms.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covers only the basic features required.</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web application involves almost all the features of the online booking. The future implementation will be online help for the customers and chatting with website administrator. </a:t>
            </a:r>
          </a:p>
          <a:p>
            <a:pPr marR="0" algn="just">
              <a:lnSpc>
                <a:spcPct val="150000"/>
              </a:lnSpc>
              <a:spcBef>
                <a:spcPts val="0"/>
              </a:spcBef>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greatly helped in understanding the various phases in website development and exposure to a new developer platform using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PHP, HTML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database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MySQL.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D793552-8969-4A73-9434-C6ACC04E14B6}" type="datetime1">
              <a:rPr lang="en-US" smtClean="0"/>
              <a:pPr/>
              <a:t>12/15/2020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p14="http://schemas.microsoft.com/office/powerpoint/2010/main" xmlns="" val="185158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92D6-B4D3-4898-B3F2-4226E250EF47}"/>
              </a:ext>
            </a:extLst>
          </p:cNvPr>
          <p:cNvSpPr>
            <a:spLocks noGrp="1"/>
          </p:cNvSpPr>
          <p:nvPr>
            <p:ph type="title"/>
          </p:nvPr>
        </p:nvSpPr>
        <p:spPr>
          <a:xfrm>
            <a:off x="685800" y="281997"/>
            <a:ext cx="10515600" cy="784802"/>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REFERENCES</a:t>
            </a:r>
          </a:p>
        </p:txBody>
      </p:sp>
      <p:sp>
        <p:nvSpPr>
          <p:cNvPr id="5" name="TextBox 4">
            <a:extLst>
              <a:ext uri="{FF2B5EF4-FFF2-40B4-BE49-F238E27FC236}">
                <a16:creationId xmlns:a16="http://schemas.microsoft.com/office/drawing/2014/main" xmlns="" id="{A5465C2D-366B-447A-9988-C078E6C5B645}"/>
              </a:ext>
            </a:extLst>
          </p:cNvPr>
          <p:cNvSpPr txBox="1"/>
          <p:nvPr/>
        </p:nvSpPr>
        <p:spPr>
          <a:xfrm>
            <a:off x="1177636" y="1261266"/>
            <a:ext cx="10023764" cy="4613251"/>
          </a:xfrm>
          <a:prstGeom prst="rect">
            <a:avLst/>
          </a:prstGeom>
          <a:noFill/>
        </p:spPr>
        <p:txBody>
          <a:bodyPr wrap="square">
            <a:spAutoFit/>
          </a:bodyPr>
          <a:lstStyle/>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Robin Nixon, “Learning PHP, MySQL &amp;JavaScript with jQuery, CSS and HTML5”, 4thEdition, O’Reilly Publications, 2015. (ISBN:978-9352130153)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Luke Welling, Laura Thomson, “PHP and MySQL Web Development”, 5th Edition, Pearson Education, 2016. (ISBN:978-9332582736)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Nicholas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Zakas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“Professional JavaScript for Web Developers”, 3rd Edition,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Wrox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/Wiley India, 2012. (ISBN:978-8126535088)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David Sawyer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Mcfarland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“JavaScript &amp; jQuery: The Missing Manual”, 1st Edition, O’Reilly/Shroff Publishers &amp; Distributors Pvt Ltd, 2014 (ISBN:9789351108078)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Zak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Ruvalcaba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Anne Boehm,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Murach's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HTML5 and CSS3”, 3rdEdition,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Murachs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/Shroff Publishers &amp; Distributors Pvt Ltd, 2016. (ISBN:978-9352133246)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6C28DF4-0231-4639-9182-102385117222}" type="datetime1">
              <a:rPr lang="en-US" smtClean="0"/>
              <a:pPr/>
              <a:t>12/15/2020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p14="http://schemas.microsoft.com/office/powerpoint/2010/main" xmlns="" val="136978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CFFDE-95CD-46BF-8FB0-017D74E4D172}"/>
              </a:ext>
            </a:extLst>
          </p:cNvPr>
          <p:cNvSpPr>
            <a:spLocks noGrp="1"/>
          </p:cNvSpPr>
          <p:nvPr>
            <p:ph type="title"/>
          </p:nvPr>
        </p:nvSpPr>
        <p:spPr>
          <a:xfrm>
            <a:off x="838200" y="365125"/>
            <a:ext cx="10515600" cy="854075"/>
          </a:xfrm>
        </p:spPr>
        <p:txBody>
          <a:bodyPr>
            <a:normAutofit/>
          </a:bodyPr>
          <a:lstStyle/>
          <a:p>
            <a:r>
              <a:rPr lang="en-US" sz="2000" dirty="0">
                <a:latin typeface="Times New Roman" panose="02020603050405020304" pitchFamily="18" charset="0"/>
                <a:cs typeface="Times New Roman" panose="02020603050405020304" pitchFamily="18" charset="0"/>
              </a:rPr>
              <a:t>                                                                </a:t>
            </a:r>
            <a:r>
              <a:rPr lang="en-US" sz="3600" dirty="0">
                <a:solidFill>
                  <a:srgbClr val="C0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xmlns="" id="{2F32AFBE-7AFE-461B-8A5A-FAD6F79953AC}"/>
              </a:ext>
            </a:extLst>
          </p:cNvPr>
          <p:cNvSpPr>
            <a:spLocks noGrp="1"/>
          </p:cNvSpPr>
          <p:nvPr>
            <p:ph idx="1"/>
          </p:nvPr>
        </p:nvSpPr>
        <p:spPr>
          <a:xfrm>
            <a:off x="838200" y="1537855"/>
            <a:ext cx="10515600" cy="4639108"/>
          </a:xfrm>
        </p:spPr>
        <p:txBody>
          <a:bodyPr>
            <a:norm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INTODUCTION TO WEB DEVELOPMENT</a:t>
            </a:r>
          </a:p>
          <a:p>
            <a:r>
              <a:rPr lang="en-US" sz="2000" dirty="0">
                <a:latin typeface="Times New Roman" panose="02020603050405020304" pitchFamily="18" charset="0"/>
                <a:cs typeface="Times New Roman" panose="02020603050405020304" pitchFamily="18" charset="0"/>
              </a:rPr>
              <a:t>PROJECT DESCRIPTION</a:t>
            </a:r>
          </a:p>
          <a:p>
            <a:r>
              <a:rPr lang="en-US" sz="2000" dirty="0">
                <a:latin typeface="Times New Roman" panose="02020603050405020304" pitchFamily="18" charset="0"/>
                <a:cs typeface="Times New Roman" panose="02020603050405020304" pitchFamily="18" charset="0"/>
              </a:rPr>
              <a:t>SNAPSHOTS</a:t>
            </a:r>
          </a:p>
          <a:p>
            <a:r>
              <a:rPr lang="en-US" sz="2000" dirty="0">
                <a:latin typeface="Times New Roman" panose="02020603050405020304" pitchFamily="18" charset="0"/>
                <a:cs typeface="Times New Roman" panose="02020603050405020304" pitchFamily="18" charset="0"/>
              </a:rPr>
              <a:t>REQUIREMENTS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
        <p:nvSpPr>
          <p:cNvPr id="4" name="Date Placeholder 3"/>
          <p:cNvSpPr>
            <a:spLocks noGrp="1"/>
          </p:cNvSpPr>
          <p:nvPr>
            <p:ph type="dt" sz="half" idx="10"/>
          </p:nvPr>
        </p:nvSpPr>
        <p:spPr/>
        <p:txBody>
          <a:bodyPr/>
          <a:lstStyle/>
          <a:p>
            <a:fld id="{1C2F540E-87F2-48E7-A9EB-C066B22CDF89}" type="datetime1">
              <a:rPr lang="en-US" smtClean="0"/>
              <a:pPr/>
              <a:t>12/15/2020</a:t>
            </a:fld>
            <a:endParaRPr lang="en-US"/>
          </a:p>
        </p:txBody>
      </p:sp>
      <p:sp>
        <p:nvSpPr>
          <p:cNvPr id="5" name="Slide Number Placeholder 4"/>
          <p:cNvSpPr>
            <a:spLocks noGrp="1"/>
          </p:cNvSpPr>
          <p:nvPr>
            <p:ph type="sldNum" sz="quarter" idx="12"/>
          </p:nvPr>
        </p:nvSpPr>
        <p:spPr/>
        <p:txBody>
          <a:bodyPr/>
          <a:lstStyle/>
          <a:p>
            <a:fld id="{95D180E8-EB14-450D-B51D-8F0D0403DD56}"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p14="http://schemas.microsoft.com/office/powerpoint/2010/main" xmlns="" val="11988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CB928-5B45-4E45-BA7E-B10C86166BBE}"/>
              </a:ext>
            </a:extLst>
          </p:cNvPr>
          <p:cNvSpPr>
            <a:spLocks noGrp="1"/>
          </p:cNvSpPr>
          <p:nvPr>
            <p:ph type="title"/>
          </p:nvPr>
        </p:nvSpPr>
        <p:spPr>
          <a:xfrm>
            <a:off x="838200" y="365126"/>
            <a:ext cx="10515600" cy="798656"/>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a:solidFill>
                  <a:srgbClr val="C00000"/>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xmlns="" id="{30DFC9BE-42C3-4CDC-99BF-FE85429072C5}"/>
              </a:ext>
            </a:extLst>
          </p:cNvPr>
          <p:cNvSpPr txBox="1"/>
          <p:nvPr/>
        </p:nvSpPr>
        <p:spPr>
          <a:xfrm>
            <a:off x="678873" y="1316183"/>
            <a:ext cx="10515600" cy="3000821"/>
          </a:xfrm>
          <a:prstGeom prst="rect">
            <a:avLst/>
          </a:prstGeom>
          <a:noFill/>
        </p:spPr>
        <p:txBody>
          <a:bodyPr wrap="square">
            <a:spAutoFit/>
          </a:bodyPr>
          <a:lstStyle/>
          <a:p>
            <a:pPr marL="742950" indent="-285750" algn="just">
              <a:lnSpc>
                <a:spcPct val="150000"/>
              </a:lnSpc>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itchFamily="18" charset="0"/>
                <a:cs typeface="Times New Roman" pitchFamily="18" charset="0"/>
              </a:rPr>
              <a:t>This Online Hotel Reservation System is an automated system that allows your guest to plan their bookings online at their convenience. With the help of this system, you can manage well your business that can increase both your efficiency within the office and your profit. Now, your bookings are easily accessible anytime and anywhere as long as you have an internet connection and a laptop, Smartphone or tablet because it has a very responsive design. Compared to a manual process that may take you a lot of time to book, this process of online booking a room made simple, easy and enjoyable because it provides a friendly user interface.</a:t>
            </a:r>
            <a:endParaRPr lang="en-US" sz="1800" dirty="0">
              <a:effectLst/>
              <a:latin typeface="Times New Roman" pitchFamily="18" charset="0"/>
              <a:ea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973A0437-22C4-4593-B512-34C8BC0F7B0A}" type="datetime1">
              <a:rPr lang="en-US" smtClean="0"/>
              <a:pPr/>
              <a:t>12/15/2020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p14="http://schemas.microsoft.com/office/powerpoint/2010/main" xmlns="" val="98854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81DF9F-D3BA-4FC4-AEE5-5CE89AB16697}"/>
              </a:ext>
            </a:extLst>
          </p:cNvPr>
          <p:cNvSpPr>
            <a:spLocks noGrp="1"/>
          </p:cNvSpPr>
          <p:nvPr>
            <p:ph type="title"/>
          </p:nvPr>
        </p:nvSpPr>
        <p:spPr>
          <a:xfrm>
            <a:off x="838200" y="365125"/>
            <a:ext cx="10515600" cy="812511"/>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a:solidFill>
                  <a:srgbClr val="C00000"/>
                </a:solidFill>
                <a:latin typeface="Times New Roman" panose="02020603050405020304" pitchFamily="18" charset="0"/>
                <a:cs typeface="Times New Roman" panose="02020603050405020304" pitchFamily="18" charset="0"/>
              </a:rPr>
              <a:t>INRODUCTION TO WEB DEVELOPMENT</a:t>
            </a:r>
          </a:p>
        </p:txBody>
      </p:sp>
      <p:sp>
        <p:nvSpPr>
          <p:cNvPr id="5" name="TextBox 4">
            <a:extLst>
              <a:ext uri="{FF2B5EF4-FFF2-40B4-BE49-F238E27FC236}">
                <a16:creationId xmlns:a16="http://schemas.microsoft.com/office/drawing/2014/main" xmlns="" id="{6208210A-10CB-4EAE-AB4E-BFB5520B327E}"/>
              </a:ext>
            </a:extLst>
          </p:cNvPr>
          <p:cNvSpPr txBox="1"/>
          <p:nvPr/>
        </p:nvSpPr>
        <p:spPr>
          <a:xfrm>
            <a:off x="997526" y="1704294"/>
            <a:ext cx="9933709" cy="3782061"/>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tabLst>
                <a:tab pos="2070735" algn="l"/>
              </a:tabLst>
            </a:pPr>
            <a:r>
              <a:rPr lang="en-IN" sz="1800" dirty="0">
                <a:solidFill>
                  <a:srgbClr val="000000"/>
                </a:solidFill>
                <a:effectLst/>
                <a:latin typeface="Times New Roman" panose="02020603050405020304" pitchFamily="18" charset="0"/>
                <a:ea typeface="Calibri" panose="020F0502020204030204" pitchFamily="34" charset="0"/>
              </a:rPr>
              <a:t>Web consists of billions of clients and server connected through wires and wireless networks. The web clients make requests to web server. </a:t>
            </a:r>
          </a:p>
          <a:p>
            <a:pPr marR="0" algn="just">
              <a:lnSpc>
                <a:spcPct val="150000"/>
              </a:lnSpc>
              <a:spcBef>
                <a:spcPts val="0"/>
              </a:spcBef>
              <a:spcAft>
                <a:spcPts val="0"/>
              </a:spcAft>
              <a:tabLst>
                <a:tab pos="2070735" algn="l"/>
              </a:tabLst>
            </a:pPr>
            <a:endParaRPr lang="en-IN"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lnSpc>
                <a:spcPct val="150000"/>
              </a:lnSpc>
              <a:spcBef>
                <a:spcPts val="0"/>
              </a:spcBef>
              <a:spcAft>
                <a:spcPts val="0"/>
              </a:spcAft>
              <a:buFont typeface="Arial" panose="020B0604020202020204" pitchFamily="34" charset="0"/>
              <a:buChar char="•"/>
              <a:tabLst>
                <a:tab pos="2070735" algn="l"/>
              </a:tabLst>
            </a:pPr>
            <a:r>
              <a:rPr lang="en-IN" sz="1800" dirty="0">
                <a:solidFill>
                  <a:srgbClr val="000000"/>
                </a:solidFill>
                <a:effectLst/>
                <a:latin typeface="Times New Roman" panose="02020603050405020304" pitchFamily="18" charset="0"/>
                <a:ea typeface="Calibri" panose="020F0502020204030204" pitchFamily="34" charset="0"/>
              </a:rPr>
              <a:t>The web server receives the request, finds the resources and returns the response to the client. When a server answers a request, it usually sends some type of content to the client. The client uses web browser to send request to the server.</a:t>
            </a:r>
          </a:p>
          <a:p>
            <a:pPr marR="0" algn="just">
              <a:lnSpc>
                <a:spcPct val="150000"/>
              </a:lnSpc>
              <a:spcBef>
                <a:spcPts val="0"/>
              </a:spcBef>
              <a:spcAft>
                <a:spcPts val="0"/>
              </a:spcAft>
              <a:tabLst>
                <a:tab pos="2070735" algn="l"/>
              </a:tabLst>
            </a:pPr>
            <a:endParaRPr lang="en-IN"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lnSpc>
                <a:spcPct val="150000"/>
              </a:lnSpc>
              <a:spcBef>
                <a:spcPts val="0"/>
              </a:spcBef>
              <a:spcAft>
                <a:spcPts val="0"/>
              </a:spcAft>
              <a:buFont typeface="Arial" panose="020B0604020202020204" pitchFamily="34" charset="0"/>
              <a:buChar char="•"/>
              <a:tabLst>
                <a:tab pos="2070735" algn="l"/>
              </a:tabLst>
            </a:pPr>
            <a:r>
              <a:rPr lang="en-IN" sz="1800" dirty="0">
                <a:solidFill>
                  <a:srgbClr val="000000"/>
                </a:solidFill>
                <a:effectLst/>
                <a:latin typeface="Times New Roman" panose="02020603050405020304" pitchFamily="18" charset="0"/>
                <a:ea typeface="Calibri" panose="020F0502020204030204" pitchFamily="34" charset="0"/>
              </a:rPr>
              <a:t> The server often sends response to the browser with a set of instructions written in Hyper Text Mark-up Language (HTML). All browsers know how to display HTML page to the client. </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4" name="Date Placeholder 3"/>
          <p:cNvSpPr>
            <a:spLocks noGrp="1"/>
          </p:cNvSpPr>
          <p:nvPr>
            <p:ph type="dt" sz="half" idx="10"/>
          </p:nvPr>
        </p:nvSpPr>
        <p:spPr/>
        <p:txBody>
          <a:bodyPr/>
          <a:lstStyle/>
          <a:p>
            <a:fld id="{8256A60D-BA8A-4A96-8144-B90A3B920BBD}" type="datetime1">
              <a:rPr lang="en-US" smtClean="0"/>
              <a:pPr/>
              <a:t>12/15/2020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p14="http://schemas.microsoft.com/office/powerpoint/2010/main" xmlns="" val="261825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9B991D-B78A-4E99-A51E-17643FC3E285}"/>
              </a:ext>
            </a:extLst>
          </p:cNvPr>
          <p:cNvSpPr>
            <a:spLocks noGrp="1"/>
          </p:cNvSpPr>
          <p:nvPr>
            <p:ph type="title"/>
          </p:nvPr>
        </p:nvSpPr>
        <p:spPr>
          <a:xfrm>
            <a:off x="838200" y="244716"/>
            <a:ext cx="10515600" cy="798657"/>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PROJECT  DESCRIPTION</a:t>
            </a:r>
          </a:p>
        </p:txBody>
      </p:sp>
      <p:sp>
        <p:nvSpPr>
          <p:cNvPr id="5" name="TextBox 4">
            <a:extLst>
              <a:ext uri="{FF2B5EF4-FFF2-40B4-BE49-F238E27FC236}">
                <a16:creationId xmlns:a16="http://schemas.microsoft.com/office/drawing/2014/main" xmlns="" id="{628B480B-F87A-44E2-BD07-66CE4701F26D}"/>
              </a:ext>
            </a:extLst>
          </p:cNvPr>
          <p:cNvSpPr txBox="1"/>
          <p:nvPr/>
        </p:nvSpPr>
        <p:spPr>
          <a:xfrm>
            <a:off x="391886" y="979714"/>
            <a:ext cx="10674431" cy="7855997"/>
          </a:xfrm>
          <a:prstGeom prst="rect">
            <a:avLst/>
          </a:prstGeom>
          <a:noFill/>
        </p:spPr>
        <p:txBody>
          <a:bodyPr wrap="square">
            <a:spAutoFit/>
          </a:bodyPr>
          <a:lstStyle/>
          <a:p>
            <a:pPr marL="285750" marR="0" lvl="0" indent="-285750" algn="just">
              <a:lnSpc>
                <a:spcPct val="150000"/>
              </a:lnSpc>
              <a:spcBef>
                <a:spcPts val="0"/>
              </a:spcBef>
              <a:spcAft>
                <a:spcPts val="300"/>
              </a:spcAft>
              <a:tabLst>
                <a:tab pos="228600" algn="l"/>
              </a:tabLs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The following are the different kinds of features available in our website. They are classified into two groups as listed below:</a:t>
            </a:r>
          </a:p>
          <a:p>
            <a:pPr marL="285750" marR="0" lvl="0" indent="-285750" algn="just">
              <a:lnSpc>
                <a:spcPct val="150000"/>
              </a:lnSpc>
              <a:spcBef>
                <a:spcPts val="0"/>
              </a:spcBef>
              <a:spcAft>
                <a:spcPts val="300"/>
              </a:spcAft>
              <a:tabLst>
                <a:tab pos="228600" algn="l"/>
              </a:tabLst>
            </a:pPr>
            <a:endParaRPr lang="en-US"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300"/>
              </a:spcAft>
              <a:buFont typeface="Arial" panose="020B0604020202020204" pitchFamily="34" charset="0"/>
              <a:buChar char="•"/>
              <a:tabLst>
                <a:tab pos="228600" algn="l"/>
              </a:tabLs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Admin side</a:t>
            </a:r>
          </a:p>
          <a:p>
            <a:pPr marL="1314450" lvl="2" indent="-400050">
              <a:buFont typeface="+mj-lt"/>
              <a:buAutoNum type="romanUcPeriod"/>
            </a:pPr>
            <a:r>
              <a:rPr lang="en-US" sz="2000" dirty="0" smtClean="0"/>
              <a:t>Manage Rooms</a:t>
            </a:r>
          </a:p>
          <a:p>
            <a:pPr marL="1314450" lvl="2" indent="-400050">
              <a:buFont typeface="+mj-lt"/>
              <a:buAutoNum type="romanUcPeriod"/>
            </a:pPr>
            <a:r>
              <a:rPr lang="en-US" sz="2000" dirty="0" smtClean="0"/>
              <a:t>Manage Accommodation</a:t>
            </a:r>
          </a:p>
          <a:p>
            <a:pPr marL="1314450" lvl="2" indent="-400050">
              <a:buFont typeface="+mj-lt"/>
              <a:buAutoNum type="romanUcPeriod"/>
            </a:pPr>
            <a:r>
              <a:rPr lang="en-US" sz="2000" dirty="0" smtClean="0"/>
              <a:t>Manage Reservation</a:t>
            </a:r>
          </a:p>
          <a:p>
            <a:pPr marL="1314450" lvl="2" indent="-400050">
              <a:buFont typeface="+mj-lt"/>
              <a:buAutoNum type="romanUcPeriod"/>
            </a:pPr>
            <a:r>
              <a:rPr lang="en-US" sz="2000" dirty="0" smtClean="0"/>
              <a:t>Generate Reports</a:t>
            </a:r>
          </a:p>
          <a:p>
            <a:pPr marL="1314450" lvl="2" indent="-400050">
              <a:buFont typeface="+mj-lt"/>
              <a:buAutoNum type="romanUcPeriod"/>
            </a:pPr>
            <a:r>
              <a:rPr lang="en-US" sz="2000" dirty="0" smtClean="0"/>
              <a:t>Manage Users</a:t>
            </a:r>
          </a:p>
          <a:p>
            <a:pPr marL="1314450" lvl="2" indent="-400050">
              <a:buFont typeface="+mj-lt"/>
              <a:buAutoNum type="romanUcPeriod"/>
            </a:pPr>
            <a:endParaRPr lang="en-US" sz="2000" dirty="0" smtClean="0"/>
          </a:p>
          <a:p>
            <a:pPr marL="1314450" lvl="2" indent="-400050"/>
            <a:endParaRPr lang="en-US" sz="2000" dirty="0" smtClean="0"/>
          </a:p>
          <a:p>
            <a:pPr marL="1314450" lvl="2" indent="-400050"/>
            <a:r>
              <a:rPr lang="en-US" sz="2000" dirty="0" smtClean="0"/>
              <a:t>			So basically in admin side we can add or remove rooms , manage the types of the accommodations provided, accept or discard the reservations, Generate the reports and manage the users.</a:t>
            </a:r>
          </a:p>
          <a:p>
            <a:pPr marL="1314450" lvl="2" indent="-400050"/>
            <a:endParaRPr lang="en-US" sz="2400" dirty="0" smtClean="0"/>
          </a:p>
          <a:p>
            <a:pPr marL="1314450" lvl="2" indent="-400050"/>
            <a:endParaRPr lang="en-US" sz="2400" dirty="0" smtClean="0"/>
          </a:p>
          <a:p>
            <a:pPr marL="1314450" lvl="2" indent="-400050"/>
            <a:endParaRPr lang="en-US" sz="2400" dirty="0" smtClean="0"/>
          </a:p>
          <a:p>
            <a:pPr marL="1314450" lvl="2" indent="-400050"/>
            <a:endParaRPr lang="en-US" sz="2400" dirty="0" smtClean="0"/>
          </a:p>
          <a:p>
            <a:pPr marL="1314450" lvl="2" indent="-400050"/>
            <a:endParaRPr lang="en-US" sz="2400" dirty="0" smtClean="0"/>
          </a:p>
          <a:p>
            <a:pPr marL="1314450" lvl="2" indent="-400050"/>
            <a:endParaRPr lang="en-US" sz="2400" dirty="0" smtClean="0"/>
          </a:p>
          <a:p>
            <a:pPr marL="285750" marR="0" lvl="0" indent="-285750" algn="just">
              <a:lnSpc>
                <a:spcPct val="150000"/>
              </a:lnSpc>
              <a:spcBef>
                <a:spcPts val="0"/>
              </a:spcBef>
              <a:spcAft>
                <a:spcPts val="300"/>
              </a:spcAft>
              <a:buFont typeface="Arial" panose="020B0604020202020204" pitchFamily="34" charset="0"/>
              <a:buChar char="•"/>
              <a:tabLst>
                <a:tab pos="228600"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7124353-F352-47C9-82FF-670F57CFBC8A}" type="datetime1">
              <a:rPr lang="en-US" smtClean="0"/>
              <a:pPr/>
              <a:t>12/15/2020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p14="http://schemas.microsoft.com/office/powerpoint/2010/main" xmlns="" val="368108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AD7BF-F4C0-46D0-9894-663BB2C47783}"/>
              </a:ext>
            </a:extLst>
          </p:cNvPr>
          <p:cNvSpPr>
            <a:spLocks noGrp="1"/>
          </p:cNvSpPr>
          <p:nvPr>
            <p:ph type="title"/>
          </p:nvPr>
        </p:nvSpPr>
        <p:spPr>
          <a:xfrm>
            <a:off x="838200" y="193963"/>
            <a:ext cx="10515600" cy="748146"/>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a:solidFill>
                  <a:srgbClr val="C00000"/>
                </a:solidFill>
                <a:latin typeface="Times New Roman" panose="02020603050405020304" pitchFamily="18" charset="0"/>
                <a:cs typeface="Times New Roman" panose="02020603050405020304" pitchFamily="18" charset="0"/>
              </a:rPr>
              <a:t>PROJECT DESCRIPTION</a:t>
            </a:r>
          </a:p>
        </p:txBody>
      </p:sp>
      <p:sp>
        <p:nvSpPr>
          <p:cNvPr id="5" name="TextBox 4">
            <a:extLst>
              <a:ext uri="{FF2B5EF4-FFF2-40B4-BE49-F238E27FC236}">
                <a16:creationId xmlns:a16="http://schemas.microsoft.com/office/drawing/2014/main" xmlns="" id="{8A420521-47F2-4392-9002-89BBC4590790}"/>
              </a:ext>
            </a:extLst>
          </p:cNvPr>
          <p:cNvSpPr txBox="1"/>
          <p:nvPr/>
        </p:nvSpPr>
        <p:spPr>
          <a:xfrm>
            <a:off x="1101436" y="775004"/>
            <a:ext cx="9989127" cy="5621026"/>
          </a:xfrm>
          <a:prstGeom prst="rect">
            <a:avLst/>
          </a:prstGeom>
          <a:noFill/>
        </p:spPr>
        <p:txBody>
          <a:bodyPr wrap="square">
            <a:spAutoFit/>
          </a:bodyPr>
          <a:lstStyle/>
          <a:p>
            <a:pPr marL="285750" marR="0" lvl="0" indent="-285750" algn="just">
              <a:lnSpc>
                <a:spcPct val="150000"/>
              </a:lnSpc>
              <a:spcBef>
                <a:spcPts val="0"/>
              </a:spcBef>
              <a:spcAft>
                <a:spcPts val="300"/>
              </a:spcAft>
              <a:buFont typeface="Arial" panose="020B0604020202020204" pitchFamily="34" charset="0"/>
              <a:buChar char="•"/>
              <a:tabLst>
                <a:tab pos="228600" algn="l"/>
              </a:tabLs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Public Side</a:t>
            </a:r>
          </a:p>
          <a:p>
            <a:pPr lvl="2"/>
            <a:endParaRPr lang="en-US" dirty="0" smtClean="0"/>
          </a:p>
          <a:p>
            <a:pPr marL="1428750" lvl="2" indent="-514350">
              <a:buFont typeface="+mj-lt"/>
              <a:buAutoNum type="romanUcPeriod"/>
            </a:pPr>
            <a:r>
              <a:rPr lang="en-US" dirty="0" smtClean="0"/>
              <a:t>Home </a:t>
            </a:r>
          </a:p>
          <a:p>
            <a:pPr marL="1428750" lvl="2" indent="-514350">
              <a:buFont typeface="+mj-lt"/>
              <a:buAutoNum type="romanUcPeriod"/>
            </a:pPr>
            <a:r>
              <a:rPr lang="en-US" dirty="0" smtClean="0"/>
              <a:t>Room and Rates</a:t>
            </a:r>
          </a:p>
          <a:p>
            <a:pPr marL="1428750" lvl="2" indent="-514350">
              <a:buFont typeface="+mj-lt"/>
              <a:buAutoNum type="romanUcPeriod"/>
            </a:pPr>
            <a:r>
              <a:rPr lang="en-US" dirty="0" smtClean="0"/>
              <a:t>About Us</a:t>
            </a:r>
          </a:p>
          <a:p>
            <a:pPr marL="1428750" lvl="2" indent="-514350">
              <a:buFont typeface="+mj-lt"/>
              <a:buAutoNum type="romanUcPeriod"/>
            </a:pPr>
            <a:r>
              <a:rPr lang="en-US" dirty="0" smtClean="0"/>
              <a:t>Contact Us</a:t>
            </a:r>
          </a:p>
          <a:p>
            <a:pPr marL="1428750" lvl="2" indent="-514350">
              <a:buFont typeface="+mj-lt"/>
              <a:buAutoNum type="romanUcPeriod"/>
            </a:pPr>
            <a:r>
              <a:rPr lang="en-US" dirty="0" smtClean="0"/>
              <a:t>Guest Profile</a:t>
            </a:r>
          </a:p>
          <a:p>
            <a:pPr marL="1428750" lvl="2" indent="-514350">
              <a:buFont typeface="+mj-lt"/>
              <a:buAutoNum type="romanUcPeriod"/>
            </a:pPr>
            <a:r>
              <a:rPr lang="en-US" dirty="0" smtClean="0"/>
              <a:t>Manage Booking Cart</a:t>
            </a:r>
          </a:p>
          <a:p>
            <a:pPr marL="1428750" lvl="2" indent="-514350">
              <a:buFont typeface="+mj-lt"/>
              <a:buAutoNum type="romanUcPeriod"/>
            </a:pPr>
            <a:r>
              <a:rPr lang="en-US" dirty="0" smtClean="0"/>
              <a:t>Reservation Details</a:t>
            </a:r>
          </a:p>
          <a:p>
            <a:pPr marL="1428750" lvl="2" indent="-514350">
              <a:buFont typeface="+mj-lt"/>
              <a:buAutoNum type="romanUcPeriod"/>
            </a:pPr>
            <a:r>
              <a:rPr lang="en-US" dirty="0" smtClean="0"/>
              <a:t>Submit Reservation</a:t>
            </a:r>
          </a:p>
          <a:p>
            <a:pPr marL="1428750" lvl="2" indent="-514350">
              <a:buFont typeface="+mj-lt"/>
              <a:buAutoNum type="romanUcPeriod"/>
            </a:pPr>
            <a:r>
              <a:rPr lang="en-US" dirty="0" smtClean="0"/>
              <a:t>Login and Logout</a:t>
            </a:r>
          </a:p>
          <a:p>
            <a:pPr marL="1428750" lvl="2" indent="-514350">
              <a:buFont typeface="+mj-lt"/>
              <a:buAutoNum type="romanUcPeriod"/>
            </a:pPr>
            <a:endParaRPr lang="en-US" dirty="0" smtClean="0"/>
          </a:p>
          <a:p>
            <a:pPr marL="1428750" lvl="2" indent="-514350"/>
            <a:r>
              <a:rPr lang="en-US" dirty="0" smtClean="0"/>
              <a:t>			This is basically the user side where user will see a very responsive home page where they will be doing all their procedures. They can see rooms and the services along with the rates. They can read about the website in about us section. They will have a personal cart where their selected rooms will go temporarily. Before any transaction user need to login or register and also after finishing booking they will have the option to logout.</a:t>
            </a:r>
          </a:p>
          <a:p>
            <a:pPr marL="285750" marR="0" lvl="0" indent="-285750" algn="just">
              <a:lnSpc>
                <a:spcPct val="150000"/>
              </a:lnSpc>
              <a:spcBef>
                <a:spcPts val="0"/>
              </a:spcBef>
              <a:spcAft>
                <a:spcPts val="300"/>
              </a:spcAft>
              <a:buFont typeface="Arial" panose="020B0604020202020204" pitchFamily="34" charset="0"/>
              <a:buChar char="•"/>
              <a:tabLst>
                <a:tab pos="228600"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9F69D7-90BF-49C7-A6C1-A3EE3F8EAF27}" type="datetime1">
              <a:rPr lang="en-US" smtClean="0"/>
              <a:pPr/>
              <a:t>12/15/2020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p14="http://schemas.microsoft.com/office/powerpoint/2010/main" xmlns="" val="31944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4F07C-1A6A-4EA4-BDED-B07BA51C146E}"/>
              </a:ext>
            </a:extLst>
          </p:cNvPr>
          <p:cNvSpPr>
            <a:spLocks noGrp="1"/>
          </p:cNvSpPr>
          <p:nvPr>
            <p:ph type="title"/>
          </p:nvPr>
        </p:nvSpPr>
        <p:spPr>
          <a:xfrm>
            <a:off x="1087582" y="457199"/>
            <a:ext cx="10515600" cy="858982"/>
          </a:xfrm>
        </p:spPr>
        <p:txBody>
          <a:bodyPr>
            <a:normAutofit fontScale="90000"/>
          </a:bodyPr>
          <a:lstStyle/>
          <a:p>
            <a:r>
              <a:rPr lang="en-US" sz="3200" dirty="0">
                <a:solidFill>
                  <a:srgbClr val="C00000"/>
                </a:solidFill>
                <a:latin typeface="Times New Roman" panose="02020603050405020304" pitchFamily="18" charset="0"/>
                <a:cs typeface="Times New Roman" panose="02020603050405020304" pitchFamily="18" charset="0"/>
              </a:rPr>
              <a:t>                                       SNAPSHOTS</a:t>
            </a:r>
            <a:br>
              <a:rPr lang="en-US" sz="3200" dirty="0">
                <a:solidFill>
                  <a:srgbClr val="C00000"/>
                </a:solidFill>
                <a:latin typeface="Times New Roman" panose="02020603050405020304" pitchFamily="18" charset="0"/>
                <a:cs typeface="Times New Roman" panose="02020603050405020304" pitchFamily="18" charset="0"/>
              </a:rPr>
            </a:br>
            <a:r>
              <a:rPr lang="en-US" sz="3200" dirty="0">
                <a:solidFill>
                  <a:srgbClr val="C00000"/>
                </a:solidFill>
                <a:latin typeface="Times New Roman" panose="02020603050405020304" pitchFamily="18" charset="0"/>
                <a:cs typeface="Times New Roman" panose="02020603050405020304" pitchFamily="18" charset="0"/>
              </a:rPr>
              <a:t/>
            </a:r>
            <a:br>
              <a:rPr lang="en-US" sz="3200" dirty="0">
                <a:solidFill>
                  <a:srgbClr val="C00000"/>
                </a:solidFill>
                <a:latin typeface="Times New Roman" panose="02020603050405020304" pitchFamily="18" charset="0"/>
                <a:cs typeface="Times New Roman" panose="02020603050405020304" pitchFamily="18" charset="0"/>
              </a:rPr>
            </a:br>
            <a:r>
              <a:rPr lang="en-US" sz="3200" dirty="0">
                <a:solidFill>
                  <a:srgbClr val="C00000"/>
                </a:solidFill>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HOME PAGE</a:t>
            </a:r>
          </a:p>
        </p:txBody>
      </p:sp>
      <p:sp>
        <p:nvSpPr>
          <p:cNvPr id="5" name="Date Placeholder 4"/>
          <p:cNvSpPr>
            <a:spLocks noGrp="1"/>
          </p:cNvSpPr>
          <p:nvPr>
            <p:ph type="dt" sz="half" idx="10"/>
          </p:nvPr>
        </p:nvSpPr>
        <p:spPr/>
        <p:txBody>
          <a:bodyPr/>
          <a:lstStyle/>
          <a:p>
            <a:fld id="{5BFB5E66-A16E-4229-92CF-93185C8F662D}" type="datetime1">
              <a:rPr lang="en-US" smtClean="0"/>
              <a:pPr/>
              <a:t>12/15/2020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pic>
        <p:nvPicPr>
          <p:cNvPr id="1026" name="Picture 2" descr="C:\Users\user\Desktop\Hotel_Booking_Website\Snapshots\Home.JPG"/>
          <p:cNvPicPr>
            <a:picLocks noChangeAspect="1" noChangeArrowheads="1"/>
          </p:cNvPicPr>
          <p:nvPr/>
        </p:nvPicPr>
        <p:blipFill>
          <a:blip r:embed="rId2"/>
          <a:srcRect/>
          <a:stretch>
            <a:fillRect/>
          </a:stretch>
        </p:blipFill>
        <p:spPr bwMode="auto">
          <a:xfrm>
            <a:off x="1770400" y="1685109"/>
            <a:ext cx="8941143" cy="4310744"/>
          </a:xfrm>
          <a:prstGeom prst="rect">
            <a:avLst/>
          </a:prstGeom>
          <a:noFill/>
        </p:spPr>
      </p:pic>
    </p:spTree>
    <p:extLst>
      <p:ext uri="{BB962C8B-B14F-4D97-AF65-F5344CB8AC3E}">
        <p14:creationId xmlns:p14="http://schemas.microsoft.com/office/powerpoint/2010/main" xmlns="" val="372253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2A3E0B-712D-4CB4-B396-25B9F64BC061}"/>
              </a:ext>
            </a:extLst>
          </p:cNvPr>
          <p:cNvSpPr>
            <a:spLocks noGrp="1"/>
          </p:cNvSpPr>
          <p:nvPr>
            <p:ph type="title"/>
          </p:nvPr>
        </p:nvSpPr>
        <p:spPr>
          <a:xfrm>
            <a:off x="838200" y="152400"/>
            <a:ext cx="10515600" cy="1524000"/>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SNAPSHOTS</a:t>
            </a:r>
            <a:br>
              <a:rPr lang="en-US" sz="3200" dirty="0">
                <a:solidFill>
                  <a:srgbClr val="C00000"/>
                </a:solidFill>
                <a:latin typeface="Times New Roman" panose="02020603050405020304" pitchFamily="18" charset="0"/>
                <a:cs typeface="Times New Roman" panose="02020603050405020304" pitchFamily="18" charset="0"/>
              </a:rPr>
            </a:br>
            <a:r>
              <a:rPr lang="en-US" sz="3200" dirty="0">
                <a:solidFill>
                  <a:srgbClr val="C00000"/>
                </a:solidFill>
                <a:latin typeface="Times New Roman" panose="02020603050405020304" pitchFamily="18" charset="0"/>
                <a:cs typeface="Times New Roman" panose="02020603050405020304" pitchFamily="18" charset="0"/>
              </a:rPr>
              <a:t/>
            </a:r>
            <a:br>
              <a:rPr lang="en-US" sz="3200" dirty="0">
                <a:solidFill>
                  <a:srgbClr val="C0000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ADMIN PAGE</a:t>
            </a:r>
          </a:p>
        </p:txBody>
      </p:sp>
      <p:sp>
        <p:nvSpPr>
          <p:cNvPr id="5" name="Date Placeholder 4"/>
          <p:cNvSpPr>
            <a:spLocks noGrp="1"/>
          </p:cNvSpPr>
          <p:nvPr>
            <p:ph type="dt" sz="half" idx="10"/>
          </p:nvPr>
        </p:nvSpPr>
        <p:spPr/>
        <p:txBody>
          <a:bodyPr/>
          <a:lstStyle/>
          <a:p>
            <a:fld id="{A4D80F5D-1618-4F71-A13C-856F2DB12752}" type="datetime1">
              <a:rPr lang="en-US" smtClean="0"/>
              <a:pPr/>
              <a:t>12/15/2020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pic>
        <p:nvPicPr>
          <p:cNvPr id="2050" name="Picture 2" descr="C:\Users\user\Desktop\Hotel_Booking_Website\Snapshots\adminHome.JPG"/>
          <p:cNvPicPr>
            <a:picLocks noChangeAspect="1" noChangeArrowheads="1"/>
          </p:cNvPicPr>
          <p:nvPr/>
        </p:nvPicPr>
        <p:blipFill>
          <a:blip r:embed="rId2"/>
          <a:srcRect/>
          <a:stretch>
            <a:fillRect/>
          </a:stretch>
        </p:blipFill>
        <p:spPr bwMode="auto">
          <a:xfrm>
            <a:off x="290269" y="1810507"/>
            <a:ext cx="11487150" cy="4224534"/>
          </a:xfrm>
          <a:prstGeom prst="rect">
            <a:avLst/>
          </a:prstGeom>
          <a:noFill/>
        </p:spPr>
      </p:pic>
    </p:spTree>
    <p:extLst>
      <p:ext uri="{BB962C8B-B14F-4D97-AF65-F5344CB8AC3E}">
        <p14:creationId xmlns:p14="http://schemas.microsoft.com/office/powerpoint/2010/main" xmlns="" val="154828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7A313-096A-4B87-866B-4EB697D0F7C9}"/>
              </a:ext>
            </a:extLst>
          </p:cNvPr>
          <p:cNvSpPr>
            <a:spLocks noGrp="1"/>
          </p:cNvSpPr>
          <p:nvPr>
            <p:ph type="title"/>
          </p:nvPr>
        </p:nvSpPr>
        <p:spPr>
          <a:xfrm>
            <a:off x="838200" y="365126"/>
            <a:ext cx="10515600" cy="1574510"/>
          </a:xfrm>
        </p:spPr>
        <p:txBody>
          <a:bodyPr>
            <a:normAutofit fontScale="90000"/>
          </a:bodyPr>
          <a:lstStyle/>
          <a:p>
            <a:r>
              <a:rPr lang="en-US" sz="3200" dirty="0">
                <a:solidFill>
                  <a:srgbClr val="C00000"/>
                </a:solidFill>
                <a:latin typeface="Times New Roman" panose="02020603050405020304" pitchFamily="18" charset="0"/>
                <a:cs typeface="Times New Roman" panose="02020603050405020304" pitchFamily="18" charset="0"/>
              </a:rPr>
              <a:t>                                        SNAPSHOTS</a:t>
            </a:r>
            <a:br>
              <a:rPr lang="en-US" sz="3200" dirty="0">
                <a:solidFill>
                  <a:srgbClr val="C00000"/>
                </a:solidFill>
                <a:latin typeface="Times New Roman" panose="02020603050405020304" pitchFamily="18" charset="0"/>
                <a:cs typeface="Times New Roman" panose="02020603050405020304" pitchFamily="18" charset="0"/>
              </a:rPr>
            </a:br>
            <a:r>
              <a:rPr lang="en-US" sz="3200" dirty="0">
                <a:solidFill>
                  <a:srgbClr val="C00000"/>
                </a:solidFill>
                <a:latin typeface="Times New Roman" panose="02020603050405020304" pitchFamily="18" charset="0"/>
                <a:cs typeface="Times New Roman" panose="02020603050405020304" pitchFamily="18" charset="0"/>
              </a:rPr>
              <a:t/>
            </a:r>
            <a:br>
              <a:rPr lang="en-US" sz="3200" dirty="0">
                <a:solidFill>
                  <a:srgbClr val="C00000"/>
                </a:solidFill>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ROOMS PAGE</a:t>
            </a:r>
            <a:r>
              <a:rPr lang="en-US" sz="3200" dirty="0">
                <a:solidFill>
                  <a:srgbClr val="C00000"/>
                </a:solidFill>
                <a:latin typeface="Times New Roman" panose="02020603050405020304" pitchFamily="18" charset="0"/>
                <a:cs typeface="Times New Roman" panose="02020603050405020304" pitchFamily="18" charset="0"/>
              </a:rPr>
              <a:t/>
            </a:r>
            <a:br>
              <a:rPr lang="en-US" sz="3200" dirty="0">
                <a:solidFill>
                  <a:srgbClr val="C00000"/>
                </a:solidFill>
                <a:latin typeface="Times New Roman" panose="02020603050405020304" pitchFamily="18" charset="0"/>
                <a:cs typeface="Times New Roman" panose="02020603050405020304" pitchFamily="18" charset="0"/>
              </a:rPr>
            </a:b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0155CF63-6B23-4D20-A644-C8D1992AD207}" type="datetime1">
              <a:rPr lang="en-US" smtClean="0"/>
              <a:pPr/>
              <a:t>12/15/2020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pic>
        <p:nvPicPr>
          <p:cNvPr id="3074" name="Picture 2" descr="C:\Users\user\Desktop\Hotel_Booking_Website\Snapshots\roomlistAdmin.JPG"/>
          <p:cNvPicPr>
            <a:picLocks noChangeAspect="1" noChangeArrowheads="1"/>
          </p:cNvPicPr>
          <p:nvPr/>
        </p:nvPicPr>
        <p:blipFill>
          <a:blip r:embed="rId2"/>
          <a:srcRect/>
          <a:stretch>
            <a:fillRect/>
          </a:stretch>
        </p:blipFill>
        <p:spPr bwMode="auto">
          <a:xfrm>
            <a:off x="723340" y="1821424"/>
            <a:ext cx="10841131" cy="4095281"/>
          </a:xfrm>
          <a:prstGeom prst="rect">
            <a:avLst/>
          </a:prstGeom>
          <a:noFill/>
        </p:spPr>
      </p:pic>
    </p:spTree>
    <p:extLst>
      <p:ext uri="{BB962C8B-B14F-4D97-AF65-F5344CB8AC3E}">
        <p14:creationId xmlns:p14="http://schemas.microsoft.com/office/powerpoint/2010/main" xmlns="" val="273064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522</Words>
  <Application>Microsoft Office PowerPoint</Application>
  <PresentationFormat>Custom</PresentationFormat>
  <Paragraphs>119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VISVESVARAYA  TECHNOLOGICAL   UNIVERSITY BELGAUM – 590018, KARNATAKA, INDIA </vt:lpstr>
      <vt:lpstr>                                                                CONTENTS</vt:lpstr>
      <vt:lpstr>                                        ABSTRACT</vt:lpstr>
      <vt:lpstr>            INRODUCTION TO WEB DEVELOPMENT</vt:lpstr>
      <vt:lpstr>                              PROJECT  DESCRIPTION</vt:lpstr>
      <vt:lpstr>                              PROJECT DESCRIPTION</vt:lpstr>
      <vt:lpstr>                                       SNAPSHOTS     HOME PAGE</vt:lpstr>
      <vt:lpstr>                                        SNAPSHOTS  ADMIN PAGE</vt:lpstr>
      <vt:lpstr>                                        SNAPSHOTS  ROOMS PAGE </vt:lpstr>
      <vt:lpstr>                                     REQUIREMENTS</vt:lpstr>
      <vt:lpstr>                                       CONCLUSION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BELGAUM – 590018, KARNATAKA, INDIA</dc:title>
  <dc:creator>soundarya keerthikumar</dc:creator>
  <cp:lastModifiedBy>user</cp:lastModifiedBy>
  <cp:revision>21</cp:revision>
  <dcterms:created xsi:type="dcterms:W3CDTF">2020-12-10T10:52:16Z</dcterms:created>
  <dcterms:modified xsi:type="dcterms:W3CDTF">2020-12-15T16:19:15Z</dcterms:modified>
</cp:coreProperties>
</file>