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AGwOzB0eOR46PAG3TiEkmZMA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AE213-870E-4E54-8E9B-BE8687C7E06D}" v="1" dt="2022-09-29T11:45:51.495"/>
  </p1510:revLst>
</p1510:revInfo>
</file>

<file path=ppt/tableStyles.xml><?xml version="1.0" encoding="utf-8"?>
<a:tblStyleLst xmlns:a="http://schemas.openxmlformats.org/drawingml/2006/main" def="{1DF08088-5955-4CDF-AD3A-F51DDDD2B046}">
  <a:tblStyle styleId="{1DF08088-5955-4CDF-AD3A-F51DDDD2B0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06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E4BAE213-870E-4E54-8E9B-BE8687C7E06D}"/>
    <pc:docChg chg="modSld">
      <pc:chgData name="Martin Nečaský" userId="4d5b1f2d-d072-4f2f-b575-b96d99ede51e" providerId="ADAL" clId="{E4BAE213-870E-4E54-8E9B-BE8687C7E06D}" dt="2022-09-29T11:52:44.256" v="3" actId="790"/>
      <pc:docMkLst>
        <pc:docMk/>
      </pc:docMkLst>
      <pc:sldChg chg="modSp mod">
        <pc:chgData name="Martin Nečaský" userId="4d5b1f2d-d072-4f2f-b575-b96d99ede51e" providerId="ADAL" clId="{E4BAE213-870E-4E54-8E9B-BE8687C7E06D}" dt="2022-09-29T11:52:44.256" v="3" actId="790"/>
        <pc:sldMkLst>
          <pc:docMk/>
          <pc:sldMk cId="0" sldId="259"/>
        </pc:sldMkLst>
        <pc:graphicFrameChg chg="mod modGraphic">
          <ac:chgData name="Martin Nečaský" userId="4d5b1f2d-d072-4f2f-b575-b96d99ede51e" providerId="ADAL" clId="{E4BAE213-870E-4E54-8E9B-BE8687C7E06D}" dt="2022-09-29T11:52:44.256" v="3" actId="790"/>
          <ac:graphicFrameMkLst>
            <pc:docMk/>
            <pc:sldMk cId="0" sldId="259"/>
            <ac:graphicFrameMk id="119" creationId="{00000000-0000-0000-0000-000000000000}"/>
          </ac:graphicFrameMkLst>
        </pc:graphicFrameChg>
      </pc:sldChg>
      <pc:sldChg chg="addSp modSp modNotes">
        <pc:chgData name="Martin Nečaský" userId="4d5b1f2d-d072-4f2f-b575-b96d99ede51e" providerId="ADAL" clId="{E4BAE213-870E-4E54-8E9B-BE8687C7E06D}" dt="2022-09-29T11:45:51.494" v="1"/>
        <pc:sldMkLst>
          <pc:docMk/>
          <pc:sldMk cId="0" sldId="275"/>
        </pc:sldMkLst>
        <pc:spChg chg="add mod">
          <ac:chgData name="Martin Nečaský" userId="4d5b1f2d-d072-4f2f-b575-b96d99ede51e" providerId="ADAL" clId="{E4BAE213-870E-4E54-8E9B-BE8687C7E06D}" dt="2022-09-29T11:45:51.494" v="1"/>
          <ac:spMkLst>
            <pc:docMk/>
            <pc:sldMk cId="0" sldId="275"/>
            <ac:spMk id="2" creationId="{5E9917DF-D2DF-35EA-8C85-3E2232063DF0}"/>
          </ac:spMkLst>
        </pc:spChg>
      </pc:sldChg>
      <pc:sldChg chg="modSp mod">
        <pc:chgData name="Martin Nečaský" userId="4d5b1f2d-d072-4f2f-b575-b96d99ede51e" providerId="ADAL" clId="{E4BAE213-870E-4E54-8E9B-BE8687C7E06D}" dt="2022-09-22T07:09:51.598" v="0" actId="1076"/>
        <pc:sldMkLst>
          <pc:docMk/>
          <pc:sldMk cId="0" sldId="289"/>
        </pc:sldMkLst>
        <pc:spChg chg="mod">
          <ac:chgData name="Martin Nečaský" userId="4d5b1f2d-d072-4f2f-b575-b96d99ede51e" providerId="ADAL" clId="{E4BAE213-870E-4E54-8E9B-BE8687C7E06D}" dt="2022-09-22T07:09:51.598" v="0" actId="1076"/>
          <ac:spMkLst>
            <pc:docMk/>
            <pc:sldMk cId="0" sldId="289"/>
            <ac:spMk id="490" creationId="{00000000-0000-0000-0000-000000000000}"/>
          </ac:spMkLst>
        </pc:spChg>
      </pc:sldChg>
    </pc:docChg>
  </pc:docChgLst>
  <pc:docChgLst>
    <pc:chgData name="Martin Nečaský" userId="4d5b1f2d-d072-4f2f-b575-b96d99ede51e" providerId="ADAL" clId="{64C1B69A-A5F8-4C4C-B706-B7C16F422B98}"/>
    <pc:docChg chg="modSld">
      <pc:chgData name="Martin Nečaský" userId="4d5b1f2d-d072-4f2f-b575-b96d99ede51e" providerId="ADAL" clId="{64C1B69A-A5F8-4C4C-B706-B7C16F422B98}" dt="2021-10-03T09:02:06.502" v="2" actId="108"/>
      <pc:docMkLst>
        <pc:docMk/>
      </pc:docMkLst>
      <pc:sldChg chg="modSp mod">
        <pc:chgData name="Martin Nečaský" userId="4d5b1f2d-d072-4f2f-b575-b96d99ede51e" providerId="ADAL" clId="{64C1B69A-A5F8-4C4C-B706-B7C16F422B98}" dt="2021-10-03T09:02:06.502" v="2" actId="108"/>
        <pc:sldMkLst>
          <pc:docMk/>
          <pc:sldMk cId="0" sldId="293"/>
        </pc:sldMkLst>
        <pc:spChg chg="mod">
          <ac:chgData name="Martin Nečaský" userId="4d5b1f2d-d072-4f2f-b575-b96d99ede51e" providerId="ADAL" clId="{64C1B69A-A5F8-4C4C-B706-B7C16F422B98}" dt="2021-10-03T09:02:06.502" v="2" actId="108"/>
          <ac:spMkLst>
            <pc:docMk/>
            <pc:sldMk cId="0" sldId="293"/>
            <ac:spMk id="5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4b444f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4b444f56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9b4b444f56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b4b444f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b4b444f56_0_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b4b444f56_0_1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b4b444f5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b4b444f56_0_3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9b4b444f56_0_3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4b444f5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4b444f56_0_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9b4b444f56_0_4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a3865f1c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a3865f1ca_0_7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9a3865f1ca_0_7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4b444f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4b444f56_0_5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b4b444f56_0_5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b4b444f5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b4b444f56_0_7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9b4b444f56_0_7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b4b444f5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b4b444f56_1_19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9b4b444f56_1_19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b4b444f5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b4b444f56_0_9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9b4b444f56_0_9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b4b444f5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b4b444f56_0_10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9b4b444f56_0_10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4b444f5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4b444f56_1_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9b4b444f56_1_9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b4b444f56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b4b444f56_1_3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9b4b444f56_1_33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b4b444f5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b4b444f56_1_6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9b4b444f56_1_6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b4b444f5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b4b444f56_1_7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9b4b444f56_1_7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b4b444f56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b4b444f56_1_24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9b4b444f56_1_24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b4b444f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b4b444f56_1_26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9b4b444f56_1_26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4b444f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b4b444f56_0_5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9b4b444f56_0_59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b4b444f56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b4b444f56_1_17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9b4b444f56_1_17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b4b444f56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b4b444f56_1_20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9b4b444f56_1_20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b4b444f56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b4b444f56_1_18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9b4b444f56_1_18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3865f1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3865f1ca_0_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9a3865f1ca_0_8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Let students discuss examples of modules and team assignments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Complex systems may have their modules divided to sub-modules, e.g. primary data from different data sources (N database modules) and several data marts for different applications (M database modules)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Example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Web application(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Client(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  UI(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    M(ValueObjects,REST-client),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    V(particular views,REACT),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    C(particular controllers)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   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 Server(Database, DataAccessObjects, Cache, BusinessRules,REST-server)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What does the term static mean?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cs-CZ"/>
              <a:t>Focus on the way the system's functionality is divided up and assigned to implementation teams.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75" name="Google Shape;475;p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b4b444f56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b4b444f56_1_30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9b4b444f56_1_30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Modules are assigned 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cs-CZ"/>
              <a:t>teams to develop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cs-CZ"/>
              <a:t>places in a file structure for implementation, integration, and testing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cs-CZ"/>
              <a:t>Components are deployed to hardware to execute (testing or production)</a:t>
            </a:r>
            <a:endParaRPr/>
          </a:p>
        </p:txBody>
      </p:sp>
      <p:sp>
        <p:nvSpPr>
          <p:cNvPr id="525" name="Google Shape;525;p1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System properties =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cs-CZ"/>
              <a:t>= QUALITY ATTRIBUTES</a:t>
            </a:r>
            <a:endParaRPr/>
          </a:p>
        </p:txBody>
      </p:sp>
      <p:sp>
        <p:nvSpPr>
          <p:cNvPr id="534" name="Google Shape;534;p1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1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Abstraction of something means that we omit certain information in our specification of something (software system in our case).</a:t>
            </a:r>
            <a:endParaRPr/>
          </a:p>
        </p:txBody>
      </p:sp>
      <p:sp>
        <p:nvSpPr>
          <p:cNvPr id="543" name="Google Shape;543;p18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2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3865f1ca_0_1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9a3865f1c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2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3865f1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a3865f1ca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9a3865f1ca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3865f1ca_0_2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9a3865f1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3865f1c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3865f1ca_0_4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3865f1ca_0_4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3865f1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3865f1ca_0_4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a3865f1ca_0_48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3865f1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3865f1ca_0_6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a3865f1ca_0_6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8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8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21" name="Google Shape;21;p28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 rot="5400000">
            <a:off x="2071687" y="-488950"/>
            <a:ext cx="50006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 (zelený)">
  <p:cSld name="Úvodní snímek (zelený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>
            <a:gsLst>
              <a:gs pos="0">
                <a:srgbClr val="D3F2B6">
                  <a:alpha val="49803"/>
                </a:srgbClr>
              </a:gs>
              <a:gs pos="33000">
                <a:srgbClr val="D3F2BB">
                  <a:alpha val="49803"/>
                </a:srgbClr>
              </a:gs>
              <a:gs pos="72000">
                <a:srgbClr val="E9F7DE">
                  <a:alpha val="0"/>
                </a:srgbClr>
              </a:gs>
              <a:gs pos="100000">
                <a:srgbClr val="E9F7DE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31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1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39" name="Google Shape;39;p3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4648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2"/>
          </p:nvPr>
        </p:nvSpPr>
        <p:spPr>
          <a:xfrm>
            <a:off x="457200" y="1844824"/>
            <a:ext cx="4040188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3"/>
          </p:nvPr>
        </p:nvSpPr>
        <p:spPr>
          <a:xfrm>
            <a:off x="4645025" y="112474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4"/>
          </p:nvPr>
        </p:nvSpPr>
        <p:spPr>
          <a:xfrm>
            <a:off x="4645025" y="1844824"/>
            <a:ext cx="4041775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640"/>
              </a:spcBef>
              <a:spcAft>
                <a:spcPts val="0"/>
              </a:spcAft>
              <a:buSzPts val="1600"/>
              <a:buChar char="❑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27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27" descr="D:\Skola\XRG grafika\XRG - XML and web eng\PNG transparentní pozadí\Logo XRG and XML -10.png"/>
            <p:cNvPicPr preferRelativeResize="0"/>
            <p:nvPr/>
          </p:nvPicPr>
          <p:blipFill rotWithShape="1">
            <a:blip r:embed="rId14">
              <a:alphaModFix/>
            </a:blip>
            <a:srcRect l="12138" t="35972" r="9219" b="4831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15">
            <a:alphaModFix/>
          </a:blip>
          <a:srcRect l="27126" t="33051" r="32183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c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27584" y="1598400"/>
            <a:ext cx="8316416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/>
              <a:t>Software </a:t>
            </a:r>
            <a:r>
              <a:rPr lang="cs-CZ" sz="2800" dirty="0" err="1"/>
              <a:t>System</a:t>
            </a:r>
            <a:r>
              <a:rPr lang="cs-CZ" sz="2800" dirty="0"/>
              <a:t> </a:t>
            </a:r>
            <a:r>
              <a:rPr lang="cs-CZ" sz="2800" dirty="0" err="1"/>
              <a:t>Architectures</a:t>
            </a:r>
            <a:r>
              <a:rPr lang="cs-CZ" sz="2800" dirty="0"/>
              <a:t> (NSWI130)</a:t>
            </a:r>
            <a:br>
              <a:rPr lang="cs-CZ" sz="2800" dirty="0"/>
            </a:br>
            <a:r>
              <a:rPr lang="cs-CZ" sz="2400" dirty="0" err="1"/>
              <a:t>What</a:t>
            </a:r>
            <a:r>
              <a:rPr lang="cs-CZ" sz="2400" dirty="0"/>
              <a:t> </a:t>
            </a:r>
            <a:r>
              <a:rPr lang="cs-CZ" sz="2400" dirty="0" err="1"/>
              <a:t>is</a:t>
            </a:r>
            <a:r>
              <a:rPr lang="cs-CZ" sz="2400" dirty="0"/>
              <a:t> software </a:t>
            </a:r>
            <a:r>
              <a:rPr lang="cs-CZ" sz="2400" dirty="0" err="1"/>
              <a:t>architecture</a:t>
            </a:r>
            <a:endParaRPr sz="280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115616" y="292494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cs-CZ" dirty="0"/>
              <a:t>Martin Nečaský, Ph.D.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cs-CZ" b="0" dirty="0">
                <a:hlinkClick r:id="rId3"/>
              </a:rPr>
              <a:t>Department </a:t>
            </a:r>
            <a:r>
              <a:rPr lang="cs-CZ" b="0" dirty="0" err="1">
                <a:hlinkClick r:id="rId3"/>
              </a:rPr>
              <a:t>of</a:t>
            </a:r>
            <a:r>
              <a:rPr lang="cs-CZ" b="0" dirty="0">
                <a:hlinkClick r:id="rId3"/>
              </a:rPr>
              <a:t> Software </a:t>
            </a:r>
            <a:r>
              <a:rPr lang="cs-CZ" b="0" dirty="0" err="1">
                <a:hlinkClick r:id="rId3"/>
              </a:rPr>
              <a:t>Engineering</a:t>
            </a:r>
            <a:endParaRPr b="0"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cs-CZ" b="0" dirty="0" err="1"/>
              <a:t>Faculty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Mathematics</a:t>
            </a:r>
            <a:r>
              <a:rPr lang="cs-CZ" b="0" dirty="0"/>
              <a:t> and </a:t>
            </a:r>
            <a:r>
              <a:rPr lang="cs-CZ" b="0" dirty="0" err="1"/>
              <a:t>Physics</a:t>
            </a:r>
            <a:endParaRPr dirty="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cs-CZ" b="0" dirty="0"/>
              <a:t>Charles University in Prague</a:t>
            </a:r>
            <a:endParaRPr b="0"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b4b444f56_0_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10</a:t>
            </a:fld>
            <a:endParaRPr/>
          </a:p>
        </p:txBody>
      </p:sp>
      <p:sp>
        <p:nvSpPr>
          <p:cNvPr id="176" name="Google Shape;176;g9b4b444f56_0_0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177" name="Google Shape;177;g9b4b444f56_0_0"/>
          <p:cNvSpPr/>
          <p:nvPr/>
        </p:nvSpPr>
        <p:spPr>
          <a:xfrm>
            <a:off x="1998100" y="23054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???</a:t>
            </a:r>
            <a:endParaRPr sz="2400"/>
          </a:p>
        </p:txBody>
      </p:sp>
      <p:sp>
        <p:nvSpPr>
          <p:cNvPr id="178" name="Google Shape;178;g9b4b444f56_0_0"/>
          <p:cNvSpPr/>
          <p:nvPr/>
        </p:nvSpPr>
        <p:spPr>
          <a:xfrm>
            <a:off x="4900325" y="1876300"/>
            <a:ext cx="1910400" cy="802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???</a:t>
            </a:r>
            <a:endParaRPr sz="2400"/>
          </a:p>
        </p:txBody>
      </p:sp>
      <p:sp>
        <p:nvSpPr>
          <p:cNvPr id="179" name="Google Shape;179;g9b4b444f56_0_0"/>
          <p:cNvSpPr/>
          <p:nvPr/>
        </p:nvSpPr>
        <p:spPr>
          <a:xfrm>
            <a:off x="4647475" y="2961800"/>
            <a:ext cx="1635000" cy="1075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???</a:t>
            </a:r>
            <a:endParaRPr sz="2400"/>
          </a:p>
        </p:txBody>
      </p:sp>
      <p:sp>
        <p:nvSpPr>
          <p:cNvPr id="180" name="Google Shape;180;g9b4b444f56_0_0"/>
          <p:cNvSpPr/>
          <p:nvPr/>
        </p:nvSpPr>
        <p:spPr>
          <a:xfrm>
            <a:off x="2592475" y="3982050"/>
            <a:ext cx="1635000" cy="802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???</a:t>
            </a:r>
            <a:endParaRPr sz="2400"/>
          </a:p>
        </p:txBody>
      </p:sp>
      <p:sp>
        <p:nvSpPr>
          <p:cNvPr id="181" name="Google Shape;181;g9b4b444f56_0_0"/>
          <p:cNvSpPr/>
          <p:nvPr/>
        </p:nvSpPr>
        <p:spPr>
          <a:xfrm>
            <a:off x="5442800" y="4266500"/>
            <a:ext cx="1635000" cy="802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???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4b444f56_0_1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11</a:t>
            </a:fld>
            <a:endParaRPr/>
          </a:p>
        </p:txBody>
      </p:sp>
      <p:sp>
        <p:nvSpPr>
          <p:cNvPr id="188" name="Google Shape;188;g9b4b444f56_0_15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189" name="Google Shape;189;g9b4b444f56_0_15"/>
          <p:cNvSpPr/>
          <p:nvPr/>
        </p:nvSpPr>
        <p:spPr>
          <a:xfrm>
            <a:off x="2073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Source code</a:t>
            </a:r>
            <a:endParaRPr sz="2400"/>
          </a:p>
        </p:txBody>
      </p:sp>
      <p:sp>
        <p:nvSpPr>
          <p:cNvPr id="190" name="Google Shape;190;g9b4b444f56_0_15"/>
          <p:cNvSpPr/>
          <p:nvPr/>
        </p:nvSpPr>
        <p:spPr>
          <a:xfrm>
            <a:off x="4916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structures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b4b444f56_0_3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12</a:t>
            </a:fld>
            <a:endParaRPr/>
          </a:p>
        </p:txBody>
      </p:sp>
      <p:sp>
        <p:nvSpPr>
          <p:cNvPr id="197" name="Google Shape;197;g9b4b444f56_0_30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198" name="Google Shape;198;g9b4b444f56_0_30"/>
          <p:cNvSpPr/>
          <p:nvPr/>
        </p:nvSpPr>
        <p:spPr>
          <a:xfrm>
            <a:off x="2073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Source code</a:t>
            </a:r>
            <a:endParaRPr sz="2400"/>
          </a:p>
        </p:txBody>
      </p:sp>
      <p:sp>
        <p:nvSpPr>
          <p:cNvPr id="199" name="Google Shape;199;g9b4b444f56_0_30"/>
          <p:cNvSpPr/>
          <p:nvPr/>
        </p:nvSpPr>
        <p:spPr>
          <a:xfrm>
            <a:off x="4916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structures</a:t>
            </a:r>
            <a:endParaRPr sz="2400"/>
          </a:p>
        </p:txBody>
      </p:sp>
      <p:sp>
        <p:nvSpPr>
          <p:cNvPr id="200" name="Google Shape;200;g9b4b444f56_0_30"/>
          <p:cNvSpPr/>
          <p:nvPr/>
        </p:nvSpPr>
        <p:spPr>
          <a:xfrm>
            <a:off x="2073575" y="2063475"/>
            <a:ext cx="2391900" cy="1770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rgbClr val="999999"/>
                </a:solidFill>
              </a:rPr>
              <a:t>defines executable instructions that provide desired behavior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4b444f56_0_4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13</a:t>
            </a:fld>
            <a:endParaRPr/>
          </a:p>
        </p:txBody>
      </p:sp>
      <p:sp>
        <p:nvSpPr>
          <p:cNvPr id="207" name="Google Shape;207;g9b4b444f56_0_40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208" name="Google Shape;208;g9b4b444f56_0_40"/>
          <p:cNvSpPr/>
          <p:nvPr/>
        </p:nvSpPr>
        <p:spPr>
          <a:xfrm>
            <a:off x="2073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Source code</a:t>
            </a:r>
            <a:endParaRPr sz="2400"/>
          </a:p>
        </p:txBody>
      </p:sp>
      <p:sp>
        <p:nvSpPr>
          <p:cNvPr id="209" name="Google Shape;209;g9b4b444f56_0_40"/>
          <p:cNvSpPr/>
          <p:nvPr/>
        </p:nvSpPr>
        <p:spPr>
          <a:xfrm>
            <a:off x="4916575" y="3833600"/>
            <a:ext cx="2391900" cy="1186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structures</a:t>
            </a:r>
            <a:endParaRPr sz="2400"/>
          </a:p>
        </p:txBody>
      </p:sp>
      <p:sp>
        <p:nvSpPr>
          <p:cNvPr id="210" name="Google Shape;210;g9b4b444f56_0_40"/>
          <p:cNvSpPr/>
          <p:nvPr/>
        </p:nvSpPr>
        <p:spPr>
          <a:xfrm>
            <a:off x="2073575" y="2063475"/>
            <a:ext cx="2391900" cy="1770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rgbClr val="999999"/>
                </a:solidFill>
              </a:rPr>
              <a:t>defines executable instructions that provide desired behavior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211" name="Google Shape;211;g9b4b444f56_0_40"/>
          <p:cNvSpPr/>
          <p:nvPr/>
        </p:nvSpPr>
        <p:spPr>
          <a:xfrm>
            <a:off x="4916575" y="2063475"/>
            <a:ext cx="2391900" cy="1770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rgbClr val="999999"/>
                </a:solidFill>
              </a:rPr>
              <a:t>enable instructions to manipulate information processed by the behavior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a3865f1ca_0_7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14</a:t>
            </a:fld>
            <a:endParaRPr/>
          </a:p>
        </p:txBody>
      </p:sp>
      <p:sp>
        <p:nvSpPr>
          <p:cNvPr id="218" name="Google Shape;218;g9a3865f1ca_0_70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b4b444f56_0_5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15</a:t>
            </a:fld>
            <a:endParaRPr/>
          </a:p>
        </p:txBody>
      </p:sp>
      <p:sp>
        <p:nvSpPr>
          <p:cNvPr id="225" name="Google Shape;225;g9b4b444f56_0_50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226" name="Google Shape;226;g9b4b444f56_0_50"/>
          <p:cNvSpPr/>
          <p:nvPr/>
        </p:nvSpPr>
        <p:spPr>
          <a:xfrm>
            <a:off x="1113125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Presentation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9b4b444f5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0" y="1344250"/>
            <a:ext cx="5617351" cy="20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9b4b444f56_0_7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16</a:t>
            </a:fld>
            <a:endParaRPr/>
          </a:p>
        </p:txBody>
      </p:sp>
      <p:sp>
        <p:nvSpPr>
          <p:cNvPr id="234" name="Google Shape;234;g9b4b444f56_0_75"/>
          <p:cNvSpPr/>
          <p:nvPr/>
        </p:nvSpPr>
        <p:spPr>
          <a:xfrm>
            <a:off x="160375" y="792400"/>
            <a:ext cx="6546600" cy="5320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Presentation</a:t>
            </a:r>
            <a:endParaRPr sz="2100"/>
          </a:p>
        </p:txBody>
      </p:sp>
      <p:sp>
        <p:nvSpPr>
          <p:cNvPr id="235" name="Google Shape;235;g9b4b444f56_0_75"/>
          <p:cNvSpPr/>
          <p:nvPr/>
        </p:nvSpPr>
        <p:spPr>
          <a:xfrm>
            <a:off x="3926350" y="1344250"/>
            <a:ext cx="396300" cy="24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236" name="Google Shape;236;g9b4b444f56_0_75"/>
          <p:cNvSpPr/>
          <p:nvPr/>
        </p:nvSpPr>
        <p:spPr>
          <a:xfrm>
            <a:off x="8386200" y="792400"/>
            <a:ext cx="5302800" cy="5320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37" name="Google Shape;237;g9b4b444f56_0_75"/>
          <p:cNvSpPr/>
          <p:nvPr/>
        </p:nvSpPr>
        <p:spPr>
          <a:xfrm>
            <a:off x="7008950" y="23206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38" name="Google Shape;238;g9b4b444f56_0_75"/>
          <p:cNvSpPr txBox="1"/>
          <p:nvPr/>
        </p:nvSpPr>
        <p:spPr>
          <a:xfrm>
            <a:off x="7037188" y="1862925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9b4b444f56_0_75"/>
          <p:cNvSpPr/>
          <p:nvPr/>
        </p:nvSpPr>
        <p:spPr>
          <a:xfrm flipH="1">
            <a:off x="7008988" y="47935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40" name="Google Shape;240;g9b4b444f56_0_75"/>
          <p:cNvSpPr txBox="1"/>
          <p:nvPr/>
        </p:nvSpPr>
        <p:spPr>
          <a:xfrm>
            <a:off x="6763407" y="5074075"/>
            <a:ext cx="16227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9b4b444f56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476" y="3737074"/>
            <a:ext cx="3844399" cy="2206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b4b444f56_1_19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17</a:t>
            </a:fld>
            <a:endParaRPr/>
          </a:p>
        </p:txBody>
      </p:sp>
      <p:sp>
        <p:nvSpPr>
          <p:cNvPr id="248" name="Google Shape;248;g9b4b444f56_1_191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Presentation</a:t>
            </a:r>
            <a:endParaRPr sz="2400"/>
          </a:p>
        </p:txBody>
      </p:sp>
      <p:sp>
        <p:nvSpPr>
          <p:cNvPr id="249" name="Google Shape;249;g9b4b444f56_1_191"/>
          <p:cNvSpPr/>
          <p:nvPr/>
        </p:nvSpPr>
        <p:spPr>
          <a:xfrm>
            <a:off x="2996700" y="3881788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250" name="Google Shape;250;g9b4b444f56_1_191"/>
          <p:cNvSpPr/>
          <p:nvPr/>
        </p:nvSpPr>
        <p:spPr>
          <a:xfrm>
            <a:off x="3018600" y="2160138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Datasets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b4b444f56_0_9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18</a:t>
            </a:fld>
            <a:endParaRPr/>
          </a:p>
        </p:txBody>
      </p:sp>
      <p:sp>
        <p:nvSpPr>
          <p:cNvPr id="257" name="Google Shape;257;g9b4b444f56_0_91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258" name="Google Shape;258;g9b4b444f56_0_91"/>
          <p:cNvSpPr/>
          <p:nvPr/>
        </p:nvSpPr>
        <p:spPr>
          <a:xfrm>
            <a:off x="1113125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Presentation</a:t>
            </a:r>
            <a:endParaRPr sz="2100"/>
          </a:p>
        </p:txBody>
      </p:sp>
      <p:sp>
        <p:nvSpPr>
          <p:cNvPr id="259" name="Google Shape;259;g9b4b444f56_0_91"/>
          <p:cNvSpPr/>
          <p:nvPr/>
        </p:nvSpPr>
        <p:spPr>
          <a:xfrm>
            <a:off x="6037075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 Source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b4b444f56_0_10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19</a:t>
            </a:fld>
            <a:endParaRPr/>
          </a:p>
        </p:txBody>
      </p:sp>
      <p:sp>
        <p:nvSpPr>
          <p:cNvPr id="266" name="Google Shape;266;g9b4b444f56_0_100"/>
          <p:cNvSpPr/>
          <p:nvPr/>
        </p:nvSpPr>
        <p:spPr>
          <a:xfrm>
            <a:off x="1882475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Source</a:t>
            </a:r>
            <a:endParaRPr sz="2400"/>
          </a:p>
        </p:txBody>
      </p:sp>
      <p:sp>
        <p:nvSpPr>
          <p:cNvPr id="267" name="Google Shape;267;g9b4b444f56_0_100"/>
          <p:cNvSpPr/>
          <p:nvPr/>
        </p:nvSpPr>
        <p:spPr>
          <a:xfrm>
            <a:off x="7183125" y="15316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CouchDB</a:t>
            </a:r>
            <a:endParaRPr sz="2100"/>
          </a:p>
        </p:txBody>
      </p:sp>
      <p:sp>
        <p:nvSpPr>
          <p:cNvPr id="268" name="Google Shape;268;g9b4b444f56_0_100"/>
          <p:cNvSpPr/>
          <p:nvPr/>
        </p:nvSpPr>
        <p:spPr>
          <a:xfrm>
            <a:off x="2255225" y="1475650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269" name="Google Shape;269;g9b4b444f56_0_100"/>
          <p:cNvSpPr/>
          <p:nvPr/>
        </p:nvSpPr>
        <p:spPr>
          <a:xfrm>
            <a:off x="5934300" y="147162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70" name="Google Shape;270;g9b4b444f56_0_100"/>
          <p:cNvSpPr txBox="1"/>
          <p:nvPr/>
        </p:nvSpPr>
        <p:spPr>
          <a:xfrm>
            <a:off x="5849338" y="10509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9b4b444f56_0_100"/>
          <p:cNvSpPr/>
          <p:nvPr/>
        </p:nvSpPr>
        <p:spPr>
          <a:xfrm flipH="1">
            <a:off x="5943250" y="19477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72" name="Google Shape;272;g9b4b444f56_0_100"/>
          <p:cNvSpPr txBox="1"/>
          <p:nvPr/>
        </p:nvSpPr>
        <p:spPr>
          <a:xfrm>
            <a:off x="6115688" y="21928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Running example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24130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cs-CZ" u="sng" dirty="0">
                <a:solidFill>
                  <a:schemeClr val="hlink"/>
                </a:solidFill>
                <a:hlinkClick r:id="rId3"/>
              </a:rPr>
              <a:t>https://data.gov.cz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b4b444f56_1_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20</a:t>
            </a:fld>
            <a:endParaRPr/>
          </a:p>
        </p:txBody>
      </p:sp>
      <p:sp>
        <p:nvSpPr>
          <p:cNvPr id="279" name="Google Shape;279;g9b4b444f56_1_9"/>
          <p:cNvSpPr/>
          <p:nvPr/>
        </p:nvSpPr>
        <p:spPr>
          <a:xfrm>
            <a:off x="1882475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Source</a:t>
            </a:r>
            <a:endParaRPr sz="2400"/>
          </a:p>
        </p:txBody>
      </p:sp>
      <p:sp>
        <p:nvSpPr>
          <p:cNvPr id="280" name="Google Shape;280;g9b4b444f56_1_9"/>
          <p:cNvSpPr/>
          <p:nvPr/>
        </p:nvSpPr>
        <p:spPr>
          <a:xfrm>
            <a:off x="7183125" y="15316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CouchDB</a:t>
            </a:r>
            <a:endParaRPr sz="2100"/>
          </a:p>
        </p:txBody>
      </p:sp>
      <p:sp>
        <p:nvSpPr>
          <p:cNvPr id="281" name="Google Shape;281;g9b4b444f56_1_9"/>
          <p:cNvSpPr/>
          <p:nvPr/>
        </p:nvSpPr>
        <p:spPr>
          <a:xfrm>
            <a:off x="7183125" y="300465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Apache</a:t>
            </a:r>
            <a:endParaRPr sz="2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Solr</a:t>
            </a:r>
            <a:endParaRPr sz="2100"/>
          </a:p>
        </p:txBody>
      </p:sp>
      <p:sp>
        <p:nvSpPr>
          <p:cNvPr id="282" name="Google Shape;282;g9b4b444f56_1_9"/>
          <p:cNvSpPr/>
          <p:nvPr/>
        </p:nvSpPr>
        <p:spPr>
          <a:xfrm>
            <a:off x="2255225" y="1475650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</a:rPr>
              <a:t>Dataset Detail</a:t>
            </a:r>
            <a:endParaRPr sz="2100"/>
          </a:p>
        </p:txBody>
      </p:sp>
      <p:sp>
        <p:nvSpPr>
          <p:cNvPr id="283" name="Google Shape;283;g9b4b444f56_1_9"/>
          <p:cNvSpPr/>
          <p:nvPr/>
        </p:nvSpPr>
        <p:spPr>
          <a:xfrm>
            <a:off x="2255225" y="290295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</a:rPr>
              <a:t>Filtered Dataset List</a:t>
            </a:r>
            <a:endParaRPr sz="2100"/>
          </a:p>
        </p:txBody>
      </p:sp>
      <p:sp>
        <p:nvSpPr>
          <p:cNvPr id="284" name="Google Shape;284;g9b4b444f56_1_9"/>
          <p:cNvSpPr/>
          <p:nvPr/>
        </p:nvSpPr>
        <p:spPr>
          <a:xfrm>
            <a:off x="5934300" y="147162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85" name="Google Shape;285;g9b4b444f56_1_9"/>
          <p:cNvSpPr txBox="1"/>
          <p:nvPr/>
        </p:nvSpPr>
        <p:spPr>
          <a:xfrm>
            <a:off x="5849338" y="10509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9b4b444f56_1_9"/>
          <p:cNvSpPr/>
          <p:nvPr/>
        </p:nvSpPr>
        <p:spPr>
          <a:xfrm flipH="1">
            <a:off x="5943250" y="19477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87" name="Google Shape;287;g9b4b444f56_1_9"/>
          <p:cNvSpPr txBox="1"/>
          <p:nvPr/>
        </p:nvSpPr>
        <p:spPr>
          <a:xfrm>
            <a:off x="6115688" y="21928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9b4b444f56_1_9"/>
          <p:cNvSpPr/>
          <p:nvPr/>
        </p:nvSpPr>
        <p:spPr>
          <a:xfrm>
            <a:off x="5923225" y="2961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89" name="Google Shape;289;g9b4b444f56_1_9"/>
          <p:cNvSpPr txBox="1"/>
          <p:nvPr/>
        </p:nvSpPr>
        <p:spPr>
          <a:xfrm>
            <a:off x="5838263" y="2541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9b4b444f56_1_9"/>
          <p:cNvSpPr/>
          <p:nvPr/>
        </p:nvSpPr>
        <p:spPr>
          <a:xfrm flipH="1">
            <a:off x="5932175" y="3437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" name="Google Shape;311;g9b4b444f56_1_33">
            <a:extLst>
              <a:ext uri="{FF2B5EF4-FFF2-40B4-BE49-F238E27FC236}">
                <a16:creationId xmlns:a16="http://schemas.microsoft.com/office/drawing/2014/main" id="{5E9917DF-D2DF-35EA-8C85-3E2232063DF0}"/>
              </a:ext>
            </a:extLst>
          </p:cNvPr>
          <p:cNvSpPr txBox="1"/>
          <p:nvPr/>
        </p:nvSpPr>
        <p:spPr>
          <a:xfrm>
            <a:off x="6104613" y="3683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b4b444f56_1_3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21</a:t>
            </a:fld>
            <a:endParaRPr/>
          </a:p>
        </p:txBody>
      </p:sp>
      <p:sp>
        <p:nvSpPr>
          <p:cNvPr id="297" name="Google Shape;297;g9b4b444f56_1_33"/>
          <p:cNvSpPr/>
          <p:nvPr/>
        </p:nvSpPr>
        <p:spPr>
          <a:xfrm>
            <a:off x="1882475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Source</a:t>
            </a:r>
            <a:endParaRPr sz="2400"/>
          </a:p>
        </p:txBody>
      </p:sp>
      <p:sp>
        <p:nvSpPr>
          <p:cNvPr id="298" name="Google Shape;298;g9b4b444f56_1_33"/>
          <p:cNvSpPr/>
          <p:nvPr/>
        </p:nvSpPr>
        <p:spPr>
          <a:xfrm>
            <a:off x="7183125" y="15316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CouchDB</a:t>
            </a:r>
            <a:endParaRPr sz="2100"/>
          </a:p>
        </p:txBody>
      </p:sp>
      <p:sp>
        <p:nvSpPr>
          <p:cNvPr id="299" name="Google Shape;299;g9b4b444f56_1_33"/>
          <p:cNvSpPr/>
          <p:nvPr/>
        </p:nvSpPr>
        <p:spPr>
          <a:xfrm>
            <a:off x="7183125" y="300465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Apache</a:t>
            </a:r>
            <a:endParaRPr sz="2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Solr</a:t>
            </a:r>
            <a:endParaRPr sz="2100"/>
          </a:p>
        </p:txBody>
      </p:sp>
      <p:sp>
        <p:nvSpPr>
          <p:cNvPr id="300" name="Google Shape;300;g9b4b444f56_1_33"/>
          <p:cNvSpPr/>
          <p:nvPr/>
        </p:nvSpPr>
        <p:spPr>
          <a:xfrm>
            <a:off x="7183125" y="44777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WWW</a:t>
            </a:r>
            <a:endParaRPr sz="2100"/>
          </a:p>
        </p:txBody>
      </p:sp>
      <p:sp>
        <p:nvSpPr>
          <p:cNvPr id="301" name="Google Shape;301;g9b4b444f56_1_33"/>
          <p:cNvSpPr/>
          <p:nvPr/>
        </p:nvSpPr>
        <p:spPr>
          <a:xfrm>
            <a:off x="2255225" y="1475650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302" name="Google Shape;302;g9b4b444f56_1_33"/>
          <p:cNvSpPr/>
          <p:nvPr/>
        </p:nvSpPr>
        <p:spPr>
          <a:xfrm>
            <a:off x="2255225" y="290295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Filtered Dataset List</a:t>
            </a:r>
            <a:endParaRPr sz="2100"/>
          </a:p>
        </p:txBody>
      </p:sp>
      <p:sp>
        <p:nvSpPr>
          <p:cNvPr id="303" name="Google Shape;303;g9b4b444f56_1_33"/>
          <p:cNvSpPr/>
          <p:nvPr/>
        </p:nvSpPr>
        <p:spPr>
          <a:xfrm>
            <a:off x="2255225" y="437600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</a:rPr>
              <a:t>Code list Item Detail</a:t>
            </a:r>
            <a:endParaRPr sz="2100"/>
          </a:p>
        </p:txBody>
      </p:sp>
      <p:sp>
        <p:nvSpPr>
          <p:cNvPr id="304" name="Google Shape;304;g9b4b444f56_1_33"/>
          <p:cNvSpPr/>
          <p:nvPr/>
        </p:nvSpPr>
        <p:spPr>
          <a:xfrm>
            <a:off x="5934300" y="147162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05" name="Google Shape;305;g9b4b444f56_1_33"/>
          <p:cNvSpPr txBox="1"/>
          <p:nvPr/>
        </p:nvSpPr>
        <p:spPr>
          <a:xfrm>
            <a:off x="5849338" y="10509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9b4b444f56_1_33"/>
          <p:cNvSpPr/>
          <p:nvPr/>
        </p:nvSpPr>
        <p:spPr>
          <a:xfrm flipH="1">
            <a:off x="5943250" y="19477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07" name="Google Shape;307;g9b4b444f56_1_33"/>
          <p:cNvSpPr txBox="1"/>
          <p:nvPr/>
        </p:nvSpPr>
        <p:spPr>
          <a:xfrm>
            <a:off x="6115688" y="21928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9b4b444f56_1_33"/>
          <p:cNvSpPr/>
          <p:nvPr/>
        </p:nvSpPr>
        <p:spPr>
          <a:xfrm>
            <a:off x="5923225" y="2961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09" name="Google Shape;309;g9b4b444f56_1_33"/>
          <p:cNvSpPr txBox="1"/>
          <p:nvPr/>
        </p:nvSpPr>
        <p:spPr>
          <a:xfrm>
            <a:off x="5838263" y="2541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9b4b444f56_1_33"/>
          <p:cNvSpPr/>
          <p:nvPr/>
        </p:nvSpPr>
        <p:spPr>
          <a:xfrm flipH="1">
            <a:off x="5932175" y="3437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11" name="Google Shape;311;g9b4b444f56_1_33"/>
          <p:cNvSpPr txBox="1"/>
          <p:nvPr/>
        </p:nvSpPr>
        <p:spPr>
          <a:xfrm>
            <a:off x="6104613" y="3683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9b4b444f56_1_33"/>
          <p:cNvSpPr/>
          <p:nvPr/>
        </p:nvSpPr>
        <p:spPr>
          <a:xfrm>
            <a:off x="5923225" y="4477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13" name="Google Shape;313;g9b4b444f56_1_33"/>
          <p:cNvSpPr txBox="1"/>
          <p:nvPr/>
        </p:nvSpPr>
        <p:spPr>
          <a:xfrm>
            <a:off x="5838263" y="4057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9b4b444f56_1_33"/>
          <p:cNvSpPr/>
          <p:nvPr/>
        </p:nvSpPr>
        <p:spPr>
          <a:xfrm flipH="1">
            <a:off x="5932175" y="4953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15" name="Google Shape;315;g9b4b444f56_1_33"/>
          <p:cNvSpPr txBox="1"/>
          <p:nvPr/>
        </p:nvSpPr>
        <p:spPr>
          <a:xfrm>
            <a:off x="6104613" y="5199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b4b444f56_1_6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22</a:t>
            </a:fld>
            <a:endParaRPr/>
          </a:p>
        </p:txBody>
      </p:sp>
      <p:pic>
        <p:nvPicPr>
          <p:cNvPr id="322" name="Google Shape;322;g9b4b444f56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" y="86925"/>
            <a:ext cx="7969249" cy="62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b4b444f56_1_7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23</a:t>
            </a:fld>
            <a:endParaRPr/>
          </a:p>
        </p:txBody>
      </p:sp>
      <p:sp>
        <p:nvSpPr>
          <p:cNvPr id="329" name="Google Shape;329;g9b4b444f56_1_71"/>
          <p:cNvSpPr txBox="1"/>
          <p:nvPr/>
        </p:nvSpPr>
        <p:spPr>
          <a:xfrm>
            <a:off x="0" y="471675"/>
            <a:ext cx="5678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http://publications.europa.eu/resource/authority/eurovoc/3512</a:t>
            </a:r>
            <a:endParaRPr/>
          </a:p>
        </p:txBody>
      </p:sp>
      <p:pic>
        <p:nvPicPr>
          <p:cNvPr id="330" name="Google Shape;330;g9b4b444f56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613" y="1020200"/>
            <a:ext cx="5734764" cy="56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b4b444f56_1_24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24</a:t>
            </a:fld>
            <a:endParaRPr/>
          </a:p>
        </p:txBody>
      </p:sp>
      <p:sp>
        <p:nvSpPr>
          <p:cNvPr id="337" name="Google Shape;337;g9b4b444f56_1_240"/>
          <p:cNvSpPr/>
          <p:nvPr/>
        </p:nvSpPr>
        <p:spPr>
          <a:xfrm>
            <a:off x="1882475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Source</a:t>
            </a:r>
            <a:endParaRPr sz="2400"/>
          </a:p>
        </p:txBody>
      </p:sp>
      <p:sp>
        <p:nvSpPr>
          <p:cNvPr id="338" name="Google Shape;338;g9b4b444f56_1_240"/>
          <p:cNvSpPr/>
          <p:nvPr/>
        </p:nvSpPr>
        <p:spPr>
          <a:xfrm>
            <a:off x="7183125" y="15316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CouchDB</a:t>
            </a:r>
            <a:endParaRPr sz="2100"/>
          </a:p>
        </p:txBody>
      </p:sp>
      <p:sp>
        <p:nvSpPr>
          <p:cNvPr id="339" name="Google Shape;339;g9b4b444f56_1_240"/>
          <p:cNvSpPr/>
          <p:nvPr/>
        </p:nvSpPr>
        <p:spPr>
          <a:xfrm>
            <a:off x="7183125" y="300465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Apache</a:t>
            </a:r>
            <a:endParaRPr sz="2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Solr</a:t>
            </a:r>
            <a:endParaRPr sz="2100"/>
          </a:p>
        </p:txBody>
      </p:sp>
      <p:sp>
        <p:nvSpPr>
          <p:cNvPr id="340" name="Google Shape;340;g9b4b444f56_1_240"/>
          <p:cNvSpPr/>
          <p:nvPr/>
        </p:nvSpPr>
        <p:spPr>
          <a:xfrm>
            <a:off x="7183125" y="44777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WWW</a:t>
            </a:r>
            <a:endParaRPr sz="2100"/>
          </a:p>
        </p:txBody>
      </p:sp>
      <p:sp>
        <p:nvSpPr>
          <p:cNvPr id="341" name="Google Shape;341;g9b4b444f56_1_240"/>
          <p:cNvSpPr/>
          <p:nvPr/>
        </p:nvSpPr>
        <p:spPr>
          <a:xfrm>
            <a:off x="2255225" y="1475650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342" name="Google Shape;342;g9b4b444f56_1_240"/>
          <p:cNvSpPr/>
          <p:nvPr/>
        </p:nvSpPr>
        <p:spPr>
          <a:xfrm>
            <a:off x="2255225" y="290295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Filtered Dataset List</a:t>
            </a:r>
            <a:endParaRPr sz="2100"/>
          </a:p>
        </p:txBody>
      </p:sp>
      <p:sp>
        <p:nvSpPr>
          <p:cNvPr id="343" name="Google Shape;343;g9b4b444f56_1_240"/>
          <p:cNvSpPr/>
          <p:nvPr/>
        </p:nvSpPr>
        <p:spPr>
          <a:xfrm>
            <a:off x="2255225" y="4384325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</a:rPr>
              <a:t>Code list Item Detail</a:t>
            </a:r>
            <a:endParaRPr sz="2100"/>
          </a:p>
        </p:txBody>
      </p:sp>
      <p:sp>
        <p:nvSpPr>
          <p:cNvPr id="344" name="Google Shape;344;g9b4b444f56_1_240"/>
          <p:cNvSpPr/>
          <p:nvPr/>
        </p:nvSpPr>
        <p:spPr>
          <a:xfrm>
            <a:off x="5934300" y="147162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45" name="Google Shape;345;g9b4b444f56_1_240"/>
          <p:cNvSpPr txBox="1"/>
          <p:nvPr/>
        </p:nvSpPr>
        <p:spPr>
          <a:xfrm>
            <a:off x="5849338" y="10509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9b4b444f56_1_240"/>
          <p:cNvSpPr/>
          <p:nvPr/>
        </p:nvSpPr>
        <p:spPr>
          <a:xfrm flipH="1">
            <a:off x="5943250" y="19477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47" name="Google Shape;347;g9b4b444f56_1_240"/>
          <p:cNvSpPr txBox="1"/>
          <p:nvPr/>
        </p:nvSpPr>
        <p:spPr>
          <a:xfrm>
            <a:off x="6115688" y="21928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9b4b444f56_1_240"/>
          <p:cNvSpPr/>
          <p:nvPr/>
        </p:nvSpPr>
        <p:spPr>
          <a:xfrm>
            <a:off x="5923225" y="2961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49" name="Google Shape;349;g9b4b444f56_1_240"/>
          <p:cNvSpPr txBox="1"/>
          <p:nvPr/>
        </p:nvSpPr>
        <p:spPr>
          <a:xfrm>
            <a:off x="5838263" y="2541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9b4b444f56_1_240"/>
          <p:cNvSpPr/>
          <p:nvPr/>
        </p:nvSpPr>
        <p:spPr>
          <a:xfrm flipH="1">
            <a:off x="5932175" y="3437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51" name="Google Shape;351;g9b4b444f56_1_240"/>
          <p:cNvSpPr txBox="1"/>
          <p:nvPr/>
        </p:nvSpPr>
        <p:spPr>
          <a:xfrm>
            <a:off x="6104613" y="3683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9b4b444f56_1_240"/>
          <p:cNvSpPr/>
          <p:nvPr/>
        </p:nvSpPr>
        <p:spPr>
          <a:xfrm>
            <a:off x="5923225" y="4477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53" name="Google Shape;353;g9b4b444f56_1_240"/>
          <p:cNvSpPr txBox="1"/>
          <p:nvPr/>
        </p:nvSpPr>
        <p:spPr>
          <a:xfrm>
            <a:off x="5838263" y="4057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9b4b444f56_1_240"/>
          <p:cNvSpPr/>
          <p:nvPr/>
        </p:nvSpPr>
        <p:spPr>
          <a:xfrm flipH="1">
            <a:off x="5932175" y="4953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55" name="Google Shape;355;g9b4b444f56_1_240"/>
          <p:cNvSpPr txBox="1"/>
          <p:nvPr/>
        </p:nvSpPr>
        <p:spPr>
          <a:xfrm>
            <a:off x="6104613" y="5199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b4b444f56_1_26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25</a:t>
            </a:fld>
            <a:endParaRPr/>
          </a:p>
        </p:txBody>
      </p:sp>
      <p:sp>
        <p:nvSpPr>
          <p:cNvPr id="362" name="Google Shape;362;g9b4b444f56_1_264"/>
          <p:cNvSpPr/>
          <p:nvPr/>
        </p:nvSpPr>
        <p:spPr>
          <a:xfrm>
            <a:off x="1882475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Data Source</a:t>
            </a:r>
            <a:endParaRPr sz="2400"/>
          </a:p>
        </p:txBody>
      </p:sp>
      <p:sp>
        <p:nvSpPr>
          <p:cNvPr id="363" name="Google Shape;363;g9b4b444f56_1_264"/>
          <p:cNvSpPr/>
          <p:nvPr/>
        </p:nvSpPr>
        <p:spPr>
          <a:xfrm>
            <a:off x="7183125" y="15316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CouchDB</a:t>
            </a:r>
            <a:endParaRPr sz="2100"/>
          </a:p>
        </p:txBody>
      </p:sp>
      <p:sp>
        <p:nvSpPr>
          <p:cNvPr id="364" name="Google Shape;364;g9b4b444f56_1_264"/>
          <p:cNvSpPr/>
          <p:nvPr/>
        </p:nvSpPr>
        <p:spPr>
          <a:xfrm>
            <a:off x="7183125" y="300465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Apache</a:t>
            </a:r>
            <a:endParaRPr sz="2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Solr</a:t>
            </a:r>
            <a:endParaRPr sz="2100"/>
          </a:p>
        </p:txBody>
      </p:sp>
      <p:sp>
        <p:nvSpPr>
          <p:cNvPr id="365" name="Google Shape;365;g9b4b444f56_1_264"/>
          <p:cNvSpPr/>
          <p:nvPr/>
        </p:nvSpPr>
        <p:spPr>
          <a:xfrm>
            <a:off x="7183125" y="4477700"/>
            <a:ext cx="15465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WWW</a:t>
            </a:r>
            <a:endParaRPr sz="2100"/>
          </a:p>
        </p:txBody>
      </p:sp>
      <p:sp>
        <p:nvSpPr>
          <p:cNvPr id="366" name="Google Shape;366;g9b4b444f56_1_264"/>
          <p:cNvSpPr/>
          <p:nvPr/>
        </p:nvSpPr>
        <p:spPr>
          <a:xfrm>
            <a:off x="2255225" y="1475650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367" name="Google Shape;367;g9b4b444f56_1_264"/>
          <p:cNvSpPr/>
          <p:nvPr/>
        </p:nvSpPr>
        <p:spPr>
          <a:xfrm>
            <a:off x="2255225" y="290295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Filtered Dataset List</a:t>
            </a:r>
            <a:endParaRPr sz="2100"/>
          </a:p>
        </p:txBody>
      </p:sp>
      <p:sp>
        <p:nvSpPr>
          <p:cNvPr id="368" name="Google Shape;368;g9b4b444f56_1_264"/>
          <p:cNvSpPr/>
          <p:nvPr/>
        </p:nvSpPr>
        <p:spPr>
          <a:xfrm>
            <a:off x="2255225" y="4376000"/>
            <a:ext cx="3150600" cy="1052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</a:rPr>
              <a:t>Code list Item Detail</a:t>
            </a:r>
            <a:endParaRPr sz="2100"/>
          </a:p>
        </p:txBody>
      </p:sp>
      <p:sp>
        <p:nvSpPr>
          <p:cNvPr id="369" name="Google Shape;369;g9b4b444f56_1_264"/>
          <p:cNvSpPr/>
          <p:nvPr/>
        </p:nvSpPr>
        <p:spPr>
          <a:xfrm>
            <a:off x="5934300" y="147162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70" name="Google Shape;370;g9b4b444f56_1_264"/>
          <p:cNvSpPr txBox="1"/>
          <p:nvPr/>
        </p:nvSpPr>
        <p:spPr>
          <a:xfrm>
            <a:off x="5849338" y="10509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9b4b444f56_1_264"/>
          <p:cNvSpPr/>
          <p:nvPr/>
        </p:nvSpPr>
        <p:spPr>
          <a:xfrm flipH="1">
            <a:off x="5943250" y="194770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72" name="Google Shape;372;g9b4b444f56_1_264"/>
          <p:cNvSpPr txBox="1"/>
          <p:nvPr/>
        </p:nvSpPr>
        <p:spPr>
          <a:xfrm>
            <a:off x="6115688" y="219285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9b4b444f56_1_264"/>
          <p:cNvSpPr/>
          <p:nvPr/>
        </p:nvSpPr>
        <p:spPr>
          <a:xfrm>
            <a:off x="5923225" y="2961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74" name="Google Shape;374;g9b4b444f56_1_264"/>
          <p:cNvSpPr txBox="1"/>
          <p:nvPr/>
        </p:nvSpPr>
        <p:spPr>
          <a:xfrm>
            <a:off x="5838263" y="2541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9b4b444f56_1_264"/>
          <p:cNvSpPr/>
          <p:nvPr/>
        </p:nvSpPr>
        <p:spPr>
          <a:xfrm flipH="1">
            <a:off x="5932175" y="3437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76" name="Google Shape;376;g9b4b444f56_1_264"/>
          <p:cNvSpPr txBox="1"/>
          <p:nvPr/>
        </p:nvSpPr>
        <p:spPr>
          <a:xfrm>
            <a:off x="6104613" y="3683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9b4b444f56_1_264"/>
          <p:cNvSpPr/>
          <p:nvPr/>
        </p:nvSpPr>
        <p:spPr>
          <a:xfrm>
            <a:off x="5923225" y="44777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78" name="Google Shape;378;g9b4b444f56_1_264"/>
          <p:cNvSpPr txBox="1"/>
          <p:nvPr/>
        </p:nvSpPr>
        <p:spPr>
          <a:xfrm>
            <a:off x="5838263" y="40571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9b4b444f56_1_264"/>
          <p:cNvSpPr/>
          <p:nvPr/>
        </p:nvSpPr>
        <p:spPr>
          <a:xfrm flipH="1">
            <a:off x="5932175" y="49538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80" name="Google Shape;380;g9b4b444f56_1_264"/>
          <p:cNvSpPr txBox="1"/>
          <p:nvPr/>
        </p:nvSpPr>
        <p:spPr>
          <a:xfrm>
            <a:off x="6104613" y="51990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9b4b444f56_1_264"/>
          <p:cNvSpPr/>
          <p:nvPr/>
        </p:nvSpPr>
        <p:spPr>
          <a:xfrm>
            <a:off x="-3605841" y="556575"/>
            <a:ext cx="3896100" cy="54711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g9b4b444f56_1_264"/>
          <p:cNvSpPr/>
          <p:nvPr/>
        </p:nvSpPr>
        <p:spPr>
          <a:xfrm>
            <a:off x="555850" y="1827275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83" name="Google Shape;383;g9b4b444f56_1_264"/>
          <p:cNvSpPr txBox="1"/>
          <p:nvPr/>
        </p:nvSpPr>
        <p:spPr>
          <a:xfrm>
            <a:off x="584088" y="1217200"/>
            <a:ext cx="1018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Call for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9b4b444f56_1_264"/>
          <p:cNvSpPr/>
          <p:nvPr/>
        </p:nvSpPr>
        <p:spPr>
          <a:xfrm flipH="1">
            <a:off x="555888" y="4300250"/>
            <a:ext cx="1075200" cy="43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385" name="Google Shape;385;g9b4b444f56_1_264"/>
          <p:cNvSpPr txBox="1"/>
          <p:nvPr/>
        </p:nvSpPr>
        <p:spPr>
          <a:xfrm>
            <a:off x="310307" y="4580750"/>
            <a:ext cx="16227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b4b444f56_0_5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26</a:t>
            </a:fld>
            <a:endParaRPr/>
          </a:p>
        </p:txBody>
      </p:sp>
      <p:sp>
        <p:nvSpPr>
          <p:cNvPr id="392" name="Google Shape;392;g9b4b444f56_0_59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393" name="Google Shape;393;g9b4b444f56_0_59"/>
          <p:cNvSpPr/>
          <p:nvPr/>
        </p:nvSpPr>
        <p:spPr>
          <a:xfrm>
            <a:off x="1113125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Presentation</a:t>
            </a:r>
            <a:endParaRPr sz="2100"/>
          </a:p>
        </p:txBody>
      </p:sp>
      <p:sp>
        <p:nvSpPr>
          <p:cNvPr id="394" name="Google Shape;394;g9b4b444f56_0_59"/>
          <p:cNvSpPr/>
          <p:nvPr/>
        </p:nvSpPr>
        <p:spPr>
          <a:xfrm>
            <a:off x="3575100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Domain</a:t>
            </a:r>
            <a:endParaRPr sz="2100"/>
          </a:p>
        </p:txBody>
      </p:sp>
      <p:sp>
        <p:nvSpPr>
          <p:cNvPr id="395" name="Google Shape;395;g9b4b444f56_0_59"/>
          <p:cNvSpPr/>
          <p:nvPr/>
        </p:nvSpPr>
        <p:spPr>
          <a:xfrm>
            <a:off x="6037075" y="1839500"/>
            <a:ext cx="2037600" cy="3282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 Source</a:t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b4b444f56_1_17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27</a:t>
            </a:fld>
            <a:endParaRPr/>
          </a:p>
        </p:txBody>
      </p:sp>
      <p:pic>
        <p:nvPicPr>
          <p:cNvPr id="402" name="Google Shape;402;g9b4b444f56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575"/>
            <a:ext cx="8839199" cy="411106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9b4b444f56_1_174"/>
          <p:cNvSpPr txBox="1"/>
          <p:nvPr/>
        </p:nvSpPr>
        <p:spPr>
          <a:xfrm>
            <a:off x="2318400" y="1640675"/>
            <a:ext cx="3207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Calibri"/>
                <a:ea typeface="Calibri"/>
                <a:cs typeface="Calibri"/>
                <a:sym typeface="Calibri"/>
              </a:rPr>
              <a:t>❗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b4b444f56_1_20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28</a:t>
            </a:fld>
            <a:endParaRPr/>
          </a:p>
        </p:txBody>
      </p:sp>
      <p:sp>
        <p:nvSpPr>
          <p:cNvPr id="410" name="Google Shape;410;g9b4b444f56_1_201"/>
          <p:cNvSpPr/>
          <p:nvPr/>
        </p:nvSpPr>
        <p:spPr>
          <a:xfrm>
            <a:off x="849000" y="1226325"/>
            <a:ext cx="74898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Domain</a:t>
            </a:r>
            <a:endParaRPr sz="2400"/>
          </a:p>
        </p:txBody>
      </p:sp>
      <p:sp>
        <p:nvSpPr>
          <p:cNvPr id="411" name="Google Shape;411;g9b4b444f56_1_201"/>
          <p:cNvSpPr/>
          <p:nvPr/>
        </p:nvSpPr>
        <p:spPr>
          <a:xfrm>
            <a:off x="2996700" y="2197038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Detail</a:t>
            </a:r>
            <a:endParaRPr sz="2100"/>
          </a:p>
        </p:txBody>
      </p:sp>
      <p:sp>
        <p:nvSpPr>
          <p:cNvPr id="412" name="Google Shape;412;g9b4b444f56_1_201"/>
          <p:cNvSpPr/>
          <p:nvPr/>
        </p:nvSpPr>
        <p:spPr>
          <a:xfrm>
            <a:off x="2996700" y="3727538"/>
            <a:ext cx="3150600" cy="960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Dataset Search</a:t>
            </a:r>
            <a:endParaRPr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b4b444f56_1_182"/>
          <p:cNvSpPr/>
          <p:nvPr/>
        </p:nvSpPr>
        <p:spPr>
          <a:xfrm>
            <a:off x="140775" y="509400"/>
            <a:ext cx="8926800" cy="554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419" name="Google Shape;419;g9b4b444f56_1_182"/>
          <p:cNvSpPr/>
          <p:nvPr/>
        </p:nvSpPr>
        <p:spPr>
          <a:xfrm>
            <a:off x="2587825" y="1207450"/>
            <a:ext cx="4851000" cy="4358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National Open Data Catalog Server</a:t>
            </a:r>
            <a:endParaRPr sz="2100"/>
          </a:p>
        </p:txBody>
      </p:sp>
      <p:sp>
        <p:nvSpPr>
          <p:cNvPr id="420" name="Google Shape;420;g9b4b444f56_1_18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29</a:t>
            </a:fld>
            <a:endParaRPr/>
          </a:p>
        </p:txBody>
      </p:sp>
      <p:sp>
        <p:nvSpPr>
          <p:cNvPr id="421" name="Google Shape;421;g9b4b444f56_1_182"/>
          <p:cNvSpPr/>
          <p:nvPr/>
        </p:nvSpPr>
        <p:spPr>
          <a:xfrm>
            <a:off x="280800" y="1207450"/>
            <a:ext cx="20376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Web client app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(presentation)</a:t>
            </a:r>
            <a:endParaRPr sz="2100"/>
          </a:p>
        </p:txBody>
      </p:sp>
      <p:sp>
        <p:nvSpPr>
          <p:cNvPr id="422" name="Google Shape;422;g9b4b444f56_1_182"/>
          <p:cNvSpPr/>
          <p:nvPr/>
        </p:nvSpPr>
        <p:spPr>
          <a:xfrm>
            <a:off x="2742775" y="1815925"/>
            <a:ext cx="2037600" cy="3650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Catalog Server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(domain)</a:t>
            </a:r>
            <a:endParaRPr sz="1900"/>
          </a:p>
        </p:txBody>
      </p:sp>
      <p:sp>
        <p:nvSpPr>
          <p:cNvPr id="423" name="Google Shape;423;g9b4b444f56_1_182"/>
          <p:cNvSpPr/>
          <p:nvPr/>
        </p:nvSpPr>
        <p:spPr>
          <a:xfrm>
            <a:off x="5204750" y="1815925"/>
            <a:ext cx="2037600" cy="3650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Data Providers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(data source)</a:t>
            </a:r>
            <a:endParaRPr sz="1900"/>
          </a:p>
        </p:txBody>
      </p:sp>
      <p:sp>
        <p:nvSpPr>
          <p:cNvPr id="424" name="Google Shape;424;g9b4b444f56_1_182"/>
          <p:cNvSpPr/>
          <p:nvPr/>
        </p:nvSpPr>
        <p:spPr>
          <a:xfrm>
            <a:off x="397875" y="27751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Datasets</a:t>
            </a:r>
            <a:endParaRPr sz="1600"/>
          </a:p>
        </p:txBody>
      </p:sp>
      <p:sp>
        <p:nvSpPr>
          <p:cNvPr id="425" name="Google Shape;425;g9b4b444f56_1_182"/>
          <p:cNvSpPr/>
          <p:nvPr/>
        </p:nvSpPr>
        <p:spPr>
          <a:xfrm>
            <a:off x="435750" y="4499750"/>
            <a:ext cx="1727700" cy="8343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Detail</a:t>
            </a:r>
            <a:endParaRPr sz="1600"/>
          </a:p>
        </p:txBody>
      </p:sp>
      <p:sp>
        <p:nvSpPr>
          <p:cNvPr id="426" name="Google Shape;426;g9b4b444f56_1_182"/>
          <p:cNvSpPr/>
          <p:nvPr/>
        </p:nvSpPr>
        <p:spPr>
          <a:xfrm>
            <a:off x="2897725" y="277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Search</a:t>
            </a:r>
            <a:endParaRPr sz="1600"/>
          </a:p>
        </p:txBody>
      </p:sp>
      <p:sp>
        <p:nvSpPr>
          <p:cNvPr id="427" name="Google Shape;427;g9b4b444f56_1_182"/>
          <p:cNvSpPr/>
          <p:nvPr/>
        </p:nvSpPr>
        <p:spPr>
          <a:xfrm>
            <a:off x="2897725" y="455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Detail</a:t>
            </a:r>
            <a:endParaRPr sz="1600"/>
          </a:p>
        </p:txBody>
      </p:sp>
      <p:sp>
        <p:nvSpPr>
          <p:cNvPr id="428" name="Google Shape;428;g9b4b444f56_1_182"/>
          <p:cNvSpPr/>
          <p:nvPr/>
        </p:nvSpPr>
        <p:spPr>
          <a:xfrm>
            <a:off x="5359700" y="277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Filtered Dataset List</a:t>
            </a:r>
            <a:endParaRPr sz="1600"/>
          </a:p>
        </p:txBody>
      </p:sp>
      <p:sp>
        <p:nvSpPr>
          <p:cNvPr id="429" name="Google Shape;429;g9b4b444f56_1_182"/>
          <p:cNvSpPr/>
          <p:nvPr/>
        </p:nvSpPr>
        <p:spPr>
          <a:xfrm>
            <a:off x="5359700" y="366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Code list Item Detail</a:t>
            </a:r>
            <a:endParaRPr sz="1600"/>
          </a:p>
        </p:txBody>
      </p:sp>
      <p:sp>
        <p:nvSpPr>
          <p:cNvPr id="430" name="Google Shape;430;g9b4b444f56_1_182"/>
          <p:cNvSpPr/>
          <p:nvPr/>
        </p:nvSpPr>
        <p:spPr>
          <a:xfrm>
            <a:off x="5359700" y="455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Detail</a:t>
            </a:r>
            <a:endParaRPr sz="1600"/>
          </a:p>
        </p:txBody>
      </p:sp>
      <p:cxnSp>
        <p:nvCxnSpPr>
          <p:cNvPr id="431" name="Google Shape;431;g9b4b444f56_1_182"/>
          <p:cNvCxnSpPr>
            <a:stCxn id="424" idx="3"/>
            <a:endCxn id="426" idx="1"/>
          </p:cNvCxnSpPr>
          <p:nvPr/>
        </p:nvCxnSpPr>
        <p:spPr>
          <a:xfrm>
            <a:off x="2125575" y="3136900"/>
            <a:ext cx="7722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g9b4b444f56_1_182"/>
          <p:cNvCxnSpPr>
            <a:stCxn id="425" idx="3"/>
            <a:endCxn id="427" idx="1"/>
          </p:cNvCxnSpPr>
          <p:nvPr/>
        </p:nvCxnSpPr>
        <p:spPr>
          <a:xfrm>
            <a:off x="2163450" y="49169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g9b4b444f56_1_182"/>
          <p:cNvCxnSpPr>
            <a:stCxn id="427" idx="3"/>
            <a:endCxn id="430" idx="1"/>
          </p:cNvCxnSpPr>
          <p:nvPr/>
        </p:nvCxnSpPr>
        <p:spPr>
          <a:xfrm>
            <a:off x="4625425" y="49166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g9b4b444f56_1_182"/>
          <p:cNvCxnSpPr>
            <a:stCxn id="426" idx="3"/>
            <a:endCxn id="428" idx="1"/>
          </p:cNvCxnSpPr>
          <p:nvPr/>
        </p:nvCxnSpPr>
        <p:spPr>
          <a:xfrm>
            <a:off x="4625425" y="31366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g9b4b444f56_1_182"/>
          <p:cNvSpPr/>
          <p:nvPr/>
        </p:nvSpPr>
        <p:spPr>
          <a:xfrm>
            <a:off x="7742925" y="2116925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>
                <a:solidFill>
                  <a:schemeClr val="dk1"/>
                </a:solidFill>
              </a:rPr>
              <a:t>Apache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>
                <a:solidFill>
                  <a:schemeClr val="dk1"/>
                </a:solidFill>
              </a:rPr>
              <a:t>Solr</a:t>
            </a:r>
            <a:endParaRPr sz="1600"/>
          </a:p>
        </p:txBody>
      </p:sp>
      <p:sp>
        <p:nvSpPr>
          <p:cNvPr id="436" name="Google Shape;436;g9b4b444f56_1_182"/>
          <p:cNvSpPr/>
          <p:nvPr/>
        </p:nvSpPr>
        <p:spPr>
          <a:xfrm>
            <a:off x="7742925" y="3602250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WWW</a:t>
            </a:r>
            <a:endParaRPr sz="1600"/>
          </a:p>
        </p:txBody>
      </p:sp>
      <p:sp>
        <p:nvSpPr>
          <p:cNvPr id="437" name="Google Shape;437;g9b4b444f56_1_182"/>
          <p:cNvSpPr/>
          <p:nvPr/>
        </p:nvSpPr>
        <p:spPr>
          <a:xfrm>
            <a:off x="7742925" y="5063025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CouchDB</a:t>
            </a:r>
            <a:endParaRPr sz="1600"/>
          </a:p>
        </p:txBody>
      </p:sp>
      <p:cxnSp>
        <p:nvCxnSpPr>
          <p:cNvPr id="438" name="Google Shape;438;g9b4b444f56_1_182"/>
          <p:cNvCxnSpPr>
            <a:stCxn id="429" idx="3"/>
            <a:endCxn id="436" idx="1"/>
          </p:cNvCxnSpPr>
          <p:nvPr/>
        </p:nvCxnSpPr>
        <p:spPr>
          <a:xfrm>
            <a:off x="7087400" y="4026600"/>
            <a:ext cx="6555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g9b4b444f56_1_182"/>
          <p:cNvCxnSpPr>
            <a:stCxn id="426" idx="3"/>
            <a:endCxn id="429" idx="1"/>
          </p:cNvCxnSpPr>
          <p:nvPr/>
        </p:nvCxnSpPr>
        <p:spPr>
          <a:xfrm>
            <a:off x="4625425" y="3136600"/>
            <a:ext cx="734400" cy="890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g9b4b444f56_1_182"/>
          <p:cNvCxnSpPr>
            <a:stCxn id="427" idx="3"/>
            <a:endCxn id="429" idx="1"/>
          </p:cNvCxnSpPr>
          <p:nvPr/>
        </p:nvCxnSpPr>
        <p:spPr>
          <a:xfrm rot="10800000" flipH="1">
            <a:off x="4625425" y="4026500"/>
            <a:ext cx="734400" cy="890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g9b4b444f56_1_182"/>
          <p:cNvCxnSpPr>
            <a:stCxn id="428" idx="3"/>
            <a:endCxn id="435" idx="1"/>
          </p:cNvCxnSpPr>
          <p:nvPr/>
        </p:nvCxnSpPr>
        <p:spPr>
          <a:xfrm rot="10800000" flipH="1">
            <a:off x="7087400" y="2541400"/>
            <a:ext cx="655500" cy="5952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g9b4b444f56_1_182"/>
          <p:cNvCxnSpPr>
            <a:stCxn id="430" idx="3"/>
            <a:endCxn id="437" idx="1"/>
          </p:cNvCxnSpPr>
          <p:nvPr/>
        </p:nvCxnSpPr>
        <p:spPr>
          <a:xfrm>
            <a:off x="7087400" y="4916600"/>
            <a:ext cx="655500" cy="5709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g9b4b444f56_1_182"/>
          <p:cNvCxnSpPr/>
          <p:nvPr/>
        </p:nvCxnSpPr>
        <p:spPr>
          <a:xfrm>
            <a:off x="7981125" y="1100775"/>
            <a:ext cx="7722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g9b4b444f56_1_182"/>
          <p:cNvSpPr txBox="1"/>
          <p:nvPr/>
        </p:nvSpPr>
        <p:spPr>
          <a:xfrm>
            <a:off x="8074150" y="773525"/>
            <a:ext cx="5376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Calibri"/>
                <a:ea typeface="Calibri"/>
                <a:cs typeface="Calibri"/>
                <a:sym typeface="Calibri"/>
              </a:rPr>
              <a:t>uses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3865f1ca_0_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Open Data</a:t>
            </a:r>
            <a:endParaRPr/>
          </a:p>
        </p:txBody>
      </p:sp>
      <p:sp>
        <p:nvSpPr>
          <p:cNvPr id="109" name="Google Shape;109;g9a3865f1ca_0_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3</a:t>
            </a:fld>
            <a:endParaRPr/>
          </a:p>
        </p:txBody>
      </p:sp>
      <p:pic>
        <p:nvPicPr>
          <p:cNvPr id="110" name="Google Shape;110;g9a3865f1c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25" y="274638"/>
            <a:ext cx="6676376" cy="550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What is Software Architecture?</a:t>
            </a:r>
            <a:endParaRPr/>
          </a:p>
        </p:txBody>
      </p:sp>
      <p:sp>
        <p:nvSpPr>
          <p:cNvPr id="451" name="Google Shape;451;p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cs-CZ"/>
              <a:t>“The software architecture of a system is a set of structures needed to reason about the system, which comprise software elements, relations among them, and properties of both.”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lang="cs-CZ" sz="2000" i="1"/>
              <a:t>-- Bass, Clemens, Kazman, “Software Architecture in Practice, 3</a:t>
            </a:r>
            <a:r>
              <a:rPr lang="cs-CZ" sz="2000" i="1" baseline="30000"/>
              <a:t>rd</a:t>
            </a:r>
            <a:r>
              <a:rPr lang="cs-CZ" sz="2000" i="1"/>
              <a:t> Edition”</a:t>
            </a:r>
            <a:endParaRPr sz="2000" i="1"/>
          </a:p>
        </p:txBody>
      </p:sp>
      <p:sp>
        <p:nvSpPr>
          <p:cNvPr id="452" name="Google Shape;452;p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453" name="Google Shape;453;p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What is Software Architecture</a:t>
            </a:r>
            <a:endParaRPr/>
          </a:p>
        </p:txBody>
      </p:sp>
      <p:sp>
        <p:nvSpPr>
          <p:cNvPr id="460" name="Google Shape;460;p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according to the previous definition, architecture is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set of (architectural) software structures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abstraction</a:t>
            </a:r>
            <a:endParaRPr/>
          </a:p>
        </p:txBody>
      </p:sp>
      <p:sp>
        <p:nvSpPr>
          <p:cNvPr id="461" name="Google Shape;461;p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462" name="Google Shape;462;p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60"/>
              <a:t>Architecture = Set of Software Structures</a:t>
            </a:r>
            <a:endParaRPr/>
          </a:p>
        </p:txBody>
      </p:sp>
      <p:sp>
        <p:nvSpPr>
          <p:cNvPr id="469" name="Google Shape;469;p6"/>
          <p:cNvSpPr txBox="1">
            <a:spLocks noGrp="1"/>
          </p:cNvSpPr>
          <p:nvPr>
            <p:ph type="body" idx="1"/>
          </p:nvPr>
        </p:nvSpPr>
        <p:spPr>
          <a:xfrm>
            <a:off x="457200" y="1125539"/>
            <a:ext cx="8229600" cy="223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structure = set of elements held together by relations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we distinguish </a:t>
            </a:r>
            <a:r>
              <a:rPr lang="cs-CZ" u="sng"/>
              <a:t>three</a:t>
            </a:r>
            <a:r>
              <a:rPr lang="cs-CZ"/>
              <a:t> kinds of architectural structures</a:t>
            </a:r>
            <a:endParaRPr/>
          </a:p>
        </p:txBody>
      </p:sp>
      <p:sp>
        <p:nvSpPr>
          <p:cNvPr id="470" name="Google Shape;470;p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Kinds of Architectural Structures</a:t>
            </a:r>
            <a:endParaRPr/>
          </a:p>
        </p:txBody>
      </p:sp>
      <p:sp>
        <p:nvSpPr>
          <p:cNvPr id="478" name="Google Shape;478;p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 b="1"/>
              <a:t>Modules</a:t>
            </a:r>
            <a:r>
              <a:rPr lang="cs-CZ"/>
              <a:t> = structures which partition system into implementation units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assigned specific computational responsibilities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the basis of work assignments for programming teams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static structures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programming code</a:t>
            </a:r>
            <a:endParaRPr/>
          </a:p>
        </p:txBody>
      </p:sp>
      <p:sp>
        <p:nvSpPr>
          <p:cNvPr id="479" name="Google Shape;479;p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480" name="Google Shape;480;p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b4b444f56_1_307"/>
          <p:cNvSpPr/>
          <p:nvPr/>
        </p:nvSpPr>
        <p:spPr>
          <a:xfrm>
            <a:off x="140775" y="509400"/>
            <a:ext cx="8926800" cy="554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487" name="Google Shape;487;g9b4b444f56_1_307"/>
          <p:cNvSpPr/>
          <p:nvPr/>
        </p:nvSpPr>
        <p:spPr>
          <a:xfrm>
            <a:off x="2587825" y="1207450"/>
            <a:ext cx="4851000" cy="4358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National Open Data Catalog Server</a:t>
            </a:r>
            <a:endParaRPr sz="2100"/>
          </a:p>
        </p:txBody>
      </p:sp>
      <p:sp>
        <p:nvSpPr>
          <p:cNvPr id="488" name="Google Shape;488;g9b4b444f56_1_30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34</a:t>
            </a:fld>
            <a:endParaRPr/>
          </a:p>
        </p:txBody>
      </p:sp>
      <p:sp>
        <p:nvSpPr>
          <p:cNvPr id="489" name="Google Shape;489;g9b4b444f56_1_307"/>
          <p:cNvSpPr/>
          <p:nvPr/>
        </p:nvSpPr>
        <p:spPr>
          <a:xfrm>
            <a:off x="280800" y="1207450"/>
            <a:ext cx="20376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Web client app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/>
              <a:t>(presentation)</a:t>
            </a:r>
            <a:endParaRPr sz="2100"/>
          </a:p>
        </p:txBody>
      </p:sp>
      <p:sp>
        <p:nvSpPr>
          <p:cNvPr id="490" name="Google Shape;490;g9b4b444f56_1_307"/>
          <p:cNvSpPr/>
          <p:nvPr/>
        </p:nvSpPr>
        <p:spPr>
          <a:xfrm>
            <a:off x="2742775" y="1815850"/>
            <a:ext cx="2037600" cy="3650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 dirty="0" err="1"/>
              <a:t>Catalog</a:t>
            </a:r>
            <a:r>
              <a:rPr lang="cs-CZ" sz="1900" dirty="0"/>
              <a:t> Server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 dirty="0"/>
              <a:t>(</a:t>
            </a:r>
            <a:r>
              <a:rPr lang="cs-CZ" sz="1900" dirty="0" err="1"/>
              <a:t>domain</a:t>
            </a:r>
            <a:r>
              <a:rPr lang="cs-CZ" sz="1900" dirty="0"/>
              <a:t>)</a:t>
            </a:r>
            <a:endParaRPr sz="1900" dirty="0"/>
          </a:p>
        </p:txBody>
      </p:sp>
      <p:sp>
        <p:nvSpPr>
          <p:cNvPr id="491" name="Google Shape;491;g9b4b444f56_1_307"/>
          <p:cNvSpPr/>
          <p:nvPr/>
        </p:nvSpPr>
        <p:spPr>
          <a:xfrm>
            <a:off x="5204750" y="1815925"/>
            <a:ext cx="2037600" cy="3650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Data Providers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/>
              <a:t>(data source)</a:t>
            </a:r>
            <a:endParaRPr sz="1900"/>
          </a:p>
        </p:txBody>
      </p:sp>
      <p:sp>
        <p:nvSpPr>
          <p:cNvPr id="492" name="Google Shape;492;g9b4b444f56_1_307"/>
          <p:cNvSpPr/>
          <p:nvPr/>
        </p:nvSpPr>
        <p:spPr>
          <a:xfrm>
            <a:off x="397875" y="27751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Datasets</a:t>
            </a:r>
            <a:endParaRPr sz="1600"/>
          </a:p>
        </p:txBody>
      </p:sp>
      <p:sp>
        <p:nvSpPr>
          <p:cNvPr id="493" name="Google Shape;493;g9b4b444f56_1_307"/>
          <p:cNvSpPr/>
          <p:nvPr/>
        </p:nvSpPr>
        <p:spPr>
          <a:xfrm>
            <a:off x="435750" y="4499750"/>
            <a:ext cx="1727700" cy="8343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Detail</a:t>
            </a:r>
            <a:endParaRPr sz="1600"/>
          </a:p>
        </p:txBody>
      </p:sp>
      <p:sp>
        <p:nvSpPr>
          <p:cNvPr id="494" name="Google Shape;494;g9b4b444f56_1_307"/>
          <p:cNvSpPr/>
          <p:nvPr/>
        </p:nvSpPr>
        <p:spPr>
          <a:xfrm>
            <a:off x="2897725" y="277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Search</a:t>
            </a:r>
            <a:endParaRPr sz="1600"/>
          </a:p>
        </p:txBody>
      </p:sp>
      <p:sp>
        <p:nvSpPr>
          <p:cNvPr id="495" name="Google Shape;495;g9b4b444f56_1_307"/>
          <p:cNvSpPr/>
          <p:nvPr/>
        </p:nvSpPr>
        <p:spPr>
          <a:xfrm>
            <a:off x="2897725" y="455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Detail</a:t>
            </a:r>
            <a:endParaRPr sz="1600"/>
          </a:p>
        </p:txBody>
      </p:sp>
      <p:sp>
        <p:nvSpPr>
          <p:cNvPr id="496" name="Google Shape;496;g9b4b444f56_1_307"/>
          <p:cNvSpPr/>
          <p:nvPr/>
        </p:nvSpPr>
        <p:spPr>
          <a:xfrm>
            <a:off x="5359700" y="277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Filtered Dataset List</a:t>
            </a:r>
            <a:endParaRPr sz="1600"/>
          </a:p>
        </p:txBody>
      </p:sp>
      <p:sp>
        <p:nvSpPr>
          <p:cNvPr id="497" name="Google Shape;497;g9b4b444f56_1_307"/>
          <p:cNvSpPr/>
          <p:nvPr/>
        </p:nvSpPr>
        <p:spPr>
          <a:xfrm>
            <a:off x="5359700" y="366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Code list Item Detail</a:t>
            </a:r>
            <a:endParaRPr sz="1600"/>
          </a:p>
        </p:txBody>
      </p:sp>
      <p:sp>
        <p:nvSpPr>
          <p:cNvPr id="498" name="Google Shape;498;g9b4b444f56_1_307"/>
          <p:cNvSpPr/>
          <p:nvPr/>
        </p:nvSpPr>
        <p:spPr>
          <a:xfrm>
            <a:off x="5359700" y="4554800"/>
            <a:ext cx="1727700" cy="7236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/>
              <a:t>Dataset Detail</a:t>
            </a:r>
            <a:endParaRPr sz="1600"/>
          </a:p>
        </p:txBody>
      </p:sp>
      <p:cxnSp>
        <p:nvCxnSpPr>
          <p:cNvPr id="499" name="Google Shape;499;g9b4b444f56_1_307"/>
          <p:cNvCxnSpPr>
            <a:stCxn id="492" idx="3"/>
            <a:endCxn id="494" idx="1"/>
          </p:cNvCxnSpPr>
          <p:nvPr/>
        </p:nvCxnSpPr>
        <p:spPr>
          <a:xfrm>
            <a:off x="2125575" y="3136900"/>
            <a:ext cx="7722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g9b4b444f56_1_307"/>
          <p:cNvCxnSpPr>
            <a:stCxn id="493" idx="3"/>
            <a:endCxn id="495" idx="1"/>
          </p:cNvCxnSpPr>
          <p:nvPr/>
        </p:nvCxnSpPr>
        <p:spPr>
          <a:xfrm>
            <a:off x="2163450" y="49169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g9b4b444f56_1_307"/>
          <p:cNvCxnSpPr>
            <a:stCxn id="495" idx="3"/>
            <a:endCxn id="498" idx="1"/>
          </p:cNvCxnSpPr>
          <p:nvPr/>
        </p:nvCxnSpPr>
        <p:spPr>
          <a:xfrm>
            <a:off x="4625425" y="49166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g9b4b444f56_1_307"/>
          <p:cNvCxnSpPr>
            <a:stCxn id="494" idx="3"/>
            <a:endCxn id="496" idx="1"/>
          </p:cNvCxnSpPr>
          <p:nvPr/>
        </p:nvCxnSpPr>
        <p:spPr>
          <a:xfrm>
            <a:off x="4625425" y="3136600"/>
            <a:ext cx="734400" cy="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g9b4b444f56_1_307"/>
          <p:cNvSpPr/>
          <p:nvPr/>
        </p:nvSpPr>
        <p:spPr>
          <a:xfrm>
            <a:off x="7742925" y="2116925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Apache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Solr</a:t>
            </a:r>
            <a:endParaRPr sz="1600"/>
          </a:p>
        </p:txBody>
      </p:sp>
      <p:sp>
        <p:nvSpPr>
          <p:cNvPr id="504" name="Google Shape;504;g9b4b444f56_1_307"/>
          <p:cNvSpPr/>
          <p:nvPr/>
        </p:nvSpPr>
        <p:spPr>
          <a:xfrm>
            <a:off x="7742925" y="3602250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WWW</a:t>
            </a:r>
            <a:endParaRPr sz="1600"/>
          </a:p>
        </p:txBody>
      </p:sp>
      <p:sp>
        <p:nvSpPr>
          <p:cNvPr id="505" name="Google Shape;505;g9b4b444f56_1_307"/>
          <p:cNvSpPr/>
          <p:nvPr/>
        </p:nvSpPr>
        <p:spPr>
          <a:xfrm>
            <a:off x="7742925" y="5063025"/>
            <a:ext cx="1248600" cy="848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>
                <a:solidFill>
                  <a:schemeClr val="dk1"/>
                </a:solidFill>
              </a:rPr>
              <a:t>CouchDB</a:t>
            </a:r>
            <a:endParaRPr sz="1600"/>
          </a:p>
        </p:txBody>
      </p:sp>
      <p:cxnSp>
        <p:nvCxnSpPr>
          <p:cNvPr id="506" name="Google Shape;506;g9b4b444f56_1_307"/>
          <p:cNvCxnSpPr>
            <a:stCxn id="497" idx="3"/>
            <a:endCxn id="504" idx="1"/>
          </p:cNvCxnSpPr>
          <p:nvPr/>
        </p:nvCxnSpPr>
        <p:spPr>
          <a:xfrm>
            <a:off x="7087400" y="4026600"/>
            <a:ext cx="6555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g9b4b444f56_1_307"/>
          <p:cNvCxnSpPr>
            <a:stCxn id="494" idx="3"/>
            <a:endCxn id="497" idx="1"/>
          </p:cNvCxnSpPr>
          <p:nvPr/>
        </p:nvCxnSpPr>
        <p:spPr>
          <a:xfrm>
            <a:off x="4625425" y="3136600"/>
            <a:ext cx="734400" cy="890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g9b4b444f56_1_307"/>
          <p:cNvCxnSpPr>
            <a:stCxn id="495" idx="3"/>
            <a:endCxn id="497" idx="1"/>
          </p:cNvCxnSpPr>
          <p:nvPr/>
        </p:nvCxnSpPr>
        <p:spPr>
          <a:xfrm rot="10800000" flipH="1">
            <a:off x="4625425" y="4026500"/>
            <a:ext cx="734400" cy="8901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g9b4b444f56_1_307"/>
          <p:cNvCxnSpPr>
            <a:stCxn id="496" idx="3"/>
            <a:endCxn id="503" idx="1"/>
          </p:cNvCxnSpPr>
          <p:nvPr/>
        </p:nvCxnSpPr>
        <p:spPr>
          <a:xfrm rot="10800000" flipH="1">
            <a:off x="7087400" y="2541400"/>
            <a:ext cx="655500" cy="5952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g9b4b444f56_1_307"/>
          <p:cNvCxnSpPr>
            <a:stCxn id="498" idx="3"/>
            <a:endCxn id="505" idx="1"/>
          </p:cNvCxnSpPr>
          <p:nvPr/>
        </p:nvCxnSpPr>
        <p:spPr>
          <a:xfrm>
            <a:off x="7087400" y="4916600"/>
            <a:ext cx="655500" cy="5709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g9b4b444f56_1_307"/>
          <p:cNvCxnSpPr/>
          <p:nvPr/>
        </p:nvCxnSpPr>
        <p:spPr>
          <a:xfrm>
            <a:off x="7981125" y="1100775"/>
            <a:ext cx="7722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g9b4b444f56_1_307"/>
          <p:cNvSpPr txBox="1"/>
          <p:nvPr/>
        </p:nvSpPr>
        <p:spPr>
          <a:xfrm>
            <a:off x="8074150" y="773525"/>
            <a:ext cx="5376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Calibri"/>
                <a:ea typeface="Calibri"/>
                <a:cs typeface="Calibri"/>
                <a:sym typeface="Calibri"/>
              </a:rPr>
              <a:t>uses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Kinds of Architectural Structures</a:t>
            </a:r>
            <a:endParaRPr/>
          </a:p>
        </p:txBody>
      </p:sp>
      <p:sp>
        <p:nvSpPr>
          <p:cNvPr id="519" name="Google Shape;519;p1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 b="1"/>
              <a:t>Components</a:t>
            </a:r>
            <a:r>
              <a:rPr lang="cs-CZ"/>
              <a:t> = structures which focus on the way the software elements interact with each other at runtime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always run-time entities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/>
              <a:t>are made up of (compiled form of) programs from various implementation units (= modules)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20" name="Google Shape;520;p1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Kinds of Architectural Structures</a:t>
            </a:r>
            <a:endParaRPr/>
          </a:p>
        </p:txBody>
      </p:sp>
      <p:sp>
        <p:nvSpPr>
          <p:cNvPr id="528" name="Google Shape;528;p1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 b="1" dirty="0" err="1"/>
              <a:t>Allocation</a:t>
            </a:r>
            <a:r>
              <a:rPr lang="cs-CZ" b="1" dirty="0"/>
              <a:t> </a:t>
            </a:r>
            <a:r>
              <a:rPr lang="cs-CZ" dirty="0"/>
              <a:t>= </a:t>
            </a:r>
            <a:r>
              <a:rPr lang="cs-CZ" dirty="0" err="1"/>
              <a:t>structures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describe</a:t>
            </a:r>
            <a:r>
              <a:rPr lang="cs-CZ" dirty="0"/>
              <a:t> </a:t>
            </a:r>
            <a:r>
              <a:rPr lang="cs-CZ" dirty="0" err="1"/>
              <a:t>mapping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software </a:t>
            </a:r>
            <a:r>
              <a:rPr lang="cs-CZ" dirty="0" err="1"/>
              <a:t>structures</a:t>
            </a:r>
            <a:r>
              <a:rPr lang="cs-CZ" dirty="0"/>
              <a:t> (</a:t>
            </a:r>
            <a:r>
              <a:rPr lang="cs-CZ" dirty="0" err="1"/>
              <a:t>modules</a:t>
            </a:r>
            <a:r>
              <a:rPr lang="cs-CZ" dirty="0"/>
              <a:t>/</a:t>
            </a:r>
            <a:r>
              <a:rPr lang="cs-CZ" dirty="0" err="1"/>
              <a:t>components</a:t>
            </a:r>
            <a:r>
              <a:rPr lang="cs-CZ" dirty="0"/>
              <a:t>)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system's</a:t>
            </a:r>
            <a:r>
              <a:rPr lang="cs-CZ" dirty="0"/>
              <a:t> </a:t>
            </a:r>
            <a:r>
              <a:rPr lang="cs-CZ" dirty="0" err="1"/>
              <a:t>environments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 dirty="0" err="1"/>
              <a:t>organizational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 dirty="0" err="1"/>
              <a:t>developmental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 dirty="0" err="1"/>
              <a:t>installation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cs-CZ" dirty="0" err="1"/>
              <a:t>execution</a:t>
            </a:r>
            <a:endParaRPr dirty="0"/>
          </a:p>
        </p:txBody>
      </p:sp>
      <p:sp>
        <p:nvSpPr>
          <p:cNvPr id="529" name="Google Shape;529;p1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30" name="Google Shape;530;p1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Which Structures are Architectural</a:t>
            </a:r>
            <a:endParaRPr/>
          </a:p>
        </p:txBody>
      </p:sp>
      <p:sp>
        <p:nvSpPr>
          <p:cNvPr id="537" name="Google Shape;537;p1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A structure is architectural if it supports reasoning about the systems and the system's properties.</a:t>
            </a:r>
            <a:endParaRPr/>
          </a:p>
        </p:txBody>
      </p:sp>
      <p:sp>
        <p:nvSpPr>
          <p:cNvPr id="538" name="Google Shape;538;p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Architecture = Abstraction</a:t>
            </a:r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87350">
              <a:spcBef>
                <a:spcPts val="0"/>
              </a:spcBef>
              <a:buSzPts val="1600"/>
            </a:pPr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structures</a:t>
            </a:r>
            <a:r>
              <a:rPr lang="cs-CZ" dirty="0"/>
              <a:t> </a:t>
            </a:r>
            <a:r>
              <a:rPr lang="cs-CZ" dirty="0" err="1"/>
              <a:t>describe</a:t>
            </a:r>
            <a:r>
              <a:rPr lang="cs-CZ" dirty="0"/>
              <a:t> </a:t>
            </a:r>
            <a:r>
              <a:rPr lang="cs-CZ" dirty="0" err="1"/>
              <a:t>particular</a:t>
            </a:r>
            <a:r>
              <a:rPr lang="cs-CZ" dirty="0"/>
              <a:t> </a:t>
            </a:r>
            <a:r>
              <a:rPr lang="cs-CZ" dirty="0" err="1"/>
              <a:t>kinds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software </a:t>
            </a:r>
            <a:r>
              <a:rPr lang="cs-CZ" dirty="0" err="1"/>
              <a:t>elements</a:t>
            </a:r>
            <a:r>
              <a:rPr lang="cs-CZ" dirty="0"/>
              <a:t> and relations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them</a:t>
            </a:r>
            <a:endParaRPr dirty="0"/>
          </a:p>
          <a:p>
            <a:pPr marL="342900" indent="-387350">
              <a:spcBef>
                <a:spcPts val="0"/>
              </a:spcBef>
              <a:buSzPts val="1600"/>
            </a:pPr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cs-CZ" dirty="0" err="1"/>
              <a:t>omits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elements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reasoning</a:t>
            </a:r>
            <a:endParaRPr dirty="0"/>
          </a:p>
          <a:p>
            <a:pPr marL="342900" indent="-387350">
              <a:spcBef>
                <a:spcPts val="640"/>
              </a:spcBef>
              <a:buSzPts val="1600"/>
            </a:pP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simply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deal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complexity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once</a:t>
            </a:r>
            <a:endParaRPr dirty="0"/>
          </a:p>
        </p:txBody>
      </p:sp>
      <p:sp>
        <p:nvSpPr>
          <p:cNvPr id="547" name="Google Shape;547;p1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48" name="Google Shape;548;p1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System – Architecture</a:t>
            </a:r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cs-CZ" b="1">
                <a:solidFill>
                  <a:srgbClr val="8DC63F"/>
                </a:solidFill>
              </a:rPr>
              <a:t>What is the relationship between software system and software architecture?</a:t>
            </a:r>
            <a:endParaRPr b="1">
              <a:solidFill>
                <a:srgbClr val="8DC63F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700"/>
              <a:buNone/>
            </a:pPr>
            <a:endParaRPr sz="14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Can a system exist without an architecture?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Can an architecture exist without a system?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Who creates the system? Who creates the architecture</a:t>
            </a:r>
            <a:endParaRPr/>
          </a:p>
          <a:p>
            <a:pPr marL="342900" lvl="0" indent="-298450" algn="l" rtl="0">
              <a:spcBef>
                <a:spcPts val="280"/>
              </a:spcBef>
              <a:spcAft>
                <a:spcPts val="0"/>
              </a:spcAft>
              <a:buSzPts val="700"/>
              <a:buNone/>
            </a:pPr>
            <a:endParaRPr sz="14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1600"/>
              <a:buNone/>
            </a:pPr>
            <a:r>
              <a:rPr lang="cs-CZ" b="1">
                <a:solidFill>
                  <a:srgbClr val="8DC63F"/>
                </a:solidFill>
              </a:rPr>
              <a:t>What are we missing?</a:t>
            </a:r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3865f1ca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Dataset</a:t>
            </a:r>
            <a:endParaRPr/>
          </a:p>
        </p:txBody>
      </p:sp>
      <p:sp>
        <p:nvSpPr>
          <p:cNvPr id="116" name="Google Shape;116;g9a3865f1ca_0_1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117" name="Google Shape;117;g9a3865f1ca_0_1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</a:t>
            </a:fld>
            <a:endParaRPr/>
          </a:p>
        </p:txBody>
      </p:sp>
      <p:graphicFrame>
        <p:nvGraphicFramePr>
          <p:cNvPr id="118" name="Google Shape;118;g9a3865f1ca_0_16"/>
          <p:cNvGraphicFramePr/>
          <p:nvPr/>
        </p:nvGraphicFramePr>
        <p:xfrm>
          <a:off x="457200" y="2046250"/>
          <a:ext cx="4114800" cy="1188630"/>
        </p:xfrm>
        <a:graphic>
          <a:graphicData uri="http://schemas.openxmlformats.org/drawingml/2006/table">
            <a:tbl>
              <a:tblPr>
                <a:noFill/>
                <a:tableStyleId>{1DF08088-5955-4CDF-AD3A-F51DDDD2B046}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University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Headquarters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Rector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g9a3865f1ca_0_16"/>
          <p:cNvGraphicFramePr/>
          <p:nvPr>
            <p:extLst>
              <p:ext uri="{D42A27DB-BD31-4B8C-83A1-F6EECF244321}">
                <p14:modId xmlns:p14="http://schemas.microsoft.com/office/powerpoint/2010/main" val="3029702576"/>
              </p:ext>
            </p:extLst>
          </p:nvPr>
        </p:nvGraphicFramePr>
        <p:xfrm>
          <a:off x="4678822" y="4009850"/>
          <a:ext cx="3545328" cy="1188630"/>
        </p:xfrm>
        <a:graphic>
          <a:graphicData uri="http://schemas.openxmlformats.org/drawingml/2006/table">
            <a:tbl>
              <a:tblPr>
                <a:noFill/>
                <a:tableStyleId>{1DF08088-5955-4CDF-AD3A-F51DDDD2B046}</a:tableStyleId>
              </a:tblPr>
              <a:tblGrid>
                <a:gridCol w="84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/>
                        <a:t>Teacher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Personal Number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dirty="0"/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Architecture includes Behavior</a:t>
            </a:r>
            <a:endParaRPr/>
          </a:p>
        </p:txBody>
      </p:sp>
      <p:sp>
        <p:nvSpPr>
          <p:cNvPr id="564" name="Google Shape;564;p2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behavior of each element is part of the architecture when the knowledge of that behavior is important to reason about the system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/>
              <a:t>this behavior must be documented as part of the documentation of the architecture</a:t>
            </a:r>
            <a:endParaRPr/>
          </a:p>
        </p:txBody>
      </p:sp>
      <p:sp>
        <p:nvSpPr>
          <p:cNvPr id="565" name="Google Shape;565;p2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66" name="Google Shape;566;p2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Why software architecture?</a:t>
            </a:r>
            <a:endParaRPr/>
          </a:p>
        </p:txBody>
      </p:sp>
      <p:sp>
        <p:nvSpPr>
          <p:cNvPr id="572" name="Google Shape;572;p2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20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❑"/>
            </a:pPr>
            <a:r>
              <a:rPr lang="cs-CZ" sz="2800"/>
              <a:t>The architecture is a bridge between the business goals and the final resulting system.</a:t>
            </a:r>
            <a:endParaRPr sz="2800"/>
          </a:p>
        </p:txBody>
      </p:sp>
      <p:sp>
        <p:nvSpPr>
          <p:cNvPr id="573" name="Google Shape;573;p2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74" name="Google Shape;574;p2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Why software architecture?</a:t>
            </a:r>
            <a:endParaRPr/>
          </a:p>
        </p:txBody>
      </p:sp>
      <p:sp>
        <p:nvSpPr>
          <p:cNvPr id="580" name="Google Shape;580;p2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inhibits</a:t>
            </a:r>
            <a:r>
              <a:rPr lang="cs-CZ" sz="2300" dirty="0"/>
              <a:t> </a:t>
            </a:r>
            <a:r>
              <a:rPr lang="cs-CZ" sz="2300" dirty="0" err="1"/>
              <a:t>or</a:t>
            </a:r>
            <a:r>
              <a:rPr lang="cs-CZ" sz="2300" dirty="0"/>
              <a:t> </a:t>
            </a:r>
            <a:r>
              <a:rPr lang="cs-CZ" sz="2300" dirty="0" err="1"/>
              <a:t>enables</a:t>
            </a:r>
            <a:r>
              <a:rPr lang="cs-CZ" sz="2300" dirty="0"/>
              <a:t> </a:t>
            </a:r>
            <a:r>
              <a:rPr lang="cs-CZ" sz="2300" dirty="0" err="1"/>
              <a:t>system’s</a:t>
            </a:r>
            <a:r>
              <a:rPr lang="cs-CZ" sz="2300" dirty="0"/>
              <a:t> </a:t>
            </a:r>
            <a:r>
              <a:rPr lang="cs-CZ" sz="2300" dirty="0" err="1"/>
              <a:t>qualities</a:t>
            </a:r>
            <a:r>
              <a:rPr lang="cs-CZ" sz="2300" dirty="0"/>
              <a:t> and </a:t>
            </a:r>
            <a:r>
              <a:rPr lang="cs-CZ" sz="2300" dirty="0" err="1"/>
              <a:t>enables</a:t>
            </a:r>
            <a:r>
              <a:rPr lang="cs-CZ" sz="2300" dirty="0"/>
              <a:t> </a:t>
            </a:r>
            <a:r>
              <a:rPr lang="cs-CZ" sz="2300" dirty="0" err="1"/>
              <a:t>their</a:t>
            </a:r>
            <a:r>
              <a:rPr lang="cs-CZ" sz="2300" dirty="0"/>
              <a:t> early </a:t>
            </a:r>
            <a:r>
              <a:rPr lang="cs-CZ" sz="2300" dirty="0" err="1"/>
              <a:t>predictions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allows</a:t>
            </a:r>
            <a:r>
              <a:rPr lang="cs-CZ" sz="2300" dirty="0"/>
              <a:t> to </a:t>
            </a:r>
            <a:r>
              <a:rPr lang="cs-CZ" sz="2300" dirty="0" err="1"/>
              <a:t>reason</a:t>
            </a:r>
            <a:r>
              <a:rPr lang="cs-CZ" sz="2300" dirty="0"/>
              <a:t> </a:t>
            </a:r>
            <a:r>
              <a:rPr lang="cs-CZ" sz="2300" dirty="0" err="1"/>
              <a:t>about</a:t>
            </a:r>
            <a:r>
              <a:rPr lang="cs-CZ" sz="2300" dirty="0"/>
              <a:t> and </a:t>
            </a:r>
            <a:r>
              <a:rPr lang="cs-CZ" sz="2300" dirty="0" err="1"/>
              <a:t>manage</a:t>
            </a:r>
            <a:r>
              <a:rPr lang="cs-CZ" sz="2300" dirty="0"/>
              <a:t> </a:t>
            </a:r>
            <a:r>
              <a:rPr lang="cs-CZ" sz="2300" dirty="0" err="1"/>
              <a:t>changes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enhances</a:t>
            </a:r>
            <a:r>
              <a:rPr lang="cs-CZ" sz="2300" dirty="0"/>
              <a:t> </a:t>
            </a:r>
            <a:r>
              <a:rPr lang="cs-CZ" sz="2300" dirty="0" err="1"/>
              <a:t>communication</a:t>
            </a:r>
            <a:r>
              <a:rPr lang="cs-CZ" sz="2300" dirty="0"/>
              <a:t> </a:t>
            </a:r>
            <a:r>
              <a:rPr lang="cs-CZ" sz="2300" dirty="0" err="1"/>
              <a:t>among</a:t>
            </a:r>
            <a:r>
              <a:rPr lang="cs-CZ" sz="2300" dirty="0"/>
              <a:t> </a:t>
            </a:r>
            <a:r>
              <a:rPr lang="cs-CZ" sz="2300" dirty="0" err="1"/>
              <a:t>stakeholders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defines</a:t>
            </a:r>
            <a:r>
              <a:rPr lang="cs-CZ" sz="2300" dirty="0"/>
              <a:t> </a:t>
            </a:r>
            <a:r>
              <a:rPr lang="cs-CZ" sz="2300" dirty="0" err="1"/>
              <a:t>constraints</a:t>
            </a:r>
            <a:r>
              <a:rPr lang="cs-CZ" sz="2300" dirty="0"/>
              <a:t> on </a:t>
            </a:r>
            <a:r>
              <a:rPr lang="cs-CZ" sz="2300" dirty="0" err="1"/>
              <a:t>an</a:t>
            </a:r>
            <a:r>
              <a:rPr lang="cs-CZ" sz="2300" dirty="0"/>
              <a:t> </a:t>
            </a:r>
            <a:r>
              <a:rPr lang="cs-CZ" sz="2300" dirty="0" err="1"/>
              <a:t>implementation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influences</a:t>
            </a:r>
            <a:r>
              <a:rPr lang="cs-CZ" sz="2300" dirty="0"/>
              <a:t> </a:t>
            </a:r>
            <a:r>
              <a:rPr lang="cs-CZ" sz="2300" dirty="0" err="1"/>
              <a:t>organizational</a:t>
            </a:r>
            <a:r>
              <a:rPr lang="cs-CZ" sz="2300" dirty="0"/>
              <a:t> </a:t>
            </a:r>
            <a:r>
              <a:rPr lang="cs-CZ" sz="2300" dirty="0" err="1"/>
              <a:t>structure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enables</a:t>
            </a:r>
            <a:r>
              <a:rPr lang="cs-CZ" sz="2300" dirty="0"/>
              <a:t> </a:t>
            </a:r>
            <a:r>
              <a:rPr lang="cs-CZ" sz="2300" dirty="0" err="1"/>
              <a:t>evolutionary</a:t>
            </a:r>
            <a:r>
              <a:rPr lang="cs-CZ" sz="2300" dirty="0"/>
              <a:t> </a:t>
            </a:r>
            <a:r>
              <a:rPr lang="cs-CZ" sz="2300" dirty="0" err="1"/>
              <a:t>prototyping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helps</a:t>
            </a:r>
            <a:r>
              <a:rPr lang="cs-CZ" sz="2300" dirty="0"/>
              <a:t> to </a:t>
            </a:r>
            <a:r>
              <a:rPr lang="cs-CZ" sz="2300" dirty="0" err="1"/>
              <a:t>improve</a:t>
            </a:r>
            <a:r>
              <a:rPr lang="cs-CZ" sz="2300" dirty="0"/>
              <a:t> </a:t>
            </a:r>
            <a:r>
              <a:rPr lang="cs-CZ" sz="2300" dirty="0" err="1"/>
              <a:t>cost</a:t>
            </a:r>
            <a:r>
              <a:rPr lang="cs-CZ" sz="2300" dirty="0"/>
              <a:t> and </a:t>
            </a:r>
            <a:r>
              <a:rPr lang="cs-CZ" sz="2300" dirty="0" err="1"/>
              <a:t>schedule</a:t>
            </a:r>
            <a:r>
              <a:rPr lang="cs-CZ" sz="2300" dirty="0"/>
              <a:t> </a:t>
            </a:r>
            <a:r>
              <a:rPr lang="cs-CZ" sz="2300" dirty="0" err="1"/>
              <a:t>estimates</a:t>
            </a:r>
            <a:r>
              <a:rPr lang="cs-CZ" sz="2300" dirty="0"/>
              <a:t>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can</a:t>
            </a:r>
            <a:r>
              <a:rPr lang="cs-CZ" sz="2300" dirty="0"/>
              <a:t> </a:t>
            </a:r>
            <a:r>
              <a:rPr lang="cs-CZ" sz="2300" dirty="0" err="1"/>
              <a:t>be</a:t>
            </a:r>
            <a:r>
              <a:rPr lang="cs-CZ" sz="2300" dirty="0"/>
              <a:t> </a:t>
            </a:r>
            <a:r>
              <a:rPr lang="cs-CZ" sz="2300" dirty="0" err="1"/>
              <a:t>created</a:t>
            </a:r>
            <a:r>
              <a:rPr lang="cs-CZ" sz="2300" dirty="0"/>
              <a:t> as a </a:t>
            </a:r>
            <a:r>
              <a:rPr lang="cs-CZ" sz="2300" dirty="0" err="1"/>
              <a:t>transferable</a:t>
            </a:r>
            <a:r>
              <a:rPr lang="cs-CZ" sz="2300" dirty="0"/>
              <a:t>, </a:t>
            </a:r>
            <a:r>
              <a:rPr lang="cs-CZ" sz="2300" dirty="0" err="1"/>
              <a:t>reusable</a:t>
            </a:r>
            <a:r>
              <a:rPr lang="cs-CZ" sz="2300" dirty="0"/>
              <a:t> model </a:t>
            </a:r>
            <a:r>
              <a:rPr lang="cs-CZ" sz="2300" dirty="0" err="1"/>
              <a:t>that</a:t>
            </a:r>
            <a:r>
              <a:rPr lang="cs-CZ" sz="2300" dirty="0"/>
              <a:t> </a:t>
            </a:r>
            <a:r>
              <a:rPr lang="cs-CZ" sz="2300" dirty="0" err="1"/>
              <a:t>forms</a:t>
            </a:r>
            <a:r>
              <a:rPr lang="cs-CZ" sz="2300" dirty="0"/>
              <a:t> </a:t>
            </a:r>
            <a:r>
              <a:rPr lang="cs-CZ" sz="2300" dirty="0" err="1"/>
              <a:t>the</a:t>
            </a:r>
            <a:r>
              <a:rPr lang="cs-CZ" sz="2300" dirty="0"/>
              <a:t> </a:t>
            </a:r>
            <a:r>
              <a:rPr lang="cs-CZ" sz="2300" dirty="0" err="1"/>
              <a:t>heart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a </a:t>
            </a:r>
            <a:r>
              <a:rPr lang="cs-CZ" sz="2300" dirty="0" err="1"/>
              <a:t>product</a:t>
            </a:r>
            <a:r>
              <a:rPr lang="cs-CZ" sz="2300" dirty="0"/>
              <a:t> line.</a:t>
            </a:r>
            <a:endParaRPr dirty="0"/>
          </a:p>
          <a:p>
            <a:pPr marL="514350" lvl="0" indent="-514350" algn="l" rtl="0">
              <a:spcBef>
                <a:spcPts val="46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cs-CZ" sz="2300" dirty="0"/>
              <a:t>An </a:t>
            </a:r>
            <a:r>
              <a:rPr lang="cs-CZ" sz="2300" dirty="0" err="1"/>
              <a:t>architecture</a:t>
            </a:r>
            <a:r>
              <a:rPr lang="cs-CZ" sz="2300" dirty="0"/>
              <a:t> </a:t>
            </a:r>
            <a:r>
              <a:rPr lang="cs-CZ" sz="2300" dirty="0" err="1"/>
              <a:t>can</a:t>
            </a:r>
            <a:r>
              <a:rPr lang="cs-CZ" sz="2300" dirty="0"/>
              <a:t> </a:t>
            </a:r>
            <a:r>
              <a:rPr lang="cs-CZ" sz="2300" dirty="0" err="1"/>
              <a:t>be</a:t>
            </a:r>
            <a:r>
              <a:rPr lang="cs-CZ" sz="2300" dirty="0"/>
              <a:t> </a:t>
            </a:r>
            <a:r>
              <a:rPr lang="cs-CZ" sz="2300" dirty="0" err="1"/>
              <a:t>the</a:t>
            </a:r>
            <a:r>
              <a:rPr lang="cs-CZ" sz="2300" dirty="0"/>
              <a:t> </a:t>
            </a:r>
            <a:r>
              <a:rPr lang="cs-CZ" sz="2300" dirty="0" err="1"/>
              <a:t>foundation</a:t>
            </a:r>
            <a:r>
              <a:rPr lang="cs-CZ" sz="2300" dirty="0"/>
              <a:t> </a:t>
            </a:r>
            <a:r>
              <a:rPr lang="cs-CZ" sz="2300" dirty="0" err="1"/>
              <a:t>for</a:t>
            </a:r>
            <a:r>
              <a:rPr lang="cs-CZ" sz="2300" dirty="0"/>
              <a:t> </a:t>
            </a:r>
            <a:r>
              <a:rPr lang="cs-CZ" sz="2300" dirty="0" err="1"/>
              <a:t>training</a:t>
            </a:r>
            <a:r>
              <a:rPr lang="cs-CZ" sz="2300" dirty="0"/>
              <a:t> a </a:t>
            </a:r>
            <a:r>
              <a:rPr lang="cs-CZ" sz="2300" dirty="0" err="1"/>
              <a:t>new</a:t>
            </a:r>
            <a:r>
              <a:rPr lang="cs-CZ" sz="2300" dirty="0"/>
              <a:t> team </a:t>
            </a:r>
            <a:r>
              <a:rPr lang="cs-CZ" sz="2300" dirty="0" err="1"/>
              <a:t>member</a:t>
            </a:r>
            <a:r>
              <a:rPr lang="cs-CZ" sz="2300" dirty="0"/>
              <a:t>.</a:t>
            </a:r>
            <a:endParaRPr dirty="0"/>
          </a:p>
        </p:txBody>
      </p:sp>
      <p:sp>
        <p:nvSpPr>
          <p:cNvPr id="581" name="Google Shape;581;p2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582" name="Google Shape;582;p2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Architectures - Introduction</a:t>
            </a:r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722313" y="3588204"/>
            <a:ext cx="7772400" cy="218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End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solidFill>
                  <a:schemeClr val="tx1"/>
                </a:solidFill>
              </a:rPr>
              <a:t>Check </a:t>
            </a:r>
            <a:r>
              <a:rPr lang="cs-CZ" sz="2000" b="0" dirty="0">
                <a:solidFill>
                  <a:schemeClr val="tx1"/>
                </a:solidFill>
              </a:rPr>
              <a:t>out </a:t>
            </a:r>
            <a:r>
              <a:rPr lang="en-US" sz="2000" b="0" dirty="0">
                <a:solidFill>
                  <a:schemeClr val="tx1"/>
                </a:solidFill>
                <a:hlinkClick r:id="rId3"/>
              </a:rPr>
              <a:t>https://www.ksi.mff.cuni.cz/</a:t>
            </a:r>
            <a:r>
              <a:rPr lang="en-US" sz="2000" b="0" dirty="0">
                <a:solidFill>
                  <a:schemeClr val="tx1"/>
                </a:solidFill>
              </a:rPr>
              <a:t> for amazing student project topics and bachelor’s, master’s and doctoral theses.</a:t>
            </a:r>
            <a:endParaRPr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a3865f1ca_0_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5</a:t>
            </a:fld>
            <a:endParaRPr/>
          </a:p>
        </p:txBody>
      </p:sp>
      <p:pic>
        <p:nvPicPr>
          <p:cNvPr id="126" name="Google Shape;126;g9a3865f1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" y="86925"/>
            <a:ext cx="7969249" cy="62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3865f1ca_0_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Dataset</a:t>
            </a:r>
            <a:endParaRPr/>
          </a:p>
        </p:txBody>
      </p:sp>
      <p:sp>
        <p:nvSpPr>
          <p:cNvPr id="132" name="Google Shape;132;g9a3865f1ca_0_2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NSWI130 - Lecture 2 - What is Software Architecture</a:t>
            </a:r>
            <a:endParaRPr/>
          </a:p>
        </p:txBody>
      </p:sp>
      <p:sp>
        <p:nvSpPr>
          <p:cNvPr id="133" name="Google Shape;133;g9a3865f1ca_0_2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6</a:t>
            </a:fld>
            <a:endParaRPr/>
          </a:p>
        </p:txBody>
      </p:sp>
      <p:graphicFrame>
        <p:nvGraphicFramePr>
          <p:cNvPr id="134" name="Google Shape;134;g9a3865f1ca_0_26"/>
          <p:cNvGraphicFramePr/>
          <p:nvPr/>
        </p:nvGraphicFramePr>
        <p:xfrm>
          <a:off x="2514600" y="1461375"/>
          <a:ext cx="4114800" cy="1188630"/>
        </p:xfrm>
        <a:graphic>
          <a:graphicData uri="http://schemas.openxmlformats.org/drawingml/2006/table">
            <a:tbl>
              <a:tblPr>
                <a:noFill/>
                <a:tableStyleId>{1DF08088-5955-4CDF-AD3A-F51DDDD2B046}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Headquarters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Rector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Google Shape;135;g9a3865f1ca_0_26"/>
          <p:cNvSpPr txBox="1"/>
          <p:nvPr/>
        </p:nvSpPr>
        <p:spPr>
          <a:xfrm>
            <a:off x="286500" y="3807363"/>
            <a:ext cx="2228100" cy="94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name,headquarters,rector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…,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…,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g9a3865f1ca_0_26"/>
          <p:cNvSpPr txBox="1"/>
          <p:nvPr/>
        </p:nvSpPr>
        <p:spPr>
          <a:xfrm>
            <a:off x="2771775" y="4240250"/>
            <a:ext cx="3224700" cy="165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&lt;universities&gt;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&lt;university&gt;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  &lt;name&gt;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&lt;/name&gt;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  &lt;headquarters&gt;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&lt;/headquarters&gt;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  &lt;rector&gt;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&lt;/rector&gt;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&lt;/university&gt;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&lt;/universities&gt;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g9a3865f1ca_0_26"/>
          <p:cNvSpPr txBox="1"/>
          <p:nvPr/>
        </p:nvSpPr>
        <p:spPr>
          <a:xfrm>
            <a:off x="6462025" y="3690375"/>
            <a:ext cx="2178900" cy="117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"name": "…",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"headquarters": "…",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"rector": "…"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" name="Google Shape;138;g9a3865f1ca_0_26"/>
          <p:cNvCxnSpPr>
            <a:endCxn id="135" idx="0"/>
          </p:cNvCxnSpPr>
          <p:nvPr/>
        </p:nvCxnSpPr>
        <p:spPr>
          <a:xfrm flipH="1">
            <a:off x="1400550" y="2641263"/>
            <a:ext cx="3202800" cy="11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g9a3865f1ca_0_26"/>
          <p:cNvCxnSpPr>
            <a:endCxn id="136" idx="0"/>
          </p:cNvCxnSpPr>
          <p:nvPr/>
        </p:nvCxnSpPr>
        <p:spPr>
          <a:xfrm flipH="1">
            <a:off x="4384125" y="2641250"/>
            <a:ext cx="238200" cy="159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g9a3865f1ca_0_26"/>
          <p:cNvCxnSpPr>
            <a:endCxn id="137" idx="0"/>
          </p:cNvCxnSpPr>
          <p:nvPr/>
        </p:nvCxnSpPr>
        <p:spPr>
          <a:xfrm>
            <a:off x="4622275" y="2641275"/>
            <a:ext cx="2929200" cy="10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3865f1ca_0_4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7</a:t>
            </a:fld>
            <a:endParaRPr/>
          </a:p>
        </p:txBody>
      </p:sp>
      <p:pic>
        <p:nvPicPr>
          <p:cNvPr id="147" name="Google Shape;147;g9a3865f1c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" y="86925"/>
            <a:ext cx="7969249" cy="62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3865f1ca_0_4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8</a:t>
            </a:fld>
            <a:endParaRPr/>
          </a:p>
        </p:txBody>
      </p:sp>
      <p:sp>
        <p:nvSpPr>
          <p:cNvPr id="154" name="Google Shape;154;g9a3865f1ca_0_48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155" name="Google Shape;155;g9a3865f1ca_0_48"/>
          <p:cNvSpPr/>
          <p:nvPr/>
        </p:nvSpPr>
        <p:spPr>
          <a:xfrm>
            <a:off x="2452650" y="2109575"/>
            <a:ext cx="1792200" cy="71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Search dataset</a:t>
            </a:r>
            <a:endParaRPr/>
          </a:p>
        </p:txBody>
      </p:sp>
      <p:sp>
        <p:nvSpPr>
          <p:cNvPr id="156" name="Google Shape;156;g9a3865f1ca_0_48"/>
          <p:cNvSpPr/>
          <p:nvPr/>
        </p:nvSpPr>
        <p:spPr>
          <a:xfrm>
            <a:off x="4855000" y="2826575"/>
            <a:ext cx="1792200" cy="71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Register dataset</a:t>
            </a:r>
            <a:endParaRPr/>
          </a:p>
        </p:txBody>
      </p:sp>
      <p:sp>
        <p:nvSpPr>
          <p:cNvPr id="157" name="Google Shape;157;g9a3865f1ca_0_48"/>
          <p:cNvSpPr/>
          <p:nvPr/>
        </p:nvSpPr>
        <p:spPr>
          <a:xfrm>
            <a:off x="3114550" y="3166250"/>
            <a:ext cx="1792200" cy="71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Unregister dataset</a:t>
            </a:r>
            <a:endParaRPr/>
          </a:p>
        </p:txBody>
      </p:sp>
      <p:sp>
        <p:nvSpPr>
          <p:cNvPr id="158" name="Google Shape;158;g9a3865f1ca_0_48"/>
          <p:cNvSpPr/>
          <p:nvPr/>
        </p:nvSpPr>
        <p:spPr>
          <a:xfrm>
            <a:off x="4855000" y="4147400"/>
            <a:ext cx="1792200" cy="71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Report quality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3865f1ca_0_6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9</a:t>
            </a:fld>
            <a:endParaRPr/>
          </a:p>
        </p:txBody>
      </p:sp>
      <p:sp>
        <p:nvSpPr>
          <p:cNvPr id="165" name="Google Shape;165;g9a3865f1ca_0_60"/>
          <p:cNvSpPr/>
          <p:nvPr/>
        </p:nvSpPr>
        <p:spPr>
          <a:xfrm>
            <a:off x="1660250" y="1226325"/>
            <a:ext cx="5867400" cy="40938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/>
              <a:t>National Open Data Catalog</a:t>
            </a:r>
            <a:endParaRPr sz="2400"/>
          </a:p>
        </p:txBody>
      </p:sp>
      <p:sp>
        <p:nvSpPr>
          <p:cNvPr id="166" name="Google Shape;166;g9a3865f1ca_0_60"/>
          <p:cNvSpPr/>
          <p:nvPr/>
        </p:nvSpPr>
        <p:spPr>
          <a:xfrm>
            <a:off x="2452650" y="2109575"/>
            <a:ext cx="1792200" cy="717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solidFill>
                  <a:srgbClr val="B7B7B7"/>
                </a:solidFill>
              </a:rPr>
              <a:t>Search dataset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7" name="Google Shape;167;g9a3865f1ca_0_60"/>
          <p:cNvSpPr/>
          <p:nvPr/>
        </p:nvSpPr>
        <p:spPr>
          <a:xfrm>
            <a:off x="4855000" y="2826575"/>
            <a:ext cx="1792200" cy="717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solidFill>
                  <a:srgbClr val="B7B7B7"/>
                </a:solidFill>
              </a:rPr>
              <a:t>Register dataset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8" name="Google Shape;168;g9a3865f1ca_0_60"/>
          <p:cNvSpPr/>
          <p:nvPr/>
        </p:nvSpPr>
        <p:spPr>
          <a:xfrm>
            <a:off x="3114550" y="3166250"/>
            <a:ext cx="1792200" cy="717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solidFill>
                  <a:srgbClr val="B7B7B7"/>
                </a:solidFill>
              </a:rPr>
              <a:t>Unregister dataset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9" name="Google Shape;169;g9a3865f1ca_0_60"/>
          <p:cNvSpPr/>
          <p:nvPr/>
        </p:nvSpPr>
        <p:spPr>
          <a:xfrm>
            <a:off x="4855000" y="4147400"/>
            <a:ext cx="1792200" cy="717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solidFill>
                  <a:srgbClr val="B7B7B7"/>
                </a:solidFill>
              </a:rPr>
              <a:t>Report quality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1334</Words>
  <Application>Microsoft Office PowerPoint</Application>
  <PresentationFormat>On-screen Show (4:3)</PresentationFormat>
  <Paragraphs>387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Noto Sans Symbols</vt:lpstr>
      <vt:lpstr>S patičkou</vt:lpstr>
      <vt:lpstr>Software System Architectures (NSWI130) What is software architecture</vt:lpstr>
      <vt:lpstr>Running example</vt:lpstr>
      <vt:lpstr>Open Data</vt:lpstr>
      <vt:lpstr>Dataset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Software Architecture?</vt:lpstr>
      <vt:lpstr>What is Software Architecture</vt:lpstr>
      <vt:lpstr>Architecture = Set of Software Structures</vt:lpstr>
      <vt:lpstr>Kinds of Architectural Structures</vt:lpstr>
      <vt:lpstr>PowerPoint Presentation</vt:lpstr>
      <vt:lpstr>Kinds of Architectural Structures</vt:lpstr>
      <vt:lpstr>Kinds of Architectural Structures</vt:lpstr>
      <vt:lpstr>Which Structures are Architectural</vt:lpstr>
      <vt:lpstr>Architecture = Abstraction</vt:lpstr>
      <vt:lpstr>System – Architecture</vt:lpstr>
      <vt:lpstr>Architecture includes Behavior</vt:lpstr>
      <vt:lpstr>Why software architecture?</vt:lpstr>
      <vt:lpstr>Why software architecture?</vt:lpstr>
      <vt:lpstr>The End  Check out https://www.ksi.mff.cuni.cz/ for amazing student project topics and bachelor’s, master’s and doctoral theses.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What is software architecture</dc:title>
  <dc:creator>martin</dc:creator>
  <cp:lastModifiedBy>Martin Nečaský</cp:lastModifiedBy>
  <cp:revision>3</cp:revision>
  <dcterms:modified xsi:type="dcterms:W3CDTF">2022-09-29T11:52:50Z</dcterms:modified>
</cp:coreProperties>
</file>