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h6WsShVE0W1o4IoGASa2duW/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ečaský" userId="4d5b1f2d-d072-4f2f-b575-b96d99ede51e" providerId="ADAL" clId="{AD3EF133-C4AF-4142-AB08-7290EF768FA6}"/>
    <pc:docChg chg="modSld">
      <pc:chgData name="Martin Nečaský" userId="4d5b1f2d-d072-4f2f-b575-b96d99ede51e" providerId="ADAL" clId="{AD3EF133-C4AF-4142-AB08-7290EF768FA6}" dt="2022-10-27T11:57:13.778" v="0" actId="20577"/>
      <pc:docMkLst>
        <pc:docMk/>
      </pc:docMkLst>
      <pc:sldChg chg="modSp mod">
        <pc:chgData name="Martin Nečaský" userId="4d5b1f2d-d072-4f2f-b575-b96d99ede51e" providerId="ADAL" clId="{AD3EF133-C4AF-4142-AB08-7290EF768FA6}" dt="2022-10-27T11:57:13.778" v="0" actId="20577"/>
        <pc:sldMkLst>
          <pc:docMk/>
          <pc:sldMk cId="0" sldId="274"/>
        </pc:sldMkLst>
        <pc:spChg chg="mod">
          <ac:chgData name="Martin Nečaský" userId="4d5b1f2d-d072-4f2f-b575-b96d99ede51e" providerId="ADAL" clId="{AD3EF133-C4AF-4142-AB08-7290EF768FA6}" dt="2022-10-27T11:57:13.778" v="0" actId="20577"/>
          <ac:spMkLst>
            <pc:docMk/>
            <pc:sldMk cId="0" sldId="274"/>
            <ac:spMk id="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670a06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a4670a06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670a06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a4670a06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670a062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4670a062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a4670a062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9d58bb3d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9d58bb3d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9d58bb3d7b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4670a062a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4670a062a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a4670a062a_0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670a062a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670a062a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a4670a062a_0_3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4670a062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4670a062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4670a062a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670a062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670a062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a4670a062a_0_3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4670a062a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4670a062a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a4670a062a_0_3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4670a062a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718" y="685838"/>
            <a:ext cx="50067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a4670a062a_0_34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a4670a062a_0_341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d58bb3d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9d58bb3d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9d58bb3d7b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d58bb3d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d58bb3d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9d58bb3d7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58bb3d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58bb3d7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d58bb3d7b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d58bb3d7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d58bb3d7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9d58bb3d7b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3c1aff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3c1aff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a43c1aff5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3c1aff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3c1aff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a43c1aff5e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9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960"/>
              </a:srgbClr>
            </a:outerShdw>
          </a:effectLst>
        </p:spPr>
      </p:pic>
      <p:sp>
        <p:nvSpPr>
          <p:cNvPr id="21" name="Google Shape;21;p19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❑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18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18" descr="D:\Skola\XRG grafika\XRG - XML and web eng\PNG transparentní pozadí\Logo XRG and XML -10.png"/>
            <p:cNvPicPr preferRelativeResize="0"/>
            <p:nvPr/>
          </p:nvPicPr>
          <p:blipFill rotWithShape="1">
            <a:blip r:embed="rId4">
              <a:alphaModFix/>
            </a:blip>
            <a:srcRect l="12138" t="35972" r="9219" b="4831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❑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5">
            <a:alphaModFix/>
          </a:blip>
          <a:srcRect l="27126" t="33051" r="32183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Quality Attributes</a:t>
            </a:r>
            <a:endParaRPr sz="280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 Definition</a:t>
            </a: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 quality attribute (QA) is a measurable or testable property of a system that is used to indicate how well the system satisfies a quality requirement of a stakeholder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QA = measure of “goodness” of a system’s functionality along some dimension of interest of a stakeholder</a:t>
            </a: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Examples</a:t>
            </a: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"When the user presses the green button the options dialog appears"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36550" algn="l" rtl="0">
              <a:spcBef>
                <a:spcPts val="560"/>
              </a:spcBef>
              <a:spcAft>
                <a:spcPts val="0"/>
              </a:spcAft>
              <a:buSzPts val="1500"/>
              <a:buChar char="❑"/>
            </a:pPr>
            <a:r>
              <a:rPr lang="en-US" sz="2600"/>
              <a:t>performance QA - how quickly the dialog will appear</a:t>
            </a:r>
            <a:endParaRPr sz="2600"/>
          </a:p>
        </p:txBody>
      </p:sp>
      <p:sp>
        <p:nvSpPr>
          <p:cNvPr id="122" name="Google Shape;122;p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670a062a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Examples</a:t>
            </a:r>
            <a:endParaRPr/>
          </a:p>
        </p:txBody>
      </p:sp>
      <p:sp>
        <p:nvSpPr>
          <p:cNvPr id="128" name="Google Shape;128;ga4670a062a_0_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"When the user presses the green button the options dialog appears"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36550" algn="l" rtl="0">
              <a:spcBef>
                <a:spcPts val="560"/>
              </a:spcBef>
              <a:spcAft>
                <a:spcPts val="0"/>
              </a:spcAft>
              <a:buSzPts val="1500"/>
              <a:buChar char="❑"/>
            </a:pPr>
            <a:r>
              <a:rPr lang="en-US" sz="2600"/>
              <a:t>performance QA - how quickly the dialog will appear</a:t>
            </a:r>
            <a:endParaRPr sz="2600"/>
          </a:p>
          <a:p>
            <a:pPr marL="342900" lvl="0" indent="-336550" algn="l" rtl="0">
              <a:spcBef>
                <a:spcPts val="560"/>
              </a:spcBef>
              <a:spcAft>
                <a:spcPts val="0"/>
              </a:spcAft>
              <a:buSzPts val="1500"/>
              <a:buChar char="❑"/>
            </a:pPr>
            <a:r>
              <a:rPr lang="en-US" sz="2600"/>
              <a:t>availability QA - how often the function will fail and how quickly it will be repaired</a:t>
            </a:r>
            <a:endParaRPr sz="2600"/>
          </a:p>
        </p:txBody>
      </p:sp>
      <p:sp>
        <p:nvSpPr>
          <p:cNvPr id="129" name="Google Shape;129;ga4670a062a_0_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670a062a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Examples</a:t>
            </a:r>
            <a:endParaRPr/>
          </a:p>
        </p:txBody>
      </p:sp>
      <p:sp>
        <p:nvSpPr>
          <p:cNvPr id="135" name="Google Shape;135;ga4670a062a_0_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"When the user presses the green button the options dialog appears"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36550" algn="l" rtl="0">
              <a:spcBef>
                <a:spcPts val="560"/>
              </a:spcBef>
              <a:spcAft>
                <a:spcPts val="0"/>
              </a:spcAft>
              <a:buSzPts val="1500"/>
              <a:buChar char="❑"/>
            </a:pPr>
            <a:r>
              <a:rPr lang="en-US" sz="2600"/>
              <a:t>performance QA - how quickly the dialog will appear</a:t>
            </a:r>
            <a:endParaRPr sz="2600"/>
          </a:p>
          <a:p>
            <a:pPr marL="342900" lvl="0" indent="-336550" algn="l" rtl="0">
              <a:spcBef>
                <a:spcPts val="560"/>
              </a:spcBef>
              <a:spcAft>
                <a:spcPts val="0"/>
              </a:spcAft>
              <a:buSzPts val="1500"/>
              <a:buChar char="❑"/>
            </a:pPr>
            <a:r>
              <a:rPr lang="en-US" sz="2600"/>
              <a:t>availability QA - how often the function will fail and how quickly it will be repaired</a:t>
            </a:r>
            <a:endParaRPr sz="2600"/>
          </a:p>
          <a:p>
            <a:pPr marL="342900" lvl="0" indent="-336550" algn="l" rtl="0">
              <a:spcBef>
                <a:spcPts val="560"/>
              </a:spcBef>
              <a:spcAft>
                <a:spcPts val="0"/>
              </a:spcAft>
              <a:buSzPts val="1500"/>
              <a:buChar char="❑"/>
            </a:pPr>
            <a:r>
              <a:rPr lang="en-US" sz="2600"/>
              <a:t>usability QA - how easy it is to learn this function, and how easy it is to locate this function for the user, how easy it is to revert the function</a:t>
            </a:r>
            <a:endParaRPr sz="2600"/>
          </a:p>
        </p:txBody>
      </p:sp>
      <p:sp>
        <p:nvSpPr>
          <p:cNvPr id="136" name="Google Shape;136;ga4670a062a_0_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Achieving Quality Attributes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quality attributes must be considered throughout analysis, design, implementation, and deployment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quality attributes may involve architectural but also non-architectural aspects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Achieving Performance</a:t>
            </a:r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Performance measures how long it takes to respond to requests.</a:t>
            </a:r>
            <a:endParaRPr sz="280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communication among components (</a:t>
            </a:r>
            <a:r>
              <a:rPr lang="en-US" sz="2600" b="1"/>
              <a:t>architectural</a:t>
            </a:r>
            <a:r>
              <a:rPr lang="en-US" sz="2600"/>
              <a:t>)</a:t>
            </a:r>
            <a:endParaRPr sz="26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functionality allocated to components (</a:t>
            </a:r>
            <a:r>
              <a:rPr lang="en-US" sz="2600" b="1"/>
              <a:t>architectural</a:t>
            </a:r>
            <a:r>
              <a:rPr lang="en-US" sz="2600"/>
              <a:t>)</a:t>
            </a:r>
            <a:endParaRPr sz="26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shared resources allocation (</a:t>
            </a:r>
            <a:r>
              <a:rPr lang="en-US" sz="2600" b="1"/>
              <a:t>architectural</a:t>
            </a:r>
            <a:r>
              <a:rPr lang="en-US" sz="2600"/>
              <a:t>)</a:t>
            </a:r>
            <a:endParaRPr sz="26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chosen algorithms (</a:t>
            </a:r>
            <a:r>
              <a:rPr lang="en-US" sz="2600" b="1"/>
              <a:t>non-architectural</a:t>
            </a:r>
            <a:r>
              <a:rPr lang="en-US" sz="2600"/>
              <a:t>)</a:t>
            </a:r>
            <a:endParaRPr sz="26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how algorithms are coded (</a:t>
            </a:r>
            <a:r>
              <a:rPr lang="en-US" sz="2600" b="1"/>
              <a:t>non-architectural</a:t>
            </a:r>
            <a:r>
              <a:rPr lang="en-US" sz="2600"/>
              <a:t>)</a:t>
            </a:r>
            <a:endParaRPr sz="26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Achieving </a:t>
            </a:r>
            <a:r>
              <a:rPr lang="en-US"/>
              <a:t>Modifiability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Modifiability measures how easily system can be changed.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3302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division of functionality (</a:t>
            </a:r>
            <a:r>
              <a:rPr lang="en-US" sz="2600" b="1"/>
              <a:t>architectural</a:t>
            </a:r>
            <a:r>
              <a:rPr lang="en-US" sz="2600"/>
              <a:t>)</a:t>
            </a:r>
            <a:endParaRPr sz="2600"/>
          </a:p>
          <a:p>
            <a:pPr marL="342900" lvl="0" indent="-3302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coding techniques (</a:t>
            </a:r>
            <a:r>
              <a:rPr lang="en-US" sz="2600" b="1"/>
              <a:t>non-architectural</a:t>
            </a:r>
            <a:r>
              <a:rPr lang="en-US" sz="2600"/>
              <a:t>)</a:t>
            </a:r>
            <a:endParaRPr sz="2600"/>
          </a:p>
        </p:txBody>
      </p:sp>
      <p:sp>
        <p:nvSpPr>
          <p:cNvPr id="158" name="Google Shape;158;p1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Achieving Quality Attributes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Usability measures how easily a user can accomplish a desired task.</a:t>
            </a:r>
            <a:endParaRPr sz="280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None/>
            </a:pPr>
            <a:endParaRPr/>
          </a:p>
          <a:p>
            <a:pPr marL="342900" lvl="0" indent="-36576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clear and easy to use user interface </a:t>
            </a:r>
            <a:r>
              <a:rPr lang="en-US" sz="2600" b="1"/>
              <a:t>(non-architectural)</a:t>
            </a:r>
            <a:endParaRPr sz="2600" b="1"/>
          </a:p>
          <a:p>
            <a:pPr marL="342900" lvl="0" indent="-36576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ability to cancel or undo operations </a:t>
            </a:r>
            <a:r>
              <a:rPr lang="en-US" sz="2600" b="1"/>
              <a:t>(architectural)</a:t>
            </a:r>
            <a:endParaRPr sz="2600"/>
          </a:p>
          <a:p>
            <a:pPr marL="342900" lvl="0" indent="-36576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ability to re-use previously entered data </a:t>
            </a:r>
            <a:r>
              <a:rPr lang="en-US" sz="2600" b="1"/>
              <a:t>(architectural)</a:t>
            </a:r>
            <a:endParaRPr sz="2600"/>
          </a:p>
        </p:txBody>
      </p:sp>
      <p:sp>
        <p:nvSpPr>
          <p:cNvPr id="165" name="Google Shape;165;p1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 of Architecture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architecture is critical for many qualities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architecture, by itself, is unable to achieve qualities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it provides the foundation for achieving qualities, but attention must be also paid to the non-architectural details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670a062a_0_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 </a:t>
            </a:r>
            <a:r>
              <a:rPr lang="en-US"/>
              <a:t>Attributes Classification</a:t>
            </a:r>
            <a:endParaRPr dirty="0"/>
          </a:p>
        </p:txBody>
      </p:sp>
      <p:sp>
        <p:nvSpPr>
          <p:cNvPr id="179" name="Google Shape;179;ga4670a062a_0_12"/>
          <p:cNvSpPr/>
          <p:nvPr/>
        </p:nvSpPr>
        <p:spPr>
          <a:xfrm>
            <a:off x="335350" y="2965200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system quality attributes</a:t>
            </a:r>
            <a:endParaRPr sz="2000"/>
          </a:p>
        </p:txBody>
      </p:sp>
      <p:sp>
        <p:nvSpPr>
          <p:cNvPr id="180" name="Google Shape;180;ga4670a062a_0_12"/>
          <p:cNvSpPr/>
          <p:nvPr/>
        </p:nvSpPr>
        <p:spPr>
          <a:xfrm>
            <a:off x="3506250" y="2965200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business quality attributes</a:t>
            </a:r>
            <a:endParaRPr sz="2000"/>
          </a:p>
        </p:txBody>
      </p:sp>
      <p:sp>
        <p:nvSpPr>
          <p:cNvPr id="181" name="Google Shape;181;ga4670a062a_0_12"/>
          <p:cNvSpPr/>
          <p:nvPr/>
        </p:nvSpPr>
        <p:spPr>
          <a:xfrm>
            <a:off x="6677150" y="2965200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architectural quality attributes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d58bb3d7b_0_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requirements</a:t>
            </a:r>
            <a:endParaRPr/>
          </a:p>
        </p:txBody>
      </p:sp>
      <p:sp>
        <p:nvSpPr>
          <p:cNvPr id="43" name="Google Shape;43;g9d58bb3d7b_0_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functional requirements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670a062a_0_2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Classification</a:t>
            </a:r>
            <a:endParaRPr/>
          </a:p>
        </p:txBody>
      </p:sp>
      <p:sp>
        <p:nvSpPr>
          <p:cNvPr id="188" name="Google Shape;188;ga4670a062a_0_277"/>
          <p:cNvSpPr/>
          <p:nvPr/>
        </p:nvSpPr>
        <p:spPr>
          <a:xfrm>
            <a:off x="3506250" y="1469975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system quality attributes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670a062a_0_3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Classification</a:t>
            </a:r>
            <a:endParaRPr/>
          </a:p>
        </p:txBody>
      </p:sp>
      <p:sp>
        <p:nvSpPr>
          <p:cNvPr id="195" name="Google Shape;195;ga4670a062a_0_303"/>
          <p:cNvSpPr/>
          <p:nvPr/>
        </p:nvSpPr>
        <p:spPr>
          <a:xfrm>
            <a:off x="3506250" y="1469975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system quality attributes</a:t>
            </a:r>
            <a:endParaRPr sz="2000"/>
          </a:p>
        </p:txBody>
      </p:sp>
      <p:sp>
        <p:nvSpPr>
          <p:cNvPr id="196" name="Google Shape;196;ga4670a062a_0_303"/>
          <p:cNvSpPr/>
          <p:nvPr/>
        </p:nvSpPr>
        <p:spPr>
          <a:xfrm>
            <a:off x="610650" y="2965200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run-time quality attributes</a:t>
            </a:r>
            <a:endParaRPr sz="2000"/>
          </a:p>
        </p:txBody>
      </p:sp>
      <p:sp>
        <p:nvSpPr>
          <p:cNvPr id="197" name="Google Shape;197;ga4670a062a_0_303"/>
          <p:cNvSpPr txBox="1"/>
          <p:nvPr/>
        </p:nvSpPr>
        <p:spPr>
          <a:xfrm>
            <a:off x="618225" y="3925025"/>
            <a:ext cx="2131500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ga4670a062a_0_303"/>
          <p:cNvCxnSpPr>
            <a:stCxn id="195" idx="2"/>
            <a:endCxn id="196" idx="0"/>
          </p:cNvCxnSpPr>
          <p:nvPr/>
        </p:nvCxnSpPr>
        <p:spPr>
          <a:xfrm flipH="1">
            <a:off x="1676400" y="2397575"/>
            <a:ext cx="2895600" cy="567600"/>
          </a:xfrm>
          <a:prstGeom prst="straightConnector1">
            <a:avLst/>
          </a:prstGeom>
          <a:noFill/>
          <a:ln w="38100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4670a062a_0_2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Classification</a:t>
            </a:r>
            <a:endParaRPr/>
          </a:p>
        </p:txBody>
      </p:sp>
      <p:sp>
        <p:nvSpPr>
          <p:cNvPr id="205" name="Google Shape;205;ga4670a062a_0_291"/>
          <p:cNvSpPr/>
          <p:nvPr/>
        </p:nvSpPr>
        <p:spPr>
          <a:xfrm>
            <a:off x="3506250" y="1469975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system quality attributes</a:t>
            </a:r>
            <a:endParaRPr sz="2000"/>
          </a:p>
        </p:txBody>
      </p:sp>
      <p:sp>
        <p:nvSpPr>
          <p:cNvPr id="206" name="Google Shape;206;ga4670a062a_0_291"/>
          <p:cNvSpPr/>
          <p:nvPr/>
        </p:nvSpPr>
        <p:spPr>
          <a:xfrm>
            <a:off x="610650" y="2965200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run-time quality attributes</a:t>
            </a:r>
            <a:endParaRPr sz="2000"/>
          </a:p>
        </p:txBody>
      </p:sp>
      <p:sp>
        <p:nvSpPr>
          <p:cNvPr id="207" name="Google Shape;207;ga4670a062a_0_291"/>
          <p:cNvSpPr/>
          <p:nvPr/>
        </p:nvSpPr>
        <p:spPr>
          <a:xfrm>
            <a:off x="6456475" y="2965200"/>
            <a:ext cx="21315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design-time quality attributes</a:t>
            </a:r>
            <a:endParaRPr sz="2000"/>
          </a:p>
        </p:txBody>
      </p:sp>
      <p:sp>
        <p:nvSpPr>
          <p:cNvPr id="208" name="Google Shape;208;ga4670a062a_0_291"/>
          <p:cNvSpPr txBox="1"/>
          <p:nvPr/>
        </p:nvSpPr>
        <p:spPr>
          <a:xfrm>
            <a:off x="618225" y="3925025"/>
            <a:ext cx="2131500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a4670a062a_0_291"/>
          <p:cNvCxnSpPr>
            <a:stCxn id="205" idx="2"/>
            <a:endCxn id="206" idx="0"/>
          </p:cNvCxnSpPr>
          <p:nvPr/>
        </p:nvCxnSpPr>
        <p:spPr>
          <a:xfrm flipH="1">
            <a:off x="1676400" y="2397575"/>
            <a:ext cx="2895600" cy="567600"/>
          </a:xfrm>
          <a:prstGeom prst="straightConnector1">
            <a:avLst/>
          </a:prstGeom>
          <a:noFill/>
          <a:ln w="38100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ga4670a062a_0_291"/>
          <p:cNvCxnSpPr>
            <a:stCxn id="205" idx="2"/>
            <a:endCxn id="207" idx="0"/>
          </p:cNvCxnSpPr>
          <p:nvPr/>
        </p:nvCxnSpPr>
        <p:spPr>
          <a:xfrm>
            <a:off x="4572000" y="2397575"/>
            <a:ext cx="2950200" cy="567600"/>
          </a:xfrm>
          <a:prstGeom prst="straightConnector1">
            <a:avLst/>
          </a:prstGeom>
          <a:noFill/>
          <a:ln w="38100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ga4670a062a_0_291"/>
          <p:cNvSpPr txBox="1"/>
          <p:nvPr/>
        </p:nvSpPr>
        <p:spPr>
          <a:xfrm>
            <a:off x="6456475" y="3892825"/>
            <a:ext cx="2131500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modifiability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portability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testability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reusability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integrability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670a062a_0_315"/>
          <p:cNvSpPr/>
          <p:nvPr/>
        </p:nvSpPr>
        <p:spPr>
          <a:xfrm>
            <a:off x="2207050" y="1469975"/>
            <a:ext cx="47298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business quality attributes</a:t>
            </a:r>
            <a:endParaRPr sz="2000"/>
          </a:p>
        </p:txBody>
      </p:sp>
      <p:sp>
        <p:nvSpPr>
          <p:cNvPr id="218" name="Google Shape;218;ga4670a062a_0_3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Classification</a:t>
            </a:r>
            <a:endParaRPr/>
          </a:p>
        </p:txBody>
      </p:sp>
      <p:sp>
        <p:nvSpPr>
          <p:cNvPr id="219" name="Google Shape;219;ga4670a062a_0_315"/>
          <p:cNvSpPr txBox="1"/>
          <p:nvPr/>
        </p:nvSpPr>
        <p:spPr>
          <a:xfrm>
            <a:off x="2207150" y="2397575"/>
            <a:ext cx="4729800" cy="30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time to market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cost/benefit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legacy systems reuse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ability to outsource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4670a062a_0_326"/>
          <p:cNvSpPr/>
          <p:nvPr/>
        </p:nvSpPr>
        <p:spPr>
          <a:xfrm>
            <a:off x="2207050" y="1469975"/>
            <a:ext cx="4729800" cy="927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architectural quality attributes</a:t>
            </a:r>
            <a:endParaRPr sz="2000"/>
          </a:p>
        </p:txBody>
      </p:sp>
      <p:sp>
        <p:nvSpPr>
          <p:cNvPr id="226" name="Google Shape;226;ga4670a062a_0_3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Attributes Classification</a:t>
            </a:r>
            <a:endParaRPr/>
          </a:p>
        </p:txBody>
      </p:sp>
      <p:sp>
        <p:nvSpPr>
          <p:cNvPr id="227" name="Google Shape;227;ga4670a062a_0_326"/>
          <p:cNvSpPr txBox="1"/>
          <p:nvPr/>
        </p:nvSpPr>
        <p:spPr>
          <a:xfrm>
            <a:off x="2207150" y="2397575"/>
            <a:ext cx="4729800" cy="30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correctness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completeness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buildability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conceptual integrity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Specifying Quality Requirements</a:t>
            </a: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434"/>
              </a:spcBef>
              <a:spcAft>
                <a:spcPts val="0"/>
              </a:spcAft>
              <a:buSzPts val="1400"/>
              <a:buChar char="❑"/>
            </a:pPr>
            <a:r>
              <a:rPr lang="en-US" dirty="0"/>
              <a:t>quality attributes do no</a:t>
            </a:r>
            <a:r>
              <a:rPr lang="cs-CZ" dirty="0"/>
              <a:t>t</a:t>
            </a:r>
            <a:r>
              <a:rPr lang="en-US" dirty="0"/>
              <a:t> specify quality requirements</a:t>
            </a:r>
            <a:endParaRPr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it is meaningless to say that system is modifiable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400"/>
              <a:buChar char="❑"/>
            </a:pPr>
            <a:r>
              <a:rPr lang="en-US" dirty="0"/>
              <a:t>it may be not clear to which quality attribute a particular aspect belongs to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Is system failure an aspect of performance, availability, security</a:t>
            </a:r>
            <a:r>
              <a:rPr lang="cs-CZ" dirty="0"/>
              <a:t>,</a:t>
            </a:r>
            <a:r>
              <a:rPr lang="en-US" dirty="0"/>
              <a:t> or usability?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 Attribute Requirement Scenario</a:t>
            </a:r>
            <a:endParaRPr dirty="0"/>
          </a:p>
        </p:txBody>
      </p:sp>
      <p:sp>
        <p:nvSpPr>
          <p:cNvPr id="241" name="Google Shape;241;p1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79512" y="3945830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3635896" y="2820309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245" name="Google Shape;245;p16"/>
          <p:cNvCxnSpPr>
            <a:stCxn id="242" idx="6"/>
            <a:endCxn id="244" idx="1"/>
          </p:cNvCxnSpPr>
          <p:nvPr/>
        </p:nvCxnSpPr>
        <p:spPr>
          <a:xfrm>
            <a:off x="1259632" y="3392996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6" name="Google Shape;246;p16"/>
          <p:cNvSpPr txBox="1"/>
          <p:nvPr/>
        </p:nvSpPr>
        <p:spPr>
          <a:xfrm>
            <a:off x="1691680" y="3203684"/>
            <a:ext cx="1512168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247" name="Google Shape;247;p16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16"/>
          <p:cNvCxnSpPr>
            <a:stCxn id="244" idx="3"/>
            <a:endCxn id="247" idx="1"/>
          </p:cNvCxnSpPr>
          <p:nvPr/>
        </p:nvCxnSpPr>
        <p:spPr>
          <a:xfrm>
            <a:off x="5364088" y="3392997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9" name="Google Shape;249;p16"/>
          <p:cNvSpPr txBox="1"/>
          <p:nvPr/>
        </p:nvSpPr>
        <p:spPr>
          <a:xfrm>
            <a:off x="3743908" y="4089846"/>
            <a:ext cx="1512168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5652120" y="3222351"/>
            <a:ext cx="1368152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7308304" y="3986305"/>
            <a:ext cx="1368152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4670a062a_0_3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259" name="Google Shape;259;ga4670a062a_0_34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60" name="Google Shape;260;ga4670a062a_0_34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d58bb3d7b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requirements</a:t>
            </a:r>
            <a:endParaRPr/>
          </a:p>
        </p:txBody>
      </p:sp>
      <p:sp>
        <p:nvSpPr>
          <p:cNvPr id="50" name="Google Shape;50;g9d58bb3d7b_0_1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functional requirements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quality requirements</a:t>
            </a:r>
            <a:endParaRPr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e.g. performance, reliability, security, availability, modifiability, interoperability, testability, interoperability,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d58bb3d7b_0_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requirements</a:t>
            </a:r>
            <a:endParaRPr/>
          </a:p>
        </p:txBody>
      </p:sp>
      <p:sp>
        <p:nvSpPr>
          <p:cNvPr id="57" name="Google Shape;57;g9d58bb3d7b_0_2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functional requirements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quality requirements</a:t>
            </a:r>
            <a:endParaRPr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e.g. performance, reliability, security, availability, modifiability, interoperability, testability, interoperability, ...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(system) constraints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58bb3d7b_0_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Functionality and quality</a:t>
            </a:r>
            <a:endParaRPr/>
          </a:p>
        </p:txBody>
      </p:sp>
      <p:sp>
        <p:nvSpPr>
          <p:cNvPr id="64" name="Google Shape;64;g9d58bb3d7b_0_29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functionality often takes the only seat in the development scheme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software projects fail not because the lack of functionalities but because of their low quality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d58bb3d7b_0_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Functionality and quality</a:t>
            </a:r>
            <a:endParaRPr/>
          </a:p>
        </p:txBody>
      </p:sp>
      <p:cxnSp>
        <p:nvCxnSpPr>
          <p:cNvPr id="71" name="Google Shape;71;g9d58bb3d7b_0_36"/>
          <p:cNvCxnSpPr/>
          <p:nvPr/>
        </p:nvCxnSpPr>
        <p:spPr>
          <a:xfrm>
            <a:off x="641325" y="4864975"/>
            <a:ext cx="7711800" cy="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g9d58bb3d7b_0_36"/>
          <p:cNvSpPr/>
          <p:nvPr/>
        </p:nvSpPr>
        <p:spPr>
          <a:xfrm>
            <a:off x="2333100" y="4590625"/>
            <a:ext cx="548700" cy="548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7B853"/>
                </a:solidFill>
              </a:rPr>
              <a:t>F1</a:t>
            </a:r>
            <a:endParaRPr sz="1300" b="1">
              <a:solidFill>
                <a:srgbClr val="97B853"/>
              </a:solidFill>
            </a:endParaRPr>
          </a:p>
        </p:txBody>
      </p:sp>
      <p:sp>
        <p:nvSpPr>
          <p:cNvPr id="73" name="Google Shape;73;g9d58bb3d7b_0_36"/>
          <p:cNvSpPr/>
          <p:nvPr/>
        </p:nvSpPr>
        <p:spPr>
          <a:xfrm>
            <a:off x="4297650" y="4590625"/>
            <a:ext cx="548700" cy="548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7B853"/>
                </a:solidFill>
              </a:rPr>
              <a:t>F2</a:t>
            </a:r>
            <a:endParaRPr sz="1300" b="1">
              <a:solidFill>
                <a:srgbClr val="97B853"/>
              </a:solidFill>
            </a:endParaRPr>
          </a:p>
        </p:txBody>
      </p:sp>
      <p:sp>
        <p:nvSpPr>
          <p:cNvPr id="74" name="Google Shape;74;g9d58bb3d7b_0_36"/>
          <p:cNvSpPr/>
          <p:nvPr/>
        </p:nvSpPr>
        <p:spPr>
          <a:xfrm>
            <a:off x="6170500" y="4590625"/>
            <a:ext cx="548700" cy="548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7B853"/>
                </a:solidFill>
              </a:rPr>
              <a:t>F3</a:t>
            </a:r>
            <a:endParaRPr sz="1300" b="1">
              <a:solidFill>
                <a:srgbClr val="97B853"/>
              </a:solidFill>
            </a:endParaRPr>
          </a:p>
        </p:txBody>
      </p:sp>
      <p:cxnSp>
        <p:nvCxnSpPr>
          <p:cNvPr id="75" name="Google Shape;75;g9d58bb3d7b_0_36"/>
          <p:cNvCxnSpPr>
            <a:stCxn id="76" idx="0"/>
            <a:endCxn id="77" idx="4"/>
          </p:cNvCxnSpPr>
          <p:nvPr/>
        </p:nvCxnSpPr>
        <p:spPr>
          <a:xfrm rot="10800000">
            <a:off x="806325" y="1835275"/>
            <a:ext cx="0" cy="31821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8" name="Google Shape;78;g9d58bb3d7b_0_36"/>
          <p:cNvSpPr txBox="1"/>
          <p:nvPr/>
        </p:nvSpPr>
        <p:spPr>
          <a:xfrm>
            <a:off x="194475" y="1183975"/>
            <a:ext cx="12237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Dimension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3c1aff5e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Functionality and quality</a:t>
            </a:r>
            <a:endParaRPr/>
          </a:p>
        </p:txBody>
      </p:sp>
      <p:cxnSp>
        <p:nvCxnSpPr>
          <p:cNvPr id="85" name="Google Shape;85;ga43c1aff5e_0_0"/>
          <p:cNvCxnSpPr/>
          <p:nvPr/>
        </p:nvCxnSpPr>
        <p:spPr>
          <a:xfrm>
            <a:off x="641325" y="4864975"/>
            <a:ext cx="7711800" cy="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ga43c1aff5e_0_0"/>
          <p:cNvSpPr/>
          <p:nvPr/>
        </p:nvSpPr>
        <p:spPr>
          <a:xfrm>
            <a:off x="2333100" y="4590625"/>
            <a:ext cx="548700" cy="548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7B853"/>
                </a:solidFill>
              </a:rPr>
              <a:t>F1</a:t>
            </a:r>
            <a:endParaRPr sz="1300" b="1">
              <a:solidFill>
                <a:srgbClr val="97B853"/>
              </a:solidFill>
            </a:endParaRPr>
          </a:p>
        </p:txBody>
      </p:sp>
      <p:sp>
        <p:nvSpPr>
          <p:cNvPr id="87" name="Google Shape;87;ga43c1aff5e_0_0"/>
          <p:cNvSpPr/>
          <p:nvPr/>
        </p:nvSpPr>
        <p:spPr>
          <a:xfrm>
            <a:off x="4297650" y="4590625"/>
            <a:ext cx="548700" cy="548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7B853"/>
                </a:solidFill>
              </a:rPr>
              <a:t>F2</a:t>
            </a:r>
            <a:endParaRPr sz="1300" b="1">
              <a:solidFill>
                <a:srgbClr val="97B853"/>
              </a:solidFill>
            </a:endParaRPr>
          </a:p>
        </p:txBody>
      </p:sp>
      <p:sp>
        <p:nvSpPr>
          <p:cNvPr id="88" name="Google Shape;88;ga43c1aff5e_0_0"/>
          <p:cNvSpPr/>
          <p:nvPr/>
        </p:nvSpPr>
        <p:spPr>
          <a:xfrm>
            <a:off x="6170500" y="4590625"/>
            <a:ext cx="548700" cy="548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7B853"/>
                </a:solidFill>
              </a:rPr>
              <a:t>F3</a:t>
            </a:r>
            <a:endParaRPr sz="1300" b="1">
              <a:solidFill>
                <a:srgbClr val="97B853"/>
              </a:solidFill>
            </a:endParaRPr>
          </a:p>
        </p:txBody>
      </p:sp>
      <p:cxnSp>
        <p:nvCxnSpPr>
          <p:cNvPr id="89" name="Google Shape;89;ga43c1aff5e_0_0"/>
          <p:cNvCxnSpPr>
            <a:stCxn id="90" idx="0"/>
            <a:endCxn id="91" idx="4"/>
          </p:cNvCxnSpPr>
          <p:nvPr/>
        </p:nvCxnSpPr>
        <p:spPr>
          <a:xfrm rot="10800000">
            <a:off x="806325" y="1835275"/>
            <a:ext cx="0" cy="31821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" name="Google Shape;92;ga43c1aff5e_0_0"/>
          <p:cNvSpPr txBox="1"/>
          <p:nvPr/>
        </p:nvSpPr>
        <p:spPr>
          <a:xfrm>
            <a:off x="194475" y="1183975"/>
            <a:ext cx="12237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Security Dimension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a43c1aff5e_0_0"/>
          <p:cNvSpPr/>
          <p:nvPr/>
        </p:nvSpPr>
        <p:spPr>
          <a:xfrm>
            <a:off x="2515950" y="3589225"/>
            <a:ext cx="183000" cy="183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97B853"/>
              </a:solidFill>
            </a:endParaRPr>
          </a:p>
        </p:txBody>
      </p:sp>
      <p:sp>
        <p:nvSpPr>
          <p:cNvPr id="94" name="Google Shape;94;ga43c1aff5e_0_0"/>
          <p:cNvSpPr/>
          <p:nvPr/>
        </p:nvSpPr>
        <p:spPr>
          <a:xfrm>
            <a:off x="6353350" y="2270525"/>
            <a:ext cx="183000" cy="183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97B85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3c1aff5e_0_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Functionality and quality</a:t>
            </a:r>
            <a:endParaRPr/>
          </a:p>
        </p:txBody>
      </p:sp>
      <p:sp>
        <p:nvSpPr>
          <p:cNvPr id="101" name="Google Shape;101;ga43c1aff5e_0_1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functionality may be achieved through the use of different architectural structures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quality attributes can never be achieved in isolation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one attribute influences other attributes</a:t>
            </a:r>
            <a:endParaRPr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e.g. performance vs maintainability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of Software Architecture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new definition of software architecture from qualitative point of view:</a:t>
            </a:r>
            <a:endParaRPr/>
          </a:p>
          <a:p>
            <a:pPr marL="342900" lvl="0" indent="-29003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833"/>
              <a:buNone/>
            </a:pPr>
            <a:endParaRPr sz="1665"/>
          </a:p>
          <a:p>
            <a:pPr marL="0" lvl="0" indent="0" algn="ctr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480"/>
              <a:buNone/>
            </a:pPr>
            <a:r>
              <a:rPr lang="en-US" sz="2960" i="1"/>
              <a:t>“Software architecture is mapping of system’s functionality onto software structures that determines the architecture’s support for qualities.”</a:t>
            </a:r>
            <a:endParaRPr/>
          </a:p>
          <a:p>
            <a:pPr marL="74295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sp>
        <p:nvSpPr>
          <p:cNvPr id="108" name="Google Shape;108;p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831</Words>
  <Application>Microsoft Office PowerPoint</Application>
  <PresentationFormat>On-screen Show (4:3)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Noto Sans Symbols</vt:lpstr>
      <vt:lpstr>S patičkou</vt:lpstr>
      <vt:lpstr>Software System Architectures (NSWI130) Quality Attributes</vt:lpstr>
      <vt:lpstr>Kinds of requirements</vt:lpstr>
      <vt:lpstr>Kinds of requirements</vt:lpstr>
      <vt:lpstr>Kinds of requirements</vt:lpstr>
      <vt:lpstr>Functionality and quality</vt:lpstr>
      <vt:lpstr>Functionality and quality</vt:lpstr>
      <vt:lpstr>Functionality and quality</vt:lpstr>
      <vt:lpstr>Functionality and quality</vt:lpstr>
      <vt:lpstr>Quality of Software Architecture</vt:lpstr>
      <vt:lpstr>Quality Attribute Definition</vt:lpstr>
      <vt:lpstr>Quality Attributes Examples</vt:lpstr>
      <vt:lpstr>Quality Attributes Examples</vt:lpstr>
      <vt:lpstr>Quality Attributes Examples</vt:lpstr>
      <vt:lpstr>Achieving Quality Attributes</vt:lpstr>
      <vt:lpstr>Achieving Performance</vt:lpstr>
      <vt:lpstr>Achieving Modifiability</vt:lpstr>
      <vt:lpstr>Achieving Quality Attributes</vt:lpstr>
      <vt:lpstr>Role of Architecture</vt:lpstr>
      <vt:lpstr>Quality Attributes Classification</vt:lpstr>
      <vt:lpstr>Quality Attributes Classification</vt:lpstr>
      <vt:lpstr>Quality Attributes Classification</vt:lpstr>
      <vt:lpstr>Quality Attributes Classification</vt:lpstr>
      <vt:lpstr>Quality Attributes Classification</vt:lpstr>
      <vt:lpstr>Quality Attributes Classification</vt:lpstr>
      <vt:lpstr>Specifying Quality Requirements</vt:lpstr>
      <vt:lpstr>Quality Attribute Requirement Scenario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Quality Attributes</dc:title>
  <dc:creator>martin</dc:creator>
  <cp:lastModifiedBy>Martin Nečaský</cp:lastModifiedBy>
  <cp:revision>3</cp:revision>
  <dcterms:modified xsi:type="dcterms:W3CDTF">2022-10-27T11:57:14Z</dcterms:modified>
</cp:coreProperties>
</file>