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iC9yfW899cbFqwAXm97uJrAnEK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55ED9A-0658-412B-B586-72C8AD26D9BB}" v="2" dt="2022-10-27T11:42:15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83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Nečaský" userId="4d5b1f2d-d072-4f2f-b575-b96d99ede51e" providerId="ADAL" clId="{1E55ED9A-0658-412B-B586-72C8AD26D9BB}"/>
    <pc:docChg chg="undo custSel modSld">
      <pc:chgData name="Martin Nečaský" userId="4d5b1f2d-d072-4f2f-b575-b96d99ede51e" providerId="ADAL" clId="{1E55ED9A-0658-412B-B586-72C8AD26D9BB}" dt="2022-10-27T11:42:15.854" v="85" actId="6549"/>
      <pc:docMkLst>
        <pc:docMk/>
      </pc:docMkLst>
      <pc:sldChg chg="modSp mod">
        <pc:chgData name="Martin Nečaský" userId="4d5b1f2d-d072-4f2f-b575-b96d99ede51e" providerId="ADAL" clId="{1E55ED9A-0658-412B-B586-72C8AD26D9BB}" dt="2022-10-27T11:33:45.121" v="52" actId="20577"/>
        <pc:sldMkLst>
          <pc:docMk/>
          <pc:sldMk cId="0" sldId="275"/>
        </pc:sldMkLst>
        <pc:spChg chg="mod">
          <ac:chgData name="Martin Nečaský" userId="4d5b1f2d-d072-4f2f-b575-b96d99ede51e" providerId="ADAL" clId="{1E55ED9A-0658-412B-B586-72C8AD26D9BB}" dt="2022-10-27T11:33:45.121" v="52" actId="20577"/>
          <ac:spMkLst>
            <pc:docMk/>
            <pc:sldMk cId="0" sldId="275"/>
            <ac:spMk id="329" creationId="{00000000-0000-0000-0000-000000000000}"/>
          </ac:spMkLst>
        </pc:spChg>
      </pc:sldChg>
      <pc:sldChg chg="modSp mod">
        <pc:chgData name="Martin Nečaský" userId="4d5b1f2d-d072-4f2f-b575-b96d99ede51e" providerId="ADAL" clId="{1E55ED9A-0658-412B-B586-72C8AD26D9BB}" dt="2022-10-27T11:40:44.920" v="70" actId="20577"/>
        <pc:sldMkLst>
          <pc:docMk/>
          <pc:sldMk cId="0" sldId="289"/>
        </pc:sldMkLst>
        <pc:spChg chg="mod">
          <ac:chgData name="Martin Nečaský" userId="4d5b1f2d-d072-4f2f-b575-b96d99ede51e" providerId="ADAL" clId="{1E55ED9A-0658-412B-B586-72C8AD26D9BB}" dt="2022-10-27T11:40:44.920" v="70" actId="20577"/>
          <ac:spMkLst>
            <pc:docMk/>
            <pc:sldMk cId="0" sldId="289"/>
            <ac:spMk id="461" creationId="{00000000-0000-0000-0000-000000000000}"/>
          </ac:spMkLst>
        </pc:spChg>
      </pc:sldChg>
      <pc:sldChg chg="modSp mod">
        <pc:chgData name="Martin Nečaský" userId="4d5b1f2d-d072-4f2f-b575-b96d99ede51e" providerId="ADAL" clId="{1E55ED9A-0658-412B-B586-72C8AD26D9BB}" dt="2022-10-27T11:42:15.854" v="85" actId="6549"/>
        <pc:sldMkLst>
          <pc:docMk/>
          <pc:sldMk cId="0" sldId="294"/>
        </pc:sldMkLst>
        <pc:spChg chg="mod">
          <ac:chgData name="Martin Nečaský" userId="4d5b1f2d-d072-4f2f-b575-b96d99ede51e" providerId="ADAL" clId="{1E55ED9A-0658-412B-B586-72C8AD26D9BB}" dt="2022-10-27T11:42:15.854" v="85" actId="6549"/>
          <ac:spMkLst>
            <pc:docMk/>
            <pc:sldMk cId="0" sldId="294"/>
            <ac:spMk id="496" creationId="{00000000-0000-0000-0000-000000000000}"/>
          </ac:spMkLst>
        </pc:spChg>
        <pc:picChg chg="mod">
          <ac:chgData name="Martin Nečaský" userId="4d5b1f2d-d072-4f2f-b575-b96d99ede51e" providerId="ADAL" clId="{1E55ED9A-0658-412B-B586-72C8AD26D9BB}" dt="2022-10-27T11:42:09.946" v="81" actId="1076"/>
          <ac:picMkLst>
            <pc:docMk/>
            <pc:sldMk cId="0" sldId="294"/>
            <ac:picMk id="498" creationId="{00000000-0000-0000-0000-000000000000}"/>
          </ac:picMkLst>
        </pc:picChg>
      </pc:sldChg>
    </pc:docChg>
  </pc:docChgLst>
  <pc:docChgLst>
    <pc:chgData name="Martin Nečaský" userId="4d5b1f2d-d072-4f2f-b575-b96d99ede51e" providerId="ADAL" clId="{A554901C-B7DA-754A-9BD6-425C2060DB70}"/>
    <pc:docChg chg="modSld">
      <pc:chgData name="Martin Nečaský" userId="4d5b1f2d-d072-4f2f-b575-b96d99ede51e" providerId="ADAL" clId="{A554901C-B7DA-754A-9BD6-425C2060DB70}" dt="2022-10-27T06:17:00.015" v="11" actId="20577"/>
      <pc:docMkLst>
        <pc:docMk/>
      </pc:docMkLst>
      <pc:sldChg chg="modSp">
        <pc:chgData name="Martin Nečaský" userId="4d5b1f2d-d072-4f2f-b575-b96d99ede51e" providerId="ADAL" clId="{A554901C-B7DA-754A-9BD6-425C2060DB70}" dt="2022-10-27T06:17:00.015" v="11" actId="20577"/>
        <pc:sldMkLst>
          <pc:docMk/>
          <pc:sldMk cId="0" sldId="261"/>
        </pc:sldMkLst>
        <pc:spChg chg="mod">
          <ac:chgData name="Martin Nečaský" userId="4d5b1f2d-d072-4f2f-b575-b96d99ede51e" providerId="ADAL" clId="{A554901C-B7DA-754A-9BD6-425C2060DB70}" dt="2022-10-27T06:17:00.015" v="11" actId="20577"/>
          <ac:spMkLst>
            <pc:docMk/>
            <pc:sldMk cId="0" sldId="261"/>
            <ac:spMk id="7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480b91860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a480b91860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a480b91860_0_1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480b9186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a480b9186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a480b91860_0_1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480b91860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a480b91860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a480b91860_0_2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480b91860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a480b91860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a480b91860_0_2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4cc992a32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a4cc992a32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a4cc992a32_0_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4cc992a3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a4cc992a3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a4cc992a32_0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4cc992a32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a4cc992a32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a4cc992a32_0_1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a4cc992a32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ga4cc992a32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a4cc992a32_0_1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a4cc992a32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ga4cc992a32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ga4cc992a32_0_1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a4cc992a3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ga4cc992a3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a4cc992a32_0_1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a4cc992a3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ga4cc992a3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ga4cc992a32_0_1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a4cc992a32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0" name="Google Shape;390;ga4cc992a32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ga4cc992a32_0_1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a4cc992a3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ga4cc992a3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ga4cc992a32_0_2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a4cc992a32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6" name="Google Shape;406;ga4cc992a32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ga4cc992a32_0_2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a4cc992a32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1" name="Google Shape;421;ga4cc992a32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ga4cc992a32_0_2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a4cc992a32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9" name="Google Shape;429;ga4cc992a32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ga4cc992a32_0_2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a4cc992a32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ga4cc992a32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a4cc992a32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ga4cc992a32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a4cc992a32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ga4cc992a32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a4cc992a32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ga4cc992a32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a4cc992a32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ga4cc992a32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a4cc992a32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a4cc992a32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a4cc992a32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ga4cc992a32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480b9186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a480b9186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480b9186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480b9186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a480b91860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480b918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a480b918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a480b91860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480b91860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a480b91860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a480b91860_0_1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480b91860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a480b91860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a480b91860_0_1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vodní snímek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5" descr="C:\Users\ani\Documents\GRAPHIC DESIGN\xml\šablona čistá-01.png"/>
          <p:cNvPicPr preferRelativeResize="0"/>
          <p:nvPr/>
        </p:nvPicPr>
        <p:blipFill rotWithShape="1">
          <a:blip r:embed="rId2">
            <a:alphaModFix/>
          </a:blip>
          <a:srcRect r="27302" b="41690"/>
          <a:stretch/>
        </p:blipFill>
        <p:spPr>
          <a:xfrm>
            <a:off x="0" y="0"/>
            <a:ext cx="5435600" cy="327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5" descr="D:\Desktop\template\xwer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2363" y="4076700"/>
            <a:ext cx="4202112" cy="2259013"/>
          </a:xfrm>
          <a:prstGeom prst="rect">
            <a:avLst/>
          </a:prstGeom>
          <a:noFill/>
          <a:ln>
            <a:noFill/>
          </a:ln>
          <a:effectLst>
            <a:outerShdw blurRad="190500" dist="38100" dir="2700000" sx="102000" sy="102000" algn="tl" rotWithShape="0">
              <a:srgbClr val="000000">
                <a:alpha val="61960"/>
              </a:srgbClr>
            </a:outerShdw>
          </a:effectLst>
        </p:spPr>
      </p:pic>
      <p:sp>
        <p:nvSpPr>
          <p:cNvPr id="21" name="Google Shape;21;p25"/>
          <p:cNvSpPr txBox="1">
            <a:spLocks noGrp="1"/>
          </p:cNvSpPr>
          <p:nvPr>
            <p:ph type="ctrTitle"/>
          </p:nvPr>
        </p:nvSpPr>
        <p:spPr>
          <a:xfrm>
            <a:off x="759600" y="1598400"/>
            <a:ext cx="7772400" cy="14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5"/>
          <p:cNvSpPr txBox="1">
            <a:spLocks noGrp="1"/>
          </p:cNvSpPr>
          <p:nvPr>
            <p:ph type="subTitle" idx="1"/>
          </p:nvPr>
        </p:nvSpPr>
        <p:spPr>
          <a:xfrm>
            <a:off x="1195200" y="3045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440"/>
              </a:spcBef>
              <a:spcAft>
                <a:spcPts val="0"/>
              </a:spcAft>
              <a:buSzPts val="1100"/>
              <a:buNone/>
              <a:defRPr sz="2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obsah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560"/>
              </a:spcBef>
              <a:spcAft>
                <a:spcPts val="0"/>
              </a:spcAft>
              <a:buClr>
                <a:srgbClr val="8DC63F"/>
              </a:buClr>
              <a:buSzPts val="2000"/>
              <a:buFont typeface="Noto Sans Symbols"/>
              <a:buChar char="▪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48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8DC63F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8DC63F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4"/>
          <p:cNvGrpSpPr/>
          <p:nvPr/>
        </p:nvGrpSpPr>
        <p:grpSpPr>
          <a:xfrm>
            <a:off x="0" y="6308725"/>
            <a:ext cx="9144000" cy="576263"/>
            <a:chOff x="0" y="6309320"/>
            <a:chExt cx="9144000" cy="576064"/>
          </a:xfrm>
        </p:grpSpPr>
        <p:sp>
          <p:nvSpPr>
            <p:cNvPr id="11" name="Google Shape;11;p24"/>
            <p:cNvSpPr/>
            <p:nvPr/>
          </p:nvSpPr>
          <p:spPr>
            <a:xfrm>
              <a:off x="0" y="6309320"/>
              <a:ext cx="9144000" cy="57606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" name="Google Shape;12;p24" descr="D:\Skola\XRG grafika\XRG - XML and web eng\PNG transparentní pozadí\Logo XRG and XML -10.png"/>
            <p:cNvPicPr preferRelativeResize="0"/>
            <p:nvPr/>
          </p:nvPicPr>
          <p:blipFill rotWithShape="1">
            <a:blip r:embed="rId4">
              <a:alphaModFix/>
            </a:blip>
            <a:srcRect l="12138" t="35972" r="9219" b="48312"/>
            <a:stretch/>
          </p:blipFill>
          <p:spPr>
            <a:xfrm>
              <a:off x="225608" y="6426005"/>
              <a:ext cx="2426152" cy="3426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3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30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560"/>
              </a:spcBef>
              <a:spcAft>
                <a:spcPts val="0"/>
              </a:spcAft>
              <a:buClr>
                <a:srgbClr val="8DC63F"/>
              </a:buClr>
              <a:buSzPts val="2000"/>
              <a:buFont typeface="Noto Sans Symbols"/>
              <a:buChar char="▪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48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8DC63F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8DC63F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24"/>
          <p:cNvPicPr preferRelativeResize="0"/>
          <p:nvPr/>
        </p:nvPicPr>
        <p:blipFill rotWithShape="1">
          <a:blip r:embed="rId5">
            <a:alphaModFix/>
          </a:blip>
          <a:srcRect l="27126" t="33051" r="32183" b="48415"/>
          <a:stretch/>
        </p:blipFill>
        <p:spPr>
          <a:xfrm>
            <a:off x="8274050" y="115888"/>
            <a:ext cx="762000" cy="2460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principlesofchaos.org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netflix.github.io/chaosmonkey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 txBox="1">
            <a:spLocks noGrp="1"/>
          </p:cNvSpPr>
          <p:nvPr>
            <p:ph type="ctrTitle"/>
          </p:nvPr>
        </p:nvSpPr>
        <p:spPr>
          <a:xfrm>
            <a:off x="759600" y="1598400"/>
            <a:ext cx="7772400" cy="14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Software System Architectures (NSWI130)</a:t>
            </a:r>
            <a:br>
              <a:rPr lang="en-US" sz="2800"/>
            </a:br>
            <a:r>
              <a:rPr lang="en-US" sz="2400"/>
              <a:t>Availability</a:t>
            </a:r>
            <a:endParaRPr sz="2800"/>
          </a:p>
        </p:txBody>
      </p:sp>
      <p:sp>
        <p:nvSpPr>
          <p:cNvPr id="35" name="Google Shape;35;p1"/>
          <p:cNvSpPr txBox="1">
            <a:spLocks noGrp="1"/>
          </p:cNvSpPr>
          <p:nvPr>
            <p:ph type="subTitle" idx="1"/>
          </p:nvPr>
        </p:nvSpPr>
        <p:spPr>
          <a:xfrm>
            <a:off x="1195200" y="3045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Martin Nečaský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SzPts val="1100"/>
              <a:buNone/>
            </a:pPr>
            <a:r>
              <a:rPr lang="en-US"/>
              <a:t>Faculty of Mathematics and Physics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SzPts val="1100"/>
              <a:buNone/>
            </a:pPr>
            <a:r>
              <a:rPr lang="en-US"/>
              <a:t>Charles University in Prague</a:t>
            </a:r>
            <a:endParaRPr/>
          </a:p>
        </p:txBody>
      </p:sp>
      <p:sp>
        <p:nvSpPr>
          <p:cNvPr id="36" name="Google Shape;36;p1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480b91860_0_1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Availability Requirement Scenario</a:t>
            </a:r>
            <a:endParaRPr/>
          </a:p>
        </p:txBody>
      </p:sp>
      <p:sp>
        <p:nvSpPr>
          <p:cNvPr id="136" name="Google Shape;136;ga480b91860_0_120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137" name="Google Shape;137;ga480b91860_0_120"/>
          <p:cNvSpPr/>
          <p:nvPr/>
        </p:nvSpPr>
        <p:spPr>
          <a:xfrm>
            <a:off x="611494" y="4520048"/>
            <a:ext cx="792000" cy="864000"/>
          </a:xfrm>
          <a:prstGeom prst="smileyFace">
            <a:avLst>
              <a:gd name="adj" fmla="val 4653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a480b91860_0_120"/>
          <p:cNvSpPr txBox="1"/>
          <p:nvPr/>
        </p:nvSpPr>
        <p:spPr>
          <a:xfrm>
            <a:off x="323462" y="5504930"/>
            <a:ext cx="1368300" cy="646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of Stimulus</a:t>
            </a:r>
            <a:endParaRPr/>
          </a:p>
        </p:txBody>
      </p:sp>
      <p:sp>
        <p:nvSpPr>
          <p:cNvPr id="139" name="Google Shape;139;ga480b91860_0_120"/>
          <p:cNvSpPr/>
          <p:nvPr/>
        </p:nvSpPr>
        <p:spPr>
          <a:xfrm>
            <a:off x="3779846" y="4379409"/>
            <a:ext cx="1728300" cy="1145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</a:t>
            </a:r>
            <a:endParaRPr/>
          </a:p>
        </p:txBody>
      </p:sp>
      <p:cxnSp>
        <p:nvCxnSpPr>
          <p:cNvPr id="140" name="Google Shape;140;ga480b91860_0_120"/>
          <p:cNvCxnSpPr>
            <a:stCxn id="137" idx="6"/>
            <a:endCxn id="139" idx="1"/>
          </p:cNvCxnSpPr>
          <p:nvPr/>
        </p:nvCxnSpPr>
        <p:spPr>
          <a:xfrm>
            <a:off x="1403494" y="4952048"/>
            <a:ext cx="23763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41" name="Google Shape;141;ga480b91860_0_120"/>
          <p:cNvSpPr txBox="1"/>
          <p:nvPr/>
        </p:nvSpPr>
        <p:spPr>
          <a:xfrm>
            <a:off x="1835630" y="4762784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</a:t>
            </a:r>
            <a:endParaRPr/>
          </a:p>
        </p:txBody>
      </p:sp>
      <p:pic>
        <p:nvPicPr>
          <p:cNvPr id="142" name="Google Shape;142;ga480b91860_0_120" descr="C:\Users\martin\AppData\Local\Microsoft\Windows\Temporary Internet Files\Content.IE5\X98KVA7G\MC900441730[1]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6358" y="43421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ga480b91860_0_120"/>
          <p:cNvCxnSpPr>
            <a:stCxn id="139" idx="3"/>
            <a:endCxn id="142" idx="1"/>
          </p:cNvCxnSpPr>
          <p:nvPr/>
        </p:nvCxnSpPr>
        <p:spPr>
          <a:xfrm>
            <a:off x="5508146" y="4952109"/>
            <a:ext cx="20181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44" name="Google Shape;144;ga480b91860_0_120"/>
          <p:cNvSpPr txBox="1"/>
          <p:nvPr/>
        </p:nvSpPr>
        <p:spPr>
          <a:xfrm>
            <a:off x="3887858" y="5648946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  <p:sp>
        <p:nvSpPr>
          <p:cNvPr id="145" name="Google Shape;145;ga480b91860_0_120"/>
          <p:cNvSpPr txBox="1"/>
          <p:nvPr/>
        </p:nvSpPr>
        <p:spPr>
          <a:xfrm>
            <a:off x="5796070" y="4781451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146" name="Google Shape;146;ga480b91860_0_120"/>
          <p:cNvSpPr/>
          <p:nvPr/>
        </p:nvSpPr>
        <p:spPr>
          <a:xfrm>
            <a:off x="550950" y="1238300"/>
            <a:ext cx="8042100" cy="2707200"/>
          </a:xfrm>
          <a:prstGeom prst="wedgeRectCallout">
            <a:avLst>
              <a:gd name="adj1" fmla="val -25808"/>
              <a:gd name="adj2" fmla="val 78488"/>
            </a:avLst>
          </a:pr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observation of the fault</a:t>
            </a:r>
            <a:endParaRPr sz="22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4 types of faults</a:t>
            </a:r>
            <a:endParaRPr sz="22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omission</a:t>
            </a:r>
            <a:endParaRPr sz="20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crash</a:t>
            </a:r>
            <a:endParaRPr sz="20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incorrect timing</a:t>
            </a:r>
            <a:endParaRPr sz="20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incorrect response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47" name="Google Shape;147;ga480b91860_0_120"/>
          <p:cNvSpPr txBox="1"/>
          <p:nvPr/>
        </p:nvSpPr>
        <p:spPr>
          <a:xfrm>
            <a:off x="7452254" y="5545405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480b91860_0_17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Availability Requirement Scenario</a:t>
            </a:r>
            <a:endParaRPr/>
          </a:p>
        </p:txBody>
      </p:sp>
      <p:sp>
        <p:nvSpPr>
          <p:cNvPr id="154" name="Google Shape;154;ga480b91860_0_171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155" name="Google Shape;155;ga480b91860_0_171"/>
          <p:cNvSpPr/>
          <p:nvPr/>
        </p:nvSpPr>
        <p:spPr>
          <a:xfrm>
            <a:off x="611494" y="4520048"/>
            <a:ext cx="792000" cy="864000"/>
          </a:xfrm>
          <a:prstGeom prst="smileyFace">
            <a:avLst>
              <a:gd name="adj" fmla="val 4653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a480b91860_0_171"/>
          <p:cNvSpPr txBox="1"/>
          <p:nvPr/>
        </p:nvSpPr>
        <p:spPr>
          <a:xfrm>
            <a:off x="323462" y="5504930"/>
            <a:ext cx="1368300" cy="646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of Stimulus</a:t>
            </a:r>
            <a:endParaRPr/>
          </a:p>
        </p:txBody>
      </p:sp>
      <p:sp>
        <p:nvSpPr>
          <p:cNvPr id="157" name="Google Shape;157;ga480b91860_0_171"/>
          <p:cNvSpPr/>
          <p:nvPr/>
        </p:nvSpPr>
        <p:spPr>
          <a:xfrm>
            <a:off x="3779846" y="4379409"/>
            <a:ext cx="1728300" cy="1145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</a:t>
            </a:r>
            <a:endParaRPr/>
          </a:p>
        </p:txBody>
      </p:sp>
      <p:cxnSp>
        <p:nvCxnSpPr>
          <p:cNvPr id="158" name="Google Shape;158;ga480b91860_0_171"/>
          <p:cNvCxnSpPr>
            <a:stCxn id="155" idx="6"/>
            <a:endCxn id="157" idx="1"/>
          </p:cNvCxnSpPr>
          <p:nvPr/>
        </p:nvCxnSpPr>
        <p:spPr>
          <a:xfrm>
            <a:off x="1403494" y="4952048"/>
            <a:ext cx="23763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59" name="Google Shape;159;ga480b91860_0_171"/>
          <p:cNvSpPr txBox="1"/>
          <p:nvPr/>
        </p:nvSpPr>
        <p:spPr>
          <a:xfrm>
            <a:off x="1835630" y="4762784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</a:t>
            </a:r>
            <a:endParaRPr/>
          </a:p>
        </p:txBody>
      </p:sp>
      <p:pic>
        <p:nvPicPr>
          <p:cNvPr id="160" name="Google Shape;160;ga480b91860_0_171" descr="C:\Users\martin\AppData\Local\Microsoft\Windows\Temporary Internet Files\Content.IE5\X98KVA7G\MC900441730[1]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6358" y="43421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ga480b91860_0_171"/>
          <p:cNvCxnSpPr>
            <a:stCxn id="157" idx="3"/>
            <a:endCxn id="160" idx="1"/>
          </p:cNvCxnSpPr>
          <p:nvPr/>
        </p:nvCxnSpPr>
        <p:spPr>
          <a:xfrm>
            <a:off x="5508146" y="4952109"/>
            <a:ext cx="20181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62" name="Google Shape;162;ga480b91860_0_171"/>
          <p:cNvSpPr txBox="1"/>
          <p:nvPr/>
        </p:nvSpPr>
        <p:spPr>
          <a:xfrm>
            <a:off x="3995858" y="3977796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  <p:sp>
        <p:nvSpPr>
          <p:cNvPr id="163" name="Google Shape;163;ga480b91860_0_171"/>
          <p:cNvSpPr txBox="1"/>
          <p:nvPr/>
        </p:nvSpPr>
        <p:spPr>
          <a:xfrm>
            <a:off x="5796070" y="4781451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164" name="Google Shape;164;ga480b91860_0_171"/>
          <p:cNvSpPr txBox="1"/>
          <p:nvPr/>
        </p:nvSpPr>
        <p:spPr>
          <a:xfrm>
            <a:off x="7452254" y="5545405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</a:t>
            </a:r>
            <a:endParaRPr/>
          </a:p>
        </p:txBody>
      </p:sp>
      <p:sp>
        <p:nvSpPr>
          <p:cNvPr id="165" name="Google Shape;165;ga480b91860_0_171"/>
          <p:cNvSpPr/>
          <p:nvPr/>
        </p:nvSpPr>
        <p:spPr>
          <a:xfrm>
            <a:off x="550950" y="1238300"/>
            <a:ext cx="8042100" cy="2707200"/>
          </a:xfrm>
          <a:prstGeom prst="wedgeRectCallout">
            <a:avLst>
              <a:gd name="adj1" fmla="val -7403"/>
              <a:gd name="adj2" fmla="val 58077"/>
            </a:avLst>
          </a:pr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conditions of the artifact and its surrounding environment under which the fault and its observation is considered</a:t>
            </a:r>
            <a:endParaRPr sz="22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startup, shutdown</a:t>
            </a:r>
            <a:endParaRPr sz="22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normal operation, overloaded operation</a:t>
            </a:r>
            <a:endParaRPr sz="22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first fault, repeated fault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480b91860_0_20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Availability Requirement Scenario</a:t>
            </a:r>
            <a:endParaRPr/>
          </a:p>
        </p:txBody>
      </p:sp>
      <p:sp>
        <p:nvSpPr>
          <p:cNvPr id="172" name="Google Shape;172;ga480b91860_0_206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173" name="Google Shape;173;ga480b91860_0_206"/>
          <p:cNvSpPr/>
          <p:nvPr/>
        </p:nvSpPr>
        <p:spPr>
          <a:xfrm>
            <a:off x="611494" y="4520048"/>
            <a:ext cx="792000" cy="864000"/>
          </a:xfrm>
          <a:prstGeom prst="smileyFace">
            <a:avLst>
              <a:gd name="adj" fmla="val 4653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a480b91860_0_206"/>
          <p:cNvSpPr txBox="1"/>
          <p:nvPr/>
        </p:nvSpPr>
        <p:spPr>
          <a:xfrm>
            <a:off x="323462" y="5504930"/>
            <a:ext cx="1368300" cy="646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of Stimulus</a:t>
            </a:r>
            <a:endParaRPr/>
          </a:p>
        </p:txBody>
      </p:sp>
      <p:sp>
        <p:nvSpPr>
          <p:cNvPr id="175" name="Google Shape;175;ga480b91860_0_206"/>
          <p:cNvSpPr/>
          <p:nvPr/>
        </p:nvSpPr>
        <p:spPr>
          <a:xfrm>
            <a:off x="3779846" y="4379409"/>
            <a:ext cx="1728300" cy="1145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</a:t>
            </a:r>
            <a:endParaRPr/>
          </a:p>
        </p:txBody>
      </p:sp>
      <p:cxnSp>
        <p:nvCxnSpPr>
          <p:cNvPr id="176" name="Google Shape;176;ga480b91860_0_206"/>
          <p:cNvCxnSpPr>
            <a:stCxn id="173" idx="6"/>
            <a:endCxn id="175" idx="1"/>
          </p:cNvCxnSpPr>
          <p:nvPr/>
        </p:nvCxnSpPr>
        <p:spPr>
          <a:xfrm>
            <a:off x="1403494" y="4952048"/>
            <a:ext cx="23763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77" name="Google Shape;177;ga480b91860_0_206"/>
          <p:cNvSpPr txBox="1"/>
          <p:nvPr/>
        </p:nvSpPr>
        <p:spPr>
          <a:xfrm>
            <a:off x="1835630" y="4762784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</a:t>
            </a:r>
            <a:endParaRPr/>
          </a:p>
        </p:txBody>
      </p:sp>
      <p:pic>
        <p:nvPicPr>
          <p:cNvPr id="178" name="Google Shape;178;ga480b91860_0_206" descr="C:\Users\martin\AppData\Local\Microsoft\Windows\Temporary Internet Files\Content.IE5\X98KVA7G\MC900441730[1]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6358" y="43421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ga480b91860_0_206"/>
          <p:cNvCxnSpPr>
            <a:stCxn id="175" idx="3"/>
            <a:endCxn id="178" idx="1"/>
          </p:cNvCxnSpPr>
          <p:nvPr/>
        </p:nvCxnSpPr>
        <p:spPr>
          <a:xfrm>
            <a:off x="5508146" y="4952109"/>
            <a:ext cx="20181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80" name="Google Shape;180;ga480b91860_0_206"/>
          <p:cNvSpPr txBox="1"/>
          <p:nvPr/>
        </p:nvSpPr>
        <p:spPr>
          <a:xfrm>
            <a:off x="3887858" y="5648946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  <p:sp>
        <p:nvSpPr>
          <p:cNvPr id="181" name="Google Shape;181;ga480b91860_0_206"/>
          <p:cNvSpPr txBox="1"/>
          <p:nvPr/>
        </p:nvSpPr>
        <p:spPr>
          <a:xfrm>
            <a:off x="5796070" y="4781451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182" name="Google Shape;182;ga480b91860_0_206"/>
          <p:cNvSpPr/>
          <p:nvPr/>
        </p:nvSpPr>
        <p:spPr>
          <a:xfrm>
            <a:off x="550950" y="1238300"/>
            <a:ext cx="8042100" cy="2707200"/>
          </a:xfrm>
          <a:prstGeom prst="wedgeRectCallout">
            <a:avLst>
              <a:gd name="adj1" fmla="val 21554"/>
              <a:gd name="adj2" fmla="val 78488"/>
            </a:avLst>
          </a:pr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reaction of the system to the failure</a:t>
            </a:r>
            <a:endParaRPr sz="22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mask fault</a:t>
            </a:r>
            <a:endParaRPr sz="22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try to recover from the fault</a:t>
            </a:r>
            <a:endParaRPr sz="22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supportive actions</a:t>
            </a:r>
            <a:endParaRPr sz="22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14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logging, notifications, degraded mode, etc.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83" name="Google Shape;183;ga480b91860_0_206"/>
          <p:cNvSpPr txBox="1"/>
          <p:nvPr/>
        </p:nvSpPr>
        <p:spPr>
          <a:xfrm>
            <a:off x="7452254" y="5545405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480b91860_0_2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Availability Requirement Scenario</a:t>
            </a:r>
            <a:endParaRPr/>
          </a:p>
        </p:txBody>
      </p:sp>
      <p:sp>
        <p:nvSpPr>
          <p:cNvPr id="190" name="Google Shape;190;ga480b91860_0_223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191" name="Google Shape;191;ga480b91860_0_223"/>
          <p:cNvSpPr/>
          <p:nvPr/>
        </p:nvSpPr>
        <p:spPr>
          <a:xfrm>
            <a:off x="611494" y="4520048"/>
            <a:ext cx="792000" cy="864000"/>
          </a:xfrm>
          <a:prstGeom prst="smileyFace">
            <a:avLst>
              <a:gd name="adj" fmla="val 4653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a480b91860_0_223"/>
          <p:cNvSpPr txBox="1"/>
          <p:nvPr/>
        </p:nvSpPr>
        <p:spPr>
          <a:xfrm>
            <a:off x="323462" y="5504930"/>
            <a:ext cx="1368300" cy="646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of Stimulus</a:t>
            </a:r>
            <a:endParaRPr/>
          </a:p>
        </p:txBody>
      </p:sp>
      <p:sp>
        <p:nvSpPr>
          <p:cNvPr id="193" name="Google Shape;193;ga480b91860_0_223"/>
          <p:cNvSpPr/>
          <p:nvPr/>
        </p:nvSpPr>
        <p:spPr>
          <a:xfrm>
            <a:off x="3779846" y="4379409"/>
            <a:ext cx="1728300" cy="1145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</a:t>
            </a:r>
            <a:endParaRPr/>
          </a:p>
        </p:txBody>
      </p:sp>
      <p:cxnSp>
        <p:nvCxnSpPr>
          <p:cNvPr id="194" name="Google Shape;194;ga480b91860_0_223"/>
          <p:cNvCxnSpPr>
            <a:stCxn id="191" idx="6"/>
            <a:endCxn id="193" idx="1"/>
          </p:cNvCxnSpPr>
          <p:nvPr/>
        </p:nvCxnSpPr>
        <p:spPr>
          <a:xfrm>
            <a:off x="1403494" y="4952048"/>
            <a:ext cx="23763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95" name="Google Shape;195;ga480b91860_0_223"/>
          <p:cNvSpPr txBox="1"/>
          <p:nvPr/>
        </p:nvSpPr>
        <p:spPr>
          <a:xfrm>
            <a:off x="1835630" y="4762784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</a:t>
            </a:r>
            <a:endParaRPr/>
          </a:p>
        </p:txBody>
      </p:sp>
      <p:pic>
        <p:nvPicPr>
          <p:cNvPr id="196" name="Google Shape;196;ga480b91860_0_223" descr="C:\Users\martin\AppData\Local\Microsoft\Windows\Temporary Internet Files\Content.IE5\X98KVA7G\MC900441730[1]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6358" y="43421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ga480b91860_0_223"/>
          <p:cNvCxnSpPr>
            <a:stCxn id="193" idx="3"/>
            <a:endCxn id="196" idx="1"/>
          </p:cNvCxnSpPr>
          <p:nvPr/>
        </p:nvCxnSpPr>
        <p:spPr>
          <a:xfrm>
            <a:off x="5508146" y="4952109"/>
            <a:ext cx="20181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98" name="Google Shape;198;ga480b91860_0_223"/>
          <p:cNvSpPr txBox="1"/>
          <p:nvPr/>
        </p:nvSpPr>
        <p:spPr>
          <a:xfrm>
            <a:off x="3887858" y="5648946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  <p:sp>
        <p:nvSpPr>
          <p:cNvPr id="199" name="Google Shape;199;ga480b91860_0_223"/>
          <p:cNvSpPr txBox="1"/>
          <p:nvPr/>
        </p:nvSpPr>
        <p:spPr>
          <a:xfrm>
            <a:off x="5796070" y="4781451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200" name="Google Shape;200;ga480b91860_0_223"/>
          <p:cNvSpPr/>
          <p:nvPr/>
        </p:nvSpPr>
        <p:spPr>
          <a:xfrm>
            <a:off x="550950" y="1238300"/>
            <a:ext cx="8042100" cy="2707200"/>
          </a:xfrm>
          <a:prstGeom prst="wedgeRectCallout">
            <a:avLst>
              <a:gd name="adj1" fmla="val 43886"/>
              <a:gd name="adj2" fmla="val 64273"/>
            </a:avLst>
          </a:pr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how the fault and its repair are measured</a:t>
            </a:r>
            <a:endParaRPr sz="22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▪"/>
            </a:pPr>
            <a:r>
              <a:rPr lang="en-US" sz="2200">
                <a:solidFill>
                  <a:schemeClr val="dk1"/>
                </a:solidFill>
              </a:rPr>
              <a:t>how often the fault may appear</a:t>
            </a:r>
            <a:endParaRPr sz="22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▪"/>
            </a:pPr>
            <a:r>
              <a:rPr lang="en-US" sz="2200">
                <a:solidFill>
                  <a:schemeClr val="dk1"/>
                </a:solidFill>
              </a:rPr>
              <a:t>time required to detect the fault and repair the fault</a:t>
            </a:r>
            <a:endParaRPr sz="22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▪"/>
            </a:pPr>
            <a:r>
              <a:rPr lang="en-US" sz="2200">
                <a:solidFill>
                  <a:schemeClr val="dk1"/>
                </a:solidFill>
              </a:rPr>
              <a:t>time the whole system or the artifact is in a degraded mode or down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01" name="Google Shape;201;ga480b91860_0_223"/>
          <p:cNvSpPr txBox="1"/>
          <p:nvPr/>
        </p:nvSpPr>
        <p:spPr>
          <a:xfrm>
            <a:off x="7452254" y="5545405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read scenario</a:t>
            </a:r>
            <a:endParaRPr/>
          </a:p>
        </p:txBody>
      </p:sp>
      <p:sp>
        <p:nvSpPr>
          <p:cNvPr id="207" name="Google Shape;207;p8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55600" algn="l" rtl="0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2300"/>
              <a:t>A source of stimulus wants some service from an artifact.</a:t>
            </a:r>
            <a:endParaRPr sz="2300"/>
          </a:p>
          <a:p>
            <a:pPr marL="342900" lvl="0" indent="-355600" algn="l" rtl="0">
              <a:spcBef>
                <a:spcPts val="1000"/>
              </a:spcBef>
              <a:spcAft>
                <a:spcPts val="0"/>
              </a:spcAft>
              <a:buSzPts val="1600"/>
              <a:buChar char="❑"/>
            </a:pPr>
            <a:r>
              <a:rPr lang="en-US" sz="2300"/>
              <a:t>The artifact, being in a given environment, fails in providing the service.</a:t>
            </a:r>
            <a:endParaRPr sz="2300"/>
          </a:p>
          <a:p>
            <a:pPr marL="342900" lvl="0" indent="-355600" algn="l" rtl="0">
              <a:spcBef>
                <a:spcPts val="1000"/>
              </a:spcBef>
              <a:spcAft>
                <a:spcPts val="0"/>
              </a:spcAft>
              <a:buSzPts val="1600"/>
              <a:buChar char="❑"/>
            </a:pPr>
            <a:r>
              <a:rPr lang="en-US" sz="2300"/>
              <a:t>The source of stimulus observes this fault.</a:t>
            </a:r>
            <a:endParaRPr sz="2300"/>
          </a:p>
          <a:p>
            <a:pPr marL="342900" lvl="0" indent="-355600" algn="l" rtl="0">
              <a:spcBef>
                <a:spcPts val="1000"/>
              </a:spcBef>
              <a:spcAft>
                <a:spcPts val="0"/>
              </a:spcAft>
              <a:buSzPts val="1600"/>
              <a:buChar char="❑"/>
            </a:pPr>
            <a:r>
              <a:rPr lang="en-US" sz="2300"/>
              <a:t>The observation stimulates the system to do something.</a:t>
            </a:r>
            <a:endParaRPr sz="2300"/>
          </a:p>
          <a:p>
            <a:pPr marL="342900" lvl="0" indent="-355600" algn="l" rtl="0">
              <a:spcBef>
                <a:spcPts val="1000"/>
              </a:spcBef>
              <a:spcAft>
                <a:spcPts val="1000"/>
              </a:spcAft>
              <a:buSzPts val="1600"/>
              <a:buChar char="❑"/>
            </a:pPr>
            <a:r>
              <a:rPr lang="en-US" sz="2300"/>
              <a:t>The system ensures the prescribed response under the given measurable restrictions.</a:t>
            </a:r>
            <a:endParaRPr sz="2300"/>
          </a:p>
        </p:txBody>
      </p:sp>
      <p:sp>
        <p:nvSpPr>
          <p:cNvPr id="208" name="Google Shape;208;p8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209" name="Google Shape;209;p8"/>
          <p:cNvSpPr/>
          <p:nvPr/>
        </p:nvSpPr>
        <p:spPr>
          <a:xfrm>
            <a:off x="611494" y="4520048"/>
            <a:ext cx="792000" cy="864000"/>
          </a:xfrm>
          <a:prstGeom prst="smileyFace">
            <a:avLst>
              <a:gd name="adj" fmla="val 4653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8"/>
          <p:cNvSpPr txBox="1"/>
          <p:nvPr/>
        </p:nvSpPr>
        <p:spPr>
          <a:xfrm>
            <a:off x="323462" y="5504930"/>
            <a:ext cx="1368300" cy="646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of Stimulus</a:t>
            </a:r>
            <a:endParaRPr/>
          </a:p>
        </p:txBody>
      </p:sp>
      <p:sp>
        <p:nvSpPr>
          <p:cNvPr id="211" name="Google Shape;211;p8"/>
          <p:cNvSpPr/>
          <p:nvPr/>
        </p:nvSpPr>
        <p:spPr>
          <a:xfrm>
            <a:off x="3779846" y="4379409"/>
            <a:ext cx="1728300" cy="1145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</a:t>
            </a:r>
            <a:endParaRPr/>
          </a:p>
        </p:txBody>
      </p:sp>
      <p:cxnSp>
        <p:nvCxnSpPr>
          <p:cNvPr id="212" name="Google Shape;212;p8"/>
          <p:cNvCxnSpPr>
            <a:stCxn id="209" idx="6"/>
            <a:endCxn id="211" idx="1"/>
          </p:cNvCxnSpPr>
          <p:nvPr/>
        </p:nvCxnSpPr>
        <p:spPr>
          <a:xfrm>
            <a:off x="1403494" y="4952048"/>
            <a:ext cx="23763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13" name="Google Shape;213;p8"/>
          <p:cNvSpPr txBox="1"/>
          <p:nvPr/>
        </p:nvSpPr>
        <p:spPr>
          <a:xfrm>
            <a:off x="1835630" y="4762784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</a:t>
            </a:r>
            <a:endParaRPr/>
          </a:p>
        </p:txBody>
      </p:sp>
      <p:pic>
        <p:nvPicPr>
          <p:cNvPr id="214" name="Google Shape;214;p8" descr="C:\Users\martin\AppData\Local\Microsoft\Windows\Temporary Internet Files\Content.IE5\X98KVA7G\MC900441730[1]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6358" y="43421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p8"/>
          <p:cNvCxnSpPr>
            <a:stCxn id="211" idx="3"/>
            <a:endCxn id="214" idx="1"/>
          </p:cNvCxnSpPr>
          <p:nvPr/>
        </p:nvCxnSpPr>
        <p:spPr>
          <a:xfrm>
            <a:off x="5508146" y="4952109"/>
            <a:ext cx="20181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16" name="Google Shape;216;p8"/>
          <p:cNvSpPr txBox="1"/>
          <p:nvPr/>
        </p:nvSpPr>
        <p:spPr>
          <a:xfrm>
            <a:off x="3887858" y="5648946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  <p:sp>
        <p:nvSpPr>
          <p:cNvPr id="217" name="Google Shape;217;p8"/>
          <p:cNvSpPr txBox="1"/>
          <p:nvPr/>
        </p:nvSpPr>
        <p:spPr>
          <a:xfrm>
            <a:off x="5796070" y="4781451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218" name="Google Shape;218;p8"/>
          <p:cNvSpPr txBox="1"/>
          <p:nvPr/>
        </p:nvSpPr>
        <p:spPr>
          <a:xfrm>
            <a:off x="7452254" y="5545405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Availability Quality Attribute</a:t>
            </a:r>
            <a:endParaRPr/>
          </a:p>
        </p:txBody>
      </p:sp>
      <p:sp>
        <p:nvSpPr>
          <p:cNvPr id="225" name="Google Shape;225;p9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226" name="Google Shape;226;p9"/>
          <p:cNvSpPr/>
          <p:nvPr/>
        </p:nvSpPr>
        <p:spPr>
          <a:xfrm>
            <a:off x="424404" y="1158652"/>
            <a:ext cx="792088" cy="864096"/>
          </a:xfrm>
          <a:prstGeom prst="smileyFace">
            <a:avLst>
              <a:gd name="adj" fmla="val 4653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9"/>
          <p:cNvSpPr txBox="1"/>
          <p:nvPr/>
        </p:nvSpPr>
        <p:spPr>
          <a:xfrm>
            <a:off x="70190" y="2123286"/>
            <a:ext cx="1492200" cy="5847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endParaRPr sz="15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 A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p9"/>
          <p:cNvCxnSpPr>
            <a:stCxn id="226" idx="6"/>
            <a:endCxn id="229" idx="1"/>
          </p:cNvCxnSpPr>
          <p:nvPr/>
        </p:nvCxnSpPr>
        <p:spPr>
          <a:xfrm>
            <a:off x="1216492" y="1590700"/>
            <a:ext cx="2275500" cy="210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30" name="Google Shape;230;p9"/>
          <p:cNvSpPr txBox="1"/>
          <p:nvPr/>
        </p:nvSpPr>
        <p:spPr>
          <a:xfrm>
            <a:off x="1598188" y="1158700"/>
            <a:ext cx="1512000" cy="8640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Stimulus:</a:t>
            </a:r>
            <a:endParaRPr sz="15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Unable to W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(omission)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31" name="Google Shape;231;p9" descr="C:\Users\martin\AppData\Local\Microsoft\Windows\Temporary Internet Files\Content.IE5\X98KVA7G\MC900441730[1]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5246" y="1130703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p9"/>
          <p:cNvCxnSpPr>
            <a:stCxn id="229" idx="3"/>
            <a:endCxn id="231" idx="1"/>
          </p:cNvCxnSpPr>
          <p:nvPr/>
        </p:nvCxnSpPr>
        <p:spPr>
          <a:xfrm rot="10800000" flipH="1">
            <a:off x="5220200" y="1587888"/>
            <a:ext cx="2315100" cy="480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33" name="Google Shape;233;p9"/>
          <p:cNvSpPr txBox="1"/>
          <p:nvPr/>
        </p:nvSpPr>
        <p:spPr>
          <a:xfrm>
            <a:off x="3432800" y="2123324"/>
            <a:ext cx="1846500" cy="5847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Environment:</a:t>
            </a:r>
            <a:endParaRPr sz="15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</a:t>
            </a:r>
            <a:r>
              <a:rPr lang="en-US" sz="1500">
                <a:solidFill>
                  <a:schemeClr val="dk1"/>
                </a:solidFill>
              </a:rPr>
              <a:t> 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9"/>
          <p:cNvSpPr txBox="1"/>
          <p:nvPr/>
        </p:nvSpPr>
        <p:spPr>
          <a:xfrm>
            <a:off x="5621575" y="1155900"/>
            <a:ext cx="1512300" cy="8640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Response:</a:t>
            </a:r>
            <a:endParaRPr sz="15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mask (postpone), log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35" name="Google Shape;235;p9"/>
          <p:cNvSpPr txBox="1"/>
          <p:nvPr/>
        </p:nvSpPr>
        <p:spPr>
          <a:xfrm>
            <a:off x="6959900" y="2097975"/>
            <a:ext cx="2030400" cy="7068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Measure:</a:t>
            </a:r>
            <a:endParaRPr sz="15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downtime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W in database in 10m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29" name="Google Shape;229;p9"/>
          <p:cNvSpPr/>
          <p:nvPr/>
        </p:nvSpPr>
        <p:spPr>
          <a:xfrm>
            <a:off x="3491900" y="1160688"/>
            <a:ext cx="1728300" cy="864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Artifact:</a:t>
            </a:r>
            <a:endParaRPr sz="15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Internal database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9"/>
          <p:cNvSpPr/>
          <p:nvPr/>
        </p:nvSpPr>
        <p:spPr>
          <a:xfrm>
            <a:off x="407054" y="2910802"/>
            <a:ext cx="792000" cy="864000"/>
          </a:xfrm>
          <a:prstGeom prst="smileyFace">
            <a:avLst>
              <a:gd name="adj" fmla="val 4653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9"/>
          <p:cNvSpPr txBox="1"/>
          <p:nvPr/>
        </p:nvSpPr>
        <p:spPr>
          <a:xfrm>
            <a:off x="52840" y="3875436"/>
            <a:ext cx="1492200" cy="5847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endParaRPr sz="15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 </a:t>
            </a:r>
            <a:r>
              <a:rPr lang="en-US" sz="1500">
                <a:solidFill>
                  <a:schemeClr val="dk1"/>
                </a:solidFill>
              </a:rPr>
              <a:t>B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p9"/>
          <p:cNvCxnSpPr>
            <a:stCxn id="236" idx="6"/>
            <a:endCxn id="239" idx="1"/>
          </p:cNvCxnSpPr>
          <p:nvPr/>
        </p:nvCxnSpPr>
        <p:spPr>
          <a:xfrm>
            <a:off x="1199054" y="3342802"/>
            <a:ext cx="2275500" cy="210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40" name="Google Shape;240;p9"/>
          <p:cNvSpPr txBox="1"/>
          <p:nvPr/>
        </p:nvSpPr>
        <p:spPr>
          <a:xfrm>
            <a:off x="1580838" y="2910850"/>
            <a:ext cx="1512000" cy="8640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Stimulus:</a:t>
            </a:r>
            <a:endParaRPr sz="15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Unable to </a:t>
            </a:r>
            <a:r>
              <a:rPr lang="en-US" sz="1500">
                <a:solidFill>
                  <a:schemeClr val="dk1"/>
                </a:solidFill>
              </a:rPr>
              <a:t>R in transaction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(omission)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41" name="Google Shape;241;p9" descr="C:\Users\martin\AppData\Local\Microsoft\Windows\Temporary Internet Files\Content.IE5\X98KVA7G\MC900441730[1]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7896" y="2882853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p9"/>
          <p:cNvCxnSpPr>
            <a:stCxn id="239" idx="3"/>
            <a:endCxn id="241" idx="1"/>
          </p:cNvCxnSpPr>
          <p:nvPr/>
        </p:nvCxnSpPr>
        <p:spPr>
          <a:xfrm rot="10800000" flipH="1">
            <a:off x="5202850" y="3340038"/>
            <a:ext cx="2315100" cy="480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43" name="Google Shape;243;p9"/>
          <p:cNvSpPr txBox="1"/>
          <p:nvPr/>
        </p:nvSpPr>
        <p:spPr>
          <a:xfrm>
            <a:off x="3415450" y="3875474"/>
            <a:ext cx="1846500" cy="5847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Environment:</a:t>
            </a:r>
            <a:endParaRPr sz="15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</a:t>
            </a:r>
            <a:r>
              <a:rPr lang="en-US" sz="1500">
                <a:solidFill>
                  <a:schemeClr val="dk1"/>
                </a:solidFill>
              </a:rPr>
              <a:t> 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9"/>
          <p:cNvSpPr txBox="1"/>
          <p:nvPr/>
        </p:nvSpPr>
        <p:spPr>
          <a:xfrm>
            <a:off x="5604225" y="2908050"/>
            <a:ext cx="1512300" cy="8640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Response:</a:t>
            </a:r>
            <a:endParaRPr sz="15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mask (repeat), log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45" name="Google Shape;245;p9"/>
          <p:cNvSpPr txBox="1"/>
          <p:nvPr/>
        </p:nvSpPr>
        <p:spPr>
          <a:xfrm>
            <a:off x="7290954" y="3875436"/>
            <a:ext cx="1368300" cy="5847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Measure:</a:t>
            </a:r>
            <a:endParaRPr sz="15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5s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downtime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9"/>
          <p:cNvSpPr/>
          <p:nvPr/>
        </p:nvSpPr>
        <p:spPr>
          <a:xfrm>
            <a:off x="3474550" y="2912838"/>
            <a:ext cx="1728300" cy="864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Artifact:</a:t>
            </a:r>
            <a:endParaRPr sz="15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Internal database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9"/>
          <p:cNvSpPr/>
          <p:nvPr/>
        </p:nvSpPr>
        <p:spPr>
          <a:xfrm>
            <a:off x="389704" y="4689927"/>
            <a:ext cx="792000" cy="864000"/>
          </a:xfrm>
          <a:prstGeom prst="smileyFace">
            <a:avLst>
              <a:gd name="adj" fmla="val 4653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9"/>
          <p:cNvSpPr txBox="1"/>
          <p:nvPr/>
        </p:nvSpPr>
        <p:spPr>
          <a:xfrm>
            <a:off x="35490" y="5654561"/>
            <a:ext cx="1492200" cy="5847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endParaRPr sz="15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 </a:t>
            </a:r>
            <a:r>
              <a:rPr lang="en-US" sz="1500">
                <a:solidFill>
                  <a:schemeClr val="dk1"/>
                </a:solidFill>
              </a:rPr>
              <a:t>C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Google Shape;248;p9"/>
          <p:cNvCxnSpPr>
            <a:stCxn id="246" idx="6"/>
            <a:endCxn id="249" idx="1"/>
          </p:cNvCxnSpPr>
          <p:nvPr/>
        </p:nvCxnSpPr>
        <p:spPr>
          <a:xfrm>
            <a:off x="1181704" y="5121927"/>
            <a:ext cx="2275500" cy="210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50" name="Google Shape;250;p9"/>
          <p:cNvSpPr txBox="1"/>
          <p:nvPr/>
        </p:nvSpPr>
        <p:spPr>
          <a:xfrm>
            <a:off x="1563488" y="4689975"/>
            <a:ext cx="1512000" cy="8640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Stimulus:</a:t>
            </a:r>
            <a:endParaRPr sz="15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Unable to </a:t>
            </a:r>
            <a:r>
              <a:rPr lang="en-US" sz="1500">
                <a:solidFill>
                  <a:schemeClr val="dk1"/>
                </a:solidFill>
              </a:rPr>
              <a:t>R for analysis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(omission)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51" name="Google Shape;251;p9" descr="C:\Users\martin\AppData\Local\Microsoft\Windows\Temporary Internet Files\Content.IE5\X98KVA7G\MC900441730[1]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00546" y="4661978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" name="Google Shape;252;p9"/>
          <p:cNvCxnSpPr>
            <a:stCxn id="249" idx="3"/>
            <a:endCxn id="251" idx="1"/>
          </p:cNvCxnSpPr>
          <p:nvPr/>
        </p:nvCxnSpPr>
        <p:spPr>
          <a:xfrm rot="10800000" flipH="1">
            <a:off x="5185500" y="5119163"/>
            <a:ext cx="2315100" cy="480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53" name="Google Shape;253;p9"/>
          <p:cNvSpPr txBox="1"/>
          <p:nvPr/>
        </p:nvSpPr>
        <p:spPr>
          <a:xfrm>
            <a:off x="3398100" y="5654599"/>
            <a:ext cx="1846500" cy="5847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Environment:</a:t>
            </a:r>
            <a:endParaRPr sz="15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</a:t>
            </a:r>
            <a:r>
              <a:rPr lang="en-US" sz="1500">
                <a:solidFill>
                  <a:schemeClr val="dk1"/>
                </a:solidFill>
              </a:rPr>
              <a:t> 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9"/>
          <p:cNvSpPr txBox="1"/>
          <p:nvPr/>
        </p:nvSpPr>
        <p:spPr>
          <a:xfrm>
            <a:off x="5586875" y="4687175"/>
            <a:ext cx="1512300" cy="8640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Response:</a:t>
            </a:r>
            <a:endParaRPr sz="15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mask (repeat), log</a:t>
            </a:r>
            <a:endParaRPr sz="150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</p:txBody>
      </p:sp>
      <p:sp>
        <p:nvSpPr>
          <p:cNvPr id="255" name="Google Shape;255;p9"/>
          <p:cNvSpPr txBox="1"/>
          <p:nvPr/>
        </p:nvSpPr>
        <p:spPr>
          <a:xfrm>
            <a:off x="7151200" y="5654550"/>
            <a:ext cx="1613100" cy="5847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Measure:</a:t>
            </a:r>
            <a:endParaRPr sz="15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till 6am next day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9"/>
          <p:cNvSpPr/>
          <p:nvPr/>
        </p:nvSpPr>
        <p:spPr>
          <a:xfrm>
            <a:off x="3457200" y="4691963"/>
            <a:ext cx="1728300" cy="864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Artifact:</a:t>
            </a:r>
            <a:endParaRPr sz="15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Internal database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a4cc992a32_0_81"/>
          <p:cNvSpPr/>
          <p:nvPr/>
        </p:nvSpPr>
        <p:spPr>
          <a:xfrm>
            <a:off x="2188525" y="1606025"/>
            <a:ext cx="6546600" cy="35067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National Open Data Catalog</a:t>
            </a:r>
            <a:endParaRPr sz="2200"/>
          </a:p>
        </p:txBody>
      </p:sp>
      <p:sp>
        <p:nvSpPr>
          <p:cNvPr id="262" name="Google Shape;262;ga4cc992a32_0_81"/>
          <p:cNvSpPr/>
          <p:nvPr/>
        </p:nvSpPr>
        <p:spPr>
          <a:xfrm>
            <a:off x="2433825" y="2301725"/>
            <a:ext cx="1534800" cy="26700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Public API gateway</a:t>
            </a:r>
            <a:endParaRPr sz="1800"/>
          </a:p>
        </p:txBody>
      </p:sp>
      <p:sp>
        <p:nvSpPr>
          <p:cNvPr id="263" name="Google Shape;263;ga4cc992a32_0_81"/>
          <p:cNvSpPr/>
          <p:nvPr/>
        </p:nvSpPr>
        <p:spPr>
          <a:xfrm>
            <a:off x="4893225" y="2862125"/>
            <a:ext cx="1534800" cy="15492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Backend Service</a:t>
            </a:r>
            <a:endParaRPr sz="1800"/>
          </a:p>
        </p:txBody>
      </p:sp>
      <p:sp>
        <p:nvSpPr>
          <p:cNvPr id="264" name="Google Shape;264;ga4cc992a32_0_81"/>
          <p:cNvSpPr/>
          <p:nvPr/>
        </p:nvSpPr>
        <p:spPr>
          <a:xfrm>
            <a:off x="149325" y="3769025"/>
            <a:ext cx="1359900" cy="12027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Consumer Mobile Application N</a:t>
            </a:r>
            <a:endParaRPr sz="1800"/>
          </a:p>
        </p:txBody>
      </p:sp>
      <p:sp>
        <p:nvSpPr>
          <p:cNvPr id="265" name="Google Shape;265;ga4cc992a32_0_81"/>
          <p:cNvSpPr/>
          <p:nvPr/>
        </p:nvSpPr>
        <p:spPr>
          <a:xfrm>
            <a:off x="7352625" y="2862125"/>
            <a:ext cx="1264200" cy="6951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Solr</a:t>
            </a:r>
            <a:endParaRPr sz="1800"/>
          </a:p>
        </p:txBody>
      </p:sp>
      <p:sp>
        <p:nvSpPr>
          <p:cNvPr id="266" name="Google Shape;266;ga4cc992a32_0_81"/>
          <p:cNvSpPr/>
          <p:nvPr/>
        </p:nvSpPr>
        <p:spPr>
          <a:xfrm>
            <a:off x="7352625" y="3716225"/>
            <a:ext cx="1264200" cy="6951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CouchDB</a:t>
            </a:r>
            <a:endParaRPr sz="1800"/>
          </a:p>
        </p:txBody>
      </p:sp>
      <p:sp>
        <p:nvSpPr>
          <p:cNvPr id="267" name="Google Shape;267;ga4cc992a32_0_81"/>
          <p:cNvSpPr/>
          <p:nvPr/>
        </p:nvSpPr>
        <p:spPr>
          <a:xfrm>
            <a:off x="149325" y="2301725"/>
            <a:ext cx="1359900" cy="12027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Consumer Mobile Application 1</a:t>
            </a:r>
            <a:endParaRPr sz="1800"/>
          </a:p>
        </p:txBody>
      </p:sp>
      <p:sp>
        <p:nvSpPr>
          <p:cNvPr id="268" name="Google Shape;268;ga4cc992a32_0_81"/>
          <p:cNvSpPr/>
          <p:nvPr/>
        </p:nvSpPr>
        <p:spPr>
          <a:xfrm>
            <a:off x="3968625" y="3419825"/>
            <a:ext cx="924600" cy="433800"/>
          </a:xfrm>
          <a:prstGeom prst="rightArrow">
            <a:avLst>
              <a:gd name="adj1" fmla="val 58805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</a:t>
            </a:r>
            <a:endParaRPr/>
          </a:p>
        </p:txBody>
      </p:sp>
      <p:sp>
        <p:nvSpPr>
          <p:cNvPr id="269" name="Google Shape;269;ga4cc992a32_0_81"/>
          <p:cNvSpPr/>
          <p:nvPr/>
        </p:nvSpPr>
        <p:spPr>
          <a:xfrm>
            <a:off x="6428025" y="2992775"/>
            <a:ext cx="924600" cy="433800"/>
          </a:xfrm>
          <a:prstGeom prst="rightArrow">
            <a:avLst>
              <a:gd name="adj1" fmla="val 58805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</a:t>
            </a:r>
            <a:endParaRPr/>
          </a:p>
        </p:txBody>
      </p:sp>
      <p:sp>
        <p:nvSpPr>
          <p:cNvPr id="270" name="Google Shape;270;ga4cc992a32_0_81"/>
          <p:cNvSpPr/>
          <p:nvPr/>
        </p:nvSpPr>
        <p:spPr>
          <a:xfrm>
            <a:off x="6428025" y="3846875"/>
            <a:ext cx="924600" cy="433800"/>
          </a:xfrm>
          <a:prstGeom prst="rightArrow">
            <a:avLst>
              <a:gd name="adj1" fmla="val 58805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</a:t>
            </a:r>
            <a:endParaRPr/>
          </a:p>
        </p:txBody>
      </p:sp>
      <p:sp>
        <p:nvSpPr>
          <p:cNvPr id="271" name="Google Shape;271;ga4cc992a32_0_81"/>
          <p:cNvSpPr/>
          <p:nvPr/>
        </p:nvSpPr>
        <p:spPr>
          <a:xfrm>
            <a:off x="1509225" y="2686175"/>
            <a:ext cx="924600" cy="433800"/>
          </a:xfrm>
          <a:prstGeom prst="rightArrow">
            <a:avLst>
              <a:gd name="adj1" fmla="val 58805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</a:t>
            </a:r>
            <a:endParaRPr/>
          </a:p>
        </p:txBody>
      </p:sp>
      <p:sp>
        <p:nvSpPr>
          <p:cNvPr id="272" name="Google Shape;272;ga4cc992a32_0_81"/>
          <p:cNvSpPr/>
          <p:nvPr/>
        </p:nvSpPr>
        <p:spPr>
          <a:xfrm>
            <a:off x="1509225" y="4153475"/>
            <a:ext cx="924600" cy="433800"/>
          </a:xfrm>
          <a:prstGeom prst="rightArrow">
            <a:avLst>
              <a:gd name="adj1" fmla="val 58805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</a:t>
            </a:r>
            <a:endParaRPr/>
          </a:p>
        </p:txBody>
      </p:sp>
      <p:sp>
        <p:nvSpPr>
          <p:cNvPr id="273" name="Google Shape;273;ga4cc992a32_0_81"/>
          <p:cNvSpPr txBox="1"/>
          <p:nvPr/>
        </p:nvSpPr>
        <p:spPr>
          <a:xfrm>
            <a:off x="149400" y="2225525"/>
            <a:ext cx="1359900" cy="26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a4cc992a32_0_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Availability Quality Attribute</a:t>
            </a:r>
            <a:endParaRPr/>
          </a:p>
        </p:txBody>
      </p:sp>
      <p:sp>
        <p:nvSpPr>
          <p:cNvPr id="280" name="Google Shape;280;ga4cc992a32_0_45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281" name="Google Shape;281;ga4cc992a32_0_45"/>
          <p:cNvSpPr/>
          <p:nvPr/>
        </p:nvSpPr>
        <p:spPr>
          <a:xfrm>
            <a:off x="424404" y="1158652"/>
            <a:ext cx="792000" cy="864000"/>
          </a:xfrm>
          <a:prstGeom prst="smileyFace">
            <a:avLst>
              <a:gd name="adj" fmla="val 4653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a4cc992a32_0_45"/>
          <p:cNvSpPr txBox="1"/>
          <p:nvPr/>
        </p:nvSpPr>
        <p:spPr>
          <a:xfrm>
            <a:off x="197975" y="2123275"/>
            <a:ext cx="1236600" cy="7068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endParaRPr sz="15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Backend service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3" name="Google Shape;283;ga4cc992a32_0_45"/>
          <p:cNvCxnSpPr>
            <a:stCxn id="281" idx="6"/>
            <a:endCxn id="284" idx="1"/>
          </p:cNvCxnSpPr>
          <p:nvPr/>
        </p:nvCxnSpPr>
        <p:spPr>
          <a:xfrm>
            <a:off x="1216404" y="1590652"/>
            <a:ext cx="2275500" cy="210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85" name="Google Shape;285;ga4cc992a32_0_45"/>
          <p:cNvSpPr txBox="1"/>
          <p:nvPr/>
        </p:nvSpPr>
        <p:spPr>
          <a:xfrm>
            <a:off x="1598200" y="1083425"/>
            <a:ext cx="1512000" cy="10146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Stimulus:</a:t>
            </a:r>
            <a:endParaRPr sz="15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Unable to </a:t>
            </a:r>
            <a:r>
              <a:rPr lang="en-US" sz="1500">
                <a:solidFill>
                  <a:schemeClr val="dk1"/>
                </a:solidFill>
              </a:rPr>
              <a:t>search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(omission)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86" name="Google Shape;286;ga4cc992a32_0_45" descr="C:\Users\martin\AppData\Local\Microsoft\Windows\Temporary Internet Files\Content.IE5\X98KVA7G\MC900441730[1]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5246" y="1130703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ga4cc992a32_0_45"/>
          <p:cNvCxnSpPr>
            <a:stCxn id="284" idx="3"/>
            <a:endCxn id="286" idx="1"/>
          </p:cNvCxnSpPr>
          <p:nvPr/>
        </p:nvCxnSpPr>
        <p:spPr>
          <a:xfrm rot="10800000" flipH="1">
            <a:off x="5220200" y="1587888"/>
            <a:ext cx="2315100" cy="480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88" name="Google Shape;288;ga4cc992a32_0_45"/>
          <p:cNvSpPr txBox="1"/>
          <p:nvPr/>
        </p:nvSpPr>
        <p:spPr>
          <a:xfrm>
            <a:off x="3432800" y="2123324"/>
            <a:ext cx="1846500" cy="5847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Environment:</a:t>
            </a:r>
            <a:endParaRPr sz="15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</a:t>
            </a:r>
            <a:r>
              <a:rPr lang="en-US" sz="1500">
                <a:solidFill>
                  <a:schemeClr val="dk1"/>
                </a:solidFill>
              </a:rPr>
              <a:t> 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a4cc992a32_0_45"/>
          <p:cNvSpPr txBox="1"/>
          <p:nvPr/>
        </p:nvSpPr>
        <p:spPr>
          <a:xfrm>
            <a:off x="5621575" y="1155900"/>
            <a:ext cx="1512300" cy="8640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Response:</a:t>
            </a:r>
            <a:endParaRPr sz="15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mask, log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90" name="Google Shape;290;ga4cc992a32_0_45"/>
          <p:cNvSpPr txBox="1"/>
          <p:nvPr/>
        </p:nvSpPr>
        <p:spPr>
          <a:xfrm>
            <a:off x="6959900" y="2097975"/>
            <a:ext cx="2030400" cy="7068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Measure:</a:t>
            </a:r>
            <a:endParaRPr sz="15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downtime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84" name="Google Shape;284;ga4cc992a32_0_45"/>
          <p:cNvSpPr/>
          <p:nvPr/>
        </p:nvSpPr>
        <p:spPr>
          <a:xfrm>
            <a:off x="3491900" y="1160688"/>
            <a:ext cx="1728300" cy="864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Artifact:</a:t>
            </a:r>
            <a:endParaRPr sz="15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Solr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4cc992a32_0_10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Availability Quality Attribute</a:t>
            </a:r>
            <a:endParaRPr/>
          </a:p>
        </p:txBody>
      </p:sp>
      <p:sp>
        <p:nvSpPr>
          <p:cNvPr id="297" name="Google Shape;297;ga4cc992a32_0_100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298" name="Google Shape;298;ga4cc992a32_0_100"/>
          <p:cNvSpPr/>
          <p:nvPr/>
        </p:nvSpPr>
        <p:spPr>
          <a:xfrm>
            <a:off x="424404" y="1158652"/>
            <a:ext cx="792000" cy="864000"/>
          </a:xfrm>
          <a:prstGeom prst="smileyFace">
            <a:avLst>
              <a:gd name="adj" fmla="val 4653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9" name="Google Shape;299;ga4cc992a32_0_100"/>
          <p:cNvCxnSpPr>
            <a:stCxn id="298" idx="6"/>
            <a:endCxn id="300" idx="1"/>
          </p:cNvCxnSpPr>
          <p:nvPr/>
        </p:nvCxnSpPr>
        <p:spPr>
          <a:xfrm>
            <a:off x="1216404" y="1590652"/>
            <a:ext cx="2275500" cy="210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01" name="Google Shape;301;ga4cc992a32_0_100"/>
          <p:cNvSpPr txBox="1"/>
          <p:nvPr/>
        </p:nvSpPr>
        <p:spPr>
          <a:xfrm>
            <a:off x="1598200" y="1083425"/>
            <a:ext cx="1512000" cy="1264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Stimulus:</a:t>
            </a:r>
            <a:endParaRPr sz="15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Unable to </a:t>
            </a:r>
            <a:r>
              <a:rPr lang="en-US" sz="1500">
                <a:solidFill>
                  <a:schemeClr val="dk1"/>
                </a:solidFill>
              </a:rPr>
              <a:t>search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(crash after 2 omissions)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302" name="Google Shape;302;ga4cc992a32_0_100" descr="C:\Users\martin\AppData\Local\Microsoft\Windows\Temporary Internet Files\Content.IE5\X98KVA7G\MC900441730[1]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5246" y="1130703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3" name="Google Shape;303;ga4cc992a32_0_100"/>
          <p:cNvCxnSpPr>
            <a:stCxn id="300" idx="3"/>
            <a:endCxn id="302" idx="1"/>
          </p:cNvCxnSpPr>
          <p:nvPr/>
        </p:nvCxnSpPr>
        <p:spPr>
          <a:xfrm rot="10800000" flipH="1">
            <a:off x="5220200" y="1587888"/>
            <a:ext cx="2315100" cy="480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04" name="Google Shape;304;ga4cc992a32_0_100"/>
          <p:cNvSpPr txBox="1"/>
          <p:nvPr/>
        </p:nvSpPr>
        <p:spPr>
          <a:xfrm>
            <a:off x="3432800" y="2123324"/>
            <a:ext cx="1846500" cy="5847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Environment:</a:t>
            </a:r>
            <a:endParaRPr sz="15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</a:t>
            </a:r>
            <a:r>
              <a:rPr lang="en-US" sz="1500">
                <a:solidFill>
                  <a:schemeClr val="dk1"/>
                </a:solidFill>
              </a:rPr>
              <a:t> 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a4cc992a32_0_100"/>
          <p:cNvSpPr txBox="1"/>
          <p:nvPr/>
        </p:nvSpPr>
        <p:spPr>
          <a:xfrm>
            <a:off x="5621575" y="1155900"/>
            <a:ext cx="1512300" cy="8640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Response:</a:t>
            </a:r>
            <a:endParaRPr sz="15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recover, log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06" name="Google Shape;306;ga4cc992a32_0_100"/>
          <p:cNvSpPr txBox="1"/>
          <p:nvPr/>
        </p:nvSpPr>
        <p:spPr>
          <a:xfrm>
            <a:off x="6959900" y="2097975"/>
            <a:ext cx="2030400" cy="7068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Measure:</a:t>
            </a:r>
            <a:endParaRPr sz="15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10s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downtime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00" name="Google Shape;300;ga4cc992a32_0_100"/>
          <p:cNvSpPr/>
          <p:nvPr/>
        </p:nvSpPr>
        <p:spPr>
          <a:xfrm>
            <a:off x="3491900" y="1160688"/>
            <a:ext cx="1728300" cy="864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Artifact:</a:t>
            </a:r>
            <a:endParaRPr sz="15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Solr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a4cc992a32_0_100"/>
          <p:cNvSpPr txBox="1"/>
          <p:nvPr/>
        </p:nvSpPr>
        <p:spPr>
          <a:xfrm>
            <a:off x="197975" y="2123275"/>
            <a:ext cx="1236600" cy="7068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endParaRPr sz="15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Backend service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a4cc992a32_0_1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Availability Quality Attribute</a:t>
            </a:r>
            <a:endParaRPr/>
          </a:p>
        </p:txBody>
      </p:sp>
      <p:sp>
        <p:nvSpPr>
          <p:cNvPr id="314" name="Google Shape;314;ga4cc992a32_0_117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315" name="Google Shape;315;ga4cc992a32_0_117"/>
          <p:cNvSpPr/>
          <p:nvPr/>
        </p:nvSpPr>
        <p:spPr>
          <a:xfrm>
            <a:off x="424404" y="1158652"/>
            <a:ext cx="792000" cy="864000"/>
          </a:xfrm>
          <a:prstGeom prst="smileyFace">
            <a:avLst>
              <a:gd name="adj" fmla="val 4653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6" name="Google Shape;316;ga4cc992a32_0_117"/>
          <p:cNvCxnSpPr>
            <a:stCxn id="315" idx="6"/>
            <a:endCxn id="317" idx="1"/>
          </p:cNvCxnSpPr>
          <p:nvPr/>
        </p:nvCxnSpPr>
        <p:spPr>
          <a:xfrm>
            <a:off x="1216404" y="1590652"/>
            <a:ext cx="2275500" cy="210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18" name="Google Shape;318;ga4cc992a32_0_117"/>
          <p:cNvSpPr txBox="1"/>
          <p:nvPr/>
        </p:nvSpPr>
        <p:spPr>
          <a:xfrm>
            <a:off x="1598200" y="1083425"/>
            <a:ext cx="1512000" cy="1264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Stimulus:</a:t>
            </a:r>
            <a:endParaRPr sz="15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Unable to </a:t>
            </a:r>
            <a:r>
              <a:rPr lang="en-US" sz="1500">
                <a:solidFill>
                  <a:schemeClr val="dk1"/>
                </a:solidFill>
              </a:rPr>
              <a:t>search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(crash after 2 omissions)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319" name="Google Shape;319;ga4cc992a32_0_117" descr="C:\Users\martin\AppData\Local\Microsoft\Windows\Temporary Internet Files\Content.IE5\X98KVA7G\MC900441730[1]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5246" y="1130703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0" name="Google Shape;320;ga4cc992a32_0_117"/>
          <p:cNvCxnSpPr>
            <a:stCxn id="317" idx="3"/>
            <a:endCxn id="319" idx="1"/>
          </p:cNvCxnSpPr>
          <p:nvPr/>
        </p:nvCxnSpPr>
        <p:spPr>
          <a:xfrm rot="10800000" flipH="1">
            <a:off x="5220200" y="1587888"/>
            <a:ext cx="2315100" cy="480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21" name="Google Shape;321;ga4cc992a32_0_117"/>
          <p:cNvSpPr txBox="1"/>
          <p:nvPr/>
        </p:nvSpPr>
        <p:spPr>
          <a:xfrm>
            <a:off x="3432800" y="2123324"/>
            <a:ext cx="1846500" cy="5847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Environment:</a:t>
            </a:r>
            <a:endParaRPr sz="15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</a:t>
            </a:r>
            <a:r>
              <a:rPr lang="en-US" sz="1500">
                <a:solidFill>
                  <a:schemeClr val="dk1"/>
                </a:solidFill>
              </a:rPr>
              <a:t> 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a4cc992a32_0_117"/>
          <p:cNvSpPr txBox="1"/>
          <p:nvPr/>
        </p:nvSpPr>
        <p:spPr>
          <a:xfrm>
            <a:off x="5621575" y="1155900"/>
            <a:ext cx="1512300" cy="8640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Response:</a:t>
            </a:r>
            <a:endParaRPr sz="15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recover, log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23" name="Google Shape;323;ga4cc992a32_0_117"/>
          <p:cNvSpPr txBox="1"/>
          <p:nvPr/>
        </p:nvSpPr>
        <p:spPr>
          <a:xfrm>
            <a:off x="6959900" y="2097975"/>
            <a:ext cx="2030400" cy="7068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Measure:</a:t>
            </a:r>
            <a:endParaRPr sz="15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1s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downtime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17" name="Google Shape;317;ga4cc992a32_0_117"/>
          <p:cNvSpPr/>
          <p:nvPr/>
        </p:nvSpPr>
        <p:spPr>
          <a:xfrm>
            <a:off x="3491900" y="1160688"/>
            <a:ext cx="1728300" cy="864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Artifact:</a:t>
            </a:r>
            <a:endParaRPr sz="15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Solr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a4cc992a32_0_117"/>
          <p:cNvSpPr txBox="1"/>
          <p:nvPr/>
        </p:nvSpPr>
        <p:spPr>
          <a:xfrm>
            <a:off x="197975" y="2123275"/>
            <a:ext cx="1236600" cy="7068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endParaRPr sz="15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Backend service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/>
              <a:t>availability</a:t>
            </a:r>
            <a:endParaRPr sz="3600"/>
          </a:p>
          <a:p>
            <a:pPr marL="0" lvl="0" indent="0" algn="ctr" rtl="0">
              <a:spcBef>
                <a:spcPts val="720"/>
              </a:spcBef>
              <a:spcAft>
                <a:spcPts val="0"/>
              </a:spcAft>
              <a:buSzPts val="1800"/>
              <a:buNone/>
            </a:pPr>
            <a:r>
              <a:rPr lang="en-US" sz="3600"/>
              <a:t>=</a:t>
            </a:r>
            <a:endParaRPr sz="3600"/>
          </a:p>
          <a:p>
            <a:pPr marL="0" lvl="0" indent="0" algn="ctr" rtl="0">
              <a:spcBef>
                <a:spcPts val="720"/>
              </a:spcBef>
              <a:spcAft>
                <a:spcPts val="0"/>
              </a:spcAft>
              <a:buSzPts val="1800"/>
              <a:buNone/>
            </a:pPr>
            <a:r>
              <a:rPr lang="en-US" sz="3600"/>
              <a:t>reliability + ability to recover</a:t>
            </a:r>
            <a:endParaRPr sz="3600"/>
          </a:p>
        </p:txBody>
      </p:sp>
      <p:sp>
        <p:nvSpPr>
          <p:cNvPr id="42" name="Google Shape;42;p2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Availability Tactics and Their Goals</a:t>
            </a:r>
            <a:endParaRPr dirty="0"/>
          </a:p>
        </p:txBody>
      </p:sp>
      <p:sp>
        <p:nvSpPr>
          <p:cNvPr id="330" name="Google Shape;330;p12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mask fault (to not become failure)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repair fault</a:t>
            </a:r>
            <a:endParaRPr/>
          </a:p>
        </p:txBody>
      </p:sp>
      <p:sp>
        <p:nvSpPr>
          <p:cNvPr id="331" name="Google Shape;331;p12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332" name="Google Shape;332;p12"/>
          <p:cNvSpPr/>
          <p:nvPr/>
        </p:nvSpPr>
        <p:spPr>
          <a:xfrm>
            <a:off x="3635896" y="4293096"/>
            <a:ext cx="1728192" cy="136815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Tactics to Control Availability</a:t>
            </a:r>
            <a:endParaRPr/>
          </a:p>
        </p:txBody>
      </p:sp>
      <p:cxnSp>
        <p:nvCxnSpPr>
          <p:cNvPr id="333" name="Google Shape;333;p12"/>
          <p:cNvCxnSpPr>
            <a:endCxn id="332" idx="1"/>
          </p:cNvCxnSpPr>
          <p:nvPr/>
        </p:nvCxnSpPr>
        <p:spPr>
          <a:xfrm>
            <a:off x="1259596" y="4977172"/>
            <a:ext cx="23763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34" name="Google Shape;334;p12"/>
          <p:cNvSpPr txBox="1"/>
          <p:nvPr/>
        </p:nvSpPr>
        <p:spPr>
          <a:xfrm>
            <a:off x="1691680" y="4792506"/>
            <a:ext cx="1512168" cy="369332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Fault</a:t>
            </a:r>
            <a:endParaRPr/>
          </a:p>
        </p:txBody>
      </p:sp>
      <p:cxnSp>
        <p:nvCxnSpPr>
          <p:cNvPr id="335" name="Google Shape;335;p12"/>
          <p:cNvCxnSpPr>
            <a:stCxn id="332" idx="3"/>
          </p:cNvCxnSpPr>
          <p:nvPr/>
        </p:nvCxnSpPr>
        <p:spPr>
          <a:xfrm>
            <a:off x="5364088" y="4977172"/>
            <a:ext cx="20184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36" name="Google Shape;336;p12"/>
          <p:cNvSpPr txBox="1"/>
          <p:nvPr/>
        </p:nvSpPr>
        <p:spPr>
          <a:xfrm>
            <a:off x="5652125" y="4238700"/>
            <a:ext cx="1368300" cy="1597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Fault Masked and/or Repair Made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Availability Tactics</a:t>
            </a:r>
            <a:endParaRPr/>
          </a:p>
        </p:txBody>
      </p:sp>
      <p:sp>
        <p:nvSpPr>
          <p:cNvPr id="342" name="Google Shape;342;p13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505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2960"/>
              <a:t>detect faults</a:t>
            </a:r>
            <a:endParaRPr sz="2960"/>
          </a:p>
          <a:p>
            <a:pPr marL="342900" lvl="0" indent="-3505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2960"/>
              <a:t>recover from faults</a:t>
            </a:r>
            <a:endParaRPr sz="2960"/>
          </a:p>
          <a:p>
            <a:pPr marL="342900" lvl="0" indent="-3505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2960"/>
              <a:t>prevent faults</a:t>
            </a:r>
            <a:endParaRPr sz="296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60"/>
          </a:p>
        </p:txBody>
      </p:sp>
      <p:sp>
        <p:nvSpPr>
          <p:cNvPr id="343" name="Google Shape;343;p13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Fault Detection</a:t>
            </a:r>
            <a:endParaRPr/>
          </a:p>
        </p:txBody>
      </p:sp>
      <p:sp>
        <p:nvSpPr>
          <p:cNvPr id="350" name="Google Shape;350;p14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ping/echo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component pings another component and awaits echo in some defined amount of time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hierarchical ping/echo to reduce communication bandwidth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used to determine reachability and the round-trip delay through the associated network path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implementation depends on communication protocol (e.g. HTTP HEAD or ICMP)</a:t>
            </a:r>
            <a:endParaRPr/>
          </a:p>
        </p:txBody>
      </p:sp>
      <p:sp>
        <p:nvSpPr>
          <p:cNvPr id="351" name="Google Shape;351;p14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a4cc992a32_0_15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Fault Detection</a:t>
            </a:r>
            <a:endParaRPr/>
          </a:p>
        </p:txBody>
      </p:sp>
      <p:sp>
        <p:nvSpPr>
          <p:cNvPr id="358" name="Google Shape;358;ga4cc992a32_0_155"/>
          <p:cNvSpPr txBox="1">
            <a:spLocks noGrp="1"/>
          </p:cNvSpPr>
          <p:nvPr>
            <p:ph type="body" idx="1"/>
          </p:nvPr>
        </p:nvSpPr>
        <p:spPr>
          <a:xfrm>
            <a:off x="457200" y="1125540"/>
            <a:ext cx="8229600" cy="8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ping/echo</a:t>
            </a:r>
            <a:endParaRPr/>
          </a:p>
        </p:txBody>
      </p:sp>
      <p:sp>
        <p:nvSpPr>
          <p:cNvPr id="359" name="Google Shape;359;ga4cc992a32_0_155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360" name="Google Shape;360;ga4cc992a32_0_155"/>
          <p:cNvSpPr/>
          <p:nvPr/>
        </p:nvSpPr>
        <p:spPr>
          <a:xfrm>
            <a:off x="1991325" y="2314750"/>
            <a:ext cx="1534800" cy="22284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Backend Service</a:t>
            </a:r>
            <a:endParaRPr sz="1800"/>
          </a:p>
        </p:txBody>
      </p:sp>
      <p:sp>
        <p:nvSpPr>
          <p:cNvPr id="361" name="Google Shape;361;ga4cc992a32_0_155"/>
          <p:cNvSpPr/>
          <p:nvPr/>
        </p:nvSpPr>
        <p:spPr>
          <a:xfrm>
            <a:off x="5888475" y="2314750"/>
            <a:ext cx="1264200" cy="22284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Solr</a:t>
            </a:r>
            <a:endParaRPr sz="1800"/>
          </a:p>
        </p:txBody>
      </p:sp>
      <p:sp>
        <p:nvSpPr>
          <p:cNvPr id="362" name="Google Shape;362;ga4cc992a32_0_155"/>
          <p:cNvSpPr/>
          <p:nvPr/>
        </p:nvSpPr>
        <p:spPr>
          <a:xfrm>
            <a:off x="3526125" y="3140850"/>
            <a:ext cx="2362200" cy="576300"/>
          </a:xfrm>
          <a:prstGeom prst="rightArrow">
            <a:avLst>
              <a:gd name="adj1" fmla="val 58805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ping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a4cc992a32_0_17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Fault Detection</a:t>
            </a:r>
            <a:endParaRPr/>
          </a:p>
        </p:txBody>
      </p:sp>
      <p:sp>
        <p:nvSpPr>
          <p:cNvPr id="369" name="Google Shape;369;ga4cc992a32_0_175"/>
          <p:cNvSpPr txBox="1">
            <a:spLocks noGrp="1"/>
          </p:cNvSpPr>
          <p:nvPr>
            <p:ph type="body" idx="1"/>
          </p:nvPr>
        </p:nvSpPr>
        <p:spPr>
          <a:xfrm>
            <a:off x="457200" y="1125540"/>
            <a:ext cx="8229600" cy="8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ping/echo</a:t>
            </a:r>
            <a:endParaRPr/>
          </a:p>
        </p:txBody>
      </p:sp>
      <p:sp>
        <p:nvSpPr>
          <p:cNvPr id="370" name="Google Shape;370;ga4cc992a32_0_175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371" name="Google Shape;371;ga4cc992a32_0_175"/>
          <p:cNvSpPr/>
          <p:nvPr/>
        </p:nvSpPr>
        <p:spPr>
          <a:xfrm>
            <a:off x="1991325" y="2314750"/>
            <a:ext cx="1534800" cy="22284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Backend Service</a:t>
            </a:r>
            <a:endParaRPr sz="1800"/>
          </a:p>
        </p:txBody>
      </p:sp>
      <p:sp>
        <p:nvSpPr>
          <p:cNvPr id="372" name="Google Shape;372;ga4cc992a32_0_175"/>
          <p:cNvSpPr/>
          <p:nvPr/>
        </p:nvSpPr>
        <p:spPr>
          <a:xfrm>
            <a:off x="5888475" y="2314750"/>
            <a:ext cx="1264200" cy="22284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Solr</a:t>
            </a:r>
            <a:endParaRPr sz="1800"/>
          </a:p>
        </p:txBody>
      </p:sp>
      <p:sp>
        <p:nvSpPr>
          <p:cNvPr id="373" name="Google Shape;373;ga4cc992a32_0_175"/>
          <p:cNvSpPr/>
          <p:nvPr/>
        </p:nvSpPr>
        <p:spPr>
          <a:xfrm>
            <a:off x="3337125" y="3392488"/>
            <a:ext cx="2551200" cy="576300"/>
          </a:xfrm>
          <a:prstGeom prst="rightArrow">
            <a:avLst>
              <a:gd name="adj1" fmla="val 58805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ping</a:t>
            </a:r>
            <a:endParaRPr/>
          </a:p>
        </p:txBody>
      </p:sp>
      <p:sp>
        <p:nvSpPr>
          <p:cNvPr id="374" name="Google Shape;374;ga4cc992a32_0_175"/>
          <p:cNvSpPr/>
          <p:nvPr/>
        </p:nvSpPr>
        <p:spPr>
          <a:xfrm>
            <a:off x="2180325" y="3195337"/>
            <a:ext cx="1156800" cy="970800"/>
          </a:xfrm>
          <a:prstGeom prst="rect">
            <a:avLst/>
          </a:prstGeom>
          <a:noFill/>
          <a:ln w="28575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: Search Datasets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a4cc992a32_0_18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Fault Detection</a:t>
            </a:r>
            <a:endParaRPr/>
          </a:p>
        </p:txBody>
      </p:sp>
      <p:sp>
        <p:nvSpPr>
          <p:cNvPr id="381" name="Google Shape;381;ga4cc992a32_0_186"/>
          <p:cNvSpPr txBox="1">
            <a:spLocks noGrp="1"/>
          </p:cNvSpPr>
          <p:nvPr>
            <p:ph type="body" idx="1"/>
          </p:nvPr>
        </p:nvSpPr>
        <p:spPr>
          <a:xfrm>
            <a:off x="457200" y="1125540"/>
            <a:ext cx="8229600" cy="8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ping/echo</a:t>
            </a:r>
            <a:endParaRPr/>
          </a:p>
        </p:txBody>
      </p:sp>
      <p:sp>
        <p:nvSpPr>
          <p:cNvPr id="382" name="Google Shape;382;ga4cc992a32_0_186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383" name="Google Shape;383;ga4cc992a32_0_186"/>
          <p:cNvSpPr/>
          <p:nvPr/>
        </p:nvSpPr>
        <p:spPr>
          <a:xfrm>
            <a:off x="1991325" y="2314750"/>
            <a:ext cx="1534800" cy="11142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Backend Service</a:t>
            </a:r>
            <a:endParaRPr sz="1800"/>
          </a:p>
        </p:txBody>
      </p:sp>
      <p:sp>
        <p:nvSpPr>
          <p:cNvPr id="384" name="Google Shape;384;ga4cc992a32_0_186"/>
          <p:cNvSpPr/>
          <p:nvPr/>
        </p:nvSpPr>
        <p:spPr>
          <a:xfrm>
            <a:off x="5888475" y="2314750"/>
            <a:ext cx="1264200" cy="22284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Solr</a:t>
            </a:r>
            <a:endParaRPr sz="1800"/>
          </a:p>
        </p:txBody>
      </p:sp>
      <p:sp>
        <p:nvSpPr>
          <p:cNvPr id="385" name="Google Shape;385;ga4cc992a32_0_186"/>
          <p:cNvSpPr/>
          <p:nvPr/>
        </p:nvSpPr>
        <p:spPr>
          <a:xfrm>
            <a:off x="3526125" y="2631700"/>
            <a:ext cx="2362500" cy="576300"/>
          </a:xfrm>
          <a:prstGeom prst="rightArrow">
            <a:avLst>
              <a:gd name="adj1" fmla="val 58805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 GET</a:t>
            </a:r>
            <a:endParaRPr/>
          </a:p>
        </p:txBody>
      </p:sp>
      <p:sp>
        <p:nvSpPr>
          <p:cNvPr id="386" name="Google Shape;386;ga4cc992a32_0_186"/>
          <p:cNvSpPr/>
          <p:nvPr/>
        </p:nvSpPr>
        <p:spPr>
          <a:xfrm>
            <a:off x="1991325" y="3773950"/>
            <a:ext cx="1534800" cy="5763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Solr Monitor</a:t>
            </a:r>
            <a:endParaRPr sz="1800"/>
          </a:p>
        </p:txBody>
      </p:sp>
      <p:sp>
        <p:nvSpPr>
          <p:cNvPr id="387" name="Google Shape;387;ga4cc992a32_0_186"/>
          <p:cNvSpPr/>
          <p:nvPr/>
        </p:nvSpPr>
        <p:spPr>
          <a:xfrm>
            <a:off x="3526275" y="3773950"/>
            <a:ext cx="2362200" cy="576300"/>
          </a:xfrm>
          <a:prstGeom prst="rightArrow">
            <a:avLst>
              <a:gd name="adj1" fmla="val 58805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ping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a4cc992a32_0_1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Fault Detection</a:t>
            </a:r>
            <a:endParaRPr/>
          </a:p>
        </p:txBody>
      </p:sp>
      <p:sp>
        <p:nvSpPr>
          <p:cNvPr id="394" name="Google Shape;394;ga4cc992a32_0_147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heartbeat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one component emits heartbeat messages periodically and another component listens to them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heartbeat can also carry data</a:t>
            </a:r>
            <a:endParaRPr/>
          </a:p>
        </p:txBody>
      </p:sp>
      <p:sp>
        <p:nvSpPr>
          <p:cNvPr id="395" name="Google Shape;395;ga4cc992a32_0_147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4cc992a32_0_20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Fault Detection</a:t>
            </a:r>
            <a:endParaRPr/>
          </a:p>
        </p:txBody>
      </p:sp>
      <p:sp>
        <p:nvSpPr>
          <p:cNvPr id="402" name="Google Shape;402;ga4cc992a32_0_208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monitor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component that is used to monitor the state of health of various other parts of the system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introduced to architecture when the monitoring logic needs to be separated from the other logics of the system</a:t>
            </a:r>
            <a:endParaRPr/>
          </a:p>
        </p:txBody>
      </p:sp>
      <p:sp>
        <p:nvSpPr>
          <p:cNvPr id="403" name="Google Shape;403;ga4cc992a32_0_208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a4cc992a32_0_2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Fault Detection</a:t>
            </a:r>
            <a:endParaRPr/>
          </a:p>
        </p:txBody>
      </p:sp>
      <p:sp>
        <p:nvSpPr>
          <p:cNvPr id="410" name="Google Shape;410;ga4cc992a32_0_216"/>
          <p:cNvSpPr txBox="1">
            <a:spLocks noGrp="1"/>
          </p:cNvSpPr>
          <p:nvPr>
            <p:ph type="body" idx="1"/>
          </p:nvPr>
        </p:nvSpPr>
        <p:spPr>
          <a:xfrm>
            <a:off x="457200" y="1125540"/>
            <a:ext cx="8229600" cy="8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monitor</a:t>
            </a:r>
            <a:endParaRPr dirty="0"/>
          </a:p>
        </p:txBody>
      </p:sp>
      <p:sp>
        <p:nvSpPr>
          <p:cNvPr id="411" name="Google Shape;411;ga4cc992a32_0_216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412" name="Google Shape;412;ga4cc992a32_0_216"/>
          <p:cNvSpPr/>
          <p:nvPr/>
        </p:nvSpPr>
        <p:spPr>
          <a:xfrm>
            <a:off x="1026850" y="3199425"/>
            <a:ext cx="1534800" cy="9561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Backend Service</a:t>
            </a:r>
            <a:endParaRPr sz="1800"/>
          </a:p>
        </p:txBody>
      </p:sp>
      <p:sp>
        <p:nvSpPr>
          <p:cNvPr id="413" name="Google Shape;413;ga4cc992a32_0_216"/>
          <p:cNvSpPr/>
          <p:nvPr/>
        </p:nvSpPr>
        <p:spPr>
          <a:xfrm>
            <a:off x="6852950" y="3770788"/>
            <a:ext cx="1264200" cy="9561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Solr</a:t>
            </a:r>
            <a:endParaRPr sz="1800"/>
          </a:p>
        </p:txBody>
      </p:sp>
      <p:sp>
        <p:nvSpPr>
          <p:cNvPr id="414" name="Google Shape;414;ga4cc992a32_0_216"/>
          <p:cNvSpPr/>
          <p:nvPr/>
        </p:nvSpPr>
        <p:spPr>
          <a:xfrm>
            <a:off x="3939900" y="2634375"/>
            <a:ext cx="1534800" cy="20862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System Monitor</a:t>
            </a:r>
            <a:endParaRPr sz="1800"/>
          </a:p>
        </p:txBody>
      </p:sp>
      <p:sp>
        <p:nvSpPr>
          <p:cNvPr id="415" name="Google Shape;415;ga4cc992a32_0_216"/>
          <p:cNvSpPr/>
          <p:nvPr/>
        </p:nvSpPr>
        <p:spPr>
          <a:xfrm>
            <a:off x="5474725" y="3960688"/>
            <a:ext cx="1378200" cy="576300"/>
          </a:xfrm>
          <a:prstGeom prst="rightArrow">
            <a:avLst>
              <a:gd name="adj1" fmla="val 58805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ping</a:t>
            </a:r>
            <a:endParaRPr/>
          </a:p>
        </p:txBody>
      </p:sp>
      <p:sp>
        <p:nvSpPr>
          <p:cNvPr id="416" name="Google Shape;416;ga4cc992a32_0_216"/>
          <p:cNvSpPr/>
          <p:nvPr/>
        </p:nvSpPr>
        <p:spPr>
          <a:xfrm>
            <a:off x="6852950" y="2640713"/>
            <a:ext cx="1264200" cy="956100"/>
          </a:xfrm>
          <a:prstGeom prst="rect">
            <a:avLst/>
          </a:prstGeom>
          <a:noFill/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CouchDb</a:t>
            </a:r>
            <a:endParaRPr sz="1800"/>
          </a:p>
        </p:txBody>
      </p:sp>
      <p:sp>
        <p:nvSpPr>
          <p:cNvPr id="417" name="Google Shape;417;ga4cc992a32_0_216"/>
          <p:cNvSpPr/>
          <p:nvPr/>
        </p:nvSpPr>
        <p:spPr>
          <a:xfrm>
            <a:off x="5474725" y="2830613"/>
            <a:ext cx="1378200" cy="576300"/>
          </a:xfrm>
          <a:prstGeom prst="rightArrow">
            <a:avLst>
              <a:gd name="adj1" fmla="val 58805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ping</a:t>
            </a:r>
            <a:endParaRPr/>
          </a:p>
        </p:txBody>
      </p:sp>
      <p:sp>
        <p:nvSpPr>
          <p:cNvPr id="418" name="Google Shape;418;ga4cc992a32_0_216"/>
          <p:cNvSpPr/>
          <p:nvPr/>
        </p:nvSpPr>
        <p:spPr>
          <a:xfrm>
            <a:off x="2561700" y="3392475"/>
            <a:ext cx="1378200" cy="576300"/>
          </a:xfrm>
          <a:prstGeom prst="rightArrow">
            <a:avLst>
              <a:gd name="adj1" fmla="val 58805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rgbClr val="D3F2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heartbeat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a4cc992a32_0_2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Fault Detection</a:t>
            </a:r>
            <a:endParaRPr/>
          </a:p>
        </p:txBody>
      </p:sp>
      <p:sp>
        <p:nvSpPr>
          <p:cNvPr id="425" name="Google Shape;425;ga4cc992a32_0_231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time stamps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monitoring incorrect order or timing of responses of a component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important in distributed environments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timestamps based on local clock of the system or on some logical clock approach, e.g. Lamport timestamps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timeout</a:t>
            </a:r>
            <a:endParaRPr/>
          </a:p>
        </p:txBody>
      </p:sp>
      <p:sp>
        <p:nvSpPr>
          <p:cNvPr id="426" name="Google Shape;426;ga4cc992a32_0_231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Availability Quality Attribute</a:t>
            </a: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505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2600"/>
              <a:t>availability refers to a property of software that it is there and ready to carry out its task when users need it</a:t>
            </a:r>
            <a:endParaRPr sz="2600"/>
          </a:p>
          <a:p>
            <a:pPr marL="742950" lvl="1" indent="-273050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SzPts val="2600"/>
              <a:buChar char="▪"/>
            </a:pPr>
            <a:r>
              <a:rPr lang="en-US" sz="2600"/>
              <a:t>ability to mask problems</a:t>
            </a:r>
            <a:endParaRPr sz="2600"/>
          </a:p>
          <a:p>
            <a:pPr marL="742950" lvl="1" indent="-273050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SzPts val="2600"/>
              <a:buChar char="▪"/>
            </a:pPr>
            <a:r>
              <a:rPr lang="en-US" sz="2600"/>
              <a:t>ability to repair problems</a:t>
            </a:r>
            <a:endParaRPr sz="2600"/>
          </a:p>
        </p:txBody>
      </p:sp>
      <p:sp>
        <p:nvSpPr>
          <p:cNvPr id="50" name="Google Shape;50;p3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a4cc992a32_0_2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Fault Detection</a:t>
            </a:r>
            <a:endParaRPr/>
          </a:p>
        </p:txBody>
      </p:sp>
      <p:sp>
        <p:nvSpPr>
          <p:cNvPr id="433" name="Google Shape;433;ga4cc992a32_0_238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voting (Triple Modular Redundancy)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replication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functional redundancy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analytic redundancy</a:t>
            </a:r>
            <a:endParaRPr/>
          </a:p>
        </p:txBody>
      </p:sp>
      <p:sp>
        <p:nvSpPr>
          <p:cNvPr id="434" name="Google Shape;434;ga4cc992a32_0_238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Fault Recovery</a:t>
            </a:r>
            <a:endParaRPr/>
          </a:p>
        </p:txBody>
      </p:sp>
      <p:sp>
        <p:nvSpPr>
          <p:cNvPr id="440" name="Google Shape;440;p17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preparation and repair tactics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reintroduction tactics</a:t>
            </a:r>
            <a:endParaRPr/>
          </a:p>
        </p:txBody>
      </p:sp>
      <p:sp>
        <p:nvSpPr>
          <p:cNvPr id="441" name="Google Shape;441;p17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a4cc992a32_0_2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Preparation and repair tactics</a:t>
            </a:r>
            <a:endParaRPr/>
          </a:p>
        </p:txBody>
      </p:sp>
      <p:sp>
        <p:nvSpPr>
          <p:cNvPr id="454" name="Google Shape;454;ga4cc992a32_0_251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active redundancy (hot spare)</a:t>
            </a:r>
            <a:endParaRPr/>
          </a:p>
          <a:p>
            <a:pPr marL="742950" lvl="1" indent="-234950" algn="l" rtl="0">
              <a:spcBef>
                <a:spcPts val="64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redundant components perform the same tasks on the same inputs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passive redundancy (warm spare)</a:t>
            </a:r>
            <a:endParaRPr/>
          </a:p>
          <a:p>
            <a:pPr marL="742950" lvl="1" indent="-234950" algn="l" rtl="0">
              <a:spcBef>
                <a:spcPts val="64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one component performs the tasks and informs others periodically about state updates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cold spare</a:t>
            </a:r>
            <a:endParaRPr/>
          </a:p>
          <a:p>
            <a:pPr marL="742950" lvl="1" indent="-234950" algn="l" rtl="0">
              <a:spcBef>
                <a:spcPts val="64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redundant spares remain out of service until a fault on the main component occurs</a:t>
            </a:r>
            <a:endParaRPr/>
          </a:p>
        </p:txBody>
      </p:sp>
      <p:sp>
        <p:nvSpPr>
          <p:cNvPr id="455" name="Google Shape;455;ga4cc992a32_0_251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a4cc992a32_0_26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Preparation and repair tactics</a:t>
            </a:r>
            <a:endParaRPr/>
          </a:p>
        </p:txBody>
      </p:sp>
      <p:sp>
        <p:nvSpPr>
          <p:cNvPr id="461" name="Google Shape;461;ga4cc992a32_0_261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 dirty="0"/>
              <a:t>rollback</a:t>
            </a:r>
            <a:endParaRPr dirty="0"/>
          </a:p>
          <a:p>
            <a:pPr marL="742950" lvl="1" indent="-234950" algn="l" rtl="0">
              <a:spcBef>
                <a:spcPts val="640"/>
              </a:spcBef>
              <a:spcAft>
                <a:spcPts val="0"/>
              </a:spcAft>
              <a:buSzPts val="2000"/>
              <a:buChar char="▪"/>
            </a:pPr>
            <a:r>
              <a:rPr lang="en-US" dirty="0"/>
              <a:t>system is reverted to a previous known good state (checkpoints)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 dirty="0"/>
              <a:t>saga</a:t>
            </a:r>
            <a:endParaRPr dirty="0"/>
          </a:p>
          <a:p>
            <a:pPr marL="742950" lvl="1" indent="-234950" algn="l" rtl="0">
              <a:spcBef>
                <a:spcPts val="640"/>
              </a:spcBef>
              <a:spcAft>
                <a:spcPts val="0"/>
              </a:spcAft>
              <a:buSzPts val="2000"/>
              <a:buChar char="▪"/>
            </a:pPr>
            <a:r>
              <a:rPr lang="en-US" dirty="0"/>
              <a:t>distributed system executes sagas consisting of local transactions</a:t>
            </a:r>
            <a:endParaRPr dirty="0"/>
          </a:p>
          <a:p>
            <a:pPr marL="742950" lvl="1" indent="-234950" algn="l" rtl="0">
              <a:spcBef>
                <a:spcPts val="640"/>
              </a:spcBef>
              <a:spcAft>
                <a:spcPts val="0"/>
              </a:spcAft>
              <a:buSzPts val="2000"/>
              <a:buChar char="▪"/>
            </a:pPr>
            <a:r>
              <a:rPr lang="en-US" dirty="0"/>
              <a:t>when a fault occurs performed local transactions are reverted using compensation transactions</a:t>
            </a:r>
            <a:endParaRPr dirty="0"/>
          </a:p>
        </p:txBody>
      </p:sp>
      <p:sp>
        <p:nvSpPr>
          <p:cNvPr id="462" name="Google Shape;462;ga4cc992a32_0_261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a4cc992a32_0_26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Preparation and repair tactics</a:t>
            </a:r>
            <a:endParaRPr/>
          </a:p>
        </p:txBody>
      </p:sp>
      <p:sp>
        <p:nvSpPr>
          <p:cNvPr id="468" name="Google Shape;468;ga4cc992a32_0_267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retry</a:t>
            </a:r>
            <a:endParaRPr/>
          </a:p>
          <a:p>
            <a:pPr marL="742950" lvl="1" indent="-234950" algn="l" rtl="0">
              <a:spcBef>
                <a:spcPts val="64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an operation fault is transient and retrying the operation may lead to success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ignore</a:t>
            </a:r>
            <a:endParaRPr/>
          </a:p>
          <a:p>
            <a:pPr marL="742950" lvl="1" indent="-234950" algn="l" rtl="0">
              <a:spcBef>
                <a:spcPts val="64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messages sent from a particular component with faulty or spurious behavior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degradation</a:t>
            </a:r>
            <a:endParaRPr/>
          </a:p>
          <a:p>
            <a:pPr marL="742950" lvl="1" indent="-234950" algn="l" rtl="0">
              <a:spcBef>
                <a:spcPts val="64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maintains only the most critical system functions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reconfiguration</a:t>
            </a:r>
            <a:endParaRPr/>
          </a:p>
          <a:p>
            <a:pPr marL="742950" lvl="1" indent="-234950" algn="l" rtl="0">
              <a:spcBef>
                <a:spcPts val="64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reassigning responsibilities to resources left functioning</a:t>
            </a:r>
            <a:endParaRPr/>
          </a:p>
        </p:txBody>
      </p:sp>
      <p:sp>
        <p:nvSpPr>
          <p:cNvPr id="469" name="Google Shape;469;ga4cc992a32_0_267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a4cc992a32_0_2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Reintroduction tactics</a:t>
            </a:r>
            <a:endParaRPr/>
          </a:p>
        </p:txBody>
      </p:sp>
      <p:sp>
        <p:nvSpPr>
          <p:cNvPr id="475" name="Google Shape;475;ga4cc992a32_0_273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supporting tactics to recover failed component (reintroducing a failed component)</a:t>
            </a:r>
            <a:endParaRPr/>
          </a:p>
        </p:txBody>
      </p:sp>
      <p:sp>
        <p:nvSpPr>
          <p:cNvPr id="476" name="Google Shape;476;ga4cc992a32_0_273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4cc992a32_0_28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Reintroduction tactics</a:t>
            </a:r>
            <a:endParaRPr/>
          </a:p>
        </p:txBody>
      </p:sp>
      <p:sp>
        <p:nvSpPr>
          <p:cNvPr id="482" name="Google Shape;482;ga4cc992a32_0_280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shadow</a:t>
            </a:r>
            <a:endParaRPr/>
          </a:p>
          <a:p>
            <a:pPr marL="742950" lvl="1" indent="-234950" algn="l" rtl="0">
              <a:spcBef>
                <a:spcPts val="64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operating a previously failed component in a “shadow mode” for a predefined duration of time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state resynchronization</a:t>
            </a:r>
            <a:endParaRPr/>
          </a:p>
          <a:p>
            <a:pPr marL="742950" lvl="1" indent="-234950" algn="l" rtl="0">
              <a:spcBef>
                <a:spcPts val="64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supporting tactic to check synchronization between components</a:t>
            </a:r>
            <a:endParaRPr/>
          </a:p>
          <a:p>
            <a:pPr marL="742950" lvl="1" indent="-234950" algn="l" rtl="0">
              <a:spcBef>
                <a:spcPts val="64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based on data sampling or checksums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escalating restart</a:t>
            </a:r>
            <a:endParaRPr/>
          </a:p>
          <a:p>
            <a:pPr marL="742950" lvl="1" indent="-234950" algn="l" rtl="0">
              <a:spcBef>
                <a:spcPts val="64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system or component restarted or its memory freed</a:t>
            </a:r>
            <a:endParaRPr/>
          </a:p>
        </p:txBody>
      </p:sp>
      <p:sp>
        <p:nvSpPr>
          <p:cNvPr id="483" name="Google Shape;483;ga4cc992a32_0_280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a4cc992a32_0_28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Prevent faults</a:t>
            </a:r>
            <a:endParaRPr/>
          </a:p>
        </p:txBody>
      </p:sp>
      <p:sp>
        <p:nvSpPr>
          <p:cNvPr id="489" name="Google Shape;489;ga4cc992a32_0_287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removal from service</a:t>
            </a:r>
            <a:endParaRPr/>
          </a:p>
          <a:p>
            <a:pPr marL="742950" lvl="1" indent="-234950" algn="l" rtl="0">
              <a:spcBef>
                <a:spcPts val="64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a preventive restart or reconfiguration of a component in order to scrub latent faults, e.g. memory leaks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transactions</a:t>
            </a:r>
            <a:endParaRPr/>
          </a:p>
          <a:p>
            <a:pPr marL="742950" lvl="1" indent="-234950" algn="l" rtl="0">
              <a:spcBef>
                <a:spcPts val="64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operations in the system are executed in transactions which ensure ACID properties</a:t>
            </a:r>
            <a:endParaRPr/>
          </a:p>
          <a:p>
            <a:pPr marL="742950" lvl="1" indent="-234950" algn="l" rtl="0">
              <a:spcBef>
                <a:spcPts val="64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2PC protocol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predictive model</a:t>
            </a:r>
            <a:endParaRPr/>
          </a:p>
          <a:p>
            <a:pPr marL="742950" lvl="1" indent="-234950" algn="l" rtl="0">
              <a:spcBef>
                <a:spcPts val="64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evaluates the state of health of a component by monitoring its outputs and predicting possible faults</a:t>
            </a:r>
            <a:endParaRPr/>
          </a:p>
        </p:txBody>
      </p:sp>
      <p:sp>
        <p:nvSpPr>
          <p:cNvPr id="490" name="Google Shape;490;ga4cc992a32_0_287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a4cc992a32_0_29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Prevent faults</a:t>
            </a:r>
            <a:endParaRPr/>
          </a:p>
        </p:txBody>
      </p:sp>
      <p:sp>
        <p:nvSpPr>
          <p:cNvPr id="496" name="Google Shape;496;ga4cc992a32_0_293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 dirty="0"/>
              <a:t>chaos engineering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cs-CZ" dirty="0">
                <a:hlinkClick r:id="rId3"/>
              </a:rPr>
              <a:t>https://principlesofchaos.org/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cs-CZ" dirty="0">
                <a:hlinkClick r:id="rId4"/>
              </a:rPr>
              <a:t>https://netflix.github.io/</a:t>
            </a:r>
            <a:r>
              <a:rPr lang="cs-CZ">
                <a:hlinkClick r:id="rId4"/>
              </a:rPr>
              <a:t>chaosmonkey/</a:t>
            </a:r>
            <a:endParaRPr dirty="0"/>
          </a:p>
        </p:txBody>
      </p:sp>
      <p:sp>
        <p:nvSpPr>
          <p:cNvPr id="497" name="Google Shape;497;ga4cc992a32_0_293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pic>
        <p:nvPicPr>
          <p:cNvPr id="498" name="Google Shape;498;ga4cc992a32_0_293" descr="Logo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0437" y="3429000"/>
            <a:ext cx="214312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Availability Quality Attribute</a:t>
            </a:r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57" name="Google Shape;57;p4"/>
          <p:cNvSpPr txBox="1">
            <a:spLocks noGrp="1"/>
          </p:cNvSpPr>
          <p:nvPr>
            <p:ph type="body" idx="1"/>
          </p:nvPr>
        </p:nvSpPr>
        <p:spPr>
          <a:xfrm>
            <a:off x="457200" y="1125541"/>
            <a:ext cx="8229600" cy="124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probability that the system is operational when needed</a:t>
            </a:r>
            <a:endParaRPr/>
          </a:p>
        </p:txBody>
      </p:sp>
      <p:sp>
        <p:nvSpPr>
          <p:cNvPr id="58" name="Google Shape;58;p4"/>
          <p:cNvSpPr txBox="1"/>
          <p:nvPr/>
        </p:nvSpPr>
        <p:spPr>
          <a:xfrm>
            <a:off x="2042550" y="2622050"/>
            <a:ext cx="51510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mean time to failure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985700" y="3202575"/>
            <a:ext cx="74907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mean time to failure + mean time to repair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0" name="Google Shape;60;p4"/>
          <p:cNvCxnSpPr>
            <a:stCxn id="61" idx="3"/>
            <a:endCxn id="62" idx="1"/>
          </p:cNvCxnSpPr>
          <p:nvPr/>
        </p:nvCxnSpPr>
        <p:spPr>
          <a:xfrm>
            <a:off x="985700" y="3216775"/>
            <a:ext cx="7288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480b91860_0_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Availability Quality Attribute</a:t>
            </a:r>
            <a:endParaRPr/>
          </a:p>
        </p:txBody>
      </p:sp>
      <p:sp>
        <p:nvSpPr>
          <p:cNvPr id="68" name="Google Shape;68;ga480b91860_0_17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505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2600"/>
              <a:t>failure occurs when the system no longer delivers a service that is consistent with its specification and which is observable by users or other systems</a:t>
            </a:r>
            <a:endParaRPr sz="2600"/>
          </a:p>
          <a:p>
            <a:pPr marL="742950" lvl="1" indent="-2476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failure is availability problem</a:t>
            </a:r>
            <a:endParaRPr sz="2200"/>
          </a:p>
          <a:p>
            <a:pPr marL="342900" lvl="0" indent="-3505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❑"/>
            </a:pPr>
            <a:r>
              <a:rPr lang="en-US" sz="2600"/>
              <a:t>fault is a problem in the system which occurred but is not observable</a:t>
            </a:r>
            <a:endParaRPr sz="2600"/>
          </a:p>
          <a:p>
            <a:pPr marL="742950" lvl="1" indent="-24765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200"/>
              <a:buChar char="▪"/>
            </a:pPr>
            <a:r>
              <a:rPr lang="en-US" sz="2200"/>
              <a:t>fault is not availability problem</a:t>
            </a:r>
            <a:endParaRPr sz="2200"/>
          </a:p>
        </p:txBody>
      </p:sp>
      <p:sp>
        <p:nvSpPr>
          <p:cNvPr id="69" name="Google Shape;69;ga480b91860_0_17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480b91860_0_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Techniques for availability</a:t>
            </a:r>
            <a:endParaRPr/>
          </a:p>
        </p:txBody>
      </p:sp>
      <p:sp>
        <p:nvSpPr>
          <p:cNvPr id="76" name="Google Shape;76;ga480b91860_0_25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fault recovery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keep faults from becoming </a:t>
            </a:r>
            <a:r>
              <a:rPr lang="cs-CZ"/>
              <a:t>failures</a:t>
            </a:r>
            <a:endParaRPr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fault repair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1000"/>
              </a:spcAft>
              <a:buSzPts val="2000"/>
              <a:buChar char="▪"/>
            </a:pPr>
            <a:r>
              <a:rPr lang="en-US"/>
              <a:t>modify the system so that fault will not appear again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480b91860_0_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Availability Requirement Scenario</a:t>
            </a:r>
            <a:endParaRPr/>
          </a:p>
        </p:txBody>
      </p:sp>
      <p:sp>
        <p:nvSpPr>
          <p:cNvPr id="83" name="Google Shape;83;ga480b91860_0_31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84" name="Google Shape;84;ga480b91860_0_31"/>
          <p:cNvSpPr/>
          <p:nvPr/>
        </p:nvSpPr>
        <p:spPr>
          <a:xfrm>
            <a:off x="467544" y="2960948"/>
            <a:ext cx="792000" cy="864000"/>
          </a:xfrm>
          <a:prstGeom prst="smileyFace">
            <a:avLst>
              <a:gd name="adj" fmla="val 4653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a480b91860_0_31"/>
          <p:cNvSpPr txBox="1"/>
          <p:nvPr/>
        </p:nvSpPr>
        <p:spPr>
          <a:xfrm>
            <a:off x="179512" y="3945830"/>
            <a:ext cx="1368300" cy="646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of Stimulus</a:t>
            </a:r>
            <a:endParaRPr/>
          </a:p>
        </p:txBody>
      </p:sp>
      <p:sp>
        <p:nvSpPr>
          <p:cNvPr id="86" name="Google Shape;86;ga480b91860_0_31"/>
          <p:cNvSpPr/>
          <p:nvPr/>
        </p:nvSpPr>
        <p:spPr>
          <a:xfrm>
            <a:off x="3635896" y="2820309"/>
            <a:ext cx="1728300" cy="1145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</a:t>
            </a:r>
            <a:endParaRPr/>
          </a:p>
        </p:txBody>
      </p:sp>
      <p:cxnSp>
        <p:nvCxnSpPr>
          <p:cNvPr id="87" name="Google Shape;87;ga480b91860_0_31"/>
          <p:cNvCxnSpPr>
            <a:stCxn id="84" idx="6"/>
            <a:endCxn id="86" idx="1"/>
          </p:cNvCxnSpPr>
          <p:nvPr/>
        </p:nvCxnSpPr>
        <p:spPr>
          <a:xfrm>
            <a:off x="1259544" y="3392948"/>
            <a:ext cx="23763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88" name="Google Shape;88;ga480b91860_0_31"/>
          <p:cNvSpPr txBox="1"/>
          <p:nvPr/>
        </p:nvSpPr>
        <p:spPr>
          <a:xfrm>
            <a:off x="1691680" y="3203684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</a:t>
            </a:r>
            <a:endParaRPr/>
          </a:p>
        </p:txBody>
      </p:sp>
      <p:pic>
        <p:nvPicPr>
          <p:cNvPr id="89" name="Google Shape;89;ga480b91860_0_31" descr="C:\Users\martin\AppData\Local\Microsoft\Windows\Temporary Internet Files\Content.IE5\X98KVA7G\MC900441730[1]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2408" y="27830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ga480b91860_0_31"/>
          <p:cNvCxnSpPr>
            <a:stCxn id="86" idx="3"/>
            <a:endCxn id="89" idx="1"/>
          </p:cNvCxnSpPr>
          <p:nvPr/>
        </p:nvCxnSpPr>
        <p:spPr>
          <a:xfrm>
            <a:off x="5364196" y="3393009"/>
            <a:ext cx="20181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91" name="Google Shape;91;ga480b91860_0_31"/>
          <p:cNvSpPr txBox="1"/>
          <p:nvPr/>
        </p:nvSpPr>
        <p:spPr>
          <a:xfrm>
            <a:off x="3743908" y="4089846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  <p:sp>
        <p:nvSpPr>
          <p:cNvPr id="92" name="Google Shape;92;ga480b91860_0_31"/>
          <p:cNvSpPr txBox="1"/>
          <p:nvPr/>
        </p:nvSpPr>
        <p:spPr>
          <a:xfrm>
            <a:off x="5652120" y="3222351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93" name="Google Shape;93;ga480b91860_0_31"/>
          <p:cNvSpPr txBox="1"/>
          <p:nvPr/>
        </p:nvSpPr>
        <p:spPr>
          <a:xfrm>
            <a:off x="7308304" y="3986305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480b91860_0_10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Availability Requirement Scenario</a:t>
            </a:r>
            <a:endParaRPr/>
          </a:p>
        </p:txBody>
      </p:sp>
      <p:sp>
        <p:nvSpPr>
          <p:cNvPr id="100" name="Google Shape;100;ga480b91860_0_103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101" name="Google Shape;101;ga480b91860_0_103"/>
          <p:cNvSpPr/>
          <p:nvPr/>
        </p:nvSpPr>
        <p:spPr>
          <a:xfrm>
            <a:off x="611494" y="4520048"/>
            <a:ext cx="792000" cy="864000"/>
          </a:xfrm>
          <a:prstGeom prst="smileyFace">
            <a:avLst>
              <a:gd name="adj" fmla="val 4653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a480b91860_0_103"/>
          <p:cNvSpPr txBox="1"/>
          <p:nvPr/>
        </p:nvSpPr>
        <p:spPr>
          <a:xfrm>
            <a:off x="323462" y="5504930"/>
            <a:ext cx="1368300" cy="646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of Stimulus</a:t>
            </a:r>
            <a:endParaRPr/>
          </a:p>
        </p:txBody>
      </p:sp>
      <p:sp>
        <p:nvSpPr>
          <p:cNvPr id="103" name="Google Shape;103;ga480b91860_0_103"/>
          <p:cNvSpPr/>
          <p:nvPr/>
        </p:nvSpPr>
        <p:spPr>
          <a:xfrm>
            <a:off x="3779846" y="4379409"/>
            <a:ext cx="1728300" cy="1145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</a:t>
            </a:r>
            <a:endParaRPr/>
          </a:p>
        </p:txBody>
      </p:sp>
      <p:cxnSp>
        <p:nvCxnSpPr>
          <p:cNvPr id="104" name="Google Shape;104;ga480b91860_0_103"/>
          <p:cNvCxnSpPr>
            <a:stCxn id="101" idx="6"/>
            <a:endCxn id="103" idx="1"/>
          </p:cNvCxnSpPr>
          <p:nvPr/>
        </p:nvCxnSpPr>
        <p:spPr>
          <a:xfrm>
            <a:off x="1403494" y="4952048"/>
            <a:ext cx="23763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05" name="Google Shape;105;ga480b91860_0_103"/>
          <p:cNvSpPr txBox="1"/>
          <p:nvPr/>
        </p:nvSpPr>
        <p:spPr>
          <a:xfrm>
            <a:off x="1835630" y="4762784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</a:t>
            </a:r>
            <a:endParaRPr/>
          </a:p>
        </p:txBody>
      </p:sp>
      <p:pic>
        <p:nvPicPr>
          <p:cNvPr id="106" name="Google Shape;106;ga480b91860_0_103" descr="C:\Users\martin\AppData\Local\Microsoft\Windows\Temporary Internet Files\Content.IE5\X98KVA7G\MC900441730[1]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6358" y="43421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ga480b91860_0_103"/>
          <p:cNvCxnSpPr>
            <a:stCxn id="103" idx="3"/>
            <a:endCxn id="106" idx="1"/>
          </p:cNvCxnSpPr>
          <p:nvPr/>
        </p:nvCxnSpPr>
        <p:spPr>
          <a:xfrm>
            <a:off x="5508146" y="4952109"/>
            <a:ext cx="20181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08" name="Google Shape;108;ga480b91860_0_103"/>
          <p:cNvSpPr txBox="1"/>
          <p:nvPr/>
        </p:nvSpPr>
        <p:spPr>
          <a:xfrm>
            <a:off x="3887858" y="5648946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  <p:sp>
        <p:nvSpPr>
          <p:cNvPr id="109" name="Google Shape;109;ga480b91860_0_103"/>
          <p:cNvSpPr txBox="1"/>
          <p:nvPr/>
        </p:nvSpPr>
        <p:spPr>
          <a:xfrm>
            <a:off x="5796070" y="4781451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110" name="Google Shape;110;ga480b91860_0_103"/>
          <p:cNvSpPr txBox="1"/>
          <p:nvPr/>
        </p:nvSpPr>
        <p:spPr>
          <a:xfrm>
            <a:off x="7452254" y="5545405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</a:t>
            </a:r>
            <a:endParaRPr/>
          </a:p>
        </p:txBody>
      </p:sp>
      <p:sp>
        <p:nvSpPr>
          <p:cNvPr id="111" name="Google Shape;111;ga480b91860_0_103"/>
          <p:cNvSpPr/>
          <p:nvPr/>
        </p:nvSpPr>
        <p:spPr>
          <a:xfrm>
            <a:off x="550950" y="1238300"/>
            <a:ext cx="8042100" cy="2707200"/>
          </a:xfrm>
          <a:prstGeom prst="wedgeRectCallout">
            <a:avLst>
              <a:gd name="adj1" fmla="val 3837"/>
              <a:gd name="adj2" fmla="val 63909"/>
            </a:avLst>
          </a:pr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component that is required to be available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480b91860_0_1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Availability Requirement Scenario</a:t>
            </a:r>
            <a:endParaRPr/>
          </a:p>
        </p:txBody>
      </p:sp>
      <p:sp>
        <p:nvSpPr>
          <p:cNvPr id="118" name="Google Shape;118;ga480b91860_0_137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119" name="Google Shape;119;ga480b91860_0_137"/>
          <p:cNvSpPr/>
          <p:nvPr/>
        </p:nvSpPr>
        <p:spPr>
          <a:xfrm>
            <a:off x="611494" y="4520048"/>
            <a:ext cx="792000" cy="864000"/>
          </a:xfrm>
          <a:prstGeom prst="smileyFace">
            <a:avLst>
              <a:gd name="adj" fmla="val 4653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a480b91860_0_137"/>
          <p:cNvSpPr txBox="1"/>
          <p:nvPr/>
        </p:nvSpPr>
        <p:spPr>
          <a:xfrm>
            <a:off x="323462" y="5504930"/>
            <a:ext cx="1368300" cy="646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of Stimulus</a:t>
            </a:r>
            <a:endParaRPr/>
          </a:p>
        </p:txBody>
      </p:sp>
      <p:sp>
        <p:nvSpPr>
          <p:cNvPr id="121" name="Google Shape;121;ga480b91860_0_137"/>
          <p:cNvSpPr/>
          <p:nvPr/>
        </p:nvSpPr>
        <p:spPr>
          <a:xfrm>
            <a:off x="3779846" y="4379409"/>
            <a:ext cx="1728300" cy="1145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</a:t>
            </a:r>
            <a:endParaRPr/>
          </a:p>
        </p:txBody>
      </p:sp>
      <p:cxnSp>
        <p:nvCxnSpPr>
          <p:cNvPr id="122" name="Google Shape;122;ga480b91860_0_137"/>
          <p:cNvCxnSpPr>
            <a:stCxn id="119" idx="6"/>
            <a:endCxn id="121" idx="1"/>
          </p:cNvCxnSpPr>
          <p:nvPr/>
        </p:nvCxnSpPr>
        <p:spPr>
          <a:xfrm>
            <a:off x="1403494" y="4952048"/>
            <a:ext cx="23763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23" name="Google Shape;123;ga480b91860_0_137"/>
          <p:cNvSpPr txBox="1"/>
          <p:nvPr/>
        </p:nvSpPr>
        <p:spPr>
          <a:xfrm>
            <a:off x="1835630" y="4762784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</a:t>
            </a:r>
            <a:endParaRPr/>
          </a:p>
        </p:txBody>
      </p:sp>
      <p:pic>
        <p:nvPicPr>
          <p:cNvPr id="124" name="Google Shape;124;ga480b91860_0_137" descr="C:\Users\martin\AppData\Local\Microsoft\Windows\Temporary Internet Files\Content.IE5\X98KVA7G\MC900441730[1]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6358" y="43421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ga480b91860_0_137"/>
          <p:cNvCxnSpPr>
            <a:stCxn id="121" idx="3"/>
            <a:endCxn id="124" idx="1"/>
          </p:cNvCxnSpPr>
          <p:nvPr/>
        </p:nvCxnSpPr>
        <p:spPr>
          <a:xfrm>
            <a:off x="5508146" y="4952109"/>
            <a:ext cx="20181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26" name="Google Shape;126;ga480b91860_0_137"/>
          <p:cNvSpPr txBox="1"/>
          <p:nvPr/>
        </p:nvSpPr>
        <p:spPr>
          <a:xfrm>
            <a:off x="3887858" y="5648946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  <p:sp>
        <p:nvSpPr>
          <p:cNvPr id="127" name="Google Shape;127;ga480b91860_0_137"/>
          <p:cNvSpPr txBox="1"/>
          <p:nvPr/>
        </p:nvSpPr>
        <p:spPr>
          <a:xfrm>
            <a:off x="5796070" y="4781451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128" name="Google Shape;128;ga480b91860_0_137"/>
          <p:cNvSpPr txBox="1"/>
          <p:nvPr/>
        </p:nvSpPr>
        <p:spPr>
          <a:xfrm>
            <a:off x="7452254" y="5545405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</a:t>
            </a:r>
            <a:endParaRPr/>
          </a:p>
        </p:txBody>
      </p:sp>
      <p:sp>
        <p:nvSpPr>
          <p:cNvPr id="129" name="Google Shape;129;ga480b91860_0_137"/>
          <p:cNvSpPr/>
          <p:nvPr/>
        </p:nvSpPr>
        <p:spPr>
          <a:xfrm>
            <a:off x="550950" y="1238300"/>
            <a:ext cx="8042100" cy="2707200"/>
          </a:xfrm>
          <a:prstGeom prst="wedgeRectCallout">
            <a:avLst>
              <a:gd name="adj1" fmla="val -39796"/>
              <a:gd name="adj2" fmla="val 71927"/>
            </a:avLst>
          </a:pr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something which observes the fault</a:t>
            </a:r>
            <a:endParaRPr sz="22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internal</a:t>
            </a:r>
            <a:endParaRPr sz="22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14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component</a:t>
            </a:r>
            <a:endParaRPr sz="20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external </a:t>
            </a:r>
            <a:endParaRPr sz="22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14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human user</a:t>
            </a:r>
            <a:endParaRPr sz="20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14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another system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 patičkou">
  <a:themeElements>
    <a:clrScheme name="Kancelář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1498</Words>
  <Application>Microsoft Office PowerPoint</Application>
  <PresentationFormat>On-screen Show (4:3)</PresentationFormat>
  <Paragraphs>375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Consolas</vt:lpstr>
      <vt:lpstr>Noto Sans Symbols</vt:lpstr>
      <vt:lpstr>S patičkou</vt:lpstr>
      <vt:lpstr>Software System Architectures (NSWI130) Availability</vt:lpstr>
      <vt:lpstr>PowerPoint Presentation</vt:lpstr>
      <vt:lpstr>Availability Quality Attribute</vt:lpstr>
      <vt:lpstr>Availability Quality Attribute</vt:lpstr>
      <vt:lpstr>Availability Quality Attribute</vt:lpstr>
      <vt:lpstr>Techniques for availability</vt:lpstr>
      <vt:lpstr>Availability Requirement Scenario</vt:lpstr>
      <vt:lpstr>Availability Requirement Scenario</vt:lpstr>
      <vt:lpstr>Availability Requirement Scenario</vt:lpstr>
      <vt:lpstr>Availability Requirement Scenario</vt:lpstr>
      <vt:lpstr>Availability Requirement Scenario</vt:lpstr>
      <vt:lpstr>Availability Requirement Scenario</vt:lpstr>
      <vt:lpstr>Availability Requirement Scenario</vt:lpstr>
      <vt:lpstr>How to read scenario</vt:lpstr>
      <vt:lpstr>Availability Quality Attribute</vt:lpstr>
      <vt:lpstr>PowerPoint Presentation</vt:lpstr>
      <vt:lpstr>Availability Quality Attribute</vt:lpstr>
      <vt:lpstr>Availability Quality Attribute</vt:lpstr>
      <vt:lpstr>Availability Quality Attribute</vt:lpstr>
      <vt:lpstr>Availability Tactics and Their Goals</vt:lpstr>
      <vt:lpstr>Availability Tactics</vt:lpstr>
      <vt:lpstr>Fault Detection</vt:lpstr>
      <vt:lpstr>Fault Detection</vt:lpstr>
      <vt:lpstr>Fault Detection</vt:lpstr>
      <vt:lpstr>Fault Detection</vt:lpstr>
      <vt:lpstr>Fault Detection</vt:lpstr>
      <vt:lpstr>Fault Detection</vt:lpstr>
      <vt:lpstr>Fault Detection</vt:lpstr>
      <vt:lpstr>Fault Detection</vt:lpstr>
      <vt:lpstr>Fault Detection</vt:lpstr>
      <vt:lpstr>Fault Recovery</vt:lpstr>
      <vt:lpstr>Preparation and repair tactics</vt:lpstr>
      <vt:lpstr>Preparation and repair tactics</vt:lpstr>
      <vt:lpstr>Preparation and repair tactics</vt:lpstr>
      <vt:lpstr>Reintroduction tactics</vt:lpstr>
      <vt:lpstr>Reintroduction tactics</vt:lpstr>
      <vt:lpstr>Prevent faults</vt:lpstr>
      <vt:lpstr>Prevent faults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System Architectures (NSWI130) Availability</dc:title>
  <dc:creator>martin</dc:creator>
  <cp:lastModifiedBy>Martin Nečaský</cp:lastModifiedBy>
  <cp:revision>3</cp:revision>
  <dcterms:modified xsi:type="dcterms:W3CDTF">2022-10-27T11:42:16Z</dcterms:modified>
</cp:coreProperties>
</file>