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hnYyvmCsRZf08q6/iNVq4rvvKv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customschemas.google.com/relationships/presentationmetadata" Target="metadata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Nečaský" userId="4d5b1f2d-d072-4f2f-b575-b96d99ede51e" providerId="ADAL" clId="{0E84916B-A22A-4FB3-9381-C6F29F2CC7E8}"/>
    <pc:docChg chg="modSld">
      <pc:chgData name="Martin Nečaský" userId="4d5b1f2d-d072-4f2f-b575-b96d99ede51e" providerId="ADAL" clId="{0E84916B-A22A-4FB3-9381-C6F29F2CC7E8}" dt="2023-09-12T09:52:13.227" v="7" actId="20577"/>
      <pc:docMkLst>
        <pc:docMk/>
      </pc:docMkLst>
      <pc:sldChg chg="modSp mod">
        <pc:chgData name="Martin Nečaský" userId="4d5b1f2d-d072-4f2f-b575-b96d99ede51e" providerId="ADAL" clId="{0E84916B-A22A-4FB3-9381-C6F29F2CC7E8}" dt="2023-09-12T09:52:13.227" v="7" actId="20577"/>
        <pc:sldMkLst>
          <pc:docMk/>
          <pc:sldMk cId="0" sldId="284"/>
        </pc:sldMkLst>
        <pc:spChg chg="mod">
          <ac:chgData name="Martin Nečaský" userId="4d5b1f2d-d072-4f2f-b575-b96d99ede51e" providerId="ADAL" clId="{0E84916B-A22A-4FB3-9381-C6F29F2CC7E8}" dt="2023-09-12T09:52:13.227" v="7" actId="20577"/>
          <ac:spMkLst>
            <pc:docMk/>
            <pc:sldMk cId="0" sldId="284"/>
            <ac:spMk id="40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5090b1d7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5090b1d7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a5090b1d74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5090b1d7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a5090b1d7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a5090b1d74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5090b1d7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a5090b1d7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a5090b1d74_0_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5090b1d7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a5090b1d7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a5090b1d74_0_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5090b1d7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a5090b1d7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a5090b1d74_0_1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5090b1d74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a5090b1d74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a5090b1d74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5090b1d7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a5090b1d7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a5090b1d74_0_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5090b1d74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5718" y="685838"/>
            <a:ext cx="50067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5090b1d74_0_211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a5090b1d74_0_211:notes"/>
          <p:cNvSpPr txBox="1">
            <a:spLocks noGrp="1"/>
          </p:cNvSpPr>
          <p:nvPr>
            <p:ph type="sldNum" idx="12"/>
          </p:nvPr>
        </p:nvSpPr>
        <p:spPr>
          <a:xfrm>
            <a:off x="3884613" y="8685224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a5090b1d7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a5090b1d7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ga5090b1d74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5090b1d74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5718" y="685838"/>
            <a:ext cx="50067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5090b1d74_0_312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a5090b1d74_0_312:notes"/>
          <p:cNvSpPr txBox="1">
            <a:spLocks noGrp="1"/>
          </p:cNvSpPr>
          <p:nvPr>
            <p:ph type="sldNum" idx="12"/>
          </p:nvPr>
        </p:nvSpPr>
        <p:spPr>
          <a:xfrm>
            <a:off x="3884613" y="8685224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5090b1d74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5090b1d74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a5090b1d74_0_4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5090b1d74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5090b1d74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a5090b1d74_0_4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5090b1d74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5090b1d74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a5090b1d74_0_4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5090b1d74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5090b1d74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a5090b1d74_0_4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5090b1d74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5090b1d74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a5090b1d74_0_4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5090b1d74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5090b1d74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a5090b1d74_0_4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5090b1d74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5090b1d74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a5090b1d74_0_4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5090b1d74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5090b1d74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a5090b1d74_0_8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a5090b1d7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a5090b1d7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ga5090b1d74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5090b1d74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5090b1d74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a5090b1d74_0_5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5090b1d74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5090b1d74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a5090b1d74_0_5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5090b1d74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a5090b1d74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a5090b1d74_0_5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5090b1d74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5090b1d74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a5090b1d74_0_5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5090b1d74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5090b1d74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a5090b1d74_0_5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5090b1d74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5090b1d74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a5090b1d74_0_5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a5090b1d74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a5090b1d74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a5090b1d74_0_5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5090b1d74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5090b1d74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a5090b1d74_0_6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5090b1d74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ga5090b1d74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a5090b1d74_0_6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5090b1d7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a5090b1d7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a5090b1d74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5090b1d74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ga5090b1d74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a5090b1d74_0_6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a5090b1d74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Google Shape;530;ga5090b1d74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a5090b1d74_0_6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5090b1d74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a5090b1d74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ga5090b1d74_0_6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a5090b1d74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ga5090b1d74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a5090b1d74_0_7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a5090b1d74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ga5090b1d74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a5090b1d74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a5090b1d74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a5090b1d74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ga5090b1d74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a5090b1d74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ga5090b1d74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090b1d7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090b1d7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a5090b1d74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a5090b1d74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ga5090b1d74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5090b1d74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ga5090b1d74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a5090b1d74_0_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ga5090b1d74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a5090b1d74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ga5090b1d74_0_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a5090b1d74_0_8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5090b1d7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5090b1d7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a5090b1d74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5090b1d7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5090b1d7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a5090b1d74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5090b1d7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5090b1d7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a5090b1d74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5090b1d7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5090b1d7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a5090b1d74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1" descr="C:\Users\ani\Documents\GRAPHIC DESIGN\xml\šablona čistá-01.png"/>
          <p:cNvPicPr preferRelativeResize="0"/>
          <p:nvPr/>
        </p:nvPicPr>
        <p:blipFill rotWithShape="1">
          <a:blip r:embed="rId2">
            <a:alphaModFix/>
          </a:blip>
          <a:srcRect r="27302" b="41690"/>
          <a:stretch/>
        </p:blipFill>
        <p:spPr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1" descr="D:\Desktop\template\xwer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363" y="4076700"/>
            <a:ext cx="4202112" cy="2259013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sx="102000" sy="102000" algn="tl" rotWithShape="0">
              <a:srgbClr val="000000">
                <a:alpha val="61960"/>
              </a:srgbClr>
            </a:outerShdw>
          </a:effectLst>
        </p:spPr>
      </p:pic>
      <p:sp>
        <p:nvSpPr>
          <p:cNvPr id="21" name="Google Shape;21;p21"/>
          <p:cNvSpPr txBox="1"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1100"/>
              <a:buNone/>
              <a:defRPr sz="2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5750" algn="l">
              <a:spcBef>
                <a:spcPts val="360"/>
              </a:spcBef>
              <a:spcAft>
                <a:spcPts val="0"/>
              </a:spcAft>
              <a:buSzPts val="900"/>
              <a:buChar char="❑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0" y="6308725"/>
            <a:ext cx="9144000" cy="576263"/>
            <a:chOff x="0" y="6309320"/>
            <a:chExt cx="9144000" cy="576064"/>
          </a:xfrm>
        </p:grpSpPr>
        <p:sp>
          <p:nvSpPr>
            <p:cNvPr id="11" name="Google Shape;11;p20"/>
            <p:cNvSpPr/>
            <p:nvPr/>
          </p:nvSpPr>
          <p:spPr>
            <a:xfrm>
              <a:off x="0" y="6309320"/>
              <a:ext cx="9144000" cy="5760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12;p20" descr="D:\Skola\XRG grafika\XRG - XML and web eng\PNG transparentní pozadí\Logo XRG and XML -10.png"/>
            <p:cNvPicPr preferRelativeResize="0"/>
            <p:nvPr/>
          </p:nvPicPr>
          <p:blipFill rotWithShape="1">
            <a:blip r:embed="rId4">
              <a:alphaModFix/>
            </a:blip>
            <a:srcRect l="12138" t="35972" r="9219" b="48312"/>
            <a:stretch/>
          </p:blipFill>
          <p:spPr>
            <a:xfrm>
              <a:off x="225608" y="6426005"/>
              <a:ext cx="2426152" cy="342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30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0"/>
          <p:cNvPicPr preferRelativeResize="0"/>
          <p:nvPr/>
        </p:nvPicPr>
        <p:blipFill rotWithShape="1">
          <a:blip r:embed="rId5">
            <a:alphaModFix/>
          </a:blip>
          <a:srcRect l="27126" t="33051" r="32183" b="48415"/>
          <a:stretch/>
        </p:blipFill>
        <p:spPr>
          <a:xfrm>
            <a:off x="8274050" y="115888"/>
            <a:ext cx="762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827584" y="1598400"/>
            <a:ext cx="8316416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Software System Architectures (NSWI130)</a:t>
            </a:r>
            <a:br>
              <a:rPr lang="en-US" sz="2800"/>
            </a:br>
            <a:r>
              <a:rPr lang="en-US" sz="2400"/>
              <a:t>Modifiability</a:t>
            </a:r>
            <a:endParaRPr sz="2800"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Martin Nečaský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Faculty of Mathematics and Physics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Charles University in Prague</a:t>
            </a:r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5090b1d74_0_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of changes with devops or similar</a:t>
            </a:r>
            <a:endParaRPr/>
          </a:p>
        </p:txBody>
      </p:sp>
      <p:sp>
        <p:nvSpPr>
          <p:cNvPr id="113" name="Google Shape;113;ga5090b1d74_0_73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cost of introducing mechanism for changing system</a:t>
            </a: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cost of changing system with mechanism</a:t>
            </a:r>
            <a:endParaRPr/>
          </a:p>
        </p:txBody>
      </p:sp>
      <p:sp>
        <p:nvSpPr>
          <p:cNvPr id="114" name="Google Shape;114;ga5090b1d74_0_73"/>
          <p:cNvSpPr/>
          <p:nvPr/>
        </p:nvSpPr>
        <p:spPr>
          <a:xfrm>
            <a:off x="319050" y="2328875"/>
            <a:ext cx="8505900" cy="3945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a5090b1d74_0_73"/>
          <p:cNvSpPr txBox="1"/>
          <p:nvPr/>
        </p:nvSpPr>
        <p:spPr>
          <a:xfrm>
            <a:off x="59200" y="265000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a5090b1d74_0_73"/>
          <p:cNvSpPr txBox="1"/>
          <p:nvPr/>
        </p:nvSpPr>
        <p:spPr>
          <a:xfrm>
            <a:off x="8303075" y="265000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High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a5090b1d74_0_73"/>
          <p:cNvSpPr/>
          <p:nvPr/>
        </p:nvSpPr>
        <p:spPr>
          <a:xfrm>
            <a:off x="319050" y="2328875"/>
            <a:ext cx="4348200" cy="394500"/>
          </a:xfrm>
          <a:prstGeom prst="rect">
            <a:avLst/>
          </a:prstGeom>
          <a:solidFill>
            <a:srgbClr val="97B853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a5090b1d74_0_73"/>
          <p:cNvSpPr/>
          <p:nvPr/>
        </p:nvSpPr>
        <p:spPr>
          <a:xfrm>
            <a:off x="325013" y="4632425"/>
            <a:ext cx="8505900" cy="3945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a5090b1d74_0_73"/>
          <p:cNvSpPr txBox="1"/>
          <p:nvPr/>
        </p:nvSpPr>
        <p:spPr>
          <a:xfrm>
            <a:off x="65163" y="495355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a5090b1d74_0_73"/>
          <p:cNvSpPr txBox="1"/>
          <p:nvPr/>
        </p:nvSpPr>
        <p:spPr>
          <a:xfrm>
            <a:off x="8309038" y="495355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High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a5090b1d74_0_73"/>
          <p:cNvSpPr/>
          <p:nvPr/>
        </p:nvSpPr>
        <p:spPr>
          <a:xfrm>
            <a:off x="325320" y="4632425"/>
            <a:ext cx="4348200" cy="394500"/>
          </a:xfrm>
          <a:prstGeom prst="rect">
            <a:avLst/>
          </a:prstGeom>
          <a:solidFill>
            <a:srgbClr val="97B853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700"/>
              <a:t>Source of stimulus needs to change artifact.</a:t>
            </a:r>
            <a:endParaRPr sz="270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700"/>
              <a:t>Change to be made is the stimulus.</a:t>
            </a:r>
            <a:endParaRPr sz="270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700"/>
              <a:t>System or the team ensures that the change is made and the result is tested and deployed.</a:t>
            </a:r>
            <a:endParaRPr sz="270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700"/>
              <a:t>Required parameters of the change are measured and meet given constraints.</a:t>
            </a:r>
            <a:endParaRPr sz="2700"/>
          </a:p>
        </p:txBody>
      </p:sp>
      <p:sp>
        <p:nvSpPr>
          <p:cNvPr id="128" name="Google Shape;128;p3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496438" y="4504354"/>
            <a:ext cx="792088" cy="864096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208406" y="5489236"/>
            <a:ext cx="1368152" cy="646331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3664790" y="4363715"/>
            <a:ext cx="1728192" cy="114537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32" name="Google Shape;132;p3"/>
          <p:cNvCxnSpPr>
            <a:stCxn id="129" idx="6"/>
            <a:endCxn id="131" idx="1"/>
          </p:cNvCxnSpPr>
          <p:nvPr/>
        </p:nvCxnSpPr>
        <p:spPr>
          <a:xfrm>
            <a:off x="1288526" y="4936402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3" name="Google Shape;133;p3"/>
          <p:cNvSpPr txBox="1"/>
          <p:nvPr/>
        </p:nvSpPr>
        <p:spPr>
          <a:xfrm>
            <a:off x="1720574" y="4747090"/>
            <a:ext cx="1512168" cy="36933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34" name="Google Shape;134;p3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1302" y="4326430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3"/>
          <p:cNvCxnSpPr>
            <a:stCxn id="131" idx="3"/>
            <a:endCxn id="134" idx="1"/>
          </p:cNvCxnSpPr>
          <p:nvPr/>
        </p:nvCxnSpPr>
        <p:spPr>
          <a:xfrm>
            <a:off x="5392982" y="4936402"/>
            <a:ext cx="20184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6" name="Google Shape;136;p3"/>
          <p:cNvSpPr txBox="1"/>
          <p:nvPr/>
        </p:nvSpPr>
        <p:spPr>
          <a:xfrm>
            <a:off x="3772802" y="5633252"/>
            <a:ext cx="1512168" cy="36933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5681014" y="4765757"/>
            <a:ext cx="1368152" cy="36933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7337198" y="5529711"/>
            <a:ext cx="1368152" cy="36933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5090b1d74_0_8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145" name="Google Shape;145;ga5090b1d74_0_8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46" name="Google Shape;146;ga5090b1d74_0_87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a5090b1d74_0_87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48" name="Google Shape;148;ga5090b1d74_0_87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49" name="Google Shape;149;ga5090b1d74_0_87"/>
          <p:cNvCxnSpPr>
            <a:stCxn id="146" idx="6"/>
            <a:endCxn id="148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50" name="Google Shape;150;ga5090b1d74_0_87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51" name="Google Shape;151;ga5090b1d74_0_87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ga5090b1d74_0_87"/>
          <p:cNvCxnSpPr>
            <a:stCxn id="148" idx="3"/>
            <a:endCxn id="151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53" name="Google Shape;153;ga5090b1d74_0_87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54" name="Google Shape;154;ga5090b1d74_0_87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55" name="Google Shape;155;ga5090b1d74_0_87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56" name="Google Shape;156;ga5090b1d74_0_87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3837"/>
              <a:gd name="adj2" fmla="val 63909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module or component which needs to be changed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5090b1d74_0_1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163" name="Google Shape;163;ga5090b1d74_0_12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64" name="Google Shape;164;ga5090b1d74_0_125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a5090b1d74_0_125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66" name="Google Shape;166;ga5090b1d74_0_125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67" name="Google Shape;167;ga5090b1d74_0_125"/>
          <p:cNvCxnSpPr>
            <a:stCxn id="164" idx="6"/>
            <a:endCxn id="166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8" name="Google Shape;168;ga5090b1d74_0_125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69" name="Google Shape;169;ga5090b1d74_0_125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ga5090b1d74_0_125"/>
          <p:cNvCxnSpPr>
            <a:stCxn id="166" idx="3"/>
            <a:endCxn id="169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1" name="Google Shape;171;ga5090b1d74_0_125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72" name="Google Shape;172;ga5090b1d74_0_125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73" name="Google Shape;173;ga5090b1d74_0_125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74" name="Google Shape;174;ga5090b1d74_0_125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-42250"/>
              <a:gd name="adj2" fmla="val 70469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who makes the change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5090b1d74_0_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181" name="Google Shape;181;ga5090b1d74_0_14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82" name="Google Shape;182;ga5090b1d74_0_142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a5090b1d74_0_142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84" name="Google Shape;184;ga5090b1d74_0_142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85" name="Google Shape;185;ga5090b1d74_0_142"/>
          <p:cNvCxnSpPr>
            <a:stCxn id="182" idx="6"/>
            <a:endCxn id="184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86" name="Google Shape;186;ga5090b1d74_0_142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87" name="Google Shape;187;ga5090b1d74_0_142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ga5090b1d74_0_142"/>
          <p:cNvCxnSpPr>
            <a:stCxn id="184" idx="3"/>
            <a:endCxn id="187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89" name="Google Shape;189;ga5090b1d74_0_142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90" name="Google Shape;190;ga5090b1d74_0_142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91" name="Google Shape;191;ga5090b1d74_0_142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92" name="Google Shape;192;ga5090b1d74_0_142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-25808"/>
              <a:gd name="adj2" fmla="val 76665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the change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5090b1d74_0_1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199" name="Google Shape;199;ga5090b1d74_0_159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00" name="Google Shape;200;ga5090b1d74_0_159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a5090b1d74_0_159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202" name="Google Shape;202;ga5090b1d74_0_159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203" name="Google Shape;203;ga5090b1d74_0_159"/>
          <p:cNvCxnSpPr>
            <a:stCxn id="200" idx="6"/>
            <a:endCxn id="202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4" name="Google Shape;204;ga5090b1d74_0_159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205" name="Google Shape;205;ga5090b1d74_0_159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ga5090b1d74_0_159"/>
          <p:cNvCxnSpPr>
            <a:stCxn id="202" idx="3"/>
            <a:endCxn id="205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7" name="Google Shape;207;ga5090b1d74_0_159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208" name="Google Shape;208;ga5090b1d74_0_159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09" name="Google Shape;209;ga5090b1d74_0_159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210" name="Google Shape;210;ga5090b1d74_0_159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8303"/>
              <a:gd name="adj2" fmla="val 112386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when the change can be made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5090b1d74_0_1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217" name="Google Shape;217;ga5090b1d74_0_17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18" name="Google Shape;218;ga5090b1d74_0_176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a5090b1d74_0_176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220" name="Google Shape;220;ga5090b1d74_0_176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221" name="Google Shape;221;ga5090b1d74_0_176"/>
          <p:cNvCxnSpPr>
            <a:stCxn id="218" idx="6"/>
            <a:endCxn id="220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2" name="Google Shape;222;ga5090b1d74_0_176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223" name="Google Shape;223;ga5090b1d74_0_176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ga5090b1d74_0_176"/>
          <p:cNvCxnSpPr>
            <a:stCxn id="220" idx="3"/>
            <a:endCxn id="223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5" name="Google Shape;225;ga5090b1d74_0_176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226" name="Google Shape;226;ga5090b1d74_0_176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7" name="Google Shape;227;ga5090b1d74_0_176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228" name="Google Shape;228;ga5090b1d74_0_176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23517"/>
              <a:gd name="adj2" fmla="val 81039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make, test and deploy the change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90b1d74_0_19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Requirement Scenario</a:t>
            </a:r>
            <a:endParaRPr/>
          </a:p>
        </p:txBody>
      </p:sp>
      <p:sp>
        <p:nvSpPr>
          <p:cNvPr id="235" name="Google Shape;235;ga5090b1d74_0_193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36" name="Google Shape;236;ga5090b1d74_0_193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a5090b1d74_0_193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238" name="Google Shape;238;ga5090b1d74_0_193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239" name="Google Shape;239;ga5090b1d74_0_193"/>
          <p:cNvCxnSpPr>
            <a:stCxn id="236" idx="6"/>
            <a:endCxn id="238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0" name="Google Shape;240;ga5090b1d74_0_193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241" name="Google Shape;241;ga5090b1d74_0_193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ga5090b1d74_0_193"/>
          <p:cNvCxnSpPr>
            <a:stCxn id="238" idx="3"/>
            <a:endCxn id="241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3" name="Google Shape;243;ga5090b1d74_0_193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244" name="Google Shape;244;ga5090b1d74_0_193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45" name="Google Shape;245;ga5090b1d74_0_193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246" name="Google Shape;246;ga5090b1d74_0_193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40941"/>
              <a:gd name="adj2" fmla="val 75936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cost in terms of time and money</a:t>
            </a:r>
            <a:endParaRPr sz="22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supplementary costs in terms of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</a:rPr>
              <a:t>number of affected places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</a:rPr>
              <a:t>new defects introduced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5090b1d74_0_211"/>
          <p:cNvSpPr/>
          <p:nvPr/>
        </p:nvSpPr>
        <p:spPr>
          <a:xfrm>
            <a:off x="108600" y="509400"/>
            <a:ext cx="8926800" cy="55467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National Open Data Catalog</a:t>
            </a:r>
            <a:endParaRPr sz="2400"/>
          </a:p>
        </p:txBody>
      </p:sp>
      <p:sp>
        <p:nvSpPr>
          <p:cNvPr id="253" name="Google Shape;253;ga5090b1d74_0_211"/>
          <p:cNvSpPr/>
          <p:nvPr/>
        </p:nvSpPr>
        <p:spPr>
          <a:xfrm>
            <a:off x="220299" y="1207450"/>
            <a:ext cx="2649000" cy="4259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Presentation</a:t>
            </a:r>
            <a:endParaRPr sz="2100"/>
          </a:p>
        </p:txBody>
      </p:sp>
      <p:sp>
        <p:nvSpPr>
          <p:cNvPr id="254" name="Google Shape;254;ga5090b1d74_0_211"/>
          <p:cNvSpPr/>
          <p:nvPr/>
        </p:nvSpPr>
        <p:spPr>
          <a:xfrm>
            <a:off x="331000" y="1732350"/>
            <a:ext cx="2427600" cy="17568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API</a:t>
            </a:r>
            <a:endParaRPr sz="1600"/>
          </a:p>
        </p:txBody>
      </p:sp>
      <p:sp>
        <p:nvSpPr>
          <p:cNvPr id="255" name="Google Shape;255;ga5090b1d74_0_211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56" name="Google Shape;256;ga5090b1d74_0_211"/>
          <p:cNvSpPr/>
          <p:nvPr/>
        </p:nvSpPr>
        <p:spPr>
          <a:xfrm>
            <a:off x="3247500" y="1207450"/>
            <a:ext cx="2649000" cy="4259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Domain</a:t>
            </a:r>
            <a:endParaRPr sz="2100"/>
          </a:p>
        </p:txBody>
      </p:sp>
      <p:sp>
        <p:nvSpPr>
          <p:cNvPr id="257" name="Google Shape;257;ga5090b1d74_0_211"/>
          <p:cNvSpPr/>
          <p:nvPr/>
        </p:nvSpPr>
        <p:spPr>
          <a:xfrm>
            <a:off x="6274705" y="1207450"/>
            <a:ext cx="2649000" cy="4259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Data Sources</a:t>
            </a:r>
            <a:endParaRPr sz="2100"/>
          </a:p>
        </p:txBody>
      </p:sp>
      <p:sp>
        <p:nvSpPr>
          <p:cNvPr id="258" name="Google Shape;258;ga5090b1d74_0_211"/>
          <p:cNvSpPr/>
          <p:nvPr/>
        </p:nvSpPr>
        <p:spPr>
          <a:xfrm>
            <a:off x="3358250" y="1732350"/>
            <a:ext cx="2427600" cy="17568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Services</a:t>
            </a:r>
            <a:endParaRPr sz="1600"/>
          </a:p>
        </p:txBody>
      </p:sp>
      <p:sp>
        <p:nvSpPr>
          <p:cNvPr id="259" name="Google Shape;259;ga5090b1d74_0_211"/>
          <p:cNvSpPr/>
          <p:nvPr/>
        </p:nvSpPr>
        <p:spPr>
          <a:xfrm>
            <a:off x="3358250" y="3591748"/>
            <a:ext cx="2427600" cy="17568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Model</a:t>
            </a:r>
            <a:endParaRPr sz="1600"/>
          </a:p>
        </p:txBody>
      </p:sp>
      <p:sp>
        <p:nvSpPr>
          <p:cNvPr id="260" name="Google Shape;260;ga5090b1d74_0_211"/>
          <p:cNvSpPr/>
          <p:nvPr/>
        </p:nvSpPr>
        <p:spPr>
          <a:xfrm>
            <a:off x="3540850" y="221682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Datasets</a:t>
            </a:r>
            <a:endParaRPr/>
          </a:p>
        </p:txBody>
      </p:sp>
      <p:sp>
        <p:nvSpPr>
          <p:cNvPr id="261" name="Google Shape;261;ga5090b1d74_0_211"/>
          <p:cNvSpPr/>
          <p:nvPr/>
        </p:nvSpPr>
        <p:spPr>
          <a:xfrm>
            <a:off x="3540741" y="2860971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Dataset Detail</a:t>
            </a:r>
            <a:endParaRPr/>
          </a:p>
        </p:txBody>
      </p:sp>
      <p:sp>
        <p:nvSpPr>
          <p:cNvPr id="262" name="Google Shape;262;ga5090b1d74_0_211"/>
          <p:cNvSpPr/>
          <p:nvPr/>
        </p:nvSpPr>
        <p:spPr>
          <a:xfrm>
            <a:off x="3540750" y="402947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63" name="Google Shape;263;ga5090b1d74_0_211"/>
          <p:cNvSpPr/>
          <p:nvPr/>
        </p:nvSpPr>
        <p:spPr>
          <a:xfrm>
            <a:off x="3540750" y="463467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Distribution</a:t>
            </a:r>
            <a:endParaRPr/>
          </a:p>
        </p:txBody>
      </p:sp>
      <p:sp>
        <p:nvSpPr>
          <p:cNvPr id="264" name="Google Shape;264;ga5090b1d74_0_211"/>
          <p:cNvSpPr/>
          <p:nvPr/>
        </p:nvSpPr>
        <p:spPr>
          <a:xfrm>
            <a:off x="6385400" y="1732350"/>
            <a:ext cx="2427600" cy="17568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Dataset Source</a:t>
            </a:r>
            <a:endParaRPr sz="1600"/>
          </a:p>
        </p:txBody>
      </p:sp>
      <p:sp>
        <p:nvSpPr>
          <p:cNvPr id="265" name="Google Shape;265;ga5090b1d74_0_211"/>
          <p:cNvSpPr/>
          <p:nvPr/>
        </p:nvSpPr>
        <p:spPr>
          <a:xfrm>
            <a:off x="6568000" y="221682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Dataset Index</a:t>
            </a:r>
            <a:endParaRPr/>
          </a:p>
        </p:txBody>
      </p:sp>
      <p:sp>
        <p:nvSpPr>
          <p:cNvPr id="266" name="Google Shape;266;ga5090b1d74_0_211"/>
          <p:cNvSpPr/>
          <p:nvPr/>
        </p:nvSpPr>
        <p:spPr>
          <a:xfrm>
            <a:off x="6567891" y="2860971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Gateway</a:t>
            </a:r>
            <a:endParaRPr/>
          </a:p>
        </p:txBody>
      </p:sp>
      <p:sp>
        <p:nvSpPr>
          <p:cNvPr id="267" name="Google Shape;267;ga5090b1d74_0_211"/>
          <p:cNvSpPr/>
          <p:nvPr/>
        </p:nvSpPr>
        <p:spPr>
          <a:xfrm>
            <a:off x="513600" y="217007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List</a:t>
            </a:r>
            <a:endParaRPr/>
          </a:p>
        </p:txBody>
      </p:sp>
      <p:sp>
        <p:nvSpPr>
          <p:cNvPr id="268" name="Google Shape;268;ga5090b1d74_0_211"/>
          <p:cNvSpPr/>
          <p:nvPr/>
        </p:nvSpPr>
        <p:spPr>
          <a:xfrm>
            <a:off x="513491" y="2814221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Detail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Quality Attribute</a:t>
            </a:r>
            <a:endParaRPr/>
          </a:p>
        </p:txBody>
      </p:sp>
      <p:sp>
        <p:nvSpPr>
          <p:cNvPr id="275" name="Google Shape;275;p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76" name="Google Shape;276;p6"/>
          <p:cNvSpPr/>
          <p:nvPr/>
        </p:nvSpPr>
        <p:spPr>
          <a:xfrm>
            <a:off x="467544" y="2960948"/>
            <a:ext cx="792088" cy="864096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6"/>
          <p:cNvSpPr txBox="1"/>
          <p:nvPr/>
        </p:nvSpPr>
        <p:spPr>
          <a:xfrm>
            <a:off x="179512" y="3945830"/>
            <a:ext cx="1368152" cy="646331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6"/>
          <p:cNvSpPr/>
          <p:nvPr/>
        </p:nvSpPr>
        <p:spPr>
          <a:xfrm>
            <a:off x="3635896" y="2820309"/>
            <a:ext cx="1728192" cy="114537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Open Data Catalog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6"/>
          <p:cNvCxnSpPr>
            <a:stCxn id="276" idx="6"/>
            <a:endCxn id="278" idx="1"/>
          </p:cNvCxnSpPr>
          <p:nvPr/>
        </p:nvCxnSpPr>
        <p:spPr>
          <a:xfrm>
            <a:off x="1259632" y="3392996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0" name="Google Shape;280;p6"/>
          <p:cNvSpPr txBox="1"/>
          <p:nvPr/>
        </p:nvSpPr>
        <p:spPr>
          <a:xfrm>
            <a:off x="1691680" y="2792832"/>
            <a:ext cx="1512168" cy="1200329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Introduces a new dataset property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6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6"/>
          <p:cNvCxnSpPr>
            <a:stCxn id="278" idx="3"/>
            <a:endCxn id="281" idx="1"/>
          </p:cNvCxnSpPr>
          <p:nvPr/>
        </p:nvCxnSpPr>
        <p:spPr>
          <a:xfrm>
            <a:off x="5364088" y="3392997"/>
            <a:ext cx="20184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3" name="Google Shape;283;p6"/>
          <p:cNvSpPr txBox="1"/>
          <p:nvPr/>
        </p:nvSpPr>
        <p:spPr>
          <a:xfrm>
            <a:off x="3743908" y="4089846"/>
            <a:ext cx="1512168" cy="92333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6"/>
          <p:cNvSpPr txBox="1"/>
          <p:nvPr/>
        </p:nvSpPr>
        <p:spPr>
          <a:xfrm>
            <a:off x="5580100" y="2172200"/>
            <a:ext cx="1368300" cy="26727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modules extended with the new property.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release tested and deployed.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6"/>
          <p:cNvSpPr txBox="1"/>
          <p:nvPr/>
        </p:nvSpPr>
        <p:spPr>
          <a:xfrm>
            <a:off x="7020275" y="3986298"/>
            <a:ext cx="2051700" cy="15099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Measure: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MDs time cost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 and domain logic affected only.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a5090b1d74_0_3"/>
          <p:cNvSpPr txBox="1">
            <a:spLocks noGrp="1"/>
          </p:cNvSpPr>
          <p:nvPr>
            <p:ph type="body" idx="1"/>
          </p:nvPr>
        </p:nvSpPr>
        <p:spPr>
          <a:xfrm>
            <a:off x="457200" y="9286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Change is the only constant in the universe.</a:t>
            </a: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 is ubiquitous in the software lifecycle.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5090b1d74_0_312"/>
          <p:cNvSpPr txBox="1"/>
          <p:nvPr/>
        </p:nvSpPr>
        <p:spPr>
          <a:xfrm>
            <a:off x="262100" y="56600"/>
            <a:ext cx="7074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uses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a5090b1d74_0_312"/>
          <p:cNvSpPr/>
          <p:nvPr/>
        </p:nvSpPr>
        <p:spPr>
          <a:xfrm>
            <a:off x="426650" y="1936188"/>
            <a:ext cx="2427600" cy="17568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API</a:t>
            </a:r>
            <a:endParaRPr sz="1600"/>
          </a:p>
        </p:txBody>
      </p:sp>
      <p:sp>
        <p:nvSpPr>
          <p:cNvPr id="293" name="Google Shape;293;ga5090b1d74_0_312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94" name="Google Shape;294;ga5090b1d74_0_312"/>
          <p:cNvSpPr/>
          <p:nvPr/>
        </p:nvSpPr>
        <p:spPr>
          <a:xfrm>
            <a:off x="3358250" y="1936200"/>
            <a:ext cx="2427600" cy="17568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Services</a:t>
            </a:r>
            <a:endParaRPr sz="1600"/>
          </a:p>
        </p:txBody>
      </p:sp>
      <p:sp>
        <p:nvSpPr>
          <p:cNvPr id="295" name="Google Shape;295;ga5090b1d74_0_312"/>
          <p:cNvSpPr/>
          <p:nvPr/>
        </p:nvSpPr>
        <p:spPr>
          <a:xfrm>
            <a:off x="2207400" y="3795600"/>
            <a:ext cx="4791900" cy="16437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Model</a:t>
            </a:r>
            <a:endParaRPr sz="1600"/>
          </a:p>
        </p:txBody>
      </p:sp>
      <p:sp>
        <p:nvSpPr>
          <p:cNvPr id="296" name="Google Shape;296;ga5090b1d74_0_312"/>
          <p:cNvSpPr/>
          <p:nvPr/>
        </p:nvSpPr>
        <p:spPr>
          <a:xfrm>
            <a:off x="3540850" y="242067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Datasets</a:t>
            </a:r>
            <a:endParaRPr/>
          </a:p>
        </p:txBody>
      </p:sp>
      <p:sp>
        <p:nvSpPr>
          <p:cNvPr id="297" name="Google Shape;297;ga5090b1d74_0_312"/>
          <p:cNvSpPr/>
          <p:nvPr/>
        </p:nvSpPr>
        <p:spPr>
          <a:xfrm>
            <a:off x="3540741" y="3064821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Dataset Detail</a:t>
            </a:r>
            <a:endParaRPr/>
          </a:p>
        </p:txBody>
      </p:sp>
      <p:sp>
        <p:nvSpPr>
          <p:cNvPr id="298" name="Google Shape;298;ga5090b1d74_0_312"/>
          <p:cNvSpPr/>
          <p:nvPr/>
        </p:nvSpPr>
        <p:spPr>
          <a:xfrm>
            <a:off x="2408750" y="418127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Distribution</a:t>
            </a:r>
            <a:endParaRPr/>
          </a:p>
        </p:txBody>
      </p:sp>
      <p:sp>
        <p:nvSpPr>
          <p:cNvPr id="299" name="Google Shape;299;ga5090b1d74_0_312"/>
          <p:cNvSpPr/>
          <p:nvPr/>
        </p:nvSpPr>
        <p:spPr>
          <a:xfrm>
            <a:off x="4767075" y="418127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300" name="Google Shape;300;ga5090b1d74_0_312"/>
          <p:cNvSpPr/>
          <p:nvPr/>
        </p:nvSpPr>
        <p:spPr>
          <a:xfrm>
            <a:off x="6366525" y="1162800"/>
            <a:ext cx="2427600" cy="17568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Dataset Source</a:t>
            </a:r>
            <a:endParaRPr sz="1600"/>
          </a:p>
        </p:txBody>
      </p:sp>
      <p:sp>
        <p:nvSpPr>
          <p:cNvPr id="301" name="Google Shape;301;ga5090b1d74_0_312"/>
          <p:cNvSpPr/>
          <p:nvPr/>
        </p:nvSpPr>
        <p:spPr>
          <a:xfrm>
            <a:off x="6549125" y="164727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Dataset Index</a:t>
            </a:r>
            <a:endParaRPr/>
          </a:p>
        </p:txBody>
      </p:sp>
      <p:sp>
        <p:nvSpPr>
          <p:cNvPr id="302" name="Google Shape;302;ga5090b1d74_0_312"/>
          <p:cNvSpPr/>
          <p:nvPr/>
        </p:nvSpPr>
        <p:spPr>
          <a:xfrm>
            <a:off x="6549016" y="2291421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Gateway</a:t>
            </a:r>
            <a:endParaRPr/>
          </a:p>
        </p:txBody>
      </p:sp>
      <p:sp>
        <p:nvSpPr>
          <p:cNvPr id="303" name="Google Shape;303;ga5090b1d74_0_312"/>
          <p:cNvSpPr/>
          <p:nvPr/>
        </p:nvSpPr>
        <p:spPr>
          <a:xfrm>
            <a:off x="609250" y="2420663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List</a:t>
            </a:r>
            <a:endParaRPr/>
          </a:p>
        </p:txBody>
      </p:sp>
      <p:sp>
        <p:nvSpPr>
          <p:cNvPr id="304" name="Google Shape;304;ga5090b1d74_0_312"/>
          <p:cNvSpPr/>
          <p:nvPr/>
        </p:nvSpPr>
        <p:spPr>
          <a:xfrm>
            <a:off x="609241" y="3070821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Detail</a:t>
            </a:r>
            <a:endParaRPr/>
          </a:p>
        </p:txBody>
      </p:sp>
      <p:cxnSp>
        <p:nvCxnSpPr>
          <p:cNvPr id="305" name="Google Shape;305;ga5090b1d74_0_312"/>
          <p:cNvCxnSpPr/>
          <p:nvPr/>
        </p:nvCxnSpPr>
        <p:spPr>
          <a:xfrm>
            <a:off x="426650" y="395300"/>
            <a:ext cx="378300" cy="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06" name="Google Shape;306;ga5090b1d74_0_312"/>
          <p:cNvCxnSpPr>
            <a:endCxn id="301" idx="1"/>
          </p:cNvCxnSpPr>
          <p:nvPr/>
        </p:nvCxnSpPr>
        <p:spPr>
          <a:xfrm rot="10800000" flipH="1">
            <a:off x="5603525" y="1899125"/>
            <a:ext cx="945600" cy="6411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07" name="Google Shape;307;ga5090b1d74_0_312"/>
          <p:cNvCxnSpPr>
            <a:stCxn id="303" idx="3"/>
            <a:endCxn id="296" idx="1"/>
          </p:cNvCxnSpPr>
          <p:nvPr/>
        </p:nvCxnSpPr>
        <p:spPr>
          <a:xfrm>
            <a:off x="2671750" y="2672513"/>
            <a:ext cx="869100" cy="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08" name="Google Shape;308;ga5090b1d74_0_312"/>
          <p:cNvCxnSpPr>
            <a:stCxn id="304" idx="3"/>
            <a:endCxn id="297" idx="1"/>
          </p:cNvCxnSpPr>
          <p:nvPr/>
        </p:nvCxnSpPr>
        <p:spPr>
          <a:xfrm rot="10800000" flipH="1">
            <a:off x="2671741" y="3316671"/>
            <a:ext cx="869100" cy="60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09" name="Google Shape;309;ga5090b1d74_0_312"/>
          <p:cNvCxnSpPr>
            <a:stCxn id="297" idx="2"/>
            <a:endCxn id="298" idx="0"/>
          </p:cNvCxnSpPr>
          <p:nvPr/>
        </p:nvCxnSpPr>
        <p:spPr>
          <a:xfrm flipH="1">
            <a:off x="3440091" y="3568521"/>
            <a:ext cx="1131900" cy="6129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0" name="Google Shape;310;ga5090b1d74_0_312"/>
          <p:cNvCxnSpPr>
            <a:stCxn id="297" idx="2"/>
            <a:endCxn id="299" idx="0"/>
          </p:cNvCxnSpPr>
          <p:nvPr/>
        </p:nvCxnSpPr>
        <p:spPr>
          <a:xfrm>
            <a:off x="4571991" y="3568521"/>
            <a:ext cx="1226400" cy="6129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1" name="Google Shape;311;ga5090b1d74_0_312"/>
          <p:cNvCxnSpPr>
            <a:stCxn id="298" idx="2"/>
            <a:endCxn id="302" idx="2"/>
          </p:cNvCxnSpPr>
          <p:nvPr/>
        </p:nvCxnSpPr>
        <p:spPr>
          <a:xfrm rot="-5400000">
            <a:off x="4565150" y="1669825"/>
            <a:ext cx="1890000" cy="4140300"/>
          </a:xfrm>
          <a:prstGeom prst="bentConnector3">
            <a:avLst>
              <a:gd name="adj1" fmla="val -12599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2" name="Google Shape;312;ga5090b1d74_0_312"/>
          <p:cNvCxnSpPr>
            <a:stCxn id="299" idx="2"/>
            <a:endCxn id="302" idx="2"/>
          </p:cNvCxnSpPr>
          <p:nvPr/>
        </p:nvCxnSpPr>
        <p:spPr>
          <a:xfrm rot="-5400000">
            <a:off x="5744325" y="2848975"/>
            <a:ext cx="1890000" cy="1782000"/>
          </a:xfrm>
          <a:prstGeom prst="bentConnector3">
            <a:avLst>
              <a:gd name="adj1" fmla="val -12599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3" name="Google Shape;313;ga5090b1d74_0_312"/>
          <p:cNvCxnSpPr>
            <a:stCxn id="296" idx="3"/>
            <a:endCxn id="299" idx="0"/>
          </p:cNvCxnSpPr>
          <p:nvPr/>
        </p:nvCxnSpPr>
        <p:spPr>
          <a:xfrm>
            <a:off x="5603350" y="2672525"/>
            <a:ext cx="195000" cy="1508700"/>
          </a:xfrm>
          <a:prstGeom prst="bentConnector2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4" name="Google Shape;314;ga5090b1d74_0_312"/>
          <p:cNvCxnSpPr>
            <a:stCxn id="301" idx="3"/>
            <a:endCxn id="302" idx="3"/>
          </p:cNvCxnSpPr>
          <p:nvPr/>
        </p:nvCxnSpPr>
        <p:spPr>
          <a:xfrm>
            <a:off x="8611625" y="1899125"/>
            <a:ext cx="600" cy="644100"/>
          </a:xfrm>
          <a:prstGeom prst="bentConnector3">
            <a:avLst>
              <a:gd name="adj1" fmla="val 396875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5" name="Google Shape;315;ga5090b1d74_0_312"/>
          <p:cNvCxnSpPr>
            <a:endCxn id="302" idx="1"/>
          </p:cNvCxnSpPr>
          <p:nvPr/>
        </p:nvCxnSpPr>
        <p:spPr>
          <a:xfrm rot="10800000" flipH="1">
            <a:off x="5601316" y="2543271"/>
            <a:ext cx="947700" cy="18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322" name="Google Shape;322;p5"/>
          <p:cNvSpPr/>
          <p:nvPr/>
        </p:nvSpPr>
        <p:spPr>
          <a:xfrm>
            <a:off x="467544" y="2960948"/>
            <a:ext cx="792088" cy="864096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5"/>
          <p:cNvSpPr txBox="1"/>
          <p:nvPr/>
        </p:nvSpPr>
        <p:spPr>
          <a:xfrm>
            <a:off x="179512" y="3945830"/>
            <a:ext cx="1368152" cy="646331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5"/>
          <p:cNvSpPr/>
          <p:nvPr/>
        </p:nvSpPr>
        <p:spPr>
          <a:xfrm>
            <a:off x="3635896" y="2820309"/>
            <a:ext cx="1728192" cy="114537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API component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5"/>
          <p:cNvCxnSpPr>
            <a:stCxn id="322" idx="6"/>
            <a:endCxn id="324" idx="1"/>
          </p:cNvCxnSpPr>
          <p:nvPr/>
        </p:nvCxnSpPr>
        <p:spPr>
          <a:xfrm>
            <a:off x="1259632" y="3392996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6" name="Google Shape;326;p5"/>
          <p:cNvSpPr txBox="1"/>
          <p:nvPr/>
        </p:nvSpPr>
        <p:spPr>
          <a:xfrm>
            <a:off x="1691680" y="2792832"/>
            <a:ext cx="1512168" cy="92333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QpS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5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5"/>
          <p:cNvCxnSpPr>
            <a:stCxn id="324" idx="3"/>
            <a:endCxn id="327" idx="1"/>
          </p:cNvCxnSpPr>
          <p:nvPr/>
        </p:nvCxnSpPr>
        <p:spPr>
          <a:xfrm>
            <a:off x="5364088" y="3392997"/>
            <a:ext cx="20184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9" name="Google Shape;329;p5"/>
          <p:cNvSpPr txBox="1"/>
          <p:nvPr/>
        </p:nvSpPr>
        <p:spPr>
          <a:xfrm>
            <a:off x="3743908" y="4089846"/>
            <a:ext cx="1512168" cy="92333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5"/>
          <p:cNvSpPr txBox="1"/>
          <p:nvPr/>
        </p:nvSpPr>
        <p:spPr>
          <a:xfrm>
            <a:off x="5652120" y="2405787"/>
            <a:ext cx="1368152" cy="1200329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API is scaled up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"/>
          <p:cNvSpPr txBox="1"/>
          <p:nvPr/>
        </p:nvSpPr>
        <p:spPr>
          <a:xfrm>
            <a:off x="7308304" y="3986305"/>
            <a:ext cx="1368152" cy="2031325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1 calendar day.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5090b1d74_0_434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400"/>
              <a:t>Module responsibility</a:t>
            </a:r>
            <a:endParaRPr sz="3400"/>
          </a:p>
          <a:p>
            <a:pPr marL="0" lvl="0" indent="0" algn="ctr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Module coupling</a:t>
            </a:r>
            <a:endParaRPr sz="3400"/>
          </a:p>
          <a:p>
            <a:pPr marL="0" lvl="0" indent="0" algn="ctr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3400"/>
              <a:t>Module cohesion</a:t>
            </a:r>
            <a:endParaRPr sz="3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5090b1d74_0_4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Responsibility</a:t>
            </a:r>
            <a:endParaRPr/>
          </a:p>
        </p:txBody>
      </p:sp>
      <p:sp>
        <p:nvSpPr>
          <p:cNvPr id="344" name="Google Shape;344;ga5090b1d74_0_42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each module in software architecture is responsible for some functionality, part of functionality or quality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5090b1d74_0_4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Coupling</a:t>
            </a:r>
            <a:endParaRPr/>
          </a:p>
        </p:txBody>
      </p:sp>
      <p:sp>
        <p:nvSpPr>
          <p:cNvPr id="351" name="Google Shape;351;ga5090b1d74_0_42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dirty="0"/>
              <a:t>coupling is measure of how modules overlap in their responsibilities</a:t>
            </a:r>
            <a:endParaRPr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dirty="0"/>
              <a:t>more overlap =&gt; more coupling =&gt; more dependencies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loose coupling vs. tight coupling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5090b1d74_0_4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Kinds of dependencies</a:t>
            </a:r>
            <a:endParaRPr/>
          </a:p>
        </p:txBody>
      </p:sp>
      <p:sp>
        <p:nvSpPr>
          <p:cNvPr id="358" name="Google Shape;358;ga5090b1d74_0_449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data dependencies</a:t>
            </a:r>
            <a:endParaRPr/>
          </a:p>
        </p:txBody>
      </p:sp>
      <p:sp>
        <p:nvSpPr>
          <p:cNvPr id="359" name="Google Shape;359;ga5090b1d74_0_449"/>
          <p:cNvSpPr/>
          <p:nvPr/>
        </p:nvSpPr>
        <p:spPr>
          <a:xfrm>
            <a:off x="1093750" y="279207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Datasets</a:t>
            </a:r>
            <a:endParaRPr/>
          </a:p>
        </p:txBody>
      </p:sp>
      <p:sp>
        <p:nvSpPr>
          <p:cNvPr id="360" name="Google Shape;360;ga5090b1d74_0_449"/>
          <p:cNvSpPr/>
          <p:nvPr/>
        </p:nvSpPr>
        <p:spPr>
          <a:xfrm>
            <a:off x="5937400" y="279207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Dataset Gateway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61" name="Google Shape;361;ga5090b1d74_0_449"/>
          <p:cNvCxnSpPr>
            <a:stCxn id="359" idx="3"/>
            <a:endCxn id="360" idx="1"/>
          </p:cNvCxnSpPr>
          <p:nvPr/>
        </p:nvCxnSpPr>
        <p:spPr>
          <a:xfrm>
            <a:off x="3156250" y="3043925"/>
            <a:ext cx="2781300" cy="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62" name="Google Shape;362;ga5090b1d74_0_449"/>
          <p:cNvSpPr/>
          <p:nvPr/>
        </p:nvSpPr>
        <p:spPr>
          <a:xfrm>
            <a:off x="4073125" y="2654400"/>
            <a:ext cx="947400" cy="236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a5090b1d74_0_449"/>
          <p:cNvSpPr txBox="1"/>
          <p:nvPr/>
        </p:nvSpPr>
        <p:spPr>
          <a:xfrm>
            <a:off x="587750" y="1953800"/>
            <a:ext cx="79182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getDatasetMetadata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(iri=https://data.gov.cz/zdroj/datové-sady/MV/706529437/9c73b802263c5e0ccf5542f10fbc35bb)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a5090b1d74_0_449"/>
          <p:cNvSpPr/>
          <p:nvPr/>
        </p:nvSpPr>
        <p:spPr>
          <a:xfrm flipH="1">
            <a:off x="4073125" y="3236225"/>
            <a:ext cx="947400" cy="236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a5090b1d74_0_449"/>
          <p:cNvSpPr txBox="1"/>
          <p:nvPr/>
        </p:nvSpPr>
        <p:spPr>
          <a:xfrm>
            <a:off x="3631425" y="3651025"/>
            <a:ext cx="18747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title":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"Dataset A"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5090b1d74_0_4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Kinds of dependencies</a:t>
            </a:r>
            <a:endParaRPr/>
          </a:p>
        </p:txBody>
      </p:sp>
      <p:sp>
        <p:nvSpPr>
          <p:cNvPr id="372" name="Google Shape;372;ga5090b1d74_0_44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control dependencies</a:t>
            </a:r>
            <a:endParaRPr/>
          </a:p>
        </p:txBody>
      </p:sp>
      <p:sp>
        <p:nvSpPr>
          <p:cNvPr id="373" name="Google Shape;373;ga5090b1d74_0_440"/>
          <p:cNvSpPr/>
          <p:nvPr/>
        </p:nvSpPr>
        <p:spPr>
          <a:xfrm>
            <a:off x="1093750" y="279207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Datasets</a:t>
            </a:r>
            <a:endParaRPr/>
          </a:p>
        </p:txBody>
      </p:sp>
      <p:sp>
        <p:nvSpPr>
          <p:cNvPr id="374" name="Google Shape;374;ga5090b1d74_0_440"/>
          <p:cNvSpPr/>
          <p:nvPr/>
        </p:nvSpPr>
        <p:spPr>
          <a:xfrm>
            <a:off x="5937400" y="279207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Dataset Index</a:t>
            </a:r>
            <a:endParaRPr/>
          </a:p>
        </p:txBody>
      </p:sp>
      <p:cxnSp>
        <p:nvCxnSpPr>
          <p:cNvPr id="375" name="Google Shape;375;ga5090b1d74_0_440"/>
          <p:cNvCxnSpPr>
            <a:stCxn id="373" idx="3"/>
            <a:endCxn id="374" idx="1"/>
          </p:cNvCxnSpPr>
          <p:nvPr/>
        </p:nvCxnSpPr>
        <p:spPr>
          <a:xfrm>
            <a:off x="3156250" y="3043925"/>
            <a:ext cx="2781300" cy="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76" name="Google Shape;376;ga5090b1d74_0_440"/>
          <p:cNvSpPr/>
          <p:nvPr/>
        </p:nvSpPr>
        <p:spPr>
          <a:xfrm>
            <a:off x="4073175" y="2634650"/>
            <a:ext cx="947400" cy="236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a5090b1d74_0_440"/>
          <p:cNvSpPr txBox="1"/>
          <p:nvPr/>
        </p:nvSpPr>
        <p:spPr>
          <a:xfrm>
            <a:off x="3515650" y="2078450"/>
            <a:ext cx="2062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getStatus()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a5090b1d74_0_440"/>
          <p:cNvSpPr/>
          <p:nvPr/>
        </p:nvSpPr>
        <p:spPr>
          <a:xfrm>
            <a:off x="4073125" y="3216500"/>
            <a:ext cx="947400" cy="236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a5090b1d74_0_440"/>
          <p:cNvSpPr txBox="1"/>
          <p:nvPr/>
        </p:nvSpPr>
        <p:spPr>
          <a:xfrm>
            <a:off x="3540750" y="3335050"/>
            <a:ext cx="2062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search()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5090b1d74_0_4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Kinds of dependencies</a:t>
            </a:r>
            <a:endParaRPr/>
          </a:p>
        </p:txBody>
      </p:sp>
      <p:sp>
        <p:nvSpPr>
          <p:cNvPr id="386" name="Google Shape;386;ga5090b1d74_0_47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content dependency</a:t>
            </a:r>
            <a:endParaRPr/>
          </a:p>
        </p:txBody>
      </p:sp>
      <p:sp>
        <p:nvSpPr>
          <p:cNvPr id="387" name="Google Shape;387;ga5090b1d74_0_470"/>
          <p:cNvSpPr/>
          <p:nvPr/>
        </p:nvSpPr>
        <p:spPr>
          <a:xfrm>
            <a:off x="1093750" y="279207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Datasets</a:t>
            </a:r>
            <a:endParaRPr/>
          </a:p>
        </p:txBody>
      </p:sp>
      <p:sp>
        <p:nvSpPr>
          <p:cNvPr id="388" name="Google Shape;388;ga5090b1d74_0_470"/>
          <p:cNvSpPr/>
          <p:nvPr/>
        </p:nvSpPr>
        <p:spPr>
          <a:xfrm>
            <a:off x="5937400" y="279207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Dataset Index</a:t>
            </a:r>
            <a:endParaRPr/>
          </a:p>
        </p:txBody>
      </p:sp>
      <p:cxnSp>
        <p:nvCxnSpPr>
          <p:cNvPr id="389" name="Google Shape;389;ga5090b1d74_0_470"/>
          <p:cNvCxnSpPr>
            <a:stCxn id="387" idx="3"/>
            <a:endCxn id="388" idx="1"/>
          </p:cNvCxnSpPr>
          <p:nvPr/>
        </p:nvCxnSpPr>
        <p:spPr>
          <a:xfrm>
            <a:off x="3156250" y="3043925"/>
            <a:ext cx="2781300" cy="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90" name="Google Shape;390;ga5090b1d74_0_470"/>
          <p:cNvSpPr/>
          <p:nvPr/>
        </p:nvSpPr>
        <p:spPr>
          <a:xfrm>
            <a:off x="4073125" y="2687400"/>
            <a:ext cx="947400" cy="236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a5090b1d74_0_470"/>
          <p:cNvSpPr txBox="1"/>
          <p:nvPr/>
        </p:nvSpPr>
        <p:spPr>
          <a:xfrm>
            <a:off x="3410850" y="2131200"/>
            <a:ext cx="23223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search(invalid parameters)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5090b1d74_0_4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Kinds of dependencies</a:t>
            </a:r>
            <a:endParaRPr/>
          </a:p>
        </p:txBody>
      </p:sp>
      <p:sp>
        <p:nvSpPr>
          <p:cNvPr id="398" name="Google Shape;398;ga5090b1d74_0_483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quality dependency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existence dependency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5090b1d74_0_8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Cohesion</a:t>
            </a:r>
            <a:endParaRPr/>
          </a:p>
        </p:txBody>
      </p:sp>
      <p:sp>
        <p:nvSpPr>
          <p:cNvPr id="405" name="Google Shape;405;ga5090b1d74_0_886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cohesion </a:t>
            </a:r>
            <a:r>
              <a:rPr lang="en-US" dirty="0"/>
              <a:t>is measure of how responsibilities of a given module belong together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low cohesion vs. high cohesion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5090b1d74_0_9"/>
          <p:cNvSpPr txBox="1">
            <a:spLocks noGrp="1"/>
          </p:cNvSpPr>
          <p:nvPr>
            <p:ph type="body" idx="1"/>
          </p:nvPr>
        </p:nvSpPr>
        <p:spPr>
          <a:xfrm>
            <a:off x="457200" y="9286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Our interest in modifiability centers on the cost and risk of making changes.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5090b1d74_0_50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Kinds of Cohesion</a:t>
            </a:r>
            <a:endParaRPr/>
          </a:p>
        </p:txBody>
      </p:sp>
      <p:sp>
        <p:nvSpPr>
          <p:cNvPr id="412" name="Google Shape;412;ga5090b1d74_0_50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coincidental cohesion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a5090b1d74_0_50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Kinds of Cohesion</a:t>
            </a:r>
            <a:endParaRPr/>
          </a:p>
        </p:txBody>
      </p:sp>
      <p:sp>
        <p:nvSpPr>
          <p:cNvPr id="419" name="Google Shape;419;ga5090b1d74_0_506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logical cohesion</a:t>
            </a:r>
            <a:endParaRPr/>
          </a:p>
        </p:txBody>
      </p:sp>
      <p:sp>
        <p:nvSpPr>
          <p:cNvPr id="420" name="Google Shape;420;ga5090b1d74_0_506"/>
          <p:cNvSpPr/>
          <p:nvPr/>
        </p:nvSpPr>
        <p:spPr>
          <a:xfrm>
            <a:off x="3540750" y="3177150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API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5090b1d74_0_5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Kinds of Cohesion</a:t>
            </a:r>
            <a:endParaRPr/>
          </a:p>
        </p:txBody>
      </p:sp>
      <p:sp>
        <p:nvSpPr>
          <p:cNvPr id="427" name="Google Shape;427;ga5090b1d74_0_51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temporal cohesion</a:t>
            </a:r>
            <a:endParaRPr/>
          </a:p>
        </p:txBody>
      </p:sp>
      <p:sp>
        <p:nvSpPr>
          <p:cNvPr id="428" name="Google Shape;428;ga5090b1d74_0_518"/>
          <p:cNvSpPr/>
          <p:nvPr/>
        </p:nvSpPr>
        <p:spPr>
          <a:xfrm>
            <a:off x="3540750" y="3177150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Open Data Catalog Harvestor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5090b1d74_0_5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Kinds of Cohesion</a:t>
            </a:r>
            <a:endParaRPr/>
          </a:p>
        </p:txBody>
      </p:sp>
      <p:sp>
        <p:nvSpPr>
          <p:cNvPr id="435" name="Google Shape;435;ga5090b1d74_0_525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procedural cohesion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informational cohesion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sequential cohesion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5090b1d74_0_5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Kinds of Cohesion</a:t>
            </a:r>
            <a:endParaRPr/>
          </a:p>
        </p:txBody>
      </p:sp>
      <p:sp>
        <p:nvSpPr>
          <p:cNvPr id="442" name="Google Shape;442;ga5090b1d74_0_532"/>
          <p:cNvSpPr txBox="1">
            <a:spLocks noGrp="1"/>
          </p:cNvSpPr>
          <p:nvPr>
            <p:ph type="body" idx="1"/>
          </p:nvPr>
        </p:nvSpPr>
        <p:spPr>
          <a:xfrm>
            <a:off x="457200" y="1125540"/>
            <a:ext cx="8229600" cy="71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functional cohesion</a:t>
            </a:r>
            <a:endParaRPr/>
          </a:p>
        </p:txBody>
      </p:sp>
      <p:sp>
        <p:nvSpPr>
          <p:cNvPr id="443" name="Google Shape;443;ga5090b1d74_0_532"/>
          <p:cNvSpPr/>
          <p:nvPr/>
        </p:nvSpPr>
        <p:spPr>
          <a:xfrm>
            <a:off x="3358250" y="2317200"/>
            <a:ext cx="2427600" cy="17568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0000"/>
                </a:solidFill>
              </a:rPr>
              <a:t>Services</a:t>
            </a:r>
            <a:endParaRPr sz="1600"/>
          </a:p>
        </p:txBody>
      </p:sp>
      <p:sp>
        <p:nvSpPr>
          <p:cNvPr id="444" name="Google Shape;444;ga5090b1d74_0_532"/>
          <p:cNvSpPr/>
          <p:nvPr/>
        </p:nvSpPr>
        <p:spPr>
          <a:xfrm>
            <a:off x="3540850" y="280167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Datasets</a:t>
            </a:r>
            <a:endParaRPr/>
          </a:p>
        </p:txBody>
      </p:sp>
      <p:sp>
        <p:nvSpPr>
          <p:cNvPr id="445" name="Google Shape;445;ga5090b1d74_0_532"/>
          <p:cNvSpPr/>
          <p:nvPr/>
        </p:nvSpPr>
        <p:spPr>
          <a:xfrm>
            <a:off x="3540741" y="3445821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Dataset Detail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5090b1d74_0_541"/>
          <p:cNvSpPr txBox="1">
            <a:spLocks noGrp="1"/>
          </p:cNvSpPr>
          <p:nvPr>
            <p:ph type="body" idx="1"/>
          </p:nvPr>
        </p:nvSpPr>
        <p:spPr>
          <a:xfrm>
            <a:off x="457200" y="592140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Cohesion</a:t>
            </a:r>
            <a:endParaRPr/>
          </a:p>
        </p:txBody>
      </p:sp>
      <p:sp>
        <p:nvSpPr>
          <p:cNvPr id="452" name="Google Shape;452;ga5090b1d74_0_541"/>
          <p:cNvSpPr/>
          <p:nvPr/>
        </p:nvSpPr>
        <p:spPr>
          <a:xfrm>
            <a:off x="319050" y="1414475"/>
            <a:ext cx="8505900" cy="3945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a5090b1d74_0_541"/>
          <p:cNvSpPr txBox="1"/>
          <p:nvPr/>
        </p:nvSpPr>
        <p:spPr>
          <a:xfrm>
            <a:off x="59200" y="173560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a5090b1d74_0_541"/>
          <p:cNvSpPr txBox="1"/>
          <p:nvPr/>
        </p:nvSpPr>
        <p:spPr>
          <a:xfrm>
            <a:off x="8303075" y="173560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High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a5090b1d74_0_541"/>
          <p:cNvSpPr/>
          <p:nvPr/>
        </p:nvSpPr>
        <p:spPr>
          <a:xfrm>
            <a:off x="325013" y="3014950"/>
            <a:ext cx="8505900" cy="3945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a5090b1d74_0_541"/>
          <p:cNvSpPr txBox="1"/>
          <p:nvPr/>
        </p:nvSpPr>
        <p:spPr>
          <a:xfrm>
            <a:off x="65088" y="3369425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Tight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a5090b1d74_0_541"/>
          <p:cNvSpPr txBox="1"/>
          <p:nvPr/>
        </p:nvSpPr>
        <p:spPr>
          <a:xfrm>
            <a:off x="8209028" y="3369425"/>
            <a:ext cx="957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Loose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a5090b1d74_0_541"/>
          <p:cNvSpPr txBox="1">
            <a:spLocks noGrp="1"/>
          </p:cNvSpPr>
          <p:nvPr>
            <p:ph type="body" idx="1"/>
          </p:nvPr>
        </p:nvSpPr>
        <p:spPr>
          <a:xfrm>
            <a:off x="463175" y="2386790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Coupling</a:t>
            </a:r>
            <a:endParaRPr/>
          </a:p>
        </p:txBody>
      </p:sp>
      <p:sp>
        <p:nvSpPr>
          <p:cNvPr id="459" name="Google Shape;459;ga5090b1d74_0_541"/>
          <p:cNvSpPr/>
          <p:nvPr/>
        </p:nvSpPr>
        <p:spPr>
          <a:xfrm>
            <a:off x="324950" y="5234075"/>
            <a:ext cx="8505900" cy="3945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a5090b1d74_0_541"/>
          <p:cNvSpPr txBox="1"/>
          <p:nvPr/>
        </p:nvSpPr>
        <p:spPr>
          <a:xfrm>
            <a:off x="65100" y="555520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a5090b1d74_0_541"/>
          <p:cNvSpPr txBox="1"/>
          <p:nvPr/>
        </p:nvSpPr>
        <p:spPr>
          <a:xfrm>
            <a:off x="8209016" y="5555200"/>
            <a:ext cx="957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High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a5090b1d74_0_541"/>
          <p:cNvSpPr txBox="1">
            <a:spLocks noGrp="1"/>
          </p:cNvSpPr>
          <p:nvPr>
            <p:ph type="body" idx="1"/>
          </p:nvPr>
        </p:nvSpPr>
        <p:spPr>
          <a:xfrm>
            <a:off x="463113" y="4605915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Modifiability</a:t>
            </a:r>
            <a:endParaRPr/>
          </a:p>
        </p:txBody>
      </p:sp>
      <p:sp>
        <p:nvSpPr>
          <p:cNvPr id="463" name="Google Shape;463;ga5090b1d74_0_541"/>
          <p:cNvSpPr txBox="1"/>
          <p:nvPr/>
        </p:nvSpPr>
        <p:spPr>
          <a:xfrm>
            <a:off x="4118100" y="3952850"/>
            <a:ext cx="907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⏬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a5090b1d74_0_541"/>
          <p:cNvSpPr txBox="1"/>
          <p:nvPr/>
        </p:nvSpPr>
        <p:spPr>
          <a:xfrm>
            <a:off x="4124075" y="1926100"/>
            <a:ext cx="907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7B853"/>
                </a:solidFill>
                <a:latin typeface="Calibri"/>
                <a:ea typeface="Calibri"/>
                <a:cs typeface="Calibri"/>
                <a:sym typeface="Calibri"/>
              </a:rPr>
              <a:t>➕</a:t>
            </a:r>
            <a:endParaRPr sz="3700">
              <a:solidFill>
                <a:srgbClr val="97B8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5090b1d74_0_584"/>
          <p:cNvSpPr txBox="1">
            <a:spLocks noGrp="1"/>
          </p:cNvSpPr>
          <p:nvPr>
            <p:ph type="body" idx="1"/>
          </p:nvPr>
        </p:nvSpPr>
        <p:spPr>
          <a:xfrm>
            <a:off x="457200" y="592140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Cohesion</a:t>
            </a:r>
            <a:endParaRPr/>
          </a:p>
        </p:txBody>
      </p:sp>
      <p:sp>
        <p:nvSpPr>
          <p:cNvPr id="471" name="Google Shape;471;ga5090b1d74_0_584"/>
          <p:cNvSpPr/>
          <p:nvPr/>
        </p:nvSpPr>
        <p:spPr>
          <a:xfrm>
            <a:off x="319050" y="1414475"/>
            <a:ext cx="8505900" cy="3945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a5090b1d74_0_584"/>
          <p:cNvSpPr txBox="1"/>
          <p:nvPr/>
        </p:nvSpPr>
        <p:spPr>
          <a:xfrm>
            <a:off x="59200" y="173560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a5090b1d74_0_584"/>
          <p:cNvSpPr txBox="1"/>
          <p:nvPr/>
        </p:nvSpPr>
        <p:spPr>
          <a:xfrm>
            <a:off x="8303075" y="173560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High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a5090b1d74_0_584"/>
          <p:cNvSpPr/>
          <p:nvPr/>
        </p:nvSpPr>
        <p:spPr>
          <a:xfrm>
            <a:off x="325013" y="3014950"/>
            <a:ext cx="8505900" cy="3945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a5090b1d74_0_584"/>
          <p:cNvSpPr txBox="1"/>
          <p:nvPr/>
        </p:nvSpPr>
        <p:spPr>
          <a:xfrm>
            <a:off x="65088" y="3369425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Tight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ga5090b1d74_0_584"/>
          <p:cNvSpPr txBox="1"/>
          <p:nvPr/>
        </p:nvSpPr>
        <p:spPr>
          <a:xfrm>
            <a:off x="8209028" y="3369425"/>
            <a:ext cx="957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Loose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a5090b1d74_0_584"/>
          <p:cNvSpPr txBox="1">
            <a:spLocks noGrp="1"/>
          </p:cNvSpPr>
          <p:nvPr>
            <p:ph type="body" idx="1"/>
          </p:nvPr>
        </p:nvSpPr>
        <p:spPr>
          <a:xfrm>
            <a:off x="463175" y="2386790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Coupling</a:t>
            </a:r>
            <a:endParaRPr/>
          </a:p>
        </p:txBody>
      </p:sp>
      <p:sp>
        <p:nvSpPr>
          <p:cNvPr id="478" name="Google Shape;478;ga5090b1d74_0_584"/>
          <p:cNvSpPr/>
          <p:nvPr/>
        </p:nvSpPr>
        <p:spPr>
          <a:xfrm>
            <a:off x="324950" y="5234075"/>
            <a:ext cx="8505900" cy="3945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a5090b1d74_0_584"/>
          <p:cNvSpPr txBox="1"/>
          <p:nvPr/>
        </p:nvSpPr>
        <p:spPr>
          <a:xfrm>
            <a:off x="65100" y="555520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ga5090b1d74_0_584"/>
          <p:cNvSpPr txBox="1"/>
          <p:nvPr/>
        </p:nvSpPr>
        <p:spPr>
          <a:xfrm>
            <a:off x="8209016" y="5555200"/>
            <a:ext cx="957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High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a5090b1d74_0_584"/>
          <p:cNvSpPr txBox="1">
            <a:spLocks noGrp="1"/>
          </p:cNvSpPr>
          <p:nvPr>
            <p:ph type="body" idx="1"/>
          </p:nvPr>
        </p:nvSpPr>
        <p:spPr>
          <a:xfrm>
            <a:off x="463113" y="4605915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Modifiability</a:t>
            </a:r>
            <a:endParaRPr/>
          </a:p>
        </p:txBody>
      </p:sp>
      <p:sp>
        <p:nvSpPr>
          <p:cNvPr id="482" name="Google Shape;482;ga5090b1d74_0_584"/>
          <p:cNvSpPr txBox="1"/>
          <p:nvPr/>
        </p:nvSpPr>
        <p:spPr>
          <a:xfrm>
            <a:off x="4118100" y="3952850"/>
            <a:ext cx="907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⏬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ga5090b1d74_0_584"/>
          <p:cNvSpPr txBox="1"/>
          <p:nvPr/>
        </p:nvSpPr>
        <p:spPr>
          <a:xfrm>
            <a:off x="4124075" y="1926100"/>
            <a:ext cx="907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7B853"/>
                </a:solidFill>
                <a:latin typeface="Calibri"/>
                <a:ea typeface="Calibri"/>
                <a:cs typeface="Calibri"/>
                <a:sym typeface="Calibri"/>
              </a:rPr>
              <a:t>➕</a:t>
            </a:r>
            <a:endParaRPr sz="3700">
              <a:solidFill>
                <a:srgbClr val="97B8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a5090b1d74_0_584"/>
          <p:cNvSpPr/>
          <p:nvPr/>
        </p:nvSpPr>
        <p:spPr>
          <a:xfrm>
            <a:off x="325025" y="1414475"/>
            <a:ext cx="6513300" cy="394500"/>
          </a:xfrm>
          <a:prstGeom prst="rect">
            <a:avLst/>
          </a:prstGeom>
          <a:solidFill>
            <a:srgbClr val="97B853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a5090b1d74_0_584"/>
          <p:cNvSpPr/>
          <p:nvPr/>
        </p:nvSpPr>
        <p:spPr>
          <a:xfrm>
            <a:off x="319050" y="3008625"/>
            <a:ext cx="7367700" cy="394500"/>
          </a:xfrm>
          <a:prstGeom prst="rect">
            <a:avLst/>
          </a:prstGeom>
          <a:solidFill>
            <a:srgbClr val="97B853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a5090b1d74_0_584"/>
          <p:cNvSpPr/>
          <p:nvPr/>
        </p:nvSpPr>
        <p:spPr>
          <a:xfrm>
            <a:off x="319050" y="5234075"/>
            <a:ext cx="6874500" cy="394500"/>
          </a:xfrm>
          <a:prstGeom prst="rect">
            <a:avLst/>
          </a:prstGeom>
          <a:solidFill>
            <a:srgbClr val="97B853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5090b1d74_0_605"/>
          <p:cNvSpPr txBox="1">
            <a:spLocks noGrp="1"/>
          </p:cNvSpPr>
          <p:nvPr>
            <p:ph type="body" idx="1"/>
          </p:nvPr>
        </p:nvSpPr>
        <p:spPr>
          <a:xfrm>
            <a:off x="457200" y="374975"/>
            <a:ext cx="8229600" cy="534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/>
              <a:t>⏬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/>
              <a:t>⏬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entropy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/>
              <a:t>⏬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entropy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/>
              <a:t>⏬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 cohesion &amp; tight coupling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Modifiability Tactics</a:t>
            </a:r>
            <a:endParaRPr/>
          </a:p>
        </p:txBody>
      </p:sp>
      <p:sp>
        <p:nvSpPr>
          <p:cNvPr id="499" name="Google Shape;499;p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increase cohesion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reduce coupling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defer binding</a:t>
            </a:r>
            <a:endParaRPr/>
          </a:p>
        </p:txBody>
      </p:sp>
      <p:sp>
        <p:nvSpPr>
          <p:cNvPr id="500" name="Google Shape;500;p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5090b1d74_0_6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Increase cohesion</a:t>
            </a:r>
            <a:endParaRPr/>
          </a:p>
        </p:txBody>
      </p:sp>
      <p:sp>
        <p:nvSpPr>
          <p:cNvPr id="507" name="Google Shape;507;ga5090b1d74_0_624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moving responsibilities from one module to another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easier identification of modules to be changed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likelihood of side effects inside changed modules</a:t>
            </a:r>
            <a:endParaRPr/>
          </a:p>
        </p:txBody>
      </p:sp>
      <p:sp>
        <p:nvSpPr>
          <p:cNvPr id="508" name="Google Shape;508;ga5090b1d74_0_62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5090b1d74_0_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modifiability questions</a:t>
            </a:r>
            <a:endParaRPr/>
          </a:p>
        </p:txBody>
      </p:sp>
      <p:sp>
        <p:nvSpPr>
          <p:cNvPr id="55" name="Google Shape;55;ga5090b1d74_0_15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360"/>
              </a:spcBef>
              <a:spcAft>
                <a:spcPts val="0"/>
              </a:spcAft>
              <a:buSzPts val="1600"/>
              <a:buChar char="❏"/>
            </a:pPr>
            <a:r>
              <a:rPr lang="en-US"/>
              <a:t>What can change?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functions, platform, external systems, qualities, information model, …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a5090b1d74_0_631"/>
          <p:cNvSpPr/>
          <p:nvPr/>
        </p:nvSpPr>
        <p:spPr>
          <a:xfrm>
            <a:off x="6291650" y="3037950"/>
            <a:ext cx="1860600" cy="14721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B</a:t>
            </a:r>
            <a:endParaRPr sz="2000"/>
          </a:p>
        </p:txBody>
      </p:sp>
      <p:sp>
        <p:nvSpPr>
          <p:cNvPr id="515" name="Google Shape;515;ga5090b1d74_0_6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Increase cohesion</a:t>
            </a:r>
            <a:endParaRPr/>
          </a:p>
        </p:txBody>
      </p:sp>
      <p:sp>
        <p:nvSpPr>
          <p:cNvPr id="516" name="Google Shape;516;ga5090b1d74_0_631"/>
          <p:cNvSpPr txBox="1">
            <a:spLocks noGrp="1"/>
          </p:cNvSpPr>
          <p:nvPr>
            <p:ph type="body" idx="1"/>
          </p:nvPr>
        </p:nvSpPr>
        <p:spPr>
          <a:xfrm>
            <a:off x="457200" y="1125540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semantic decomposition</a:t>
            </a:r>
            <a:endParaRPr/>
          </a:p>
        </p:txBody>
      </p:sp>
      <p:sp>
        <p:nvSpPr>
          <p:cNvPr id="517" name="Google Shape;517;ga5090b1d74_0_63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518" name="Google Shape;518;ga5090b1d74_0_631"/>
          <p:cNvSpPr/>
          <p:nvPr/>
        </p:nvSpPr>
        <p:spPr>
          <a:xfrm>
            <a:off x="819500" y="2550600"/>
            <a:ext cx="2530200" cy="22557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A</a:t>
            </a:r>
            <a:endParaRPr sz="2000"/>
          </a:p>
        </p:txBody>
      </p:sp>
      <p:sp>
        <p:nvSpPr>
          <p:cNvPr id="519" name="Google Shape;519;ga5090b1d74_0_631"/>
          <p:cNvSpPr/>
          <p:nvPr/>
        </p:nvSpPr>
        <p:spPr>
          <a:xfrm>
            <a:off x="1193325" y="3192425"/>
            <a:ext cx="690000" cy="690000"/>
          </a:xfrm>
          <a:prstGeom prst="ellipse">
            <a:avLst/>
          </a:prstGeom>
          <a:solidFill>
            <a:srgbClr val="C9DAF8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</a:t>
            </a:r>
            <a:endParaRPr sz="2000"/>
          </a:p>
        </p:txBody>
      </p:sp>
      <p:sp>
        <p:nvSpPr>
          <p:cNvPr id="520" name="Google Shape;520;ga5090b1d74_0_631"/>
          <p:cNvSpPr/>
          <p:nvPr/>
        </p:nvSpPr>
        <p:spPr>
          <a:xfrm>
            <a:off x="2208425" y="3428988"/>
            <a:ext cx="690000" cy="690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</a:t>
            </a:r>
            <a:endParaRPr sz="2000"/>
          </a:p>
        </p:txBody>
      </p:sp>
      <p:sp>
        <p:nvSpPr>
          <p:cNvPr id="521" name="Google Shape;521;ga5090b1d74_0_631"/>
          <p:cNvSpPr/>
          <p:nvPr/>
        </p:nvSpPr>
        <p:spPr>
          <a:xfrm>
            <a:off x="6299875" y="1380300"/>
            <a:ext cx="1860600" cy="14721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A</a:t>
            </a:r>
            <a:endParaRPr sz="2000"/>
          </a:p>
        </p:txBody>
      </p:sp>
      <p:sp>
        <p:nvSpPr>
          <p:cNvPr id="522" name="Google Shape;522;ga5090b1d74_0_631"/>
          <p:cNvSpPr/>
          <p:nvPr/>
        </p:nvSpPr>
        <p:spPr>
          <a:xfrm>
            <a:off x="6876950" y="1976450"/>
            <a:ext cx="690000" cy="690000"/>
          </a:xfrm>
          <a:prstGeom prst="ellipse">
            <a:avLst/>
          </a:prstGeom>
          <a:solidFill>
            <a:srgbClr val="C9DAF8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000" dirty="0"/>
              <a:t>R</a:t>
            </a:r>
            <a:endParaRPr sz="2000" dirty="0"/>
          </a:p>
        </p:txBody>
      </p:sp>
      <p:sp>
        <p:nvSpPr>
          <p:cNvPr id="523" name="Google Shape;523;ga5090b1d74_0_631"/>
          <p:cNvSpPr/>
          <p:nvPr/>
        </p:nvSpPr>
        <p:spPr>
          <a:xfrm>
            <a:off x="6876950" y="3695950"/>
            <a:ext cx="690000" cy="690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000"/>
              <a:t>S</a:t>
            </a:r>
            <a:endParaRPr sz="2000"/>
          </a:p>
        </p:txBody>
      </p:sp>
      <p:sp>
        <p:nvSpPr>
          <p:cNvPr id="524" name="Google Shape;524;ga5090b1d74_0_631"/>
          <p:cNvSpPr/>
          <p:nvPr/>
        </p:nvSpPr>
        <p:spPr>
          <a:xfrm>
            <a:off x="4298825" y="3249275"/>
            <a:ext cx="1043700" cy="576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525" name="Google Shape;525;ga5090b1d74_0_631"/>
          <p:cNvSpPr/>
          <p:nvPr/>
        </p:nvSpPr>
        <p:spPr>
          <a:xfrm>
            <a:off x="1460900" y="4005413"/>
            <a:ext cx="690000" cy="690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</a:t>
            </a:r>
            <a:endParaRPr sz="2000"/>
          </a:p>
        </p:txBody>
      </p:sp>
      <p:sp>
        <p:nvSpPr>
          <p:cNvPr id="526" name="Google Shape;526;ga5090b1d74_0_631"/>
          <p:cNvSpPr/>
          <p:nvPr/>
        </p:nvSpPr>
        <p:spPr>
          <a:xfrm>
            <a:off x="6291650" y="4673338"/>
            <a:ext cx="1860600" cy="14721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C</a:t>
            </a:r>
            <a:endParaRPr sz="2000"/>
          </a:p>
        </p:txBody>
      </p:sp>
      <p:sp>
        <p:nvSpPr>
          <p:cNvPr id="527" name="Google Shape;527;ga5090b1d74_0_631"/>
          <p:cNvSpPr/>
          <p:nvPr/>
        </p:nvSpPr>
        <p:spPr>
          <a:xfrm>
            <a:off x="6876950" y="5229513"/>
            <a:ext cx="690000" cy="690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</a:t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a5090b1d74_0_6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Increase cohesion</a:t>
            </a:r>
            <a:endParaRPr/>
          </a:p>
        </p:txBody>
      </p:sp>
      <p:sp>
        <p:nvSpPr>
          <p:cNvPr id="534" name="Google Shape;534;ga5090b1d74_0_638"/>
          <p:cNvSpPr txBox="1">
            <a:spLocks noGrp="1"/>
          </p:cNvSpPr>
          <p:nvPr>
            <p:ph type="body" idx="1"/>
          </p:nvPr>
        </p:nvSpPr>
        <p:spPr>
          <a:xfrm>
            <a:off x="457200" y="1125540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decomposition based on anticipated changes</a:t>
            </a:r>
            <a:endParaRPr/>
          </a:p>
        </p:txBody>
      </p:sp>
      <p:sp>
        <p:nvSpPr>
          <p:cNvPr id="535" name="Google Shape;535;ga5090b1d74_0_63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536" name="Google Shape;536;ga5090b1d74_0_638"/>
          <p:cNvSpPr/>
          <p:nvPr/>
        </p:nvSpPr>
        <p:spPr>
          <a:xfrm>
            <a:off x="6291650" y="3647550"/>
            <a:ext cx="1860600" cy="14721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B</a:t>
            </a:r>
            <a:endParaRPr sz="2000"/>
          </a:p>
        </p:txBody>
      </p:sp>
      <p:sp>
        <p:nvSpPr>
          <p:cNvPr id="537" name="Google Shape;537;ga5090b1d74_0_638"/>
          <p:cNvSpPr/>
          <p:nvPr/>
        </p:nvSpPr>
        <p:spPr>
          <a:xfrm>
            <a:off x="819500" y="2550600"/>
            <a:ext cx="2530200" cy="22557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A</a:t>
            </a:r>
            <a:endParaRPr sz="2000"/>
          </a:p>
        </p:txBody>
      </p:sp>
      <p:sp>
        <p:nvSpPr>
          <p:cNvPr id="538" name="Google Shape;538;ga5090b1d74_0_638"/>
          <p:cNvSpPr/>
          <p:nvPr/>
        </p:nvSpPr>
        <p:spPr>
          <a:xfrm>
            <a:off x="1193325" y="3192425"/>
            <a:ext cx="6900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</a:t>
            </a:r>
            <a:endParaRPr sz="2000"/>
          </a:p>
        </p:txBody>
      </p:sp>
      <p:sp>
        <p:nvSpPr>
          <p:cNvPr id="539" name="Google Shape;539;ga5090b1d74_0_638"/>
          <p:cNvSpPr/>
          <p:nvPr/>
        </p:nvSpPr>
        <p:spPr>
          <a:xfrm>
            <a:off x="2208425" y="3428988"/>
            <a:ext cx="6900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</a:t>
            </a:r>
            <a:endParaRPr sz="2000"/>
          </a:p>
        </p:txBody>
      </p:sp>
      <p:sp>
        <p:nvSpPr>
          <p:cNvPr id="540" name="Google Shape;540;ga5090b1d74_0_638"/>
          <p:cNvSpPr/>
          <p:nvPr/>
        </p:nvSpPr>
        <p:spPr>
          <a:xfrm>
            <a:off x="6299875" y="1989900"/>
            <a:ext cx="1860600" cy="14721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A</a:t>
            </a:r>
            <a:endParaRPr sz="2000"/>
          </a:p>
        </p:txBody>
      </p:sp>
      <p:sp>
        <p:nvSpPr>
          <p:cNvPr id="541" name="Google Shape;541;ga5090b1d74_0_638"/>
          <p:cNvSpPr/>
          <p:nvPr/>
        </p:nvSpPr>
        <p:spPr>
          <a:xfrm>
            <a:off x="6503100" y="2586050"/>
            <a:ext cx="6900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</a:t>
            </a:r>
            <a:endParaRPr sz="2000"/>
          </a:p>
        </p:txBody>
      </p:sp>
      <p:sp>
        <p:nvSpPr>
          <p:cNvPr id="542" name="Google Shape;542;ga5090b1d74_0_638"/>
          <p:cNvSpPr/>
          <p:nvPr/>
        </p:nvSpPr>
        <p:spPr>
          <a:xfrm>
            <a:off x="6876950" y="4305550"/>
            <a:ext cx="6900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</a:t>
            </a:r>
            <a:endParaRPr sz="2000"/>
          </a:p>
        </p:txBody>
      </p:sp>
      <p:sp>
        <p:nvSpPr>
          <p:cNvPr id="543" name="Google Shape;543;ga5090b1d74_0_638"/>
          <p:cNvSpPr/>
          <p:nvPr/>
        </p:nvSpPr>
        <p:spPr>
          <a:xfrm>
            <a:off x="4298825" y="3249275"/>
            <a:ext cx="1043700" cy="576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544" name="Google Shape;544;ga5090b1d74_0_638"/>
          <p:cNvSpPr/>
          <p:nvPr/>
        </p:nvSpPr>
        <p:spPr>
          <a:xfrm>
            <a:off x="1460900" y="4005413"/>
            <a:ext cx="6900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</a:t>
            </a:r>
            <a:endParaRPr sz="2000"/>
          </a:p>
        </p:txBody>
      </p:sp>
      <p:sp>
        <p:nvSpPr>
          <p:cNvPr id="545" name="Google Shape;545;ga5090b1d74_0_638"/>
          <p:cNvSpPr/>
          <p:nvPr/>
        </p:nvSpPr>
        <p:spPr>
          <a:xfrm>
            <a:off x="7347225" y="2586038"/>
            <a:ext cx="6900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</a:t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5090b1d74_0_67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Increase cohesion</a:t>
            </a:r>
            <a:endParaRPr/>
          </a:p>
        </p:txBody>
      </p:sp>
      <p:sp>
        <p:nvSpPr>
          <p:cNvPr id="552" name="Google Shape;552;ga5090b1d74_0_677"/>
          <p:cNvSpPr txBox="1">
            <a:spLocks noGrp="1"/>
          </p:cNvSpPr>
          <p:nvPr>
            <p:ph type="body" idx="1"/>
          </p:nvPr>
        </p:nvSpPr>
        <p:spPr>
          <a:xfrm>
            <a:off x="457200" y="1125540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decomposition based on shared responsibilities</a:t>
            </a:r>
            <a:endParaRPr/>
          </a:p>
        </p:txBody>
      </p:sp>
      <p:sp>
        <p:nvSpPr>
          <p:cNvPr id="553" name="Google Shape;553;ga5090b1d74_0_67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554" name="Google Shape;554;ga5090b1d74_0_677"/>
          <p:cNvSpPr/>
          <p:nvPr/>
        </p:nvSpPr>
        <p:spPr>
          <a:xfrm>
            <a:off x="3209825" y="3392475"/>
            <a:ext cx="1043700" cy="576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555" name="Google Shape;555;ga5090b1d74_0_677"/>
          <p:cNvSpPr/>
          <p:nvPr/>
        </p:nvSpPr>
        <p:spPr>
          <a:xfrm>
            <a:off x="902950" y="3773400"/>
            <a:ext cx="1860600" cy="14721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B</a:t>
            </a:r>
            <a:endParaRPr sz="2000"/>
          </a:p>
        </p:txBody>
      </p:sp>
      <p:sp>
        <p:nvSpPr>
          <p:cNvPr id="556" name="Google Shape;556;ga5090b1d74_0_677"/>
          <p:cNvSpPr/>
          <p:nvPr/>
        </p:nvSpPr>
        <p:spPr>
          <a:xfrm>
            <a:off x="911175" y="2115750"/>
            <a:ext cx="1860600" cy="14721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A</a:t>
            </a:r>
            <a:endParaRPr sz="2000"/>
          </a:p>
        </p:txBody>
      </p:sp>
      <p:sp>
        <p:nvSpPr>
          <p:cNvPr id="557" name="Google Shape;557;ga5090b1d74_0_677"/>
          <p:cNvSpPr/>
          <p:nvPr/>
        </p:nvSpPr>
        <p:spPr>
          <a:xfrm>
            <a:off x="1114400" y="2711900"/>
            <a:ext cx="6900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</a:t>
            </a:r>
            <a:endParaRPr sz="2000"/>
          </a:p>
        </p:txBody>
      </p:sp>
      <p:sp>
        <p:nvSpPr>
          <p:cNvPr id="558" name="Google Shape;558;ga5090b1d74_0_677"/>
          <p:cNvSpPr/>
          <p:nvPr/>
        </p:nvSpPr>
        <p:spPr>
          <a:xfrm>
            <a:off x="1958525" y="2711888"/>
            <a:ext cx="6900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</a:t>
            </a:r>
            <a:endParaRPr sz="2000"/>
          </a:p>
        </p:txBody>
      </p:sp>
      <p:sp>
        <p:nvSpPr>
          <p:cNvPr id="559" name="Google Shape;559;ga5090b1d74_0_677"/>
          <p:cNvSpPr/>
          <p:nvPr/>
        </p:nvSpPr>
        <p:spPr>
          <a:xfrm>
            <a:off x="1066188" y="4302050"/>
            <a:ext cx="6900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</a:t>
            </a:r>
            <a:endParaRPr sz="2000"/>
          </a:p>
        </p:txBody>
      </p:sp>
      <p:sp>
        <p:nvSpPr>
          <p:cNvPr id="560" name="Google Shape;560;ga5090b1d74_0_677"/>
          <p:cNvSpPr/>
          <p:nvPr/>
        </p:nvSpPr>
        <p:spPr>
          <a:xfrm>
            <a:off x="1910313" y="4302038"/>
            <a:ext cx="6900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</a:t>
            </a:r>
            <a:endParaRPr sz="2000"/>
          </a:p>
        </p:txBody>
      </p:sp>
      <p:sp>
        <p:nvSpPr>
          <p:cNvPr id="561" name="Google Shape;561;ga5090b1d74_0_677"/>
          <p:cNvSpPr/>
          <p:nvPr/>
        </p:nvSpPr>
        <p:spPr>
          <a:xfrm>
            <a:off x="4937225" y="3773400"/>
            <a:ext cx="1860600" cy="14721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B</a:t>
            </a:r>
            <a:endParaRPr sz="2000"/>
          </a:p>
        </p:txBody>
      </p:sp>
      <p:sp>
        <p:nvSpPr>
          <p:cNvPr id="562" name="Google Shape;562;ga5090b1d74_0_677"/>
          <p:cNvSpPr/>
          <p:nvPr/>
        </p:nvSpPr>
        <p:spPr>
          <a:xfrm>
            <a:off x="4945450" y="2115750"/>
            <a:ext cx="1860600" cy="14721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A</a:t>
            </a:r>
            <a:endParaRPr sz="2000"/>
          </a:p>
        </p:txBody>
      </p:sp>
      <p:sp>
        <p:nvSpPr>
          <p:cNvPr id="563" name="Google Shape;563;ga5090b1d74_0_677"/>
          <p:cNvSpPr/>
          <p:nvPr/>
        </p:nvSpPr>
        <p:spPr>
          <a:xfrm>
            <a:off x="5522525" y="2711900"/>
            <a:ext cx="6900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</a:t>
            </a:r>
            <a:endParaRPr sz="2000"/>
          </a:p>
        </p:txBody>
      </p:sp>
      <p:sp>
        <p:nvSpPr>
          <p:cNvPr id="564" name="Google Shape;564;ga5090b1d74_0_677"/>
          <p:cNvSpPr/>
          <p:nvPr/>
        </p:nvSpPr>
        <p:spPr>
          <a:xfrm>
            <a:off x="5530738" y="4302050"/>
            <a:ext cx="6900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</a:t>
            </a:r>
            <a:endParaRPr sz="2000"/>
          </a:p>
        </p:txBody>
      </p:sp>
      <p:sp>
        <p:nvSpPr>
          <p:cNvPr id="565" name="Google Shape;565;ga5090b1d74_0_677"/>
          <p:cNvSpPr/>
          <p:nvPr/>
        </p:nvSpPr>
        <p:spPr>
          <a:xfrm>
            <a:off x="6995675" y="2944588"/>
            <a:ext cx="1860600" cy="14721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C</a:t>
            </a:r>
            <a:endParaRPr sz="2000"/>
          </a:p>
        </p:txBody>
      </p:sp>
      <p:sp>
        <p:nvSpPr>
          <p:cNvPr id="566" name="Google Shape;566;ga5090b1d74_0_677"/>
          <p:cNvSpPr/>
          <p:nvPr/>
        </p:nvSpPr>
        <p:spPr>
          <a:xfrm>
            <a:off x="7572750" y="3540738"/>
            <a:ext cx="6900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</a:t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5090b1d74_0_70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Impact of increasing cohesion</a:t>
            </a:r>
            <a:endParaRPr/>
          </a:p>
        </p:txBody>
      </p:sp>
      <p:sp>
        <p:nvSpPr>
          <p:cNvPr id="573" name="Google Shape;573;ga5090b1d74_0_709"/>
          <p:cNvSpPr txBox="1">
            <a:spLocks noGrp="1"/>
          </p:cNvSpPr>
          <p:nvPr>
            <p:ph type="body" idx="1"/>
          </p:nvPr>
        </p:nvSpPr>
        <p:spPr>
          <a:xfrm>
            <a:off x="457200" y="1125540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increasing cohesion may create dependencies</a:t>
            </a:r>
            <a:endParaRPr/>
          </a:p>
        </p:txBody>
      </p:sp>
      <p:sp>
        <p:nvSpPr>
          <p:cNvPr id="574" name="Google Shape;574;ga5090b1d74_0_709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575" name="Google Shape;575;ga5090b1d74_0_709"/>
          <p:cNvSpPr/>
          <p:nvPr/>
        </p:nvSpPr>
        <p:spPr>
          <a:xfrm>
            <a:off x="3209825" y="3392475"/>
            <a:ext cx="1043700" cy="576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576" name="Google Shape;576;ga5090b1d74_0_709"/>
          <p:cNvSpPr/>
          <p:nvPr/>
        </p:nvSpPr>
        <p:spPr>
          <a:xfrm>
            <a:off x="537375" y="2944575"/>
            <a:ext cx="1860600" cy="14721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A</a:t>
            </a:r>
            <a:endParaRPr sz="2000"/>
          </a:p>
        </p:txBody>
      </p:sp>
      <p:sp>
        <p:nvSpPr>
          <p:cNvPr id="577" name="Google Shape;577;ga5090b1d74_0_709"/>
          <p:cNvSpPr/>
          <p:nvPr/>
        </p:nvSpPr>
        <p:spPr>
          <a:xfrm>
            <a:off x="740600" y="3540725"/>
            <a:ext cx="6900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</a:t>
            </a:r>
            <a:endParaRPr sz="2000"/>
          </a:p>
        </p:txBody>
      </p:sp>
      <p:sp>
        <p:nvSpPr>
          <p:cNvPr id="578" name="Google Shape;578;ga5090b1d74_0_709"/>
          <p:cNvSpPr/>
          <p:nvPr/>
        </p:nvSpPr>
        <p:spPr>
          <a:xfrm>
            <a:off x="1584725" y="3540713"/>
            <a:ext cx="6900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</a:t>
            </a:r>
            <a:endParaRPr sz="2000"/>
          </a:p>
        </p:txBody>
      </p:sp>
      <p:sp>
        <p:nvSpPr>
          <p:cNvPr id="579" name="Google Shape;579;ga5090b1d74_0_709"/>
          <p:cNvSpPr/>
          <p:nvPr/>
        </p:nvSpPr>
        <p:spPr>
          <a:xfrm>
            <a:off x="5656100" y="4068463"/>
            <a:ext cx="1860600" cy="14721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B</a:t>
            </a:r>
            <a:endParaRPr sz="2000"/>
          </a:p>
        </p:txBody>
      </p:sp>
      <p:sp>
        <p:nvSpPr>
          <p:cNvPr id="580" name="Google Shape;580;ga5090b1d74_0_709"/>
          <p:cNvSpPr/>
          <p:nvPr/>
        </p:nvSpPr>
        <p:spPr>
          <a:xfrm>
            <a:off x="4916700" y="1828200"/>
            <a:ext cx="1860600" cy="14721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A</a:t>
            </a:r>
            <a:endParaRPr sz="2000"/>
          </a:p>
        </p:txBody>
      </p:sp>
      <p:sp>
        <p:nvSpPr>
          <p:cNvPr id="581" name="Google Shape;581;ga5090b1d74_0_709"/>
          <p:cNvSpPr/>
          <p:nvPr/>
        </p:nvSpPr>
        <p:spPr>
          <a:xfrm>
            <a:off x="5493775" y="2424350"/>
            <a:ext cx="6900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</a:t>
            </a:r>
            <a:endParaRPr sz="2000"/>
          </a:p>
        </p:txBody>
      </p:sp>
      <p:sp>
        <p:nvSpPr>
          <p:cNvPr id="582" name="Google Shape;582;ga5090b1d74_0_709"/>
          <p:cNvSpPr/>
          <p:nvPr/>
        </p:nvSpPr>
        <p:spPr>
          <a:xfrm>
            <a:off x="6249613" y="4597113"/>
            <a:ext cx="6900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</a:t>
            </a:r>
            <a:endParaRPr sz="2000"/>
          </a:p>
        </p:txBody>
      </p:sp>
      <p:cxnSp>
        <p:nvCxnSpPr>
          <p:cNvPr id="583" name="Google Shape;583;ga5090b1d74_0_709"/>
          <p:cNvCxnSpPr>
            <a:stCxn id="580" idx="2"/>
            <a:endCxn id="579" idx="0"/>
          </p:cNvCxnSpPr>
          <p:nvPr/>
        </p:nvCxnSpPr>
        <p:spPr>
          <a:xfrm>
            <a:off x="5847000" y="3300300"/>
            <a:ext cx="739500" cy="768300"/>
          </a:xfrm>
          <a:prstGeom prst="straightConnector1">
            <a:avLst/>
          </a:prstGeom>
          <a:noFill/>
          <a:ln w="38100" cap="flat" cmpd="sng">
            <a:solidFill>
              <a:srgbClr val="8DC63F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 coupling</a:t>
            </a:r>
            <a:endParaRPr/>
          </a:p>
        </p:txBody>
      </p:sp>
      <p:sp>
        <p:nvSpPr>
          <p:cNvPr id="589" name="Google Shape;589;p15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goal is to prevent from ripple effect</a:t>
            </a:r>
            <a:endParaRPr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2600"/>
              <a:t>module is modified only because of the modification of another module</a:t>
            </a:r>
            <a:endParaRPr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prevent from big-bowl-of-mud or spaghetti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 coupling</a:t>
            </a:r>
            <a:endParaRPr/>
          </a:p>
        </p:txBody>
      </p:sp>
      <p:sp>
        <p:nvSpPr>
          <p:cNvPr id="596" name="Google Shape;596;p17"/>
          <p:cNvSpPr txBox="1">
            <a:spLocks noGrp="1"/>
          </p:cNvSpPr>
          <p:nvPr>
            <p:ph type="body" idx="1"/>
          </p:nvPr>
        </p:nvSpPr>
        <p:spPr>
          <a:xfrm>
            <a:off x="457200" y="1125548"/>
            <a:ext cx="8229600" cy="3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87350" algn="l" rtl="0">
              <a:spcBef>
                <a:spcPts val="56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restrict dependencies</a:t>
            </a:r>
            <a:endParaRPr/>
          </a:p>
          <a:p>
            <a:pPr marL="742950" lvl="1" indent="-273050" algn="l" rtl="0">
              <a:spcBef>
                <a:spcPts val="56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restricts modules a given module can use</a:t>
            </a:r>
            <a:endParaRPr/>
          </a:p>
          <a:p>
            <a:pPr marL="742950" lvl="1" indent="-273050" algn="l" rtl="0">
              <a:spcBef>
                <a:spcPts val="56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e.g., layered architecture</a:t>
            </a:r>
            <a:endParaRPr/>
          </a:p>
          <a:p>
            <a:pPr marL="342900" lvl="0" indent="-387350" algn="l" rtl="0">
              <a:spcBef>
                <a:spcPts val="56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information hiding / encapsulation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module has public interface which exposes only public responsibilities and hides private ones</a:t>
            </a:r>
            <a:endParaRPr/>
          </a:p>
        </p:txBody>
      </p:sp>
      <p:sp>
        <p:nvSpPr>
          <p:cNvPr id="597" name="Google Shape;597;p1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a5090b1d74_0_7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 coupling</a:t>
            </a:r>
            <a:endParaRPr/>
          </a:p>
        </p:txBody>
      </p:sp>
      <p:sp>
        <p:nvSpPr>
          <p:cNvPr id="603" name="Google Shape;603;ga5090b1d74_0_736"/>
          <p:cNvSpPr txBox="1">
            <a:spLocks noGrp="1"/>
          </p:cNvSpPr>
          <p:nvPr>
            <p:ph type="body" idx="1"/>
          </p:nvPr>
        </p:nvSpPr>
        <p:spPr>
          <a:xfrm>
            <a:off x="457200" y="1125552"/>
            <a:ext cx="82296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7350" algn="l" rtl="0">
              <a:spcBef>
                <a:spcPts val="56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intermediary translator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module with translation responsibility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breaks dependency</a:t>
            </a:r>
            <a:endParaRPr/>
          </a:p>
        </p:txBody>
      </p:sp>
      <p:sp>
        <p:nvSpPr>
          <p:cNvPr id="604" name="Google Shape;604;ga5090b1d74_0_73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5090b1d74_0_7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 coupling</a:t>
            </a:r>
            <a:endParaRPr/>
          </a:p>
        </p:txBody>
      </p:sp>
      <p:sp>
        <p:nvSpPr>
          <p:cNvPr id="610" name="Google Shape;610;ga5090b1d74_0_743"/>
          <p:cNvSpPr txBox="1">
            <a:spLocks noGrp="1"/>
          </p:cNvSpPr>
          <p:nvPr>
            <p:ph type="body" idx="1"/>
          </p:nvPr>
        </p:nvSpPr>
        <p:spPr>
          <a:xfrm>
            <a:off x="457200" y="1125551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7350" algn="l" rtl="0">
              <a:spcBef>
                <a:spcPts val="56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intermediary translator - anticorruption layer</a:t>
            </a:r>
            <a:endParaRPr/>
          </a:p>
        </p:txBody>
      </p:sp>
      <p:sp>
        <p:nvSpPr>
          <p:cNvPr id="611" name="Google Shape;611;ga5090b1d74_0_743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612" name="Google Shape;612;ga5090b1d74_0_743"/>
          <p:cNvSpPr/>
          <p:nvPr/>
        </p:nvSpPr>
        <p:spPr>
          <a:xfrm>
            <a:off x="439800" y="2521825"/>
            <a:ext cx="2133900" cy="24816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A</a:t>
            </a:r>
            <a:endParaRPr sz="2000"/>
          </a:p>
        </p:txBody>
      </p:sp>
      <p:sp>
        <p:nvSpPr>
          <p:cNvPr id="613" name="Google Shape;613;ga5090b1d74_0_743"/>
          <p:cNvSpPr/>
          <p:nvPr/>
        </p:nvSpPr>
        <p:spPr>
          <a:xfrm>
            <a:off x="669850" y="3163650"/>
            <a:ext cx="16737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Model A</a:t>
            </a:r>
            <a:endParaRPr sz="2000"/>
          </a:p>
        </p:txBody>
      </p:sp>
      <p:sp>
        <p:nvSpPr>
          <p:cNvPr id="614" name="Google Shape;614;ga5090b1d74_0_743"/>
          <p:cNvSpPr/>
          <p:nvPr/>
        </p:nvSpPr>
        <p:spPr>
          <a:xfrm>
            <a:off x="669850" y="4087525"/>
            <a:ext cx="16737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Logic A</a:t>
            </a:r>
            <a:endParaRPr sz="2000"/>
          </a:p>
        </p:txBody>
      </p:sp>
      <p:sp>
        <p:nvSpPr>
          <p:cNvPr id="615" name="Google Shape;615;ga5090b1d74_0_743"/>
          <p:cNvSpPr/>
          <p:nvPr/>
        </p:nvSpPr>
        <p:spPr>
          <a:xfrm>
            <a:off x="6597375" y="2521825"/>
            <a:ext cx="2133900" cy="24816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B</a:t>
            </a:r>
            <a:endParaRPr sz="2000"/>
          </a:p>
        </p:txBody>
      </p:sp>
      <p:sp>
        <p:nvSpPr>
          <p:cNvPr id="616" name="Google Shape;616;ga5090b1d74_0_743"/>
          <p:cNvSpPr/>
          <p:nvPr/>
        </p:nvSpPr>
        <p:spPr>
          <a:xfrm>
            <a:off x="6827425" y="3163650"/>
            <a:ext cx="16737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Model B</a:t>
            </a:r>
            <a:endParaRPr sz="2000"/>
          </a:p>
        </p:txBody>
      </p:sp>
      <p:sp>
        <p:nvSpPr>
          <p:cNvPr id="617" name="Google Shape;617;ga5090b1d74_0_743"/>
          <p:cNvSpPr/>
          <p:nvPr/>
        </p:nvSpPr>
        <p:spPr>
          <a:xfrm>
            <a:off x="6827425" y="4087525"/>
            <a:ext cx="16737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Logic B</a:t>
            </a:r>
            <a:endParaRPr sz="2000"/>
          </a:p>
        </p:txBody>
      </p:sp>
      <p:sp>
        <p:nvSpPr>
          <p:cNvPr id="618" name="Google Shape;618;ga5090b1d74_0_743"/>
          <p:cNvSpPr txBox="1"/>
          <p:nvPr/>
        </p:nvSpPr>
        <p:spPr>
          <a:xfrm>
            <a:off x="3912788" y="3242250"/>
            <a:ext cx="13455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9" name="Google Shape;619;ga5090b1d74_0_743"/>
          <p:cNvCxnSpPr>
            <a:stCxn id="612" idx="3"/>
            <a:endCxn id="615" idx="1"/>
          </p:cNvCxnSpPr>
          <p:nvPr/>
        </p:nvCxnSpPr>
        <p:spPr>
          <a:xfrm>
            <a:off x="2573700" y="3762625"/>
            <a:ext cx="4023600" cy="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a5090b1d74_0_7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 coupling</a:t>
            </a:r>
            <a:endParaRPr/>
          </a:p>
        </p:txBody>
      </p:sp>
      <p:sp>
        <p:nvSpPr>
          <p:cNvPr id="625" name="Google Shape;625;ga5090b1d74_0_760"/>
          <p:cNvSpPr txBox="1">
            <a:spLocks noGrp="1"/>
          </p:cNvSpPr>
          <p:nvPr>
            <p:ph type="body" idx="1"/>
          </p:nvPr>
        </p:nvSpPr>
        <p:spPr>
          <a:xfrm>
            <a:off x="457200" y="1125551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7350" algn="l" rtl="0">
              <a:spcBef>
                <a:spcPts val="56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intermediary translator - anticorruption layer</a:t>
            </a:r>
            <a:endParaRPr/>
          </a:p>
        </p:txBody>
      </p:sp>
      <p:sp>
        <p:nvSpPr>
          <p:cNvPr id="626" name="Google Shape;626;ga5090b1d74_0_76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627" name="Google Shape;627;ga5090b1d74_0_760"/>
          <p:cNvSpPr/>
          <p:nvPr/>
        </p:nvSpPr>
        <p:spPr>
          <a:xfrm>
            <a:off x="439800" y="2521825"/>
            <a:ext cx="2133900" cy="24816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A</a:t>
            </a:r>
            <a:endParaRPr sz="2000"/>
          </a:p>
        </p:txBody>
      </p:sp>
      <p:sp>
        <p:nvSpPr>
          <p:cNvPr id="628" name="Google Shape;628;ga5090b1d74_0_760"/>
          <p:cNvSpPr/>
          <p:nvPr/>
        </p:nvSpPr>
        <p:spPr>
          <a:xfrm>
            <a:off x="669850" y="3163650"/>
            <a:ext cx="16737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Model A</a:t>
            </a:r>
            <a:endParaRPr sz="2000"/>
          </a:p>
        </p:txBody>
      </p:sp>
      <p:sp>
        <p:nvSpPr>
          <p:cNvPr id="629" name="Google Shape;629;ga5090b1d74_0_760"/>
          <p:cNvSpPr/>
          <p:nvPr/>
        </p:nvSpPr>
        <p:spPr>
          <a:xfrm>
            <a:off x="669850" y="4087525"/>
            <a:ext cx="16737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Logic A</a:t>
            </a:r>
            <a:endParaRPr sz="2000"/>
          </a:p>
        </p:txBody>
      </p:sp>
      <p:sp>
        <p:nvSpPr>
          <p:cNvPr id="630" name="Google Shape;630;ga5090b1d74_0_760"/>
          <p:cNvSpPr/>
          <p:nvPr/>
        </p:nvSpPr>
        <p:spPr>
          <a:xfrm>
            <a:off x="6597375" y="2521825"/>
            <a:ext cx="2133900" cy="24816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B</a:t>
            </a:r>
            <a:endParaRPr sz="2000"/>
          </a:p>
        </p:txBody>
      </p:sp>
      <p:sp>
        <p:nvSpPr>
          <p:cNvPr id="631" name="Google Shape;631;ga5090b1d74_0_760"/>
          <p:cNvSpPr/>
          <p:nvPr/>
        </p:nvSpPr>
        <p:spPr>
          <a:xfrm>
            <a:off x="6827425" y="3163650"/>
            <a:ext cx="16737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Model B</a:t>
            </a:r>
            <a:endParaRPr sz="2000"/>
          </a:p>
        </p:txBody>
      </p:sp>
      <p:sp>
        <p:nvSpPr>
          <p:cNvPr id="632" name="Google Shape;632;ga5090b1d74_0_760"/>
          <p:cNvSpPr/>
          <p:nvPr/>
        </p:nvSpPr>
        <p:spPr>
          <a:xfrm>
            <a:off x="6827425" y="4087525"/>
            <a:ext cx="16737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Logic B</a:t>
            </a:r>
            <a:endParaRPr sz="2000"/>
          </a:p>
        </p:txBody>
      </p:sp>
      <p:sp>
        <p:nvSpPr>
          <p:cNvPr id="633" name="Google Shape;633;ga5090b1d74_0_760"/>
          <p:cNvSpPr/>
          <p:nvPr/>
        </p:nvSpPr>
        <p:spPr>
          <a:xfrm>
            <a:off x="3161651" y="1934050"/>
            <a:ext cx="2847900" cy="36570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Anticorruption layer for A</a:t>
            </a:r>
            <a:endParaRPr sz="2000"/>
          </a:p>
        </p:txBody>
      </p:sp>
      <p:cxnSp>
        <p:nvCxnSpPr>
          <p:cNvPr id="634" name="Google Shape;634;ga5090b1d74_0_760"/>
          <p:cNvCxnSpPr>
            <a:stCxn id="627" idx="3"/>
            <a:endCxn id="633" idx="1"/>
          </p:cNvCxnSpPr>
          <p:nvPr/>
        </p:nvCxnSpPr>
        <p:spPr>
          <a:xfrm>
            <a:off x="2573700" y="3762625"/>
            <a:ext cx="588000" cy="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" name="Google Shape;635;ga5090b1d74_0_760"/>
          <p:cNvCxnSpPr>
            <a:stCxn id="636" idx="3"/>
            <a:endCxn id="630" idx="1"/>
          </p:cNvCxnSpPr>
          <p:nvPr/>
        </p:nvCxnSpPr>
        <p:spPr>
          <a:xfrm>
            <a:off x="5727000" y="3224250"/>
            <a:ext cx="870300" cy="53850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6" name="Google Shape;636;ga5090b1d74_0_760"/>
          <p:cNvSpPr/>
          <p:nvPr/>
        </p:nvSpPr>
        <p:spPr>
          <a:xfrm>
            <a:off x="3417000" y="2879250"/>
            <a:ext cx="2310000" cy="6900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A-B translator</a:t>
            </a:r>
            <a:endParaRPr sz="2000"/>
          </a:p>
        </p:txBody>
      </p:sp>
      <p:sp>
        <p:nvSpPr>
          <p:cNvPr id="637" name="Google Shape;637;ga5090b1d74_0_760"/>
          <p:cNvSpPr/>
          <p:nvPr/>
        </p:nvSpPr>
        <p:spPr>
          <a:xfrm>
            <a:off x="3430538" y="3844488"/>
            <a:ext cx="2310000" cy="6900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A-C translator</a:t>
            </a:r>
            <a:endParaRPr sz="2000"/>
          </a:p>
        </p:txBody>
      </p:sp>
      <p:sp>
        <p:nvSpPr>
          <p:cNvPr id="638" name="Google Shape;638;ga5090b1d74_0_760"/>
          <p:cNvSpPr/>
          <p:nvPr/>
        </p:nvSpPr>
        <p:spPr>
          <a:xfrm>
            <a:off x="6597325" y="5269325"/>
            <a:ext cx="2133900" cy="6465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C</a:t>
            </a:r>
            <a:endParaRPr sz="2000"/>
          </a:p>
        </p:txBody>
      </p:sp>
      <p:cxnSp>
        <p:nvCxnSpPr>
          <p:cNvPr id="639" name="Google Shape;639;ga5090b1d74_0_760"/>
          <p:cNvCxnSpPr>
            <a:stCxn id="637" idx="3"/>
            <a:endCxn id="638" idx="1"/>
          </p:cNvCxnSpPr>
          <p:nvPr/>
        </p:nvCxnSpPr>
        <p:spPr>
          <a:xfrm>
            <a:off x="5740538" y="4189488"/>
            <a:ext cx="856800" cy="140310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a5090b1d74_0_8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 coupling</a:t>
            </a:r>
            <a:endParaRPr/>
          </a:p>
        </p:txBody>
      </p:sp>
      <p:sp>
        <p:nvSpPr>
          <p:cNvPr id="645" name="Google Shape;645;ga5090b1d74_0_826"/>
          <p:cNvSpPr txBox="1">
            <a:spLocks noGrp="1"/>
          </p:cNvSpPr>
          <p:nvPr>
            <p:ph type="body" idx="1"/>
          </p:nvPr>
        </p:nvSpPr>
        <p:spPr>
          <a:xfrm>
            <a:off x="457200" y="1125551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7350" algn="l" rtl="0">
              <a:spcBef>
                <a:spcPts val="56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intermediary translator - open host service</a:t>
            </a:r>
            <a:endParaRPr/>
          </a:p>
        </p:txBody>
      </p:sp>
      <p:sp>
        <p:nvSpPr>
          <p:cNvPr id="646" name="Google Shape;646;ga5090b1d74_0_82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647" name="Google Shape;647;ga5090b1d74_0_826"/>
          <p:cNvSpPr/>
          <p:nvPr/>
        </p:nvSpPr>
        <p:spPr>
          <a:xfrm>
            <a:off x="439800" y="2521825"/>
            <a:ext cx="2133900" cy="24816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A</a:t>
            </a:r>
            <a:endParaRPr sz="2000"/>
          </a:p>
        </p:txBody>
      </p:sp>
      <p:sp>
        <p:nvSpPr>
          <p:cNvPr id="648" name="Google Shape;648;ga5090b1d74_0_826"/>
          <p:cNvSpPr/>
          <p:nvPr/>
        </p:nvSpPr>
        <p:spPr>
          <a:xfrm>
            <a:off x="669850" y="3163650"/>
            <a:ext cx="16737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Model A</a:t>
            </a:r>
            <a:endParaRPr sz="2000"/>
          </a:p>
        </p:txBody>
      </p:sp>
      <p:sp>
        <p:nvSpPr>
          <p:cNvPr id="649" name="Google Shape;649;ga5090b1d74_0_826"/>
          <p:cNvSpPr/>
          <p:nvPr/>
        </p:nvSpPr>
        <p:spPr>
          <a:xfrm>
            <a:off x="669850" y="4087525"/>
            <a:ext cx="16737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Logic A</a:t>
            </a:r>
            <a:endParaRPr sz="2000"/>
          </a:p>
        </p:txBody>
      </p:sp>
      <p:sp>
        <p:nvSpPr>
          <p:cNvPr id="650" name="Google Shape;650;ga5090b1d74_0_826"/>
          <p:cNvSpPr/>
          <p:nvPr/>
        </p:nvSpPr>
        <p:spPr>
          <a:xfrm>
            <a:off x="6597375" y="2436350"/>
            <a:ext cx="2133900" cy="6900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B</a:t>
            </a:r>
            <a:endParaRPr sz="2000"/>
          </a:p>
        </p:txBody>
      </p:sp>
      <p:sp>
        <p:nvSpPr>
          <p:cNvPr id="651" name="Google Shape;651;ga5090b1d74_0_826"/>
          <p:cNvSpPr/>
          <p:nvPr/>
        </p:nvSpPr>
        <p:spPr>
          <a:xfrm>
            <a:off x="6597375" y="3417625"/>
            <a:ext cx="2133900" cy="6900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C</a:t>
            </a:r>
            <a:endParaRPr sz="2000"/>
          </a:p>
        </p:txBody>
      </p:sp>
      <p:sp>
        <p:nvSpPr>
          <p:cNvPr id="652" name="Google Shape;652;ga5090b1d74_0_826"/>
          <p:cNvSpPr/>
          <p:nvPr/>
        </p:nvSpPr>
        <p:spPr>
          <a:xfrm>
            <a:off x="6597375" y="4398900"/>
            <a:ext cx="2133900" cy="6900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D</a:t>
            </a:r>
            <a:endParaRPr sz="2000"/>
          </a:p>
        </p:txBody>
      </p:sp>
      <p:cxnSp>
        <p:nvCxnSpPr>
          <p:cNvPr id="653" name="Google Shape;653;ga5090b1d74_0_826"/>
          <p:cNvCxnSpPr>
            <a:stCxn id="650" idx="1"/>
            <a:endCxn id="647" idx="3"/>
          </p:cNvCxnSpPr>
          <p:nvPr/>
        </p:nvCxnSpPr>
        <p:spPr>
          <a:xfrm flipH="1">
            <a:off x="2573775" y="2781350"/>
            <a:ext cx="4023600" cy="98130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" name="Google Shape;654;ga5090b1d74_0_826"/>
          <p:cNvCxnSpPr>
            <a:stCxn id="651" idx="1"/>
            <a:endCxn id="647" idx="3"/>
          </p:cNvCxnSpPr>
          <p:nvPr/>
        </p:nvCxnSpPr>
        <p:spPr>
          <a:xfrm rot="10800000">
            <a:off x="2573775" y="3762625"/>
            <a:ext cx="4023600" cy="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" name="Google Shape;655;ga5090b1d74_0_826"/>
          <p:cNvCxnSpPr>
            <a:stCxn id="652" idx="1"/>
            <a:endCxn id="647" idx="3"/>
          </p:cNvCxnSpPr>
          <p:nvPr/>
        </p:nvCxnSpPr>
        <p:spPr>
          <a:xfrm rot="10800000">
            <a:off x="2573775" y="3762600"/>
            <a:ext cx="4023600" cy="98130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5090b1d74_0_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modifiability questions</a:t>
            </a:r>
            <a:endParaRPr/>
          </a:p>
        </p:txBody>
      </p:sp>
      <p:sp>
        <p:nvSpPr>
          <p:cNvPr id="62" name="Google Shape;62;ga5090b1d74_0_21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360"/>
              </a:spcBef>
              <a:spcAft>
                <a:spcPts val="0"/>
              </a:spcAft>
              <a:buSzPts val="1600"/>
              <a:buChar char="❏"/>
            </a:pPr>
            <a:r>
              <a:rPr lang="en-US"/>
              <a:t>What can change?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functions, platform, external systems, qualities, information model, …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/>
              <a:t>What is the likelihood of the change?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estimate the likelihood and prioritize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5090b1d74_0_78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 coupling</a:t>
            </a:r>
            <a:endParaRPr/>
          </a:p>
        </p:txBody>
      </p:sp>
      <p:sp>
        <p:nvSpPr>
          <p:cNvPr id="661" name="Google Shape;661;ga5090b1d74_0_781"/>
          <p:cNvSpPr txBox="1">
            <a:spLocks noGrp="1"/>
          </p:cNvSpPr>
          <p:nvPr>
            <p:ph type="body" idx="1"/>
          </p:nvPr>
        </p:nvSpPr>
        <p:spPr>
          <a:xfrm>
            <a:off x="457200" y="1125551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7350" algn="l" rtl="0">
              <a:spcBef>
                <a:spcPts val="56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intermediary translator - open host service</a:t>
            </a:r>
            <a:endParaRPr/>
          </a:p>
        </p:txBody>
      </p:sp>
      <p:sp>
        <p:nvSpPr>
          <p:cNvPr id="662" name="Google Shape;662;ga5090b1d74_0_78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663" name="Google Shape;663;ga5090b1d74_0_781"/>
          <p:cNvSpPr/>
          <p:nvPr/>
        </p:nvSpPr>
        <p:spPr>
          <a:xfrm>
            <a:off x="439800" y="2521825"/>
            <a:ext cx="2133900" cy="24816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A</a:t>
            </a:r>
            <a:endParaRPr sz="2000"/>
          </a:p>
        </p:txBody>
      </p:sp>
      <p:sp>
        <p:nvSpPr>
          <p:cNvPr id="664" name="Google Shape;664;ga5090b1d74_0_781"/>
          <p:cNvSpPr/>
          <p:nvPr/>
        </p:nvSpPr>
        <p:spPr>
          <a:xfrm>
            <a:off x="669850" y="3163650"/>
            <a:ext cx="16737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Model A</a:t>
            </a:r>
            <a:endParaRPr sz="2000"/>
          </a:p>
        </p:txBody>
      </p:sp>
      <p:sp>
        <p:nvSpPr>
          <p:cNvPr id="665" name="Google Shape;665;ga5090b1d74_0_781"/>
          <p:cNvSpPr/>
          <p:nvPr/>
        </p:nvSpPr>
        <p:spPr>
          <a:xfrm>
            <a:off x="669850" y="4087525"/>
            <a:ext cx="1673700" cy="690000"/>
          </a:xfrm>
          <a:prstGeom prst="ellipse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Logic A</a:t>
            </a:r>
            <a:endParaRPr sz="2000"/>
          </a:p>
        </p:txBody>
      </p:sp>
      <p:sp>
        <p:nvSpPr>
          <p:cNvPr id="666" name="Google Shape;666;ga5090b1d74_0_781"/>
          <p:cNvSpPr/>
          <p:nvPr/>
        </p:nvSpPr>
        <p:spPr>
          <a:xfrm>
            <a:off x="6597375" y="2436350"/>
            <a:ext cx="2133900" cy="6900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B</a:t>
            </a:r>
            <a:endParaRPr sz="2000"/>
          </a:p>
        </p:txBody>
      </p:sp>
      <p:sp>
        <p:nvSpPr>
          <p:cNvPr id="667" name="Google Shape;667;ga5090b1d74_0_781"/>
          <p:cNvSpPr/>
          <p:nvPr/>
        </p:nvSpPr>
        <p:spPr>
          <a:xfrm>
            <a:off x="6597375" y="3417625"/>
            <a:ext cx="2133900" cy="6900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C</a:t>
            </a:r>
            <a:endParaRPr sz="2000"/>
          </a:p>
        </p:txBody>
      </p:sp>
      <p:sp>
        <p:nvSpPr>
          <p:cNvPr id="668" name="Google Shape;668;ga5090b1d74_0_781"/>
          <p:cNvSpPr/>
          <p:nvPr/>
        </p:nvSpPr>
        <p:spPr>
          <a:xfrm>
            <a:off x="6597375" y="4398900"/>
            <a:ext cx="2133900" cy="6900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D</a:t>
            </a:r>
            <a:endParaRPr sz="2000"/>
          </a:p>
        </p:txBody>
      </p:sp>
      <p:cxnSp>
        <p:nvCxnSpPr>
          <p:cNvPr id="669" name="Google Shape;669;ga5090b1d74_0_781"/>
          <p:cNvCxnSpPr>
            <a:stCxn id="666" idx="1"/>
            <a:endCxn id="670" idx="3"/>
          </p:cNvCxnSpPr>
          <p:nvPr/>
        </p:nvCxnSpPr>
        <p:spPr>
          <a:xfrm flipH="1">
            <a:off x="5740575" y="2781350"/>
            <a:ext cx="856800" cy="38910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1" name="Google Shape;671;ga5090b1d74_0_781"/>
          <p:cNvCxnSpPr>
            <a:stCxn id="667" idx="1"/>
            <a:endCxn id="670" idx="3"/>
          </p:cNvCxnSpPr>
          <p:nvPr/>
        </p:nvCxnSpPr>
        <p:spPr>
          <a:xfrm rot="10800000">
            <a:off x="5740575" y="3170725"/>
            <a:ext cx="856800" cy="59190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2" name="Google Shape;672;ga5090b1d74_0_781"/>
          <p:cNvCxnSpPr>
            <a:stCxn id="668" idx="1"/>
            <a:endCxn id="673" idx="3"/>
          </p:cNvCxnSpPr>
          <p:nvPr/>
        </p:nvCxnSpPr>
        <p:spPr>
          <a:xfrm rot="10800000">
            <a:off x="5740575" y="4432500"/>
            <a:ext cx="856800" cy="31140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4" name="Google Shape;674;ga5090b1d74_0_781"/>
          <p:cNvSpPr/>
          <p:nvPr/>
        </p:nvSpPr>
        <p:spPr>
          <a:xfrm>
            <a:off x="3161651" y="1934050"/>
            <a:ext cx="2847900" cy="36570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Service layer for A</a:t>
            </a:r>
            <a:endParaRPr sz="2000"/>
          </a:p>
        </p:txBody>
      </p:sp>
      <p:sp>
        <p:nvSpPr>
          <p:cNvPr id="670" name="Google Shape;670;ga5090b1d74_0_781"/>
          <p:cNvSpPr/>
          <p:nvPr/>
        </p:nvSpPr>
        <p:spPr>
          <a:xfrm>
            <a:off x="3430600" y="2698225"/>
            <a:ext cx="2310000" cy="9447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Open Host Service A1</a:t>
            </a:r>
            <a:endParaRPr sz="2000"/>
          </a:p>
        </p:txBody>
      </p:sp>
      <p:cxnSp>
        <p:nvCxnSpPr>
          <p:cNvPr id="675" name="Google Shape;675;ga5090b1d74_0_781"/>
          <p:cNvCxnSpPr>
            <a:stCxn id="674" idx="1"/>
            <a:endCxn id="663" idx="3"/>
          </p:cNvCxnSpPr>
          <p:nvPr/>
        </p:nvCxnSpPr>
        <p:spPr>
          <a:xfrm rot="10800000">
            <a:off x="2573651" y="3762550"/>
            <a:ext cx="588000" cy="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3" name="Google Shape;673;ga5090b1d74_0_781"/>
          <p:cNvSpPr/>
          <p:nvPr/>
        </p:nvSpPr>
        <p:spPr>
          <a:xfrm>
            <a:off x="3430538" y="3960175"/>
            <a:ext cx="2310000" cy="9447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Open Host Service A2</a:t>
            </a: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5090b1d74_0_80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 coupling</a:t>
            </a:r>
            <a:endParaRPr/>
          </a:p>
        </p:txBody>
      </p:sp>
      <p:sp>
        <p:nvSpPr>
          <p:cNvPr id="681" name="Google Shape;681;ga5090b1d74_0_806"/>
          <p:cNvSpPr txBox="1">
            <a:spLocks noGrp="1"/>
          </p:cNvSpPr>
          <p:nvPr>
            <p:ph type="body" idx="1"/>
          </p:nvPr>
        </p:nvSpPr>
        <p:spPr>
          <a:xfrm>
            <a:off x="457200" y="1125551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7350" algn="l" rtl="0">
              <a:spcBef>
                <a:spcPts val="56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intermediary translator - broker</a:t>
            </a:r>
            <a:endParaRPr/>
          </a:p>
        </p:txBody>
      </p:sp>
      <p:sp>
        <p:nvSpPr>
          <p:cNvPr id="682" name="Google Shape;682;ga5090b1d74_0_80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683" name="Google Shape;683;ga5090b1d74_0_806"/>
          <p:cNvSpPr/>
          <p:nvPr/>
        </p:nvSpPr>
        <p:spPr>
          <a:xfrm>
            <a:off x="426263" y="3460025"/>
            <a:ext cx="2133900" cy="6846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A</a:t>
            </a:r>
            <a:endParaRPr sz="2000"/>
          </a:p>
        </p:txBody>
      </p:sp>
      <p:sp>
        <p:nvSpPr>
          <p:cNvPr id="684" name="Google Shape;684;ga5090b1d74_0_806"/>
          <p:cNvSpPr/>
          <p:nvPr/>
        </p:nvSpPr>
        <p:spPr>
          <a:xfrm>
            <a:off x="6583838" y="3460025"/>
            <a:ext cx="2133900" cy="6846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B</a:t>
            </a:r>
            <a:endParaRPr sz="2000"/>
          </a:p>
        </p:txBody>
      </p:sp>
      <p:cxnSp>
        <p:nvCxnSpPr>
          <p:cNvPr id="685" name="Google Shape;685;ga5090b1d74_0_806"/>
          <p:cNvCxnSpPr>
            <a:stCxn id="683" idx="3"/>
            <a:endCxn id="684" idx="1"/>
          </p:cNvCxnSpPr>
          <p:nvPr/>
        </p:nvCxnSpPr>
        <p:spPr>
          <a:xfrm>
            <a:off x="2560163" y="3802325"/>
            <a:ext cx="4023600" cy="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6" name="Google Shape;686;ga5090b1d74_0_806"/>
          <p:cNvSpPr/>
          <p:nvPr/>
        </p:nvSpPr>
        <p:spPr>
          <a:xfrm>
            <a:off x="3505050" y="4776800"/>
            <a:ext cx="2133900" cy="6846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C</a:t>
            </a:r>
            <a:endParaRPr sz="2000"/>
          </a:p>
        </p:txBody>
      </p:sp>
      <p:sp>
        <p:nvSpPr>
          <p:cNvPr id="687" name="Google Shape;687;ga5090b1d74_0_806"/>
          <p:cNvSpPr/>
          <p:nvPr/>
        </p:nvSpPr>
        <p:spPr>
          <a:xfrm>
            <a:off x="3505000" y="2143250"/>
            <a:ext cx="2133900" cy="6846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D</a:t>
            </a:r>
            <a:endParaRPr sz="2000"/>
          </a:p>
        </p:txBody>
      </p:sp>
      <p:cxnSp>
        <p:nvCxnSpPr>
          <p:cNvPr id="688" name="Google Shape;688;ga5090b1d74_0_806"/>
          <p:cNvCxnSpPr>
            <a:stCxn id="687" idx="2"/>
            <a:endCxn id="686" idx="0"/>
          </p:cNvCxnSpPr>
          <p:nvPr/>
        </p:nvCxnSpPr>
        <p:spPr>
          <a:xfrm>
            <a:off x="4571950" y="2827850"/>
            <a:ext cx="0" cy="194910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89" name="Google Shape;689;ga5090b1d74_0_806"/>
          <p:cNvCxnSpPr>
            <a:stCxn id="684" idx="2"/>
            <a:endCxn id="686" idx="3"/>
          </p:cNvCxnSpPr>
          <p:nvPr/>
        </p:nvCxnSpPr>
        <p:spPr>
          <a:xfrm flipH="1">
            <a:off x="5638988" y="4144625"/>
            <a:ext cx="2011800" cy="97440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90" name="Google Shape;690;ga5090b1d74_0_806"/>
          <p:cNvCxnSpPr>
            <a:stCxn id="687" idx="1"/>
            <a:endCxn id="683" idx="0"/>
          </p:cNvCxnSpPr>
          <p:nvPr/>
        </p:nvCxnSpPr>
        <p:spPr>
          <a:xfrm flipH="1">
            <a:off x="1493200" y="2485550"/>
            <a:ext cx="2011800" cy="97440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91" name="Google Shape;691;ga5090b1d74_0_806"/>
          <p:cNvCxnSpPr>
            <a:stCxn id="687" idx="3"/>
            <a:endCxn id="684" idx="0"/>
          </p:cNvCxnSpPr>
          <p:nvPr/>
        </p:nvCxnSpPr>
        <p:spPr>
          <a:xfrm>
            <a:off x="5638900" y="2485550"/>
            <a:ext cx="2011800" cy="97440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a5090b1d74_0_8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 coupling</a:t>
            </a:r>
            <a:endParaRPr/>
          </a:p>
        </p:txBody>
      </p:sp>
      <p:sp>
        <p:nvSpPr>
          <p:cNvPr id="697" name="Google Shape;697;ga5090b1d74_0_860"/>
          <p:cNvSpPr txBox="1">
            <a:spLocks noGrp="1"/>
          </p:cNvSpPr>
          <p:nvPr>
            <p:ph type="body" idx="1"/>
          </p:nvPr>
        </p:nvSpPr>
        <p:spPr>
          <a:xfrm>
            <a:off x="457200" y="1125551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7350" algn="l" rtl="0">
              <a:spcBef>
                <a:spcPts val="56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intermediary translator - broker</a:t>
            </a:r>
            <a:endParaRPr/>
          </a:p>
        </p:txBody>
      </p:sp>
      <p:sp>
        <p:nvSpPr>
          <p:cNvPr id="698" name="Google Shape;698;ga5090b1d74_0_86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699" name="Google Shape;699;ga5090b1d74_0_860"/>
          <p:cNvSpPr/>
          <p:nvPr/>
        </p:nvSpPr>
        <p:spPr>
          <a:xfrm>
            <a:off x="426263" y="3460025"/>
            <a:ext cx="2133900" cy="6846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A</a:t>
            </a:r>
            <a:endParaRPr sz="2000"/>
          </a:p>
        </p:txBody>
      </p:sp>
      <p:sp>
        <p:nvSpPr>
          <p:cNvPr id="700" name="Google Shape;700;ga5090b1d74_0_860"/>
          <p:cNvSpPr/>
          <p:nvPr/>
        </p:nvSpPr>
        <p:spPr>
          <a:xfrm>
            <a:off x="6583838" y="3460025"/>
            <a:ext cx="2133900" cy="6846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B</a:t>
            </a:r>
            <a:endParaRPr sz="2000"/>
          </a:p>
        </p:txBody>
      </p:sp>
      <p:sp>
        <p:nvSpPr>
          <p:cNvPr id="701" name="Google Shape;701;ga5090b1d74_0_860"/>
          <p:cNvSpPr/>
          <p:nvPr/>
        </p:nvSpPr>
        <p:spPr>
          <a:xfrm>
            <a:off x="3505050" y="4776800"/>
            <a:ext cx="2133900" cy="6846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C</a:t>
            </a:r>
            <a:endParaRPr sz="2000"/>
          </a:p>
        </p:txBody>
      </p:sp>
      <p:sp>
        <p:nvSpPr>
          <p:cNvPr id="702" name="Google Shape;702;ga5090b1d74_0_860"/>
          <p:cNvSpPr/>
          <p:nvPr/>
        </p:nvSpPr>
        <p:spPr>
          <a:xfrm>
            <a:off x="3505000" y="2143250"/>
            <a:ext cx="2133900" cy="684600"/>
          </a:xfrm>
          <a:prstGeom prst="rect">
            <a:avLst/>
          </a:prstGeom>
          <a:noFill/>
          <a:ln w="28575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Module D</a:t>
            </a:r>
            <a:endParaRPr sz="2000"/>
          </a:p>
        </p:txBody>
      </p:sp>
      <p:cxnSp>
        <p:nvCxnSpPr>
          <p:cNvPr id="703" name="Google Shape;703;ga5090b1d74_0_860"/>
          <p:cNvCxnSpPr>
            <a:stCxn id="702" idx="2"/>
            <a:endCxn id="704" idx="0"/>
          </p:cNvCxnSpPr>
          <p:nvPr/>
        </p:nvCxnSpPr>
        <p:spPr>
          <a:xfrm>
            <a:off x="4571950" y="2827850"/>
            <a:ext cx="0" cy="63210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04" name="Google Shape;704;ga5090b1d74_0_860"/>
          <p:cNvSpPr/>
          <p:nvPr/>
        </p:nvSpPr>
        <p:spPr>
          <a:xfrm>
            <a:off x="3505063" y="3460025"/>
            <a:ext cx="2133900" cy="684600"/>
          </a:xfrm>
          <a:prstGeom prst="rect">
            <a:avLst/>
          </a:prstGeom>
          <a:noFill/>
          <a:ln w="76200" cap="flat" cmpd="sng">
            <a:solidFill>
              <a:srgbClr val="8DC6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Broker</a:t>
            </a:r>
            <a:endParaRPr sz="2000"/>
          </a:p>
        </p:txBody>
      </p:sp>
      <p:cxnSp>
        <p:nvCxnSpPr>
          <p:cNvPr id="705" name="Google Shape;705;ga5090b1d74_0_860"/>
          <p:cNvCxnSpPr>
            <a:stCxn id="700" idx="1"/>
            <a:endCxn id="704" idx="3"/>
          </p:cNvCxnSpPr>
          <p:nvPr/>
        </p:nvCxnSpPr>
        <p:spPr>
          <a:xfrm rot="10800000">
            <a:off x="5638838" y="3802325"/>
            <a:ext cx="945000" cy="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6" name="Google Shape;706;ga5090b1d74_0_860"/>
          <p:cNvCxnSpPr>
            <a:stCxn id="704" idx="1"/>
            <a:endCxn id="699" idx="3"/>
          </p:cNvCxnSpPr>
          <p:nvPr/>
        </p:nvCxnSpPr>
        <p:spPr>
          <a:xfrm rot="10800000">
            <a:off x="2560063" y="3802325"/>
            <a:ext cx="945000" cy="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7" name="Google Shape;707;ga5090b1d74_0_860"/>
          <p:cNvCxnSpPr>
            <a:stCxn id="704" idx="2"/>
            <a:endCxn id="701" idx="0"/>
          </p:cNvCxnSpPr>
          <p:nvPr/>
        </p:nvCxnSpPr>
        <p:spPr>
          <a:xfrm>
            <a:off x="4572013" y="4144625"/>
            <a:ext cx="0" cy="63210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 coupling</a:t>
            </a:r>
            <a:endParaRPr/>
          </a:p>
        </p:txBody>
      </p:sp>
      <p:sp>
        <p:nvSpPr>
          <p:cNvPr id="713" name="Google Shape;713;p1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05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960"/>
              <a:t>preservation</a:t>
            </a:r>
            <a:endParaRPr sz="2960"/>
          </a:p>
          <a:p>
            <a:pPr marL="742950" lvl="1" indent="-335915" algn="l" rtl="0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SzPts val="2590"/>
              <a:buChar char="▪"/>
            </a:pPr>
            <a:r>
              <a:rPr lang="en-US" sz="2590"/>
              <a:t>versioning, preserving old version</a:t>
            </a:r>
            <a:endParaRPr sz="2600"/>
          </a:p>
          <a:p>
            <a:pPr marL="742950" lvl="1" indent="-335915" algn="l" rtl="0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SzPts val="2590"/>
              <a:buChar char="▪"/>
            </a:pPr>
            <a:r>
              <a:rPr lang="en-US" sz="2590"/>
              <a:t>stubs</a:t>
            </a:r>
            <a:endParaRPr sz="2960"/>
          </a:p>
          <a:p>
            <a:pPr marL="342900" lvl="0" indent="-3505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960"/>
              <a:t>refactoring</a:t>
            </a:r>
            <a:endParaRPr sz="2590"/>
          </a:p>
          <a:p>
            <a:pPr marL="742950" lvl="1" indent="-121284" algn="l" rtl="0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/>
          </a:p>
        </p:txBody>
      </p:sp>
      <p:sp>
        <p:nvSpPr>
          <p:cNvPr id="714" name="Google Shape;714;p1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a5090b1d74_0_87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Defer binding</a:t>
            </a:r>
            <a:endParaRPr/>
          </a:p>
        </p:txBody>
      </p:sp>
      <p:sp>
        <p:nvSpPr>
          <p:cNvPr id="721" name="Google Shape;721;ga5090b1d74_0_879"/>
          <p:cNvSpPr txBox="1">
            <a:spLocks noGrp="1"/>
          </p:cNvSpPr>
          <p:nvPr>
            <p:ph type="body" idx="1"/>
          </p:nvPr>
        </p:nvSpPr>
        <p:spPr>
          <a:xfrm>
            <a:off x="457200" y="1125541"/>
            <a:ext cx="8229600" cy="1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let computers handle changes as much as possible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ga5090b1d74_0_879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723" name="Google Shape;723;ga5090b1d74_0_879"/>
          <p:cNvSpPr/>
          <p:nvPr/>
        </p:nvSpPr>
        <p:spPr>
          <a:xfrm>
            <a:off x="325013" y="2474150"/>
            <a:ext cx="8505900" cy="3945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◀◀◀</a:t>
            </a:r>
            <a:endParaRPr/>
          </a:p>
        </p:txBody>
      </p:sp>
      <p:sp>
        <p:nvSpPr>
          <p:cNvPr id="724" name="Google Shape;724;ga5090b1d74_0_879"/>
          <p:cNvSpPr txBox="1"/>
          <p:nvPr/>
        </p:nvSpPr>
        <p:spPr>
          <a:xfrm>
            <a:off x="325025" y="2868650"/>
            <a:ext cx="15990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Parametrized function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a5090b1d74_0_879"/>
          <p:cNvSpPr txBox="1"/>
          <p:nvPr/>
        </p:nvSpPr>
        <p:spPr>
          <a:xfrm>
            <a:off x="7430325" y="2868650"/>
            <a:ext cx="14004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Low code / no code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ga5090b1d74_0_879"/>
          <p:cNvSpPr/>
          <p:nvPr/>
        </p:nvSpPr>
        <p:spPr>
          <a:xfrm>
            <a:off x="383625" y="2868650"/>
            <a:ext cx="8388600" cy="3367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class polymorphism,</a:t>
            </a:r>
            <a:endParaRPr sz="20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makefile module replacement,</a:t>
            </a:r>
            <a:endParaRPr sz="200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configuration files,</a:t>
            </a:r>
            <a:endParaRPr sz="200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…,</a:t>
            </a:r>
            <a:endParaRPr sz="200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plug-ins from application stores</a:t>
            </a:r>
            <a:endParaRPr sz="200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5090b1d74_0_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modifiability questions</a:t>
            </a:r>
            <a:endParaRPr/>
          </a:p>
        </p:txBody>
      </p:sp>
      <p:sp>
        <p:nvSpPr>
          <p:cNvPr id="69" name="Google Shape;69;ga5090b1d74_0_27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360"/>
              </a:spcBef>
              <a:spcAft>
                <a:spcPts val="0"/>
              </a:spcAft>
              <a:buSzPts val="1600"/>
              <a:buChar char="❏"/>
            </a:pPr>
            <a:r>
              <a:rPr lang="en-US"/>
              <a:t>What can change?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functions, platform, external systems, qualities, information model, …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/>
              <a:t>What is the likelihood of the change?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estimate the likelihood and prioritize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/>
              <a:t>When is the change made and who makes it?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design-time, developer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run-time, admin|user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5090b1d74_0_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modifiability questions</a:t>
            </a:r>
            <a:endParaRPr/>
          </a:p>
        </p:txBody>
      </p:sp>
      <p:sp>
        <p:nvSpPr>
          <p:cNvPr id="76" name="Google Shape;76;ga5090b1d74_0_33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360"/>
              </a:spcBef>
              <a:spcAft>
                <a:spcPts val="0"/>
              </a:spcAft>
              <a:buSzPts val="1600"/>
              <a:buChar char="❏"/>
            </a:pPr>
            <a:r>
              <a:rPr lang="en-US"/>
              <a:t>What can change?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functions, platform, external systems, qualities, information model, …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/>
              <a:t>What is the likelihood of the change?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estimate the likelihood and prioritize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/>
              <a:t>When is the change made and who makes it?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design-time, developer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run-time, admin|user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/>
              <a:t>What is the cost of the change?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cost of introducing mechanism for changing system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cost of changing system with mechanism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5090b1d74_0_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of changes with pure coding</a:t>
            </a:r>
            <a:endParaRPr/>
          </a:p>
        </p:txBody>
      </p:sp>
      <p:sp>
        <p:nvSpPr>
          <p:cNvPr id="83" name="Google Shape;83;ga5090b1d74_0_39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cost of introducing mechanism for changing system</a:t>
            </a: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cost of changing system with mechanism</a:t>
            </a:r>
            <a:endParaRPr/>
          </a:p>
        </p:txBody>
      </p:sp>
      <p:sp>
        <p:nvSpPr>
          <p:cNvPr id="84" name="Google Shape;84;ga5090b1d74_0_39"/>
          <p:cNvSpPr/>
          <p:nvPr/>
        </p:nvSpPr>
        <p:spPr>
          <a:xfrm>
            <a:off x="319050" y="2328875"/>
            <a:ext cx="8505900" cy="3945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a5090b1d74_0_39"/>
          <p:cNvSpPr txBox="1"/>
          <p:nvPr/>
        </p:nvSpPr>
        <p:spPr>
          <a:xfrm>
            <a:off x="59200" y="265000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a5090b1d74_0_39"/>
          <p:cNvSpPr txBox="1"/>
          <p:nvPr/>
        </p:nvSpPr>
        <p:spPr>
          <a:xfrm>
            <a:off x="8303075" y="265000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High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a5090b1d74_0_39"/>
          <p:cNvSpPr/>
          <p:nvPr/>
        </p:nvSpPr>
        <p:spPr>
          <a:xfrm>
            <a:off x="319050" y="2328875"/>
            <a:ext cx="332100" cy="394500"/>
          </a:xfrm>
          <a:prstGeom prst="rect">
            <a:avLst/>
          </a:prstGeom>
          <a:solidFill>
            <a:srgbClr val="97B853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a5090b1d74_0_39"/>
          <p:cNvSpPr/>
          <p:nvPr/>
        </p:nvSpPr>
        <p:spPr>
          <a:xfrm>
            <a:off x="325013" y="4632425"/>
            <a:ext cx="8505900" cy="3945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a5090b1d74_0_39"/>
          <p:cNvSpPr txBox="1"/>
          <p:nvPr/>
        </p:nvSpPr>
        <p:spPr>
          <a:xfrm>
            <a:off x="65163" y="495355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a5090b1d74_0_39"/>
          <p:cNvSpPr txBox="1"/>
          <p:nvPr/>
        </p:nvSpPr>
        <p:spPr>
          <a:xfrm>
            <a:off x="8309038" y="495355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High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a5090b1d74_0_39"/>
          <p:cNvSpPr/>
          <p:nvPr/>
        </p:nvSpPr>
        <p:spPr>
          <a:xfrm>
            <a:off x="325310" y="4632425"/>
            <a:ext cx="7904700" cy="394500"/>
          </a:xfrm>
          <a:prstGeom prst="rect">
            <a:avLst/>
          </a:prstGeom>
          <a:solidFill>
            <a:srgbClr val="97B853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5090b1d74_0_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of changes with application generator</a:t>
            </a:r>
            <a:endParaRPr/>
          </a:p>
        </p:txBody>
      </p:sp>
      <p:sp>
        <p:nvSpPr>
          <p:cNvPr id="98" name="Google Shape;98;ga5090b1d74_0_5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cost of introducing mechanism for changing system</a:t>
            </a: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cost of changing system with mechanism</a:t>
            </a:r>
            <a:endParaRPr/>
          </a:p>
        </p:txBody>
      </p:sp>
      <p:sp>
        <p:nvSpPr>
          <p:cNvPr id="99" name="Google Shape;99;ga5090b1d74_0_58"/>
          <p:cNvSpPr/>
          <p:nvPr/>
        </p:nvSpPr>
        <p:spPr>
          <a:xfrm>
            <a:off x="319050" y="2328875"/>
            <a:ext cx="8505900" cy="3945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a5090b1d74_0_58"/>
          <p:cNvSpPr txBox="1"/>
          <p:nvPr/>
        </p:nvSpPr>
        <p:spPr>
          <a:xfrm>
            <a:off x="59200" y="265000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a5090b1d74_0_58"/>
          <p:cNvSpPr txBox="1"/>
          <p:nvPr/>
        </p:nvSpPr>
        <p:spPr>
          <a:xfrm>
            <a:off x="8303075" y="265000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High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a5090b1d74_0_58"/>
          <p:cNvSpPr/>
          <p:nvPr/>
        </p:nvSpPr>
        <p:spPr>
          <a:xfrm>
            <a:off x="319050" y="2328875"/>
            <a:ext cx="2828700" cy="394500"/>
          </a:xfrm>
          <a:prstGeom prst="rect">
            <a:avLst/>
          </a:prstGeom>
          <a:solidFill>
            <a:srgbClr val="97B853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a5090b1d74_0_58"/>
          <p:cNvSpPr/>
          <p:nvPr/>
        </p:nvSpPr>
        <p:spPr>
          <a:xfrm>
            <a:off x="325013" y="4632425"/>
            <a:ext cx="8505900" cy="394500"/>
          </a:xfrm>
          <a:prstGeom prst="rect">
            <a:avLst/>
          </a:prstGeom>
          <a:solidFill>
            <a:srgbClr val="D3F2B6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a5090b1d74_0_58"/>
          <p:cNvSpPr txBox="1"/>
          <p:nvPr/>
        </p:nvSpPr>
        <p:spPr>
          <a:xfrm>
            <a:off x="65163" y="495355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a5090b1d74_0_58"/>
          <p:cNvSpPr txBox="1"/>
          <p:nvPr/>
        </p:nvSpPr>
        <p:spPr>
          <a:xfrm>
            <a:off x="8309038" y="4953550"/>
            <a:ext cx="769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High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a5090b1d74_0_58"/>
          <p:cNvSpPr/>
          <p:nvPr/>
        </p:nvSpPr>
        <p:spPr>
          <a:xfrm>
            <a:off x="325298" y="4632425"/>
            <a:ext cx="365400" cy="394500"/>
          </a:xfrm>
          <a:prstGeom prst="rect">
            <a:avLst/>
          </a:prstGeom>
          <a:solidFill>
            <a:srgbClr val="97B853"/>
          </a:soli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 patičkou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1429</Words>
  <Application>Microsoft Office PowerPoint</Application>
  <PresentationFormat>On-screen Show (4:3)</PresentationFormat>
  <Paragraphs>477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Noto Sans Symbols</vt:lpstr>
      <vt:lpstr>S patičkou</vt:lpstr>
      <vt:lpstr>Software System Architectures (NSWI130) Modifiability</vt:lpstr>
      <vt:lpstr>PowerPoint Presentation</vt:lpstr>
      <vt:lpstr>PowerPoint Presentation</vt:lpstr>
      <vt:lpstr>4 modifiability questions</vt:lpstr>
      <vt:lpstr>4 modifiability questions</vt:lpstr>
      <vt:lpstr>4 modifiability questions</vt:lpstr>
      <vt:lpstr>4 modifiability questions</vt:lpstr>
      <vt:lpstr>Cost of changes with pure coding</vt:lpstr>
      <vt:lpstr>Cost of changes with application generator</vt:lpstr>
      <vt:lpstr>Cost of changes with devops or similar</vt:lpstr>
      <vt:lpstr>Modifiability Requirement Scenario</vt:lpstr>
      <vt:lpstr>Modifiability Requirement Scenario</vt:lpstr>
      <vt:lpstr>Modifiability Requirement Scenario</vt:lpstr>
      <vt:lpstr>Modifiability Requirement Scenario</vt:lpstr>
      <vt:lpstr>Modifiability Requirement Scenario</vt:lpstr>
      <vt:lpstr>Modifiability Requirement Scenario</vt:lpstr>
      <vt:lpstr>Modifiability Requirement Scenario</vt:lpstr>
      <vt:lpstr>PowerPoint Presentation</vt:lpstr>
      <vt:lpstr>Modifiability Quality Attribute</vt:lpstr>
      <vt:lpstr>PowerPoint Presentation</vt:lpstr>
      <vt:lpstr>PowerPoint Presentation</vt:lpstr>
      <vt:lpstr>PowerPoint Presentation</vt:lpstr>
      <vt:lpstr>Responsibility</vt:lpstr>
      <vt:lpstr>Coupling</vt:lpstr>
      <vt:lpstr>Kinds of dependencies</vt:lpstr>
      <vt:lpstr>Kinds of dependencies</vt:lpstr>
      <vt:lpstr>Kinds of dependencies</vt:lpstr>
      <vt:lpstr>Kinds of dependencies</vt:lpstr>
      <vt:lpstr>Cohesion</vt:lpstr>
      <vt:lpstr>Kinds of Cohesion</vt:lpstr>
      <vt:lpstr>Kinds of Cohesion</vt:lpstr>
      <vt:lpstr>Kinds of Cohesion</vt:lpstr>
      <vt:lpstr>Kinds of Cohesion</vt:lpstr>
      <vt:lpstr>Kinds of Cohesion</vt:lpstr>
      <vt:lpstr>PowerPoint Presentation</vt:lpstr>
      <vt:lpstr>PowerPoint Presentation</vt:lpstr>
      <vt:lpstr>PowerPoint Presentation</vt:lpstr>
      <vt:lpstr>Modifiability Tactics</vt:lpstr>
      <vt:lpstr>Increase cohesion</vt:lpstr>
      <vt:lpstr>Increase cohesion</vt:lpstr>
      <vt:lpstr>Increase cohesion</vt:lpstr>
      <vt:lpstr>Increase cohesion</vt:lpstr>
      <vt:lpstr>Impact of increasing cohesion</vt:lpstr>
      <vt:lpstr>Reduce coupling</vt:lpstr>
      <vt:lpstr>Reduce coupling</vt:lpstr>
      <vt:lpstr>Reduce coupling</vt:lpstr>
      <vt:lpstr>Reduce coupling</vt:lpstr>
      <vt:lpstr>Reduce coupling</vt:lpstr>
      <vt:lpstr>Reduce coupling</vt:lpstr>
      <vt:lpstr>Reduce coupling</vt:lpstr>
      <vt:lpstr>Reduce coupling</vt:lpstr>
      <vt:lpstr>Reduce coupling</vt:lpstr>
      <vt:lpstr>Reduce coupling</vt:lpstr>
      <vt:lpstr>Defer 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System Architectures (NSWI130) Modifiability</dc:title>
  <dc:creator>martin</dc:creator>
  <cp:lastModifiedBy>Martin Nečaský</cp:lastModifiedBy>
  <cp:revision>2</cp:revision>
  <dcterms:modified xsi:type="dcterms:W3CDTF">2023-09-12T09:52:13Z</dcterms:modified>
</cp:coreProperties>
</file>