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6" roundtripDataSignature="AMtx7mgNpMHRBpwSQA1hKXKxvXBXmUaO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4" y="10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8abad2831_1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ga8abad2831_1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a8abad2831_1_1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8abad2831_1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ga8abad2831_1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a8abad2831_1_1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8abad2831_1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ga8abad2831_1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ga8abad2831_1_20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a8abad2831_1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ga8abad2831_1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a8abad2831_1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a8abad2831_1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a8abad2831_1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ga8abad2831_1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a8abad2831_1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ga8abad2831_1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a8abad2831_1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ga8abad2831_1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a8abad2831_1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ga8abad2831_1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a8abad2831_1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ga8abad2831_1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a8abad2831_1_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ga8abad2831_1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a8abad2831_1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ga8abad2831_1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a8abad2831_1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ga8abad2831_1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a8abad2831_1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ga8abad2831_1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a8abad2831_1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ga8abad2831_1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a8abad2831_1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ga8abad2831_1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a8abad2831_1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ga8abad2831_1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a8abad283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ga8abad283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a8abad2831_1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ga8abad2831_1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a8abad2831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a8abad2831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a8abad2831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ga8abad2831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ga8abad2831_1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8abad2831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ga8abad2831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ga8abad2831_1_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8abad2831_1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a8abad2831_1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a8abad2831_1_8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8abad2831_1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ga8abad2831_1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ga8abad2831_1_10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8abad2831_1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a8abad2831_1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a8abad2831_1_1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Úvodní snímek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43" descr="C:\Users\ani\Documents\GRAPHIC DESIGN\xml\šablona čistá-01.png"/>
          <p:cNvPicPr preferRelativeResize="0"/>
          <p:nvPr/>
        </p:nvPicPr>
        <p:blipFill rotWithShape="1">
          <a:blip r:embed="rId2">
            <a:alphaModFix/>
          </a:blip>
          <a:srcRect r="27302" b="41690"/>
          <a:stretch/>
        </p:blipFill>
        <p:spPr>
          <a:xfrm>
            <a:off x="0" y="0"/>
            <a:ext cx="5435600" cy="327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43" descr="D:\Desktop\template\xwerg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32363" y="4076700"/>
            <a:ext cx="4202112" cy="2259013"/>
          </a:xfrm>
          <a:prstGeom prst="rect">
            <a:avLst/>
          </a:prstGeom>
          <a:noFill/>
          <a:ln>
            <a:noFill/>
          </a:ln>
          <a:effectLst>
            <a:outerShdw blurRad="190500" dist="38100" dir="2700000" sx="102000" sy="102000" algn="tl" rotWithShape="0">
              <a:srgbClr val="000000">
                <a:alpha val="61960"/>
              </a:srgbClr>
            </a:outerShdw>
          </a:effectLst>
        </p:spPr>
      </p:pic>
      <p:sp>
        <p:nvSpPr>
          <p:cNvPr id="21" name="Google Shape;21;p43"/>
          <p:cNvSpPr txBox="1">
            <a:spLocks noGrp="1"/>
          </p:cNvSpPr>
          <p:nvPr>
            <p:ph type="ctrTitle"/>
          </p:nvPr>
        </p:nvSpPr>
        <p:spPr>
          <a:xfrm>
            <a:off x="759600" y="1598400"/>
            <a:ext cx="7772400" cy="14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3"/>
          <p:cNvSpPr txBox="1">
            <a:spLocks noGrp="1"/>
          </p:cNvSpPr>
          <p:nvPr>
            <p:ph type="subTitle" idx="1"/>
          </p:nvPr>
        </p:nvSpPr>
        <p:spPr>
          <a:xfrm>
            <a:off x="1195200" y="30456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440"/>
              </a:spcBef>
              <a:spcAft>
                <a:spcPts val="0"/>
              </a:spcAft>
              <a:buSzPts val="1100"/>
              <a:buNone/>
              <a:defRPr sz="2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3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3"/>
          <p:cNvSpPr txBox="1">
            <a:spLocks noGrp="1"/>
          </p:cNvSpPr>
          <p:nvPr>
            <p:ph type="sldNum" idx="12"/>
          </p:nvPr>
        </p:nvSpPr>
        <p:spPr>
          <a:xfrm>
            <a:off x="8274050" y="6308725"/>
            <a:ext cx="762000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dpis a obsah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4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4"/>
          <p:cNvSpPr txBox="1">
            <a:spLocks noGrp="1"/>
          </p:cNvSpPr>
          <p:nvPr>
            <p:ph type="sldNum" idx="12"/>
          </p:nvPr>
        </p:nvSpPr>
        <p:spPr>
          <a:xfrm>
            <a:off x="8274050" y="6308725"/>
            <a:ext cx="762000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44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04800" algn="l" rtl="0">
              <a:spcBef>
                <a:spcPts val="640"/>
              </a:spcBef>
              <a:spcAft>
                <a:spcPts val="0"/>
              </a:spcAft>
              <a:buClr>
                <a:srgbClr val="8DC63F"/>
              </a:buClr>
              <a:buSzPts val="1200"/>
              <a:buFont typeface="Noto Sans Symbols"/>
              <a:buChar char="❑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93700" algn="l" rtl="0">
              <a:spcBef>
                <a:spcPts val="560"/>
              </a:spcBef>
              <a:spcAft>
                <a:spcPts val="0"/>
              </a:spcAft>
              <a:buClr>
                <a:srgbClr val="8DC63F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80"/>
              </a:spcBef>
              <a:spcAft>
                <a:spcPts val="0"/>
              </a:spcAft>
              <a:buClr>
                <a:srgbClr val="8DC63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8DC63F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8DC63F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42"/>
          <p:cNvGrpSpPr/>
          <p:nvPr/>
        </p:nvGrpSpPr>
        <p:grpSpPr>
          <a:xfrm>
            <a:off x="0" y="6308725"/>
            <a:ext cx="9144000" cy="576263"/>
            <a:chOff x="0" y="6309320"/>
            <a:chExt cx="9144000" cy="576064"/>
          </a:xfrm>
        </p:grpSpPr>
        <p:sp>
          <p:nvSpPr>
            <p:cNvPr id="11" name="Google Shape;11;p42"/>
            <p:cNvSpPr/>
            <p:nvPr/>
          </p:nvSpPr>
          <p:spPr>
            <a:xfrm>
              <a:off x="0" y="6309320"/>
              <a:ext cx="9144000" cy="57606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" name="Google Shape;12;p42" descr="D:\Skola\XRG grafika\XRG - XML and web eng\PNG transparentní pozadí\Logo XRG and XML -10.png"/>
            <p:cNvPicPr preferRelativeResize="0"/>
            <p:nvPr/>
          </p:nvPicPr>
          <p:blipFill rotWithShape="1">
            <a:blip r:embed="rId4">
              <a:alphaModFix/>
            </a:blip>
            <a:srcRect l="12138" t="35972" r="9219" b="48312"/>
            <a:stretch/>
          </p:blipFill>
          <p:spPr>
            <a:xfrm>
              <a:off x="225608" y="6426005"/>
              <a:ext cx="2426152" cy="34269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" name="Google Shape;13;p4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000"/>
              <a:buNone/>
              <a:defRPr sz="3000" b="1" i="0" u="none" strike="noStrike" cap="none">
                <a:solidFill>
                  <a:srgbClr val="8DC6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rgbClr val="8DC6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rgbClr val="8DC6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rgbClr val="8DC6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rgbClr val="8DC6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rgbClr val="8DC63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rgbClr val="8DC63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rgbClr val="8DC63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rgbClr val="8DC6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42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04800" algn="l" rtl="0">
              <a:spcBef>
                <a:spcPts val="640"/>
              </a:spcBef>
              <a:spcAft>
                <a:spcPts val="0"/>
              </a:spcAft>
              <a:buClr>
                <a:srgbClr val="8DC63F"/>
              </a:buClr>
              <a:buSzPts val="1200"/>
              <a:buFont typeface="Noto Sans Symbols"/>
              <a:buChar char="❑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93700" algn="l" rtl="0">
              <a:spcBef>
                <a:spcPts val="560"/>
              </a:spcBef>
              <a:spcAft>
                <a:spcPts val="0"/>
              </a:spcAft>
              <a:buClr>
                <a:srgbClr val="8DC63F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80"/>
              </a:spcBef>
              <a:spcAft>
                <a:spcPts val="0"/>
              </a:spcAft>
              <a:buClr>
                <a:srgbClr val="8DC63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8DC63F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8DC63F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42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42"/>
          <p:cNvSpPr txBox="1">
            <a:spLocks noGrp="1"/>
          </p:cNvSpPr>
          <p:nvPr>
            <p:ph type="sldNum" idx="12"/>
          </p:nvPr>
        </p:nvSpPr>
        <p:spPr>
          <a:xfrm>
            <a:off x="8274050" y="6308725"/>
            <a:ext cx="762000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" name="Google Shape;17;p42"/>
          <p:cNvPicPr preferRelativeResize="0"/>
          <p:nvPr/>
        </p:nvPicPr>
        <p:blipFill rotWithShape="1">
          <a:blip r:embed="rId5">
            <a:alphaModFix/>
          </a:blip>
          <a:srcRect l="27126" t="33051" r="32183" b="48415"/>
          <a:stretch/>
        </p:blipFill>
        <p:spPr>
          <a:xfrm>
            <a:off x="8274050" y="115888"/>
            <a:ext cx="762000" cy="24606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"/>
          <p:cNvSpPr txBox="1">
            <a:spLocks noGrp="1"/>
          </p:cNvSpPr>
          <p:nvPr>
            <p:ph type="ctrTitle"/>
          </p:nvPr>
        </p:nvSpPr>
        <p:spPr>
          <a:xfrm>
            <a:off x="759600" y="1598400"/>
            <a:ext cx="7772400" cy="14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Software System Architectures (NSWI130)</a:t>
            </a:r>
            <a:br>
              <a:rPr lang="en-US" sz="2800"/>
            </a:br>
            <a:r>
              <a:rPr lang="en-US" sz="2400"/>
              <a:t>Performance</a:t>
            </a:r>
            <a:endParaRPr sz="2800"/>
          </a:p>
        </p:txBody>
      </p:sp>
      <p:sp>
        <p:nvSpPr>
          <p:cNvPr id="35" name="Google Shape;35;p1"/>
          <p:cNvSpPr txBox="1">
            <a:spLocks noGrp="1"/>
          </p:cNvSpPr>
          <p:nvPr>
            <p:ph type="subTitle" idx="1"/>
          </p:nvPr>
        </p:nvSpPr>
        <p:spPr>
          <a:xfrm>
            <a:off x="1195200" y="30456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Martin Nečaský</a:t>
            </a:r>
            <a:endParaRPr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SzPts val="1100"/>
              <a:buNone/>
            </a:pPr>
            <a:r>
              <a:rPr lang="en-US"/>
              <a:t>Faculty of Mathematics and Physics</a:t>
            </a:r>
            <a:endParaRPr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SzPts val="1100"/>
              <a:buNone/>
            </a:pPr>
            <a:r>
              <a:rPr lang="en-US"/>
              <a:t>Charles University in Prague</a:t>
            </a:r>
            <a:endParaRPr/>
          </a:p>
        </p:txBody>
      </p:sp>
      <p:sp>
        <p:nvSpPr>
          <p:cNvPr id="36" name="Google Shape;36;p1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8abad2831_1_13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Availability Requirement Scenario</a:t>
            </a:r>
            <a:endParaRPr/>
          </a:p>
        </p:txBody>
      </p:sp>
      <p:sp>
        <p:nvSpPr>
          <p:cNvPr id="153" name="Google Shape;153;ga8abad2831_1_139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  <p:sp>
        <p:nvSpPr>
          <p:cNvPr id="154" name="Google Shape;154;ga8abad2831_1_139"/>
          <p:cNvSpPr/>
          <p:nvPr/>
        </p:nvSpPr>
        <p:spPr>
          <a:xfrm>
            <a:off x="611494" y="4520048"/>
            <a:ext cx="792000" cy="864000"/>
          </a:xfrm>
          <a:prstGeom prst="smileyFace">
            <a:avLst>
              <a:gd name="adj" fmla="val 4653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a8abad2831_1_139"/>
          <p:cNvSpPr txBox="1"/>
          <p:nvPr/>
        </p:nvSpPr>
        <p:spPr>
          <a:xfrm>
            <a:off x="323462" y="5504930"/>
            <a:ext cx="1368300" cy="6462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of Stimulus</a:t>
            </a:r>
            <a:endParaRPr/>
          </a:p>
        </p:txBody>
      </p:sp>
      <p:sp>
        <p:nvSpPr>
          <p:cNvPr id="156" name="Google Shape;156;ga8abad2831_1_139"/>
          <p:cNvSpPr/>
          <p:nvPr/>
        </p:nvSpPr>
        <p:spPr>
          <a:xfrm>
            <a:off x="3779846" y="4379409"/>
            <a:ext cx="1728300" cy="1145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Artifact</a:t>
            </a:r>
            <a:endParaRPr/>
          </a:p>
        </p:txBody>
      </p:sp>
      <p:cxnSp>
        <p:nvCxnSpPr>
          <p:cNvPr id="157" name="Google Shape;157;ga8abad2831_1_139"/>
          <p:cNvCxnSpPr>
            <a:stCxn id="154" idx="6"/>
            <a:endCxn id="156" idx="1"/>
          </p:cNvCxnSpPr>
          <p:nvPr/>
        </p:nvCxnSpPr>
        <p:spPr>
          <a:xfrm>
            <a:off x="1403494" y="4952048"/>
            <a:ext cx="2376300" cy="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58" name="Google Shape;158;ga8abad2831_1_139"/>
          <p:cNvSpPr txBox="1"/>
          <p:nvPr/>
        </p:nvSpPr>
        <p:spPr>
          <a:xfrm>
            <a:off x="1835630" y="4762784"/>
            <a:ext cx="1512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Stimulus</a:t>
            </a:r>
            <a:endParaRPr/>
          </a:p>
        </p:txBody>
      </p:sp>
      <p:pic>
        <p:nvPicPr>
          <p:cNvPr id="159" name="Google Shape;159;ga8abad2831_1_139" descr="C:\Users\martin\AppData\Local\Microsoft\Windows\Temporary Internet Files\Content.IE5\X98KVA7G\MC900441730[1]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6358" y="4342124"/>
            <a:ext cx="1219944" cy="12199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0" name="Google Shape;160;ga8abad2831_1_139"/>
          <p:cNvCxnSpPr>
            <a:stCxn id="156" idx="3"/>
            <a:endCxn id="159" idx="1"/>
          </p:cNvCxnSpPr>
          <p:nvPr/>
        </p:nvCxnSpPr>
        <p:spPr>
          <a:xfrm>
            <a:off x="5508146" y="4952109"/>
            <a:ext cx="2018100" cy="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61" name="Google Shape;161;ga8abad2831_1_139"/>
          <p:cNvSpPr txBox="1"/>
          <p:nvPr/>
        </p:nvSpPr>
        <p:spPr>
          <a:xfrm>
            <a:off x="3887858" y="5648946"/>
            <a:ext cx="1512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Environment</a:t>
            </a:r>
            <a:endParaRPr/>
          </a:p>
        </p:txBody>
      </p:sp>
      <p:sp>
        <p:nvSpPr>
          <p:cNvPr id="162" name="Google Shape;162;ga8abad2831_1_139"/>
          <p:cNvSpPr txBox="1"/>
          <p:nvPr/>
        </p:nvSpPr>
        <p:spPr>
          <a:xfrm>
            <a:off x="5796070" y="4781451"/>
            <a:ext cx="1368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/>
          </a:p>
        </p:txBody>
      </p:sp>
      <p:sp>
        <p:nvSpPr>
          <p:cNvPr id="163" name="Google Shape;163;ga8abad2831_1_139"/>
          <p:cNvSpPr txBox="1"/>
          <p:nvPr/>
        </p:nvSpPr>
        <p:spPr>
          <a:xfrm>
            <a:off x="7452254" y="5545405"/>
            <a:ext cx="1368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</a:t>
            </a:r>
            <a:endParaRPr/>
          </a:p>
        </p:txBody>
      </p:sp>
      <p:sp>
        <p:nvSpPr>
          <p:cNvPr id="164" name="Google Shape;164;ga8abad2831_1_139"/>
          <p:cNvSpPr/>
          <p:nvPr/>
        </p:nvSpPr>
        <p:spPr>
          <a:xfrm>
            <a:off x="550950" y="1238300"/>
            <a:ext cx="8042100" cy="2707200"/>
          </a:xfrm>
          <a:prstGeom prst="wedgeRectCallout">
            <a:avLst>
              <a:gd name="adj1" fmla="val 24555"/>
              <a:gd name="adj2" fmla="val 79879"/>
            </a:avLst>
          </a:prstGeom>
          <a:noFill/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640"/>
              </a:spcBef>
              <a:spcAft>
                <a:spcPts val="0"/>
              </a:spcAft>
              <a:buClr>
                <a:srgbClr val="8DC63F"/>
              </a:buClr>
              <a:buSzPts val="1600"/>
              <a:buFont typeface="Noto Sans Symbols"/>
              <a:buChar char="❑"/>
            </a:pPr>
            <a:r>
              <a:rPr lang="en-US" sz="2200">
                <a:solidFill>
                  <a:schemeClr val="dk1"/>
                </a:solidFill>
              </a:rPr>
              <a:t>the system must process arriving requests</a:t>
            </a:r>
            <a:endParaRPr sz="22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8DC63F"/>
              </a:buClr>
              <a:buSzPts val="1500"/>
              <a:buFont typeface="Noto Sans Symbols"/>
              <a:buChar char="❑"/>
            </a:pPr>
            <a:r>
              <a:rPr lang="en-US" sz="2100">
                <a:solidFill>
                  <a:schemeClr val="dk1"/>
                </a:solidFill>
              </a:rPr>
              <a:t>may cause a change in system environment (e.g., normal 🡪 overload mode)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a8abad2831_1_19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Availability Requirement Scenario</a:t>
            </a:r>
            <a:endParaRPr/>
          </a:p>
        </p:txBody>
      </p:sp>
      <p:sp>
        <p:nvSpPr>
          <p:cNvPr id="171" name="Google Shape;171;ga8abad2831_1_191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  <p:sp>
        <p:nvSpPr>
          <p:cNvPr id="172" name="Google Shape;172;ga8abad2831_1_191"/>
          <p:cNvSpPr/>
          <p:nvPr/>
        </p:nvSpPr>
        <p:spPr>
          <a:xfrm>
            <a:off x="611494" y="4520048"/>
            <a:ext cx="792000" cy="864000"/>
          </a:xfrm>
          <a:prstGeom prst="smileyFace">
            <a:avLst>
              <a:gd name="adj" fmla="val 4653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a8abad2831_1_191"/>
          <p:cNvSpPr txBox="1"/>
          <p:nvPr/>
        </p:nvSpPr>
        <p:spPr>
          <a:xfrm>
            <a:off x="323462" y="5504930"/>
            <a:ext cx="1368300" cy="6462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of Stimulus</a:t>
            </a:r>
            <a:endParaRPr/>
          </a:p>
        </p:txBody>
      </p:sp>
      <p:sp>
        <p:nvSpPr>
          <p:cNvPr id="174" name="Google Shape;174;ga8abad2831_1_191"/>
          <p:cNvSpPr/>
          <p:nvPr/>
        </p:nvSpPr>
        <p:spPr>
          <a:xfrm>
            <a:off x="3779846" y="4379409"/>
            <a:ext cx="1728300" cy="1145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Artifact</a:t>
            </a:r>
            <a:endParaRPr/>
          </a:p>
        </p:txBody>
      </p:sp>
      <p:cxnSp>
        <p:nvCxnSpPr>
          <p:cNvPr id="175" name="Google Shape;175;ga8abad2831_1_191"/>
          <p:cNvCxnSpPr>
            <a:stCxn id="172" idx="6"/>
            <a:endCxn id="174" idx="1"/>
          </p:cNvCxnSpPr>
          <p:nvPr/>
        </p:nvCxnSpPr>
        <p:spPr>
          <a:xfrm>
            <a:off x="1403494" y="4952048"/>
            <a:ext cx="2376300" cy="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76" name="Google Shape;176;ga8abad2831_1_191"/>
          <p:cNvSpPr txBox="1"/>
          <p:nvPr/>
        </p:nvSpPr>
        <p:spPr>
          <a:xfrm>
            <a:off x="1835630" y="4762784"/>
            <a:ext cx="1512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Stimulus</a:t>
            </a:r>
            <a:endParaRPr/>
          </a:p>
        </p:txBody>
      </p:sp>
      <p:pic>
        <p:nvPicPr>
          <p:cNvPr id="177" name="Google Shape;177;ga8abad2831_1_191" descr="C:\Users\martin\AppData\Local\Microsoft\Windows\Temporary Internet Files\Content.IE5\X98KVA7G\MC900441730[1]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6358" y="4342124"/>
            <a:ext cx="1219944" cy="12199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8" name="Google Shape;178;ga8abad2831_1_191"/>
          <p:cNvCxnSpPr>
            <a:stCxn id="174" idx="3"/>
            <a:endCxn id="177" idx="1"/>
          </p:cNvCxnSpPr>
          <p:nvPr/>
        </p:nvCxnSpPr>
        <p:spPr>
          <a:xfrm>
            <a:off x="5508146" y="4952109"/>
            <a:ext cx="2018100" cy="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79" name="Google Shape;179;ga8abad2831_1_191"/>
          <p:cNvSpPr txBox="1"/>
          <p:nvPr/>
        </p:nvSpPr>
        <p:spPr>
          <a:xfrm>
            <a:off x="3887858" y="5648946"/>
            <a:ext cx="1512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Environment</a:t>
            </a:r>
            <a:endParaRPr/>
          </a:p>
        </p:txBody>
      </p:sp>
      <p:sp>
        <p:nvSpPr>
          <p:cNvPr id="180" name="Google Shape;180;ga8abad2831_1_191"/>
          <p:cNvSpPr txBox="1"/>
          <p:nvPr/>
        </p:nvSpPr>
        <p:spPr>
          <a:xfrm>
            <a:off x="5796070" y="4781451"/>
            <a:ext cx="1368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/>
          </a:p>
        </p:txBody>
      </p:sp>
      <p:sp>
        <p:nvSpPr>
          <p:cNvPr id="181" name="Google Shape;181;ga8abad2831_1_191"/>
          <p:cNvSpPr txBox="1"/>
          <p:nvPr/>
        </p:nvSpPr>
        <p:spPr>
          <a:xfrm>
            <a:off x="7452254" y="5545405"/>
            <a:ext cx="1368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</a:t>
            </a:r>
            <a:endParaRPr/>
          </a:p>
        </p:txBody>
      </p:sp>
      <p:sp>
        <p:nvSpPr>
          <p:cNvPr id="182" name="Google Shape;182;ga8abad2831_1_191"/>
          <p:cNvSpPr/>
          <p:nvPr/>
        </p:nvSpPr>
        <p:spPr>
          <a:xfrm>
            <a:off x="550950" y="1238300"/>
            <a:ext cx="8042100" cy="2707200"/>
          </a:xfrm>
          <a:prstGeom prst="wedgeRectCallout">
            <a:avLst>
              <a:gd name="adj1" fmla="val 41915"/>
              <a:gd name="adj2" fmla="val 64895"/>
            </a:avLst>
          </a:prstGeom>
          <a:noFill/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640"/>
              </a:spcBef>
              <a:spcAft>
                <a:spcPts val="0"/>
              </a:spcAft>
              <a:buClr>
                <a:srgbClr val="8DC63F"/>
              </a:buClr>
              <a:buSzPts val="1500"/>
              <a:buFont typeface="Noto Sans Symbols"/>
              <a:buChar char="❑"/>
            </a:pPr>
            <a:r>
              <a:rPr lang="en-US" sz="2200">
                <a:solidFill>
                  <a:schemeClr val="dk1"/>
                </a:solidFill>
              </a:rPr>
              <a:t>latency</a:t>
            </a:r>
            <a:endParaRPr sz="22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8DC63F"/>
              </a:buClr>
              <a:buSzPts val="1500"/>
              <a:buFont typeface="Noto Sans Symbols"/>
              <a:buChar char="❑"/>
            </a:pPr>
            <a:r>
              <a:rPr lang="en-US" sz="2200">
                <a:solidFill>
                  <a:schemeClr val="dk1"/>
                </a:solidFill>
              </a:rPr>
              <a:t>system throughput</a:t>
            </a:r>
            <a:endParaRPr sz="22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8DC63F"/>
              </a:buClr>
              <a:buSzPts val="1500"/>
              <a:buFont typeface="Noto Sans Symbols"/>
              <a:buChar char="❑"/>
            </a:pPr>
            <a:r>
              <a:rPr lang="en-US" sz="2200">
                <a:solidFill>
                  <a:schemeClr val="dk1"/>
                </a:solidFill>
              </a:rPr>
              <a:t>jitter to response</a:t>
            </a:r>
            <a:endParaRPr sz="22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8DC63F"/>
              </a:buClr>
              <a:buSzPts val="1500"/>
              <a:buFont typeface="Noto Sans Symbols"/>
              <a:buChar char="❑"/>
            </a:pPr>
            <a:r>
              <a:rPr lang="en-US" sz="2200">
                <a:solidFill>
                  <a:schemeClr val="dk1"/>
                </a:solidFill>
              </a:rPr>
              <a:t>number of events not processed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Performance Quality Attribute</a:t>
            </a:r>
            <a:endParaRPr/>
          </a:p>
        </p:txBody>
      </p:sp>
      <p:sp>
        <p:nvSpPr>
          <p:cNvPr id="189" name="Google Shape;189;p7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  <p:sp>
        <p:nvSpPr>
          <p:cNvPr id="190" name="Google Shape;190;p7"/>
          <p:cNvSpPr/>
          <p:nvPr/>
        </p:nvSpPr>
        <p:spPr>
          <a:xfrm>
            <a:off x="467544" y="2960948"/>
            <a:ext cx="792088" cy="864096"/>
          </a:xfrm>
          <a:prstGeom prst="smileyFace">
            <a:avLst>
              <a:gd name="adj" fmla="val 4653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7"/>
          <p:cNvSpPr txBox="1"/>
          <p:nvPr/>
        </p:nvSpPr>
        <p:spPr>
          <a:xfrm>
            <a:off x="179512" y="3945830"/>
            <a:ext cx="1368152" cy="646331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7"/>
          <p:cNvSpPr/>
          <p:nvPr/>
        </p:nvSpPr>
        <p:spPr>
          <a:xfrm>
            <a:off x="3635896" y="2820309"/>
            <a:ext cx="1728192" cy="1145375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Artifact: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National open data catalog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3" name="Google Shape;193;p7"/>
          <p:cNvCxnSpPr>
            <a:stCxn id="190" idx="6"/>
            <a:endCxn id="192" idx="1"/>
          </p:cNvCxnSpPr>
          <p:nvPr/>
        </p:nvCxnSpPr>
        <p:spPr>
          <a:xfrm>
            <a:off x="1259632" y="3392996"/>
            <a:ext cx="2376300" cy="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94" name="Google Shape;194;p7"/>
          <p:cNvSpPr txBox="1"/>
          <p:nvPr/>
        </p:nvSpPr>
        <p:spPr>
          <a:xfrm>
            <a:off x="1691675" y="2470900"/>
            <a:ext cx="1512300" cy="2121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Stimulus: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datasets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stochastically 60 txs per minute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p7" descr="C:\Users\martin\AppData\Local\Microsoft\Windows\Temporary Internet Files\Content.IE5\X98KVA7G\MC900441730[1]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82408" y="2783024"/>
            <a:ext cx="1219944" cy="12199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6" name="Google Shape;196;p7"/>
          <p:cNvCxnSpPr>
            <a:stCxn id="192" idx="3"/>
            <a:endCxn id="195" idx="1"/>
          </p:cNvCxnSpPr>
          <p:nvPr/>
        </p:nvCxnSpPr>
        <p:spPr>
          <a:xfrm>
            <a:off x="5364088" y="3392997"/>
            <a:ext cx="2018400" cy="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97" name="Google Shape;197;p7"/>
          <p:cNvSpPr txBox="1"/>
          <p:nvPr/>
        </p:nvSpPr>
        <p:spPr>
          <a:xfrm>
            <a:off x="3743908" y="4089846"/>
            <a:ext cx="1512168" cy="92333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Environment: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 normal operations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7"/>
          <p:cNvSpPr txBox="1"/>
          <p:nvPr/>
        </p:nvSpPr>
        <p:spPr>
          <a:xfrm>
            <a:off x="5652120" y="2405787"/>
            <a:ext cx="1368152" cy="1200329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Response: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Transactions are processed</a:t>
            </a:r>
            <a:endParaRPr/>
          </a:p>
        </p:txBody>
      </p:sp>
      <p:sp>
        <p:nvSpPr>
          <p:cNvPr id="199" name="Google Shape;199;p7"/>
          <p:cNvSpPr txBox="1"/>
          <p:nvPr/>
        </p:nvSpPr>
        <p:spPr>
          <a:xfrm>
            <a:off x="7308304" y="3986305"/>
            <a:ext cx="1368152" cy="1477328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average latency of 1 secs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a8abad2831_1_20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Performance Quality Attribute</a:t>
            </a:r>
            <a:endParaRPr/>
          </a:p>
        </p:txBody>
      </p:sp>
      <p:sp>
        <p:nvSpPr>
          <p:cNvPr id="206" name="Google Shape;206;ga8abad2831_1_208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  <p:sp>
        <p:nvSpPr>
          <p:cNvPr id="207" name="Google Shape;207;ga8abad2831_1_208"/>
          <p:cNvSpPr/>
          <p:nvPr/>
        </p:nvSpPr>
        <p:spPr>
          <a:xfrm>
            <a:off x="467544" y="2960948"/>
            <a:ext cx="792000" cy="864000"/>
          </a:xfrm>
          <a:prstGeom prst="smileyFace">
            <a:avLst>
              <a:gd name="adj" fmla="val 4653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ga8abad2831_1_208"/>
          <p:cNvSpPr txBox="1"/>
          <p:nvPr/>
        </p:nvSpPr>
        <p:spPr>
          <a:xfrm>
            <a:off x="179500" y="3945822"/>
            <a:ext cx="1368300" cy="10068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catalog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a8abad2831_1_208"/>
          <p:cNvSpPr/>
          <p:nvPr/>
        </p:nvSpPr>
        <p:spPr>
          <a:xfrm>
            <a:off x="3635896" y="2820309"/>
            <a:ext cx="1728300" cy="1145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Artifact: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National open data catalog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0" name="Google Shape;210;ga8abad2831_1_208"/>
          <p:cNvCxnSpPr>
            <a:stCxn id="207" idx="6"/>
            <a:endCxn id="209" idx="1"/>
          </p:cNvCxnSpPr>
          <p:nvPr/>
        </p:nvCxnSpPr>
        <p:spPr>
          <a:xfrm>
            <a:off x="1259544" y="3392948"/>
            <a:ext cx="2376300" cy="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11" name="Google Shape;211;ga8abad2831_1_208"/>
          <p:cNvSpPr txBox="1"/>
          <p:nvPr/>
        </p:nvSpPr>
        <p:spPr>
          <a:xfrm>
            <a:off x="1691675" y="2375000"/>
            <a:ext cx="1512300" cy="2313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Stimulus: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Harvest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sporadically all catalogs in 24hrs till 2am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ga8abad2831_1_208" descr="C:\Users\martin\AppData\Local\Microsoft\Windows\Temporary Internet Files\Content.IE5\X98KVA7G\MC900441730[1]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82408" y="2783024"/>
            <a:ext cx="1219944" cy="12199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3" name="Google Shape;213;ga8abad2831_1_208"/>
          <p:cNvCxnSpPr>
            <a:stCxn id="209" idx="3"/>
            <a:endCxn id="212" idx="1"/>
          </p:cNvCxnSpPr>
          <p:nvPr/>
        </p:nvCxnSpPr>
        <p:spPr>
          <a:xfrm>
            <a:off x="5364196" y="3393009"/>
            <a:ext cx="2018100" cy="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14" name="Google Shape;214;ga8abad2831_1_208"/>
          <p:cNvSpPr txBox="1"/>
          <p:nvPr/>
        </p:nvSpPr>
        <p:spPr>
          <a:xfrm>
            <a:off x="3743908" y="4089846"/>
            <a:ext cx="1512300" cy="9234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Environment: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 normal operations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a8abad2831_1_208"/>
          <p:cNvSpPr txBox="1"/>
          <p:nvPr/>
        </p:nvSpPr>
        <p:spPr>
          <a:xfrm>
            <a:off x="5560550" y="2488500"/>
            <a:ext cx="1512300" cy="14772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Response: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Confirmation sent and records harvested</a:t>
            </a:r>
            <a:endParaRPr/>
          </a:p>
        </p:txBody>
      </p:sp>
      <p:sp>
        <p:nvSpPr>
          <p:cNvPr id="216" name="Google Shape;216;ga8abad2831_1_208"/>
          <p:cNvSpPr txBox="1"/>
          <p:nvPr/>
        </p:nvSpPr>
        <p:spPr>
          <a:xfrm>
            <a:off x="7098675" y="3965700"/>
            <a:ext cx="1787400" cy="20778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Confirmation average latency of 1 secs,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Harvested in 3 hours between 2am - 5am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Performance Tactics</a:t>
            </a:r>
            <a:endParaRPr/>
          </a:p>
        </p:txBody>
      </p:sp>
      <p:sp>
        <p:nvSpPr>
          <p:cNvPr id="222" name="Google Shape;222;p8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generate a response to an event arriving at the system within some time-based constraint</a:t>
            </a:r>
            <a:endParaRPr/>
          </a:p>
          <a:p>
            <a:pPr marL="3429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response time influenced by</a:t>
            </a:r>
            <a:endParaRPr/>
          </a:p>
          <a:p>
            <a:pPr marL="742950" lvl="1" indent="-2730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600"/>
              <a:buChar char="▪"/>
            </a:pPr>
            <a:r>
              <a:rPr lang="en-US"/>
              <a:t>processing time</a:t>
            </a:r>
            <a:endParaRPr/>
          </a:p>
          <a:p>
            <a:pPr marL="742950" lvl="1" indent="-2730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600"/>
              <a:buChar char="▪"/>
            </a:pPr>
            <a:r>
              <a:rPr lang="en-US"/>
              <a:t>blocked time</a:t>
            </a:r>
            <a:endParaRPr/>
          </a:p>
          <a:p>
            <a:pPr marL="1143000" lvl="2" indent="-203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resource contention</a:t>
            </a:r>
            <a:endParaRPr/>
          </a:p>
          <a:p>
            <a:pPr marL="1143000" lvl="2" indent="-203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resource availability</a:t>
            </a:r>
            <a:endParaRPr/>
          </a:p>
          <a:p>
            <a:pPr marL="1143000" lvl="2" indent="-2032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000"/>
              <a:buChar char="•"/>
            </a:pPr>
            <a:r>
              <a:rPr lang="en-US"/>
              <a:t>dependency on other computation</a:t>
            </a:r>
            <a:endParaRPr/>
          </a:p>
        </p:txBody>
      </p:sp>
      <p:sp>
        <p:nvSpPr>
          <p:cNvPr id="223" name="Google Shape;223;p8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a8abad2831_1_2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Performance Tactics</a:t>
            </a:r>
            <a:endParaRPr/>
          </a:p>
        </p:txBody>
      </p:sp>
      <p:sp>
        <p:nvSpPr>
          <p:cNvPr id="229" name="Google Shape;229;ga8abad2831_1_224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control resource demand</a:t>
            </a:r>
            <a:endParaRPr/>
          </a:p>
          <a:p>
            <a:pPr marL="3429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❑"/>
            </a:pPr>
            <a:r>
              <a:rPr lang="en-US"/>
              <a:t>manage resources</a:t>
            </a:r>
            <a:endParaRPr/>
          </a:p>
        </p:txBody>
      </p:sp>
      <p:sp>
        <p:nvSpPr>
          <p:cNvPr id="230" name="Google Shape;230;ga8abad2831_1_224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Resource Demand</a:t>
            </a:r>
            <a:endParaRPr/>
          </a:p>
        </p:txBody>
      </p:sp>
      <p:sp>
        <p:nvSpPr>
          <p:cNvPr id="236" name="Google Shape;236;p11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581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 sz="2600"/>
              <a:t>manage sampling rate</a:t>
            </a:r>
            <a:endParaRPr sz="2600"/>
          </a:p>
          <a:p>
            <a:pPr marL="742950" lvl="1" indent="-260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reduce sampling frequency at which events arrive</a:t>
            </a:r>
            <a:endParaRPr sz="2400"/>
          </a:p>
        </p:txBody>
      </p:sp>
      <p:sp>
        <p:nvSpPr>
          <p:cNvPr id="237" name="Google Shape;237;p11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a8abad2831_1_2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Resource Demand</a:t>
            </a:r>
            <a:endParaRPr/>
          </a:p>
        </p:txBody>
      </p:sp>
      <p:sp>
        <p:nvSpPr>
          <p:cNvPr id="243" name="Google Shape;243;ga8abad2831_1_230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581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 sz="2600" dirty="0"/>
              <a:t>manage sampling rate</a:t>
            </a:r>
            <a:endParaRPr sz="2600" dirty="0"/>
          </a:p>
          <a:p>
            <a:pPr marL="742950" lvl="1" indent="-260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 dirty="0"/>
              <a:t>reduce sampling frequency at which events arrive</a:t>
            </a:r>
            <a:endParaRPr sz="2400" dirty="0"/>
          </a:p>
          <a:p>
            <a:pPr marL="342900" lvl="0" indent="-3581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 sz="2600" dirty="0"/>
              <a:t>limit event response</a:t>
            </a:r>
            <a:endParaRPr sz="2600" dirty="0"/>
          </a:p>
          <a:p>
            <a:pPr marL="742950" lvl="1" indent="-260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 dirty="0"/>
              <a:t>when too many events arrive, they are put on queue and only some of them are serve</a:t>
            </a:r>
            <a:r>
              <a:rPr lang="cs-CZ" sz="2400" dirty="0"/>
              <a:t>d</a:t>
            </a:r>
            <a:endParaRPr sz="2400" dirty="0"/>
          </a:p>
        </p:txBody>
      </p:sp>
      <p:sp>
        <p:nvSpPr>
          <p:cNvPr id="244" name="Google Shape;244;ga8abad2831_1_230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a8abad2831_1_23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Resource Demand</a:t>
            </a:r>
            <a:endParaRPr/>
          </a:p>
        </p:txBody>
      </p:sp>
      <p:sp>
        <p:nvSpPr>
          <p:cNvPr id="250" name="Google Shape;250;ga8abad2831_1_236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581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 sz="2600" dirty="0"/>
              <a:t>manage sampling rate</a:t>
            </a:r>
            <a:endParaRPr sz="2600" dirty="0"/>
          </a:p>
          <a:p>
            <a:pPr marL="742950" lvl="1" indent="-260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 dirty="0"/>
              <a:t>reduce sampling frequency at which events arrive</a:t>
            </a:r>
            <a:endParaRPr sz="2400" dirty="0"/>
          </a:p>
          <a:p>
            <a:pPr marL="342900" lvl="0" indent="-3581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 sz="2600" dirty="0"/>
              <a:t>limit event response</a:t>
            </a:r>
            <a:endParaRPr sz="2600" dirty="0"/>
          </a:p>
          <a:p>
            <a:pPr marL="742950" lvl="1" indent="-260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 dirty="0"/>
              <a:t>when too many events arrive, they are put on queue and only some of them are served</a:t>
            </a:r>
            <a:endParaRPr sz="2400" dirty="0"/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 sz="2400" dirty="0"/>
              <a:t>prioritize events</a:t>
            </a:r>
            <a:endParaRPr sz="2400" dirty="0"/>
          </a:p>
          <a:p>
            <a:pPr marL="742950" lvl="1" indent="-260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 dirty="0"/>
              <a:t>events on the queue are reordered on the base of their priority</a:t>
            </a:r>
            <a:endParaRPr sz="2400" dirty="0"/>
          </a:p>
        </p:txBody>
      </p:sp>
      <p:sp>
        <p:nvSpPr>
          <p:cNvPr id="251" name="Google Shape;251;ga8abad2831_1_236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a8abad2831_1_24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Resource Demand</a:t>
            </a:r>
            <a:endParaRPr/>
          </a:p>
        </p:txBody>
      </p:sp>
      <p:sp>
        <p:nvSpPr>
          <p:cNvPr id="257" name="Google Shape;257;ga8abad2831_1_242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581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 sz="2600" dirty="0"/>
              <a:t>manage sampling rate</a:t>
            </a:r>
            <a:endParaRPr sz="2600" dirty="0"/>
          </a:p>
          <a:p>
            <a:pPr marL="742950" lvl="1" indent="-260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 dirty="0"/>
              <a:t>reduce sampling frequency at which events arrive</a:t>
            </a:r>
            <a:endParaRPr sz="2400" dirty="0"/>
          </a:p>
          <a:p>
            <a:pPr marL="342900" lvl="0" indent="-3581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 sz="2600" dirty="0"/>
              <a:t>limit event response</a:t>
            </a:r>
            <a:endParaRPr sz="2600" dirty="0"/>
          </a:p>
          <a:p>
            <a:pPr marL="742950" lvl="1" indent="-260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when too many events arrive, they are put on queue and only some of them are served</a:t>
            </a:r>
            <a:endParaRPr sz="2400"/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 sz="2400" dirty="0"/>
              <a:t>prioritize events</a:t>
            </a:r>
            <a:endParaRPr sz="2400" dirty="0"/>
          </a:p>
          <a:p>
            <a:pPr marL="742950" lvl="1" indent="-260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 dirty="0"/>
              <a:t>events on the queue are reordered on the base of their priority</a:t>
            </a:r>
            <a:endParaRPr sz="2400" dirty="0"/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 sz="2400" dirty="0"/>
              <a:t>bound execution times</a:t>
            </a:r>
            <a:endParaRPr sz="2400" dirty="0"/>
          </a:p>
          <a:p>
            <a:pPr marL="742950" lvl="1" indent="-260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 dirty="0"/>
              <a:t>resources can be used only for a limited execution time</a:t>
            </a:r>
            <a:endParaRPr sz="2400" dirty="0"/>
          </a:p>
        </p:txBody>
      </p:sp>
      <p:sp>
        <p:nvSpPr>
          <p:cNvPr id="258" name="Google Shape;258;ga8abad2831_1_242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Performance Quality Attribute</a:t>
            </a:r>
            <a:endParaRPr/>
          </a:p>
        </p:txBody>
      </p:sp>
      <p:sp>
        <p:nvSpPr>
          <p:cNvPr id="42" name="Google Shape;42;p2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5052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 sz="2600" dirty="0"/>
              <a:t>performance is measure of how long it takes system to respond to events, e.g.</a:t>
            </a:r>
            <a:endParaRPr sz="2600" dirty="0"/>
          </a:p>
          <a:p>
            <a:pPr marL="742950" lvl="1" indent="-20955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SzPts val="1600"/>
              <a:buChar char="▪"/>
            </a:pPr>
            <a:r>
              <a:rPr lang="en-US" sz="2400" dirty="0"/>
              <a:t>request from user</a:t>
            </a:r>
            <a:endParaRPr sz="2400" dirty="0"/>
          </a:p>
          <a:p>
            <a:pPr marL="742950" lvl="1" indent="-20955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SzPts val="1600"/>
              <a:buChar char="▪"/>
            </a:pPr>
            <a:r>
              <a:rPr lang="en-US" sz="2400" dirty="0"/>
              <a:t>clock event</a:t>
            </a:r>
            <a:endParaRPr sz="2400" dirty="0"/>
          </a:p>
        </p:txBody>
      </p:sp>
      <p:sp>
        <p:nvSpPr>
          <p:cNvPr id="43" name="Google Shape;43;p2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a8abad2831_1_25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Resource Demand</a:t>
            </a:r>
            <a:endParaRPr/>
          </a:p>
        </p:txBody>
      </p:sp>
      <p:sp>
        <p:nvSpPr>
          <p:cNvPr id="264" name="Google Shape;264;ga8abad2831_1_254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5814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600"/>
              <a:buChar char="❑"/>
            </a:pPr>
            <a:r>
              <a:rPr lang="en-US" sz="2400"/>
              <a:t>improve algorithms</a:t>
            </a:r>
            <a:endParaRPr sz="2200"/>
          </a:p>
        </p:txBody>
      </p:sp>
      <p:sp>
        <p:nvSpPr>
          <p:cNvPr id="265" name="Google Shape;265;ga8abad2831_1_254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8abad2831_1_30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Resource Demand</a:t>
            </a:r>
            <a:endParaRPr/>
          </a:p>
        </p:txBody>
      </p:sp>
      <p:sp>
        <p:nvSpPr>
          <p:cNvPr id="271" name="Google Shape;271;ga8abad2831_1_308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581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 sz="2400"/>
              <a:t>improve algorithms</a:t>
            </a:r>
            <a:endParaRPr sz="2400"/>
          </a:p>
          <a:p>
            <a:pPr marL="342900" lvl="0" indent="-35814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❑"/>
            </a:pPr>
            <a:r>
              <a:rPr lang="en-US" sz="2400"/>
              <a:t>improve architecture</a:t>
            </a:r>
            <a:endParaRPr sz="2200"/>
          </a:p>
        </p:txBody>
      </p:sp>
      <p:sp>
        <p:nvSpPr>
          <p:cNvPr id="272" name="Google Shape;272;ga8abad2831_1_308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a8abad2831_1_3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Resource Demand</a:t>
            </a:r>
            <a:endParaRPr/>
          </a:p>
        </p:txBody>
      </p:sp>
      <p:sp>
        <p:nvSpPr>
          <p:cNvPr id="278" name="Google Shape;278;ga8abad2831_1_320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581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 sz="2400"/>
              <a:t>improve algorithms</a:t>
            </a:r>
            <a:endParaRPr sz="2400"/>
          </a:p>
          <a:p>
            <a:pPr marL="342900" lvl="0" indent="-35814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❑"/>
            </a:pPr>
            <a:r>
              <a:rPr lang="en-US" sz="2400"/>
              <a:t>improve architecture</a:t>
            </a:r>
            <a:endParaRPr sz="2400"/>
          </a:p>
          <a:p>
            <a:pPr marL="742950" lvl="1" indent="-2603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▪"/>
            </a:pPr>
            <a:r>
              <a:rPr lang="en-US" sz="2200"/>
              <a:t>binary formats (Thrift, Protocol Buffers, Avro)</a:t>
            </a:r>
            <a:endParaRPr sz="2200"/>
          </a:p>
        </p:txBody>
      </p:sp>
      <p:sp>
        <p:nvSpPr>
          <p:cNvPr id="279" name="Google Shape;279;ga8abad2831_1_320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a8abad2831_1_3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Resource Demand</a:t>
            </a:r>
            <a:endParaRPr/>
          </a:p>
        </p:txBody>
      </p:sp>
      <p:sp>
        <p:nvSpPr>
          <p:cNvPr id="285" name="Google Shape;285;ga8abad2831_1_326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581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 sz="2400"/>
              <a:t>improve algorithms</a:t>
            </a:r>
            <a:endParaRPr sz="2400"/>
          </a:p>
          <a:p>
            <a:pPr marL="342900" lvl="0" indent="-35814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❑"/>
            </a:pPr>
            <a:r>
              <a:rPr lang="en-US" sz="2400"/>
              <a:t>improve architecture</a:t>
            </a:r>
            <a:endParaRPr sz="2400"/>
          </a:p>
          <a:p>
            <a:pPr marL="742950" lvl="1" indent="-2603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</a:pPr>
            <a:r>
              <a:rPr lang="en-US" sz="2200"/>
              <a:t>binary formats (Thrift, Protocol Buffers, Avro)</a:t>
            </a:r>
            <a:endParaRPr sz="2200"/>
          </a:p>
          <a:p>
            <a:pPr marL="742950" lvl="1" indent="-2603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▪"/>
            </a:pPr>
            <a:r>
              <a:rPr lang="en-US" sz="2200"/>
              <a:t>reduce number of requests (GraphQL)</a:t>
            </a:r>
            <a:endParaRPr sz="2200"/>
          </a:p>
        </p:txBody>
      </p:sp>
      <p:sp>
        <p:nvSpPr>
          <p:cNvPr id="286" name="Google Shape;286;ga8abad2831_1_326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a8abad2831_1_3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Resource Demand</a:t>
            </a:r>
            <a:endParaRPr/>
          </a:p>
        </p:txBody>
      </p:sp>
      <p:sp>
        <p:nvSpPr>
          <p:cNvPr id="292" name="Google Shape;292;ga8abad2831_1_332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581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 sz="2400"/>
              <a:t>improve algorithms</a:t>
            </a:r>
            <a:endParaRPr sz="2400"/>
          </a:p>
          <a:p>
            <a:pPr marL="342900" lvl="0" indent="-35814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❑"/>
            </a:pPr>
            <a:r>
              <a:rPr lang="en-US" sz="2400"/>
              <a:t>improve architecture</a:t>
            </a:r>
            <a:endParaRPr sz="2400"/>
          </a:p>
          <a:p>
            <a:pPr marL="742950" lvl="1" indent="-2603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</a:pPr>
            <a:r>
              <a:rPr lang="en-US" sz="2200"/>
              <a:t>binary formats (Thrift, Protocol Buffers, Avro)</a:t>
            </a:r>
            <a:endParaRPr sz="2200"/>
          </a:p>
          <a:p>
            <a:pPr marL="742950" lvl="1" indent="-2603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</a:pPr>
            <a:r>
              <a:rPr lang="en-US" sz="2200"/>
              <a:t>reduce number of requests (GraphQL)</a:t>
            </a:r>
            <a:endParaRPr sz="2200"/>
          </a:p>
          <a:p>
            <a:pPr marL="742950" lvl="1" indent="-2603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▪"/>
            </a:pPr>
            <a:r>
              <a:rPr lang="en-US" sz="2200"/>
              <a:t>remove intermediary components</a:t>
            </a:r>
            <a:endParaRPr sz="2200"/>
          </a:p>
        </p:txBody>
      </p:sp>
      <p:sp>
        <p:nvSpPr>
          <p:cNvPr id="293" name="Google Shape;293;ga8abad2831_1_332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a8abad2831_1_33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Resource Demand</a:t>
            </a:r>
            <a:endParaRPr/>
          </a:p>
        </p:txBody>
      </p:sp>
      <p:sp>
        <p:nvSpPr>
          <p:cNvPr id="299" name="Google Shape;299;ga8abad2831_1_338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581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 sz="2400"/>
              <a:t>improve algorithms</a:t>
            </a:r>
            <a:endParaRPr sz="2400"/>
          </a:p>
          <a:p>
            <a:pPr marL="342900" lvl="0" indent="-35814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❑"/>
            </a:pPr>
            <a:r>
              <a:rPr lang="en-US" sz="2400"/>
              <a:t>improve architecture</a:t>
            </a:r>
            <a:endParaRPr sz="2400"/>
          </a:p>
          <a:p>
            <a:pPr marL="742950" lvl="1" indent="-2603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</a:pPr>
            <a:r>
              <a:rPr lang="en-US" sz="2200"/>
              <a:t>binary formats (Thrift, Protocol Buffers, Avro)</a:t>
            </a:r>
            <a:endParaRPr sz="2200"/>
          </a:p>
          <a:p>
            <a:pPr marL="742950" lvl="1" indent="-2603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</a:pPr>
            <a:r>
              <a:rPr lang="en-US" sz="2200"/>
              <a:t>reduce number of requests (GraphQL)</a:t>
            </a:r>
            <a:endParaRPr sz="2200"/>
          </a:p>
          <a:p>
            <a:pPr marL="742950" lvl="1" indent="-2603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</a:pPr>
            <a:r>
              <a:rPr lang="en-US" sz="2200"/>
              <a:t>remove intermediary components</a:t>
            </a:r>
            <a:endParaRPr sz="2200"/>
          </a:p>
          <a:p>
            <a:pPr marL="742950" lvl="1" indent="-2603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▪"/>
            </a:pPr>
            <a:r>
              <a:rPr lang="en-US" sz="2200"/>
              <a:t>components co-location, edge computing</a:t>
            </a:r>
            <a:endParaRPr sz="2200"/>
          </a:p>
        </p:txBody>
      </p:sp>
      <p:sp>
        <p:nvSpPr>
          <p:cNvPr id="300" name="Google Shape;300;ga8abad2831_1_338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a8abad2831_1_34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Resource Demand</a:t>
            </a:r>
            <a:endParaRPr/>
          </a:p>
        </p:txBody>
      </p:sp>
      <p:sp>
        <p:nvSpPr>
          <p:cNvPr id="306" name="Google Shape;306;ga8abad2831_1_344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581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 sz="2400"/>
              <a:t>improve algorithms</a:t>
            </a:r>
            <a:endParaRPr sz="2400"/>
          </a:p>
          <a:p>
            <a:pPr marL="342900" lvl="0" indent="-35814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❑"/>
            </a:pPr>
            <a:r>
              <a:rPr lang="en-US" sz="2400"/>
              <a:t>improve architecture</a:t>
            </a:r>
            <a:endParaRPr sz="2400"/>
          </a:p>
          <a:p>
            <a:pPr marL="742950" lvl="1" indent="-2603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</a:pPr>
            <a:r>
              <a:rPr lang="en-US" sz="2200"/>
              <a:t>binary formats (Thrift, Protocol Buffers, Avro)</a:t>
            </a:r>
            <a:endParaRPr sz="2200"/>
          </a:p>
          <a:p>
            <a:pPr marL="742950" lvl="1" indent="-2603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</a:pPr>
            <a:r>
              <a:rPr lang="en-US" sz="2200"/>
              <a:t>reduce number of requests (GraphQL)</a:t>
            </a:r>
            <a:endParaRPr sz="2200"/>
          </a:p>
          <a:p>
            <a:pPr marL="742950" lvl="1" indent="-2603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</a:pPr>
            <a:r>
              <a:rPr lang="en-US" sz="2200"/>
              <a:t>remove intermediary components</a:t>
            </a:r>
            <a:endParaRPr sz="2200"/>
          </a:p>
          <a:p>
            <a:pPr marL="742950" lvl="1" indent="-2603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</a:pPr>
            <a:r>
              <a:rPr lang="en-US" sz="2200"/>
              <a:t>components co-location, edge computing</a:t>
            </a:r>
            <a:endParaRPr sz="2200"/>
          </a:p>
          <a:p>
            <a:pPr marL="3429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❑"/>
            </a:pPr>
            <a:r>
              <a:rPr lang="en-US" sz="2200"/>
              <a:t>performance / modifiability tradeoff !!!</a:t>
            </a:r>
            <a:endParaRPr sz="2200"/>
          </a:p>
        </p:txBody>
      </p:sp>
      <p:sp>
        <p:nvSpPr>
          <p:cNvPr id="307" name="Google Shape;307;ga8abad2831_1_344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a8abad2831_1_26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Manage Resources</a:t>
            </a:r>
            <a:endParaRPr/>
          </a:p>
        </p:txBody>
      </p:sp>
      <p:sp>
        <p:nvSpPr>
          <p:cNvPr id="313" name="Google Shape;313;ga8abad2831_1_260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581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 sz="2400"/>
              <a:t>increase resources</a:t>
            </a:r>
            <a:endParaRPr sz="2400"/>
          </a:p>
          <a:p>
            <a:pPr marL="742950" lvl="1" indent="-260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200"/>
              <a:t>faster processors, more memory, faster networks</a:t>
            </a:r>
            <a:endParaRPr sz="2200"/>
          </a:p>
        </p:txBody>
      </p:sp>
      <p:sp>
        <p:nvSpPr>
          <p:cNvPr id="314" name="Google Shape;314;ga8abad2831_1_260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a8abad2831_1_27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Manage Resources</a:t>
            </a:r>
            <a:endParaRPr/>
          </a:p>
        </p:txBody>
      </p:sp>
      <p:sp>
        <p:nvSpPr>
          <p:cNvPr id="320" name="Google Shape;320;ga8abad2831_1_278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581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 sz="2400"/>
              <a:t>increase resources</a:t>
            </a:r>
            <a:endParaRPr sz="2400"/>
          </a:p>
          <a:p>
            <a:pPr marL="742950" lvl="1" indent="-260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200"/>
              <a:t>faster processors, more memory, faster networks</a:t>
            </a:r>
            <a:endParaRPr sz="2200"/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 sz="2400"/>
              <a:t>introduce concurrency</a:t>
            </a:r>
            <a:endParaRPr sz="2400"/>
          </a:p>
          <a:p>
            <a:pPr marL="742950" lvl="1" indent="-260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200"/>
              <a:t>schedule processing of events in parallel instead of in sequence</a:t>
            </a:r>
            <a:endParaRPr sz="2200"/>
          </a:p>
        </p:txBody>
      </p:sp>
      <p:sp>
        <p:nvSpPr>
          <p:cNvPr id="321" name="Google Shape;321;ga8abad2831_1_278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a8abad2831_1_28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Manage Resources</a:t>
            </a:r>
            <a:endParaRPr/>
          </a:p>
        </p:txBody>
      </p:sp>
      <p:sp>
        <p:nvSpPr>
          <p:cNvPr id="327" name="Google Shape;327;ga8abad2831_1_284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581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 sz="2400"/>
              <a:t>increase resources</a:t>
            </a:r>
            <a:endParaRPr sz="2400"/>
          </a:p>
          <a:p>
            <a:pPr marL="742950" lvl="1" indent="-260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200"/>
              <a:t>faster processors, more memory, faster networks</a:t>
            </a:r>
            <a:endParaRPr sz="2200"/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 sz="2400"/>
              <a:t>introduce concurrency</a:t>
            </a:r>
            <a:endParaRPr sz="2400"/>
          </a:p>
          <a:p>
            <a:pPr marL="742950" lvl="1" indent="-260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200"/>
              <a:t>schedule processing of events in parallel instead of in sequence</a:t>
            </a:r>
            <a:endParaRPr sz="2200"/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 sz="2400"/>
              <a:t>maintain multiple copies of computations</a:t>
            </a:r>
            <a:endParaRPr sz="2400"/>
          </a:p>
          <a:p>
            <a:pPr marL="742950" lvl="1" indent="-247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multiple replicas to serve requests with load balancer</a:t>
            </a:r>
            <a:endParaRPr sz="2200"/>
          </a:p>
        </p:txBody>
      </p:sp>
      <p:sp>
        <p:nvSpPr>
          <p:cNvPr id="328" name="Google Shape;328;ga8abad2831_1_284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a8abad2831_1_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Performance Quality Attribute</a:t>
            </a:r>
            <a:endParaRPr/>
          </a:p>
        </p:txBody>
      </p:sp>
      <p:sp>
        <p:nvSpPr>
          <p:cNvPr id="49" name="Google Shape;49;ga8abad2831_1_0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505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 sz="2600"/>
              <a:t>national open data catalog receives requests from users</a:t>
            </a:r>
            <a:endParaRPr sz="2600"/>
          </a:p>
          <a:p>
            <a:pPr marL="342900" lvl="0" indent="-35052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❑"/>
            </a:pPr>
            <a:r>
              <a:rPr lang="en-US" sz="2600"/>
              <a:t>performance viewpoint = number of transactions that can be processed in a minute</a:t>
            </a:r>
            <a:endParaRPr sz="2600"/>
          </a:p>
        </p:txBody>
      </p:sp>
      <p:sp>
        <p:nvSpPr>
          <p:cNvPr id="50" name="Google Shape;50;ga8abad2831_1_0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a8abad2831_1_29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Manage Resources</a:t>
            </a:r>
            <a:endParaRPr/>
          </a:p>
        </p:txBody>
      </p:sp>
      <p:sp>
        <p:nvSpPr>
          <p:cNvPr id="334" name="Google Shape;334;ga8abad2831_1_290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581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 sz="2400" dirty="0"/>
              <a:t>increase resources</a:t>
            </a:r>
            <a:endParaRPr sz="2400" dirty="0"/>
          </a:p>
          <a:p>
            <a:pPr marL="742950" lvl="1" indent="-260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200" dirty="0"/>
              <a:t>faster processors, more memory, faster networks</a:t>
            </a:r>
            <a:endParaRPr sz="2200" dirty="0"/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 sz="2400" dirty="0"/>
              <a:t>introduce concurrency</a:t>
            </a:r>
            <a:endParaRPr sz="2400" dirty="0"/>
          </a:p>
          <a:p>
            <a:pPr marL="742950" lvl="1" indent="-260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200" dirty="0"/>
              <a:t>schedule processing of events in parallel instead of in sequence</a:t>
            </a:r>
            <a:endParaRPr lang="cs-CZ" sz="2200" dirty="0"/>
          </a:p>
          <a:p>
            <a:pPr marL="1200150" lvl="2" indent="-260350">
              <a:lnSpc>
                <a:spcPct val="115000"/>
              </a:lnSpc>
              <a:spcBef>
                <a:spcPts val="0"/>
              </a:spcBef>
              <a:buSzPts val="2400"/>
              <a:buChar char="▪"/>
            </a:pPr>
            <a:r>
              <a:rPr lang="en-US" sz="1600" dirty="0" err="1"/>
              <a:t>asynchronicity</a:t>
            </a:r>
            <a:r>
              <a:rPr lang="en-US" sz="1600" dirty="0"/>
              <a:t> vs. synchronicity</a:t>
            </a:r>
          </a:p>
          <a:p>
            <a:pPr marL="1200150" lvl="2" indent="-260350">
              <a:lnSpc>
                <a:spcPct val="115000"/>
              </a:lnSpc>
              <a:spcBef>
                <a:spcPts val="0"/>
              </a:spcBef>
              <a:buSzPts val="2400"/>
              <a:buChar char="▪"/>
            </a:pPr>
            <a:r>
              <a:rPr lang="en-US" sz="1600" dirty="0"/>
              <a:t>eventual consistency vs. atomic consistency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 sz="2400" dirty="0"/>
              <a:t>maintain multiple copies of computations</a:t>
            </a:r>
            <a:endParaRPr sz="2400" dirty="0"/>
          </a:p>
          <a:p>
            <a:pPr marL="742950" lvl="1" indent="-247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 dirty="0"/>
              <a:t>multiple replicas to serve requests with load balancer</a:t>
            </a:r>
            <a:endParaRPr sz="2200" dirty="0"/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 sz="2400" dirty="0"/>
              <a:t>maintain multiple copies of data</a:t>
            </a:r>
            <a:endParaRPr sz="2400" dirty="0"/>
          </a:p>
          <a:p>
            <a:pPr marL="742950" lvl="1" indent="-247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 dirty="0"/>
              <a:t>caching</a:t>
            </a:r>
            <a:endParaRPr sz="2200" dirty="0"/>
          </a:p>
          <a:p>
            <a:pPr marL="742950" lvl="1" indent="-247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 dirty="0"/>
              <a:t>data replication</a:t>
            </a:r>
            <a:endParaRPr sz="2200" dirty="0"/>
          </a:p>
        </p:txBody>
      </p:sp>
      <p:sp>
        <p:nvSpPr>
          <p:cNvPr id="335" name="Google Shape;335;ga8abad2831_1_290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a8abad2831_1_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Performance Quality Attribute</a:t>
            </a:r>
            <a:endParaRPr/>
          </a:p>
        </p:txBody>
      </p:sp>
      <p:sp>
        <p:nvSpPr>
          <p:cNvPr id="56" name="Google Shape;56;ga8abad2831_1_6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505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 sz="2600"/>
              <a:t>engine control system receives requests from the passage of time</a:t>
            </a:r>
            <a:endParaRPr sz="2600"/>
          </a:p>
          <a:p>
            <a:pPr marL="342900" lvl="0" indent="-35052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❑"/>
            </a:pPr>
            <a:r>
              <a:rPr lang="en-US" sz="2600"/>
              <a:t>performance viewpoint = variation of the firing time</a:t>
            </a:r>
            <a:endParaRPr sz="2600"/>
          </a:p>
        </p:txBody>
      </p:sp>
      <p:sp>
        <p:nvSpPr>
          <p:cNvPr id="57" name="Google Shape;57;ga8abad2831_1_6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8abad2831_1_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Performance Requirement Scenario</a:t>
            </a:r>
            <a:endParaRPr/>
          </a:p>
        </p:txBody>
      </p:sp>
      <p:sp>
        <p:nvSpPr>
          <p:cNvPr id="64" name="Google Shape;64;ga8abad2831_1_12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  <p:sp>
        <p:nvSpPr>
          <p:cNvPr id="65" name="Google Shape;65;ga8abad2831_1_12"/>
          <p:cNvSpPr/>
          <p:nvPr/>
        </p:nvSpPr>
        <p:spPr>
          <a:xfrm>
            <a:off x="467544" y="2960948"/>
            <a:ext cx="792000" cy="864000"/>
          </a:xfrm>
          <a:prstGeom prst="smileyFace">
            <a:avLst>
              <a:gd name="adj" fmla="val 4653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ga8abad2831_1_12"/>
          <p:cNvSpPr txBox="1"/>
          <p:nvPr/>
        </p:nvSpPr>
        <p:spPr>
          <a:xfrm>
            <a:off x="179512" y="3945830"/>
            <a:ext cx="1368300" cy="6462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of Stimulus</a:t>
            </a:r>
            <a:endParaRPr/>
          </a:p>
        </p:txBody>
      </p:sp>
      <p:sp>
        <p:nvSpPr>
          <p:cNvPr id="67" name="Google Shape;67;ga8abad2831_1_12"/>
          <p:cNvSpPr/>
          <p:nvPr/>
        </p:nvSpPr>
        <p:spPr>
          <a:xfrm>
            <a:off x="3635896" y="2820309"/>
            <a:ext cx="1728300" cy="1145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Artifact</a:t>
            </a:r>
            <a:endParaRPr/>
          </a:p>
        </p:txBody>
      </p:sp>
      <p:cxnSp>
        <p:nvCxnSpPr>
          <p:cNvPr id="68" name="Google Shape;68;ga8abad2831_1_12"/>
          <p:cNvCxnSpPr>
            <a:stCxn id="65" idx="6"/>
            <a:endCxn id="67" idx="1"/>
          </p:cNvCxnSpPr>
          <p:nvPr/>
        </p:nvCxnSpPr>
        <p:spPr>
          <a:xfrm>
            <a:off x="1259544" y="3392948"/>
            <a:ext cx="2376300" cy="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69" name="Google Shape;69;ga8abad2831_1_12"/>
          <p:cNvSpPr txBox="1"/>
          <p:nvPr/>
        </p:nvSpPr>
        <p:spPr>
          <a:xfrm>
            <a:off x="1691680" y="3203684"/>
            <a:ext cx="1512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Stimulus</a:t>
            </a:r>
            <a:endParaRPr/>
          </a:p>
        </p:txBody>
      </p:sp>
      <p:pic>
        <p:nvPicPr>
          <p:cNvPr id="70" name="Google Shape;70;ga8abad2831_1_12" descr="C:\Users\martin\AppData\Local\Microsoft\Windows\Temporary Internet Files\Content.IE5\X98KVA7G\MC900441730[1]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82408" y="2783024"/>
            <a:ext cx="1219944" cy="12199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" name="Google Shape;71;ga8abad2831_1_12"/>
          <p:cNvCxnSpPr>
            <a:stCxn id="67" idx="3"/>
            <a:endCxn id="70" idx="1"/>
          </p:cNvCxnSpPr>
          <p:nvPr/>
        </p:nvCxnSpPr>
        <p:spPr>
          <a:xfrm>
            <a:off x="5364196" y="3393009"/>
            <a:ext cx="2018100" cy="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72" name="Google Shape;72;ga8abad2831_1_12"/>
          <p:cNvSpPr txBox="1"/>
          <p:nvPr/>
        </p:nvSpPr>
        <p:spPr>
          <a:xfrm>
            <a:off x="3743908" y="4089846"/>
            <a:ext cx="1512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Environment</a:t>
            </a:r>
            <a:endParaRPr/>
          </a:p>
        </p:txBody>
      </p:sp>
      <p:sp>
        <p:nvSpPr>
          <p:cNvPr id="73" name="Google Shape;73;ga8abad2831_1_12"/>
          <p:cNvSpPr txBox="1"/>
          <p:nvPr/>
        </p:nvSpPr>
        <p:spPr>
          <a:xfrm>
            <a:off x="5652120" y="3222351"/>
            <a:ext cx="1368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/>
          </a:p>
        </p:txBody>
      </p:sp>
      <p:sp>
        <p:nvSpPr>
          <p:cNvPr id="74" name="Google Shape;74;ga8abad2831_1_12"/>
          <p:cNvSpPr txBox="1"/>
          <p:nvPr/>
        </p:nvSpPr>
        <p:spPr>
          <a:xfrm>
            <a:off x="7308304" y="3986305"/>
            <a:ext cx="1368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8abad2831_1_4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Availability Requirement Scenario</a:t>
            </a:r>
            <a:endParaRPr/>
          </a:p>
        </p:txBody>
      </p:sp>
      <p:sp>
        <p:nvSpPr>
          <p:cNvPr id="81" name="Google Shape;81;ga8abad2831_1_49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  <p:sp>
        <p:nvSpPr>
          <p:cNvPr id="82" name="Google Shape;82;ga8abad2831_1_49"/>
          <p:cNvSpPr/>
          <p:nvPr/>
        </p:nvSpPr>
        <p:spPr>
          <a:xfrm>
            <a:off x="611494" y="4520048"/>
            <a:ext cx="792000" cy="864000"/>
          </a:xfrm>
          <a:prstGeom prst="smileyFace">
            <a:avLst>
              <a:gd name="adj" fmla="val 4653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ga8abad2831_1_49"/>
          <p:cNvSpPr txBox="1"/>
          <p:nvPr/>
        </p:nvSpPr>
        <p:spPr>
          <a:xfrm>
            <a:off x="323462" y="5504930"/>
            <a:ext cx="1368300" cy="6462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of Stimulus</a:t>
            </a:r>
            <a:endParaRPr/>
          </a:p>
        </p:txBody>
      </p:sp>
      <p:sp>
        <p:nvSpPr>
          <p:cNvPr id="84" name="Google Shape;84;ga8abad2831_1_49"/>
          <p:cNvSpPr/>
          <p:nvPr/>
        </p:nvSpPr>
        <p:spPr>
          <a:xfrm>
            <a:off x="3779846" y="4379409"/>
            <a:ext cx="1728300" cy="1145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Artifact</a:t>
            </a:r>
            <a:endParaRPr/>
          </a:p>
        </p:txBody>
      </p:sp>
      <p:cxnSp>
        <p:nvCxnSpPr>
          <p:cNvPr id="85" name="Google Shape;85;ga8abad2831_1_49"/>
          <p:cNvCxnSpPr>
            <a:stCxn id="82" idx="6"/>
            <a:endCxn id="84" idx="1"/>
          </p:cNvCxnSpPr>
          <p:nvPr/>
        </p:nvCxnSpPr>
        <p:spPr>
          <a:xfrm>
            <a:off x="1403494" y="4952048"/>
            <a:ext cx="2376300" cy="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86" name="Google Shape;86;ga8abad2831_1_49"/>
          <p:cNvSpPr txBox="1"/>
          <p:nvPr/>
        </p:nvSpPr>
        <p:spPr>
          <a:xfrm>
            <a:off x="1835630" y="4762784"/>
            <a:ext cx="1512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Stimulus</a:t>
            </a:r>
            <a:endParaRPr/>
          </a:p>
        </p:txBody>
      </p:sp>
      <p:pic>
        <p:nvPicPr>
          <p:cNvPr id="87" name="Google Shape;87;ga8abad2831_1_49" descr="C:\Users\martin\AppData\Local\Microsoft\Windows\Temporary Internet Files\Content.IE5\X98KVA7G\MC900441730[1]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6358" y="4342124"/>
            <a:ext cx="1219944" cy="12199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" name="Google Shape;88;ga8abad2831_1_49"/>
          <p:cNvCxnSpPr>
            <a:stCxn id="84" idx="3"/>
            <a:endCxn id="87" idx="1"/>
          </p:cNvCxnSpPr>
          <p:nvPr/>
        </p:nvCxnSpPr>
        <p:spPr>
          <a:xfrm>
            <a:off x="5508146" y="4952109"/>
            <a:ext cx="2018100" cy="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89" name="Google Shape;89;ga8abad2831_1_49"/>
          <p:cNvSpPr txBox="1"/>
          <p:nvPr/>
        </p:nvSpPr>
        <p:spPr>
          <a:xfrm>
            <a:off x="3887858" y="5648946"/>
            <a:ext cx="1512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Environment</a:t>
            </a:r>
            <a:endParaRPr/>
          </a:p>
        </p:txBody>
      </p:sp>
      <p:sp>
        <p:nvSpPr>
          <p:cNvPr id="90" name="Google Shape;90;ga8abad2831_1_49"/>
          <p:cNvSpPr txBox="1"/>
          <p:nvPr/>
        </p:nvSpPr>
        <p:spPr>
          <a:xfrm>
            <a:off x="5796070" y="4781451"/>
            <a:ext cx="1368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/>
          </a:p>
        </p:txBody>
      </p:sp>
      <p:sp>
        <p:nvSpPr>
          <p:cNvPr id="91" name="Google Shape;91;ga8abad2831_1_49"/>
          <p:cNvSpPr txBox="1"/>
          <p:nvPr/>
        </p:nvSpPr>
        <p:spPr>
          <a:xfrm>
            <a:off x="7452254" y="5545405"/>
            <a:ext cx="1368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</a:t>
            </a:r>
            <a:endParaRPr/>
          </a:p>
        </p:txBody>
      </p:sp>
      <p:sp>
        <p:nvSpPr>
          <p:cNvPr id="92" name="Google Shape;92;ga8abad2831_1_49"/>
          <p:cNvSpPr/>
          <p:nvPr/>
        </p:nvSpPr>
        <p:spPr>
          <a:xfrm>
            <a:off x="550950" y="1238300"/>
            <a:ext cx="8042100" cy="2707200"/>
          </a:xfrm>
          <a:prstGeom prst="wedgeRectCallout">
            <a:avLst>
              <a:gd name="adj1" fmla="val 3837"/>
              <a:gd name="adj2" fmla="val 63909"/>
            </a:avLst>
          </a:prstGeom>
          <a:noFill/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640"/>
              </a:spcBef>
              <a:spcAft>
                <a:spcPts val="0"/>
              </a:spcAft>
              <a:buClr>
                <a:srgbClr val="8DC63F"/>
              </a:buClr>
              <a:buSzPts val="1600"/>
              <a:buFont typeface="Noto Sans Symbols"/>
              <a:buChar char="❑"/>
            </a:pPr>
            <a:r>
              <a:rPr lang="en-US" sz="2200">
                <a:solidFill>
                  <a:schemeClr val="dk1"/>
                </a:solidFill>
              </a:rPr>
              <a:t>system or component which needs to provide certain level of performance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8abad2831_1_8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Availability Requirement Scenario</a:t>
            </a:r>
            <a:endParaRPr/>
          </a:p>
        </p:txBody>
      </p:sp>
      <p:sp>
        <p:nvSpPr>
          <p:cNvPr id="99" name="Google Shape;99;ga8abad2831_1_87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  <p:sp>
        <p:nvSpPr>
          <p:cNvPr id="100" name="Google Shape;100;ga8abad2831_1_87"/>
          <p:cNvSpPr/>
          <p:nvPr/>
        </p:nvSpPr>
        <p:spPr>
          <a:xfrm>
            <a:off x="611494" y="4520048"/>
            <a:ext cx="792000" cy="864000"/>
          </a:xfrm>
          <a:prstGeom prst="smileyFace">
            <a:avLst>
              <a:gd name="adj" fmla="val 4653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ga8abad2831_1_87"/>
          <p:cNvSpPr txBox="1"/>
          <p:nvPr/>
        </p:nvSpPr>
        <p:spPr>
          <a:xfrm>
            <a:off x="323462" y="5504930"/>
            <a:ext cx="1368300" cy="6462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of Stimulus</a:t>
            </a:r>
            <a:endParaRPr/>
          </a:p>
        </p:txBody>
      </p:sp>
      <p:sp>
        <p:nvSpPr>
          <p:cNvPr id="102" name="Google Shape;102;ga8abad2831_1_87"/>
          <p:cNvSpPr/>
          <p:nvPr/>
        </p:nvSpPr>
        <p:spPr>
          <a:xfrm>
            <a:off x="3779846" y="4379409"/>
            <a:ext cx="1728300" cy="1145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Artifact</a:t>
            </a:r>
            <a:endParaRPr/>
          </a:p>
        </p:txBody>
      </p:sp>
      <p:cxnSp>
        <p:nvCxnSpPr>
          <p:cNvPr id="103" name="Google Shape;103;ga8abad2831_1_87"/>
          <p:cNvCxnSpPr>
            <a:stCxn id="100" idx="6"/>
            <a:endCxn id="102" idx="1"/>
          </p:cNvCxnSpPr>
          <p:nvPr/>
        </p:nvCxnSpPr>
        <p:spPr>
          <a:xfrm>
            <a:off x="1403494" y="4952048"/>
            <a:ext cx="2376300" cy="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04" name="Google Shape;104;ga8abad2831_1_87"/>
          <p:cNvSpPr txBox="1"/>
          <p:nvPr/>
        </p:nvSpPr>
        <p:spPr>
          <a:xfrm>
            <a:off x="1835630" y="4762784"/>
            <a:ext cx="1512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Stimulus</a:t>
            </a:r>
            <a:endParaRPr/>
          </a:p>
        </p:txBody>
      </p:sp>
      <p:pic>
        <p:nvPicPr>
          <p:cNvPr id="105" name="Google Shape;105;ga8abad2831_1_87" descr="C:\Users\martin\AppData\Local\Microsoft\Windows\Temporary Internet Files\Content.IE5\X98KVA7G\MC900441730[1]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6358" y="4342124"/>
            <a:ext cx="1219944" cy="12199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Google Shape;106;ga8abad2831_1_87"/>
          <p:cNvCxnSpPr>
            <a:stCxn id="102" idx="3"/>
            <a:endCxn id="105" idx="1"/>
          </p:cNvCxnSpPr>
          <p:nvPr/>
        </p:nvCxnSpPr>
        <p:spPr>
          <a:xfrm>
            <a:off x="5508146" y="4952109"/>
            <a:ext cx="2018100" cy="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07" name="Google Shape;107;ga8abad2831_1_87"/>
          <p:cNvSpPr txBox="1"/>
          <p:nvPr/>
        </p:nvSpPr>
        <p:spPr>
          <a:xfrm>
            <a:off x="3887858" y="5648946"/>
            <a:ext cx="1512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Environment</a:t>
            </a:r>
            <a:endParaRPr/>
          </a:p>
        </p:txBody>
      </p:sp>
      <p:sp>
        <p:nvSpPr>
          <p:cNvPr id="108" name="Google Shape;108;ga8abad2831_1_87"/>
          <p:cNvSpPr txBox="1"/>
          <p:nvPr/>
        </p:nvSpPr>
        <p:spPr>
          <a:xfrm>
            <a:off x="5796070" y="4781451"/>
            <a:ext cx="1368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/>
          </a:p>
        </p:txBody>
      </p:sp>
      <p:sp>
        <p:nvSpPr>
          <p:cNvPr id="109" name="Google Shape;109;ga8abad2831_1_87"/>
          <p:cNvSpPr txBox="1"/>
          <p:nvPr/>
        </p:nvSpPr>
        <p:spPr>
          <a:xfrm>
            <a:off x="7452254" y="5545405"/>
            <a:ext cx="1368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</a:t>
            </a:r>
            <a:endParaRPr/>
          </a:p>
        </p:txBody>
      </p:sp>
      <p:sp>
        <p:nvSpPr>
          <p:cNvPr id="110" name="Google Shape;110;ga8abad2831_1_87"/>
          <p:cNvSpPr/>
          <p:nvPr/>
        </p:nvSpPr>
        <p:spPr>
          <a:xfrm>
            <a:off x="550950" y="1238300"/>
            <a:ext cx="8042100" cy="2707200"/>
          </a:xfrm>
          <a:prstGeom prst="wedgeRectCallout">
            <a:avLst>
              <a:gd name="adj1" fmla="val -23069"/>
              <a:gd name="adj2" fmla="val 75697"/>
            </a:avLst>
          </a:prstGeom>
          <a:noFill/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640"/>
              </a:spcBef>
              <a:spcAft>
                <a:spcPts val="0"/>
              </a:spcAft>
              <a:buClr>
                <a:srgbClr val="8DC63F"/>
              </a:buClr>
              <a:buSzPts val="1600"/>
              <a:buFont typeface="Noto Sans Symbols"/>
              <a:buChar char="❑"/>
            </a:pPr>
            <a:r>
              <a:rPr lang="en-US" sz="2200">
                <a:solidFill>
                  <a:schemeClr val="dk1"/>
                </a:solidFill>
              </a:rPr>
              <a:t>events arriving in a given pattern</a:t>
            </a:r>
            <a:endParaRPr sz="2200"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8DC63F"/>
              </a:buClr>
              <a:buSzPts val="1600"/>
              <a:buFont typeface="Noto Sans Symbols"/>
              <a:buChar char="▪"/>
            </a:pPr>
            <a:r>
              <a:rPr lang="en-US" sz="2200">
                <a:solidFill>
                  <a:schemeClr val="dk1"/>
                </a:solidFill>
              </a:rPr>
              <a:t>periodic</a:t>
            </a:r>
            <a:endParaRPr sz="2200"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8DC63F"/>
              </a:buClr>
              <a:buSzPts val="1600"/>
              <a:buFont typeface="Noto Sans Symbols"/>
              <a:buChar char="▪"/>
            </a:pPr>
            <a:r>
              <a:rPr lang="en-US" sz="2200">
                <a:solidFill>
                  <a:schemeClr val="dk1"/>
                </a:solidFill>
              </a:rPr>
              <a:t>stochastic</a:t>
            </a:r>
            <a:endParaRPr sz="2200"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8DC63F"/>
              </a:buClr>
              <a:buSzPts val="1600"/>
              <a:buFont typeface="Noto Sans Symbols"/>
              <a:buChar char="▪"/>
            </a:pPr>
            <a:r>
              <a:rPr lang="en-US" sz="2200">
                <a:solidFill>
                  <a:schemeClr val="dk1"/>
                </a:solidFill>
              </a:rPr>
              <a:t>sporadic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8abad2831_1_10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Availability Requirement Scenario</a:t>
            </a:r>
            <a:endParaRPr/>
          </a:p>
        </p:txBody>
      </p:sp>
      <p:sp>
        <p:nvSpPr>
          <p:cNvPr id="117" name="Google Shape;117;ga8abad2831_1_104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  <p:sp>
        <p:nvSpPr>
          <p:cNvPr id="118" name="Google Shape;118;ga8abad2831_1_104"/>
          <p:cNvSpPr/>
          <p:nvPr/>
        </p:nvSpPr>
        <p:spPr>
          <a:xfrm>
            <a:off x="611494" y="4520048"/>
            <a:ext cx="792000" cy="864000"/>
          </a:xfrm>
          <a:prstGeom prst="smileyFace">
            <a:avLst>
              <a:gd name="adj" fmla="val 4653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a8abad2831_1_104"/>
          <p:cNvSpPr txBox="1"/>
          <p:nvPr/>
        </p:nvSpPr>
        <p:spPr>
          <a:xfrm>
            <a:off x="323462" y="5504930"/>
            <a:ext cx="1368300" cy="6462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of Stimulus</a:t>
            </a:r>
            <a:endParaRPr/>
          </a:p>
        </p:txBody>
      </p:sp>
      <p:sp>
        <p:nvSpPr>
          <p:cNvPr id="120" name="Google Shape;120;ga8abad2831_1_104"/>
          <p:cNvSpPr/>
          <p:nvPr/>
        </p:nvSpPr>
        <p:spPr>
          <a:xfrm>
            <a:off x="3779846" y="4379409"/>
            <a:ext cx="1728300" cy="1145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Artifact</a:t>
            </a:r>
            <a:endParaRPr/>
          </a:p>
        </p:txBody>
      </p:sp>
      <p:cxnSp>
        <p:nvCxnSpPr>
          <p:cNvPr id="121" name="Google Shape;121;ga8abad2831_1_104"/>
          <p:cNvCxnSpPr>
            <a:stCxn id="118" idx="6"/>
            <a:endCxn id="120" idx="1"/>
          </p:cNvCxnSpPr>
          <p:nvPr/>
        </p:nvCxnSpPr>
        <p:spPr>
          <a:xfrm>
            <a:off x="1403494" y="4952048"/>
            <a:ext cx="2376300" cy="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22" name="Google Shape;122;ga8abad2831_1_104"/>
          <p:cNvSpPr txBox="1"/>
          <p:nvPr/>
        </p:nvSpPr>
        <p:spPr>
          <a:xfrm>
            <a:off x="1835630" y="4762784"/>
            <a:ext cx="1512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Stimulus</a:t>
            </a:r>
            <a:endParaRPr/>
          </a:p>
        </p:txBody>
      </p:sp>
      <p:pic>
        <p:nvPicPr>
          <p:cNvPr id="123" name="Google Shape;123;ga8abad2831_1_104" descr="C:\Users\martin\AppData\Local\Microsoft\Windows\Temporary Internet Files\Content.IE5\X98KVA7G\MC900441730[1]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6358" y="4342124"/>
            <a:ext cx="1219944" cy="12199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ga8abad2831_1_104"/>
          <p:cNvCxnSpPr>
            <a:stCxn id="120" idx="3"/>
            <a:endCxn id="123" idx="1"/>
          </p:cNvCxnSpPr>
          <p:nvPr/>
        </p:nvCxnSpPr>
        <p:spPr>
          <a:xfrm>
            <a:off x="5508146" y="4952109"/>
            <a:ext cx="2018100" cy="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25" name="Google Shape;125;ga8abad2831_1_104"/>
          <p:cNvSpPr txBox="1"/>
          <p:nvPr/>
        </p:nvSpPr>
        <p:spPr>
          <a:xfrm>
            <a:off x="3887858" y="5648946"/>
            <a:ext cx="1512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Environment</a:t>
            </a:r>
            <a:endParaRPr/>
          </a:p>
        </p:txBody>
      </p:sp>
      <p:sp>
        <p:nvSpPr>
          <p:cNvPr id="126" name="Google Shape;126;ga8abad2831_1_104"/>
          <p:cNvSpPr txBox="1"/>
          <p:nvPr/>
        </p:nvSpPr>
        <p:spPr>
          <a:xfrm>
            <a:off x="5796070" y="4781451"/>
            <a:ext cx="1368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/>
          </a:p>
        </p:txBody>
      </p:sp>
      <p:sp>
        <p:nvSpPr>
          <p:cNvPr id="127" name="Google Shape;127;ga8abad2831_1_104"/>
          <p:cNvSpPr txBox="1"/>
          <p:nvPr/>
        </p:nvSpPr>
        <p:spPr>
          <a:xfrm>
            <a:off x="7452254" y="5545405"/>
            <a:ext cx="1368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</a:t>
            </a:r>
            <a:endParaRPr/>
          </a:p>
        </p:txBody>
      </p:sp>
      <p:sp>
        <p:nvSpPr>
          <p:cNvPr id="128" name="Google Shape;128;ga8abad2831_1_104"/>
          <p:cNvSpPr/>
          <p:nvPr/>
        </p:nvSpPr>
        <p:spPr>
          <a:xfrm>
            <a:off x="550950" y="1238300"/>
            <a:ext cx="8042100" cy="2707200"/>
          </a:xfrm>
          <a:prstGeom prst="wedgeRectCallout">
            <a:avLst>
              <a:gd name="adj1" fmla="val -41954"/>
              <a:gd name="adj2" fmla="val 71516"/>
            </a:avLst>
          </a:prstGeom>
          <a:noFill/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640"/>
              </a:spcBef>
              <a:spcAft>
                <a:spcPts val="0"/>
              </a:spcAft>
              <a:buClr>
                <a:srgbClr val="8DC63F"/>
              </a:buClr>
              <a:buSzPts val="1600"/>
              <a:buFont typeface="Noto Sans Symbols"/>
              <a:buChar char="❑"/>
            </a:pPr>
            <a:r>
              <a:rPr lang="en-US" sz="2200">
                <a:solidFill>
                  <a:schemeClr val="dk1"/>
                </a:solidFill>
              </a:rPr>
              <a:t>internal (other component) or external (users, other systems, passage of time) sources of the stimuli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8abad2831_1_1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Availability Requirement Scenario</a:t>
            </a:r>
            <a:endParaRPr/>
          </a:p>
        </p:txBody>
      </p:sp>
      <p:sp>
        <p:nvSpPr>
          <p:cNvPr id="135" name="Google Shape;135;ga8abad2831_1_121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  <p:sp>
        <p:nvSpPr>
          <p:cNvPr id="136" name="Google Shape;136;ga8abad2831_1_121"/>
          <p:cNvSpPr/>
          <p:nvPr/>
        </p:nvSpPr>
        <p:spPr>
          <a:xfrm>
            <a:off x="611494" y="4520048"/>
            <a:ext cx="792000" cy="864000"/>
          </a:xfrm>
          <a:prstGeom prst="smileyFace">
            <a:avLst>
              <a:gd name="adj" fmla="val 4653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a8abad2831_1_121"/>
          <p:cNvSpPr txBox="1"/>
          <p:nvPr/>
        </p:nvSpPr>
        <p:spPr>
          <a:xfrm>
            <a:off x="323462" y="5504930"/>
            <a:ext cx="1368300" cy="6462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of Stimulus</a:t>
            </a:r>
            <a:endParaRPr/>
          </a:p>
        </p:txBody>
      </p:sp>
      <p:sp>
        <p:nvSpPr>
          <p:cNvPr id="138" name="Google Shape;138;ga8abad2831_1_121"/>
          <p:cNvSpPr/>
          <p:nvPr/>
        </p:nvSpPr>
        <p:spPr>
          <a:xfrm>
            <a:off x="3779846" y="4379409"/>
            <a:ext cx="1728300" cy="1145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Artifact</a:t>
            </a:r>
            <a:endParaRPr/>
          </a:p>
        </p:txBody>
      </p:sp>
      <p:cxnSp>
        <p:nvCxnSpPr>
          <p:cNvPr id="139" name="Google Shape;139;ga8abad2831_1_121"/>
          <p:cNvCxnSpPr>
            <a:stCxn id="136" idx="6"/>
            <a:endCxn id="138" idx="1"/>
          </p:cNvCxnSpPr>
          <p:nvPr/>
        </p:nvCxnSpPr>
        <p:spPr>
          <a:xfrm>
            <a:off x="1403494" y="4952048"/>
            <a:ext cx="2376300" cy="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40" name="Google Shape;140;ga8abad2831_1_121"/>
          <p:cNvSpPr txBox="1"/>
          <p:nvPr/>
        </p:nvSpPr>
        <p:spPr>
          <a:xfrm>
            <a:off x="1835630" y="4762784"/>
            <a:ext cx="1512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Stimulus</a:t>
            </a:r>
            <a:endParaRPr/>
          </a:p>
        </p:txBody>
      </p:sp>
      <p:pic>
        <p:nvPicPr>
          <p:cNvPr id="141" name="Google Shape;141;ga8abad2831_1_121" descr="C:\Users\martin\AppData\Local\Microsoft\Windows\Temporary Internet Files\Content.IE5\X98KVA7G\MC900441730[1]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6358" y="4342124"/>
            <a:ext cx="1219944" cy="12199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Google Shape;142;ga8abad2831_1_121"/>
          <p:cNvCxnSpPr>
            <a:stCxn id="138" idx="3"/>
            <a:endCxn id="141" idx="1"/>
          </p:cNvCxnSpPr>
          <p:nvPr/>
        </p:nvCxnSpPr>
        <p:spPr>
          <a:xfrm>
            <a:off x="5508146" y="4952109"/>
            <a:ext cx="2018100" cy="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43" name="Google Shape;143;ga8abad2831_1_121"/>
          <p:cNvSpPr txBox="1"/>
          <p:nvPr/>
        </p:nvSpPr>
        <p:spPr>
          <a:xfrm>
            <a:off x="3887858" y="5648946"/>
            <a:ext cx="1512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Environment</a:t>
            </a:r>
            <a:endParaRPr/>
          </a:p>
        </p:txBody>
      </p:sp>
      <p:sp>
        <p:nvSpPr>
          <p:cNvPr id="144" name="Google Shape;144;ga8abad2831_1_121"/>
          <p:cNvSpPr txBox="1"/>
          <p:nvPr/>
        </p:nvSpPr>
        <p:spPr>
          <a:xfrm>
            <a:off x="5796070" y="4781451"/>
            <a:ext cx="1368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/>
          </a:p>
        </p:txBody>
      </p:sp>
      <p:sp>
        <p:nvSpPr>
          <p:cNvPr id="145" name="Google Shape;145;ga8abad2831_1_121"/>
          <p:cNvSpPr txBox="1"/>
          <p:nvPr/>
        </p:nvSpPr>
        <p:spPr>
          <a:xfrm>
            <a:off x="7452254" y="5545405"/>
            <a:ext cx="1368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</a:t>
            </a:r>
            <a:endParaRPr/>
          </a:p>
        </p:txBody>
      </p:sp>
      <p:sp>
        <p:nvSpPr>
          <p:cNvPr id="146" name="Google Shape;146;ga8abad2831_1_121"/>
          <p:cNvSpPr/>
          <p:nvPr/>
        </p:nvSpPr>
        <p:spPr>
          <a:xfrm>
            <a:off x="550950" y="1238300"/>
            <a:ext cx="8042100" cy="2707200"/>
          </a:xfrm>
          <a:prstGeom prst="wedgeRectCallout">
            <a:avLst>
              <a:gd name="adj1" fmla="val -1251"/>
              <a:gd name="adj2" fmla="val 114027"/>
            </a:avLst>
          </a:prstGeom>
          <a:noFill/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640"/>
              </a:spcBef>
              <a:spcAft>
                <a:spcPts val="0"/>
              </a:spcAft>
              <a:buClr>
                <a:srgbClr val="8DC63F"/>
              </a:buClr>
              <a:buSzPts val="1600"/>
              <a:buFont typeface="Noto Sans Symbols"/>
              <a:buChar char="❑"/>
            </a:pPr>
            <a:r>
              <a:rPr lang="en-US" sz="2200">
                <a:solidFill>
                  <a:schemeClr val="dk1"/>
                </a:solidFill>
              </a:rPr>
              <a:t>operational mode when the event occurs</a:t>
            </a:r>
            <a:endParaRPr sz="2200"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8DC63F"/>
              </a:buClr>
              <a:buSzPts val="1600"/>
              <a:buFont typeface="Noto Sans Symbols"/>
              <a:buChar char="▪"/>
            </a:pPr>
            <a:r>
              <a:rPr lang="en-US" sz="2200">
                <a:solidFill>
                  <a:schemeClr val="dk1"/>
                </a:solidFill>
              </a:rPr>
              <a:t>normal, emergency, peak, overload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 patičkou">
  <a:themeElements>
    <a:clrScheme name="Kancelář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ystému Office">
  <a:themeElements>
    <a:clrScheme name="Kancelář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1070</Words>
  <Application>Microsoft Office PowerPoint</Application>
  <PresentationFormat>On-screen Show (4:3)</PresentationFormat>
  <Paragraphs>244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Noto Sans Symbols</vt:lpstr>
      <vt:lpstr>S patičkou</vt:lpstr>
      <vt:lpstr>Software System Architectures (NSWI130) Performance</vt:lpstr>
      <vt:lpstr>Performance Quality Attribute</vt:lpstr>
      <vt:lpstr>Performance Quality Attribute</vt:lpstr>
      <vt:lpstr>Performance Quality Attribute</vt:lpstr>
      <vt:lpstr>Performance Requirement Scenario</vt:lpstr>
      <vt:lpstr>Availability Requirement Scenario</vt:lpstr>
      <vt:lpstr>Availability Requirement Scenario</vt:lpstr>
      <vt:lpstr>Availability Requirement Scenario</vt:lpstr>
      <vt:lpstr>Availability Requirement Scenario</vt:lpstr>
      <vt:lpstr>Availability Requirement Scenario</vt:lpstr>
      <vt:lpstr>Availability Requirement Scenario</vt:lpstr>
      <vt:lpstr>Performance Quality Attribute</vt:lpstr>
      <vt:lpstr>Performance Quality Attribute</vt:lpstr>
      <vt:lpstr>Performance Tactics</vt:lpstr>
      <vt:lpstr>Performance Tactics</vt:lpstr>
      <vt:lpstr>Control Resource Demand</vt:lpstr>
      <vt:lpstr>Control Resource Demand</vt:lpstr>
      <vt:lpstr>Control Resource Demand</vt:lpstr>
      <vt:lpstr>Control Resource Demand</vt:lpstr>
      <vt:lpstr>Control Resource Demand</vt:lpstr>
      <vt:lpstr>Control Resource Demand</vt:lpstr>
      <vt:lpstr>Control Resource Demand</vt:lpstr>
      <vt:lpstr>Control Resource Demand</vt:lpstr>
      <vt:lpstr>Control Resource Demand</vt:lpstr>
      <vt:lpstr>Control Resource Demand</vt:lpstr>
      <vt:lpstr>Control Resource Demand</vt:lpstr>
      <vt:lpstr>Manage Resources</vt:lpstr>
      <vt:lpstr>Manage Resources</vt:lpstr>
      <vt:lpstr>Manage Resources</vt:lpstr>
      <vt:lpstr>Manage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System Architectures (NSWI130) Performance</dc:title>
  <dc:creator>martin</dc:creator>
  <cp:lastModifiedBy>Martin Nečaský</cp:lastModifiedBy>
  <cp:revision>4</cp:revision>
  <dcterms:modified xsi:type="dcterms:W3CDTF">2022-11-10T11:40:41Z</dcterms:modified>
</cp:coreProperties>
</file>