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jlnXof7hw+DhWPDktpasTaRDdq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670D8A-991B-4492-83C3-5FCEEF4507B2}">
  <a:tblStyle styleId="{C2670D8A-991B-4492-83C3-5FCEEF4507B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8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b171913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ab171913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ab1719137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b1719137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ab1719137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ab17191376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b1719137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ab1719137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ab17191376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b17191376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ab17191376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ab17191376_0_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b17191376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ab17191376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ab17191376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b1719137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ab1719137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ab17191376_0_1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b17191376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ab17191376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ab17191376_0_1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b17191376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gab17191376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ab17191376_0_1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b17191376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b17191376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ab17191376_0_1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b17191376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b17191376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ab17191376_0_1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b17191376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b17191376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ab17191376_0_2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1" name="Google Shape;36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a29b4d09e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" name="Google Shape;46;ga29b4d09e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29b4d09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" name="Google Shape;53;ga29b4d09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" name="Google Shape;6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" name="Google Shape;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29b4d09e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ga29b4d09e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Úvodní snímek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3" descr="C:\Users\ani\Documents\GRAPHIC DESIGN\xml\šablona čistá-01.png"/>
          <p:cNvPicPr preferRelativeResize="0"/>
          <p:nvPr/>
        </p:nvPicPr>
        <p:blipFill rotWithShape="1">
          <a:blip r:embed="rId2">
            <a:alphaModFix/>
          </a:blip>
          <a:srcRect r="27302" b="41690"/>
          <a:stretch/>
        </p:blipFill>
        <p:spPr>
          <a:xfrm>
            <a:off x="0" y="0"/>
            <a:ext cx="5435600" cy="32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3" descr="D:\Desktop\template\xwer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2363" y="4076700"/>
            <a:ext cx="4202112" cy="2259013"/>
          </a:xfrm>
          <a:prstGeom prst="rect">
            <a:avLst/>
          </a:prstGeom>
          <a:noFill/>
          <a:ln>
            <a:noFill/>
          </a:ln>
          <a:effectLst>
            <a:outerShdw blurRad="190500" dist="38100" dir="2700000" sx="102000" sy="102000" algn="tl" rotWithShape="0">
              <a:srgbClr val="000000">
                <a:alpha val="61568"/>
              </a:srgbClr>
            </a:outerShdw>
          </a:effectLst>
        </p:spPr>
      </p:pic>
      <p:sp>
        <p:nvSpPr>
          <p:cNvPr id="21" name="Google Shape;21;p43"/>
          <p:cNvSpPr txBox="1">
            <a:spLocks noGrp="1"/>
          </p:cNvSpPr>
          <p:nvPr>
            <p:ph type="ctrTitle"/>
          </p:nvPr>
        </p:nvSpPr>
        <p:spPr>
          <a:xfrm>
            <a:off x="759600" y="1598400"/>
            <a:ext cx="7772400" cy="1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3"/>
          <p:cNvSpPr txBox="1">
            <a:spLocks noGrp="1"/>
          </p:cNvSpPr>
          <p:nvPr>
            <p:ph type="subTitle" idx="1"/>
          </p:nvPr>
        </p:nvSpPr>
        <p:spPr>
          <a:xfrm>
            <a:off x="1195200" y="3045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100"/>
              <a:buNone/>
              <a:defRPr sz="22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3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3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dpis a obsah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4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4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2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37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DC63F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2"/>
          <p:cNvGrpSpPr/>
          <p:nvPr/>
        </p:nvGrpSpPr>
        <p:grpSpPr>
          <a:xfrm>
            <a:off x="0" y="6308725"/>
            <a:ext cx="9144000" cy="576263"/>
            <a:chOff x="0" y="6309320"/>
            <a:chExt cx="9144000" cy="576064"/>
          </a:xfrm>
        </p:grpSpPr>
        <p:sp>
          <p:nvSpPr>
            <p:cNvPr id="11" name="Google Shape;11;p42"/>
            <p:cNvSpPr/>
            <p:nvPr/>
          </p:nvSpPr>
          <p:spPr>
            <a:xfrm>
              <a:off x="0" y="6309320"/>
              <a:ext cx="9144000" cy="57606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" name="Google Shape;12;p42" descr="D:\Skola\XRG grafika\XRG - XML and web eng\PNG transparentní pozadí\Logo XRG and XML -10.png"/>
            <p:cNvPicPr preferRelativeResize="0"/>
            <p:nvPr/>
          </p:nvPicPr>
          <p:blipFill rotWithShape="1">
            <a:blip r:embed="rId4">
              <a:alphaModFix/>
            </a:blip>
            <a:srcRect l="12138" t="35972" r="9219" b="48311"/>
            <a:stretch/>
          </p:blipFill>
          <p:spPr>
            <a:xfrm>
              <a:off x="225608" y="6426005"/>
              <a:ext cx="2426152" cy="3426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30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1" i="0" u="none" strike="noStrike" cap="none">
                <a:solidFill>
                  <a:srgbClr val="8DC6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2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2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DC63F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C63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42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42"/>
          <p:cNvSpPr txBox="1">
            <a:spLocks noGrp="1"/>
          </p:cNvSpPr>
          <p:nvPr>
            <p:ph type="sldNum" idx="12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42"/>
          <p:cNvPicPr preferRelativeResize="0"/>
          <p:nvPr/>
        </p:nvPicPr>
        <p:blipFill rotWithShape="1">
          <a:blip r:embed="rId5">
            <a:alphaModFix/>
          </a:blip>
          <a:srcRect l="27126" t="33051" r="32182" b="48415"/>
          <a:stretch/>
        </p:blipFill>
        <p:spPr>
          <a:xfrm>
            <a:off x="8274050" y="115888"/>
            <a:ext cx="762000" cy="2460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>
            <a:spLocks noGrp="1"/>
          </p:cNvSpPr>
          <p:nvPr>
            <p:ph type="ctrTitle"/>
          </p:nvPr>
        </p:nvSpPr>
        <p:spPr>
          <a:xfrm>
            <a:off x="759600" y="1598400"/>
            <a:ext cx="7772400" cy="1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2800"/>
              <a:t>Software System Architectures (NSWI130)</a:t>
            </a:r>
            <a:br>
              <a:rPr lang="en-US" sz="2800"/>
            </a:br>
            <a:r>
              <a:rPr lang="en-US" sz="2400"/>
              <a:t>Scalability</a:t>
            </a:r>
            <a:endParaRPr sz="2800"/>
          </a:p>
        </p:txBody>
      </p:sp>
      <p:sp>
        <p:nvSpPr>
          <p:cNvPr id="35" name="Google Shape;35;p1"/>
          <p:cNvSpPr txBox="1">
            <a:spLocks noGrp="1"/>
          </p:cNvSpPr>
          <p:nvPr>
            <p:ph type="subTitle" idx="1"/>
          </p:nvPr>
        </p:nvSpPr>
        <p:spPr>
          <a:xfrm>
            <a:off x="1195200" y="3045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Martin Nečaský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100"/>
              <a:buNone/>
            </a:pPr>
            <a:r>
              <a:rPr lang="en-US"/>
              <a:t>Faculty of Mathematics and Physics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100"/>
              <a:buNone/>
            </a:pPr>
            <a:r>
              <a:rPr lang="en-US"/>
              <a:t>Charles University in Prague</a:t>
            </a:r>
            <a:endParaRPr/>
          </a:p>
        </p:txBody>
      </p:sp>
      <p:sp>
        <p:nvSpPr>
          <p:cNvPr id="36" name="Google Shape;36;p1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Scalability Quality Attribute</a:t>
            </a:r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graphicFrame>
        <p:nvGraphicFramePr>
          <p:cNvPr id="99" name="Google Shape;99;p21"/>
          <p:cNvGraphicFramePr/>
          <p:nvPr/>
        </p:nvGraphicFramePr>
        <p:xfrm>
          <a:off x="457200" y="1470478"/>
          <a:ext cx="8229600" cy="4478800"/>
        </p:xfrm>
        <a:graphic>
          <a:graphicData uri="http://schemas.openxmlformats.org/drawingml/2006/table">
            <a:tbl>
              <a:tblPr firstRow="1" bandRow="1">
                <a:noFill/>
                <a:tableStyleId>{C2670D8A-991B-4492-83C3-5FCEEF4507B2}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9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Generic definition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handle tasks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9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Idealistic definition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keep its quality attributes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9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Practical definition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keep its availability and performance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9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Even more practical definition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keep its availability, performance and modifiability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b17191376_0_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Scalability Requirement Scenario</a:t>
            </a:r>
            <a:endParaRPr/>
          </a:p>
        </p:txBody>
      </p:sp>
      <p:sp>
        <p:nvSpPr>
          <p:cNvPr id="106" name="Google Shape;106;gab17191376_0_0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07" name="Google Shape;107;gab17191376_0_0"/>
          <p:cNvSpPr/>
          <p:nvPr/>
        </p:nvSpPr>
        <p:spPr>
          <a:xfrm>
            <a:off x="467544" y="2960948"/>
            <a:ext cx="792000" cy="864000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ab17191376_0_0"/>
          <p:cNvSpPr txBox="1"/>
          <p:nvPr/>
        </p:nvSpPr>
        <p:spPr>
          <a:xfrm>
            <a:off x="179512" y="39458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109" name="Google Shape;109;gab17191376_0_0"/>
          <p:cNvSpPr/>
          <p:nvPr/>
        </p:nvSpPr>
        <p:spPr>
          <a:xfrm>
            <a:off x="3635896" y="2820309"/>
            <a:ext cx="1728300" cy="114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110" name="Google Shape;110;gab17191376_0_0"/>
          <p:cNvCxnSpPr>
            <a:stCxn id="107" idx="6"/>
            <a:endCxn id="109" idx="1"/>
          </p:cNvCxnSpPr>
          <p:nvPr/>
        </p:nvCxnSpPr>
        <p:spPr>
          <a:xfrm>
            <a:off x="1259544" y="3392948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11" name="Google Shape;111;gab17191376_0_0"/>
          <p:cNvSpPr txBox="1"/>
          <p:nvPr/>
        </p:nvSpPr>
        <p:spPr>
          <a:xfrm>
            <a:off x="1691680" y="32036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id="112" name="Google Shape;112;gab17191376_0_0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2408" y="27830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gab17191376_0_0"/>
          <p:cNvCxnSpPr>
            <a:stCxn id="109" idx="3"/>
            <a:endCxn id="112" idx="1"/>
          </p:cNvCxnSpPr>
          <p:nvPr/>
        </p:nvCxnSpPr>
        <p:spPr>
          <a:xfrm>
            <a:off x="5364196" y="3393009"/>
            <a:ext cx="20181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14" name="Google Shape;114;gab17191376_0_0"/>
          <p:cNvSpPr txBox="1"/>
          <p:nvPr/>
        </p:nvSpPr>
        <p:spPr>
          <a:xfrm>
            <a:off x="3743908" y="40898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115" name="Google Shape;115;gab17191376_0_0"/>
          <p:cNvSpPr txBox="1"/>
          <p:nvPr/>
        </p:nvSpPr>
        <p:spPr>
          <a:xfrm>
            <a:off x="5652120" y="32223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116" name="Google Shape;116;gab17191376_0_0"/>
          <p:cNvSpPr txBox="1"/>
          <p:nvPr/>
        </p:nvSpPr>
        <p:spPr>
          <a:xfrm>
            <a:off x="7308304" y="39863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b17191376_0_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Availability Requirement Scenario</a:t>
            </a:r>
            <a:endParaRPr/>
          </a:p>
        </p:txBody>
      </p:sp>
      <p:sp>
        <p:nvSpPr>
          <p:cNvPr id="123" name="Google Shape;123;gab17191376_0_37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24" name="Google Shape;124;gab17191376_0_37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ab17191376_0_37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126" name="Google Shape;126;gab17191376_0_37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127" name="Google Shape;127;gab17191376_0_37"/>
          <p:cNvCxnSpPr>
            <a:stCxn id="124" idx="6"/>
            <a:endCxn id="126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28" name="Google Shape;128;gab17191376_0_37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id="129" name="Google Shape;129;gab17191376_0_37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gab17191376_0_37"/>
          <p:cNvCxnSpPr>
            <a:stCxn id="126" idx="3"/>
            <a:endCxn id="129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31" name="Google Shape;131;gab17191376_0_37"/>
          <p:cNvSpPr txBox="1"/>
          <p:nvPr/>
        </p:nvSpPr>
        <p:spPr>
          <a:xfrm>
            <a:off x="3887858" y="56489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132" name="Google Shape;132;gab17191376_0_37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133" name="Google Shape;133;gab17191376_0_37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  <p:sp>
        <p:nvSpPr>
          <p:cNvPr id="134" name="Google Shape;134;gab17191376_0_37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name="adj1" fmla="val 3837"/>
              <a:gd name="adj2" fmla="val 63909"/>
            </a:avLst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 dirty="0">
                <a:solidFill>
                  <a:schemeClr val="dk1"/>
                </a:solidFill>
              </a:rPr>
              <a:t>what needs to scale</a:t>
            </a:r>
            <a:r>
              <a:rPr lang="en-US" sz="2000" dirty="0">
                <a:solidFill>
                  <a:schemeClr val="dk1"/>
                </a:solidFill>
              </a:rPr>
              <a:t> (system or its part)</a:t>
            </a:r>
            <a:endParaRPr lang="en-US" sz="2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b17191376_0_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Availability Requirement Scenario</a:t>
            </a:r>
            <a:endParaRPr/>
          </a:p>
        </p:txBody>
      </p:sp>
      <p:sp>
        <p:nvSpPr>
          <p:cNvPr id="141" name="Google Shape;141;gab17191376_0_54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42" name="Google Shape;142;gab17191376_0_54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ab17191376_0_54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144" name="Google Shape;144;gab17191376_0_54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145" name="Google Shape;145;gab17191376_0_54"/>
          <p:cNvCxnSpPr>
            <a:stCxn id="142" idx="6"/>
            <a:endCxn id="144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46" name="Google Shape;146;gab17191376_0_54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id="147" name="Google Shape;147;gab17191376_0_54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gab17191376_0_54"/>
          <p:cNvCxnSpPr>
            <a:stCxn id="144" idx="3"/>
            <a:endCxn id="147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49" name="Google Shape;149;gab17191376_0_54"/>
          <p:cNvSpPr txBox="1"/>
          <p:nvPr/>
        </p:nvSpPr>
        <p:spPr>
          <a:xfrm>
            <a:off x="3887858" y="56489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150" name="Google Shape;150;gab17191376_0_54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151" name="Google Shape;151;gab17191376_0_54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  <p:sp>
        <p:nvSpPr>
          <p:cNvPr id="152" name="Google Shape;152;gab17191376_0_54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name="adj1" fmla="val -23069"/>
              <a:gd name="adj2" fmla="val 75697"/>
            </a:avLst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 dirty="0">
                <a:solidFill>
                  <a:schemeClr val="dk1"/>
                </a:solidFill>
              </a:rPr>
              <a:t>what grows (number of users or requests, amount of data, required features)</a:t>
            </a:r>
            <a:endParaRPr sz="2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b17191376_0_7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Availability Requirement Scenario</a:t>
            </a:r>
            <a:endParaRPr/>
          </a:p>
        </p:txBody>
      </p:sp>
      <p:sp>
        <p:nvSpPr>
          <p:cNvPr id="159" name="Google Shape;159;gab17191376_0_71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60" name="Google Shape;160;gab17191376_0_71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ab17191376_0_71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162" name="Google Shape;162;gab17191376_0_71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163" name="Google Shape;163;gab17191376_0_71"/>
          <p:cNvCxnSpPr>
            <a:stCxn id="160" idx="6"/>
            <a:endCxn id="162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64" name="Google Shape;164;gab17191376_0_71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id="165" name="Google Shape;165;gab17191376_0_71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gab17191376_0_71"/>
          <p:cNvCxnSpPr>
            <a:stCxn id="162" idx="3"/>
            <a:endCxn id="165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67" name="Google Shape;167;gab17191376_0_71"/>
          <p:cNvSpPr txBox="1"/>
          <p:nvPr/>
        </p:nvSpPr>
        <p:spPr>
          <a:xfrm>
            <a:off x="3887858" y="56489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168" name="Google Shape;168;gab17191376_0_71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169" name="Google Shape;169;gab17191376_0_71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  <p:sp>
        <p:nvSpPr>
          <p:cNvPr id="170" name="Google Shape;170;gab17191376_0_71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name="adj1" fmla="val -41954"/>
              <a:gd name="adj2" fmla="val 71516"/>
            </a:avLst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 dirty="0">
                <a:solidFill>
                  <a:schemeClr val="dk1"/>
                </a:solidFill>
              </a:rPr>
              <a:t>who or what is the source of growth (users base, domain complexity, functional requirements, business environment)</a:t>
            </a:r>
            <a:endParaRPr sz="2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b17191376_0_8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Availability Requirement Scenario</a:t>
            </a:r>
            <a:endParaRPr/>
          </a:p>
        </p:txBody>
      </p:sp>
      <p:sp>
        <p:nvSpPr>
          <p:cNvPr id="177" name="Google Shape;177;gab17191376_0_88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78" name="Google Shape;178;gab17191376_0_88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ab17191376_0_88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180" name="Google Shape;180;gab17191376_0_88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181" name="Google Shape;181;gab17191376_0_88"/>
          <p:cNvCxnSpPr>
            <a:stCxn id="178" idx="6"/>
            <a:endCxn id="180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82" name="Google Shape;182;gab17191376_0_88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id="183" name="Google Shape;183;gab17191376_0_88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gab17191376_0_88"/>
          <p:cNvCxnSpPr>
            <a:stCxn id="180" idx="3"/>
            <a:endCxn id="183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85" name="Google Shape;185;gab17191376_0_88"/>
          <p:cNvSpPr txBox="1"/>
          <p:nvPr/>
        </p:nvSpPr>
        <p:spPr>
          <a:xfrm>
            <a:off x="3887858" y="56489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186" name="Google Shape;186;gab17191376_0_88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187" name="Google Shape;187;gab17191376_0_88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  <p:sp>
        <p:nvSpPr>
          <p:cNvPr id="188" name="Google Shape;188;gab17191376_0_88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name="adj1" fmla="val -1251"/>
              <a:gd name="adj2" fmla="val 114027"/>
            </a:avLst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600"/>
              <a:buFont typeface="Noto Sans Symbols"/>
              <a:buChar char="❑"/>
            </a:pPr>
            <a:r>
              <a:rPr lang="en-US" sz="2200" dirty="0">
                <a:solidFill>
                  <a:schemeClr val="dk1"/>
                </a:solidFill>
              </a:rPr>
              <a:t>when the scaling needs to be done (runtime, build time, initiation time, design time …)</a:t>
            </a:r>
            <a:endParaRPr sz="2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b17191376_0_10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Availability Requirement Scenario</a:t>
            </a:r>
            <a:endParaRPr/>
          </a:p>
        </p:txBody>
      </p:sp>
      <p:sp>
        <p:nvSpPr>
          <p:cNvPr id="195" name="Google Shape;195;gab17191376_0_105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196" name="Google Shape;196;gab17191376_0_105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ab17191376_0_105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198" name="Google Shape;198;gab17191376_0_105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199" name="Google Shape;199;gab17191376_0_105"/>
          <p:cNvCxnSpPr>
            <a:stCxn id="196" idx="6"/>
            <a:endCxn id="198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00" name="Google Shape;200;gab17191376_0_105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id="201" name="Google Shape;201;gab17191376_0_105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gab17191376_0_105"/>
          <p:cNvCxnSpPr>
            <a:stCxn id="198" idx="3"/>
            <a:endCxn id="201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03" name="Google Shape;203;gab17191376_0_105"/>
          <p:cNvSpPr txBox="1"/>
          <p:nvPr/>
        </p:nvSpPr>
        <p:spPr>
          <a:xfrm>
            <a:off x="3887858" y="56489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204" name="Google Shape;204;gab17191376_0_105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205" name="Google Shape;205;gab17191376_0_105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  <p:sp>
        <p:nvSpPr>
          <p:cNvPr id="206" name="Google Shape;206;gab17191376_0_105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name="adj1" fmla="val 24555"/>
              <a:gd name="adj2" fmla="val 79879"/>
            </a:avLst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5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artifact is scaled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b17191376_0_1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Availability Requirement Scenario</a:t>
            </a:r>
            <a:endParaRPr/>
          </a:p>
        </p:txBody>
      </p:sp>
      <p:sp>
        <p:nvSpPr>
          <p:cNvPr id="213" name="Google Shape;213;gab17191376_0_122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214" name="Google Shape;214;gab17191376_0_122"/>
          <p:cNvSpPr/>
          <p:nvPr/>
        </p:nvSpPr>
        <p:spPr>
          <a:xfrm>
            <a:off x="611494" y="4520048"/>
            <a:ext cx="792000" cy="864000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ab17191376_0_122"/>
          <p:cNvSpPr txBox="1"/>
          <p:nvPr/>
        </p:nvSpPr>
        <p:spPr>
          <a:xfrm>
            <a:off x="323462" y="5504930"/>
            <a:ext cx="1368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Stimulus</a:t>
            </a:r>
            <a:endParaRPr/>
          </a:p>
        </p:txBody>
      </p:sp>
      <p:sp>
        <p:nvSpPr>
          <p:cNvPr id="216" name="Google Shape;216;gab17191376_0_122"/>
          <p:cNvSpPr/>
          <p:nvPr/>
        </p:nvSpPr>
        <p:spPr>
          <a:xfrm>
            <a:off x="3779846" y="4379409"/>
            <a:ext cx="1728300" cy="114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</a:t>
            </a:r>
            <a:endParaRPr/>
          </a:p>
        </p:txBody>
      </p:sp>
      <p:cxnSp>
        <p:nvCxnSpPr>
          <p:cNvPr id="217" name="Google Shape;217;gab17191376_0_122"/>
          <p:cNvCxnSpPr>
            <a:stCxn id="214" idx="6"/>
            <a:endCxn id="216" idx="1"/>
          </p:cNvCxnSpPr>
          <p:nvPr/>
        </p:nvCxnSpPr>
        <p:spPr>
          <a:xfrm>
            <a:off x="1403494" y="4952048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18" name="Google Shape;218;gab17191376_0_122"/>
          <p:cNvSpPr txBox="1"/>
          <p:nvPr/>
        </p:nvSpPr>
        <p:spPr>
          <a:xfrm>
            <a:off x="1835630" y="4762784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</a:t>
            </a:r>
            <a:endParaRPr/>
          </a:p>
        </p:txBody>
      </p:sp>
      <p:pic>
        <p:nvPicPr>
          <p:cNvPr id="219" name="Google Shape;219;gab17191376_0_122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6358" y="43421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gab17191376_0_122"/>
          <p:cNvCxnSpPr>
            <a:stCxn id="216" idx="3"/>
            <a:endCxn id="219" idx="1"/>
          </p:cNvCxnSpPr>
          <p:nvPr/>
        </p:nvCxnSpPr>
        <p:spPr>
          <a:xfrm>
            <a:off x="5508146" y="4952109"/>
            <a:ext cx="20181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21" name="Google Shape;221;gab17191376_0_122"/>
          <p:cNvSpPr txBox="1"/>
          <p:nvPr/>
        </p:nvSpPr>
        <p:spPr>
          <a:xfrm>
            <a:off x="3887858" y="5648946"/>
            <a:ext cx="1512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/>
          </a:p>
        </p:txBody>
      </p:sp>
      <p:sp>
        <p:nvSpPr>
          <p:cNvPr id="222" name="Google Shape;222;gab17191376_0_122"/>
          <p:cNvSpPr txBox="1"/>
          <p:nvPr/>
        </p:nvSpPr>
        <p:spPr>
          <a:xfrm>
            <a:off x="5796070" y="4781451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223" name="Google Shape;223;gab17191376_0_122"/>
          <p:cNvSpPr txBox="1"/>
          <p:nvPr/>
        </p:nvSpPr>
        <p:spPr>
          <a:xfrm>
            <a:off x="7452254" y="5545405"/>
            <a:ext cx="1368300" cy="3693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/>
          </a:p>
        </p:txBody>
      </p:sp>
      <p:sp>
        <p:nvSpPr>
          <p:cNvPr id="224" name="Google Shape;224;gab17191376_0_122"/>
          <p:cNvSpPr/>
          <p:nvPr/>
        </p:nvSpPr>
        <p:spPr>
          <a:xfrm>
            <a:off x="550950" y="1238300"/>
            <a:ext cx="8042100" cy="2707200"/>
          </a:xfrm>
          <a:prstGeom prst="wedgeRectCallout">
            <a:avLst>
              <a:gd name="adj1" fmla="val 41915"/>
              <a:gd name="adj2" fmla="val 64895"/>
            </a:avLst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640"/>
              </a:spcBef>
              <a:spcAft>
                <a:spcPts val="0"/>
              </a:spcAft>
              <a:buClr>
                <a:srgbClr val="8DC63F"/>
              </a:buClr>
              <a:buSzPts val="15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certain quality scenarios not affected</a:t>
            </a:r>
            <a:endParaRPr sz="22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Pts val="15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</a:rPr>
              <a:t>cost in time or money to scale the artifact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Scalability Quality Attribute</a:t>
            </a:r>
            <a:endParaRPr/>
          </a:p>
        </p:txBody>
      </p:sp>
      <p:sp>
        <p:nvSpPr>
          <p:cNvPr id="231" name="Google Shape;231;p23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467544" y="2960948"/>
            <a:ext cx="792088" cy="864096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3"/>
          <p:cNvSpPr txBox="1"/>
          <p:nvPr/>
        </p:nvSpPr>
        <p:spPr>
          <a:xfrm>
            <a:off x="179512" y="3945830"/>
            <a:ext cx="1368152" cy="646331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3"/>
          <p:cNvSpPr/>
          <p:nvPr/>
        </p:nvSpPr>
        <p:spPr>
          <a:xfrm>
            <a:off x="3635896" y="2820309"/>
            <a:ext cx="1728192" cy="114537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Search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p23"/>
          <p:cNvCxnSpPr>
            <a:stCxn id="232" idx="6"/>
            <a:endCxn id="234" idx="1"/>
          </p:cNvCxnSpPr>
          <p:nvPr/>
        </p:nvCxnSpPr>
        <p:spPr>
          <a:xfrm>
            <a:off x="1259632" y="3392996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236" name="Google Shape;236;p23"/>
          <p:cNvSpPr txBox="1"/>
          <p:nvPr/>
        </p:nvSpPr>
        <p:spPr>
          <a:xfrm>
            <a:off x="1691675" y="2515825"/>
            <a:ext cx="1512300" cy="17541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day average number of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requests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23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2408" y="27830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23"/>
          <p:cNvCxnSpPr>
            <a:stCxn id="234" idx="3"/>
            <a:endCxn id="237" idx="1"/>
          </p:cNvCxnSpPr>
          <p:nvPr/>
        </p:nvCxnSpPr>
        <p:spPr>
          <a:xfrm>
            <a:off x="5364088" y="3392997"/>
            <a:ext cx="20184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239" name="Google Shape;239;p23"/>
          <p:cNvSpPr txBox="1"/>
          <p:nvPr/>
        </p:nvSpPr>
        <p:spPr>
          <a:xfrm>
            <a:off x="3743908" y="4089846"/>
            <a:ext cx="1512168" cy="646331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3"/>
          <p:cNvSpPr txBox="1"/>
          <p:nvPr/>
        </p:nvSpPr>
        <p:spPr>
          <a:xfrm>
            <a:off x="5652125" y="2405773"/>
            <a:ext cx="1440000" cy="23304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search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scaled up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3"/>
          <p:cNvSpPr txBox="1"/>
          <p:nvPr/>
        </p:nvSpPr>
        <p:spPr>
          <a:xfrm>
            <a:off x="7308300" y="3986294"/>
            <a:ext cx="1440300" cy="19515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business day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scenarios not affected.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b17191376_0_16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Scalability Quality Attribute</a:t>
            </a:r>
            <a:endParaRPr/>
          </a:p>
        </p:txBody>
      </p:sp>
      <p:sp>
        <p:nvSpPr>
          <p:cNvPr id="248" name="Google Shape;248;gab17191376_0_160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249" name="Google Shape;249;gab17191376_0_160"/>
          <p:cNvSpPr/>
          <p:nvPr/>
        </p:nvSpPr>
        <p:spPr>
          <a:xfrm>
            <a:off x="467544" y="2960948"/>
            <a:ext cx="792000" cy="864000"/>
          </a:xfrm>
          <a:prstGeom prst="smileyFace">
            <a:avLst>
              <a:gd name="adj" fmla="val 4653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ab17191376_0_160"/>
          <p:cNvSpPr txBox="1"/>
          <p:nvPr/>
        </p:nvSpPr>
        <p:spPr>
          <a:xfrm>
            <a:off x="107513" y="3945825"/>
            <a:ext cx="1512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Stakeholders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ab17191376_0_160"/>
          <p:cNvSpPr/>
          <p:nvPr/>
        </p:nvSpPr>
        <p:spPr>
          <a:xfrm>
            <a:off x="3635896" y="2820309"/>
            <a:ext cx="1728300" cy="114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38" scaled="0"/>
          </a:gradFill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services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" name="Google Shape;252;gab17191376_0_160"/>
          <p:cNvCxnSpPr>
            <a:stCxn id="249" idx="6"/>
            <a:endCxn id="251" idx="1"/>
          </p:cNvCxnSpPr>
          <p:nvPr/>
        </p:nvCxnSpPr>
        <p:spPr>
          <a:xfrm>
            <a:off x="1259544" y="3392948"/>
            <a:ext cx="23763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250"/>
              </a:srgbClr>
            </a:outerShdw>
          </a:effectLst>
        </p:spPr>
      </p:cxnSp>
      <p:sp>
        <p:nvSpPr>
          <p:cNvPr id="253" name="Google Shape;253;gab17191376_0_160"/>
          <p:cNvSpPr txBox="1"/>
          <p:nvPr/>
        </p:nvSpPr>
        <p:spPr>
          <a:xfrm>
            <a:off x="1691675" y="2515825"/>
            <a:ext cx="1512300" cy="17541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Stimulus: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features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gab17191376_0_160" descr="C:\Users\martin\AppData\Local\Microsoft\Windows\Temporary Internet Files\Content.IE5\X98KVA7G\MC900441730[1]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2408" y="2783024"/>
            <a:ext cx="1219944" cy="1219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gab17191376_0_160"/>
          <p:cNvCxnSpPr>
            <a:stCxn id="251" idx="3"/>
            <a:endCxn id="254" idx="1"/>
          </p:cNvCxnSpPr>
          <p:nvPr/>
        </p:nvCxnSpPr>
        <p:spPr>
          <a:xfrm>
            <a:off x="5364196" y="3393009"/>
            <a:ext cx="2018100" cy="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250"/>
              </a:srgbClr>
            </a:outerShdw>
          </a:effectLst>
        </p:spPr>
      </p:cxnSp>
      <p:sp>
        <p:nvSpPr>
          <p:cNvPr id="256" name="Google Shape;256;gab17191376_0_160"/>
          <p:cNvSpPr txBox="1"/>
          <p:nvPr/>
        </p:nvSpPr>
        <p:spPr>
          <a:xfrm>
            <a:off x="3743908" y="4089846"/>
            <a:ext cx="1512300" cy="6462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time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ab17191376_0_160"/>
          <p:cNvSpPr txBox="1"/>
          <p:nvPr/>
        </p:nvSpPr>
        <p:spPr>
          <a:xfrm>
            <a:off x="7308300" y="3986299"/>
            <a:ext cx="1440300" cy="11454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Modifiability scenarios not affected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ab17191376_0_160"/>
          <p:cNvSpPr txBox="1"/>
          <p:nvPr/>
        </p:nvSpPr>
        <p:spPr>
          <a:xfrm>
            <a:off x="5652125" y="2405900"/>
            <a:ext cx="1440000" cy="2186100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features are added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Scalability Quality Attribute</a:t>
            </a:r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ability of system to handle tasks as the system grows </a:t>
            </a:r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b17191376_0_17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Scalability Tactics – Scalability Cube</a:t>
            </a:r>
            <a:endParaRPr/>
          </a:p>
        </p:txBody>
      </p:sp>
      <p:sp>
        <p:nvSpPr>
          <p:cNvPr id="265" name="Google Shape;265;gab17191376_0_176"/>
          <p:cNvSpPr/>
          <p:nvPr/>
        </p:nvSpPr>
        <p:spPr>
          <a:xfrm>
            <a:off x="2915816" y="1772816"/>
            <a:ext cx="3312300" cy="2880300"/>
          </a:xfrm>
          <a:prstGeom prst="cube">
            <a:avLst>
              <a:gd name="adj" fmla="val 25000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gab17191376_0_176"/>
          <p:cNvCxnSpPr/>
          <p:nvPr/>
        </p:nvCxnSpPr>
        <p:spPr>
          <a:xfrm>
            <a:off x="2411760" y="5085184"/>
            <a:ext cx="34563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7" name="Google Shape;267;gab17191376_0_176"/>
          <p:cNvCxnSpPr/>
          <p:nvPr/>
        </p:nvCxnSpPr>
        <p:spPr>
          <a:xfrm rot="10800000">
            <a:off x="2411760" y="1772880"/>
            <a:ext cx="0" cy="32763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8" name="Google Shape;268;gab17191376_0_176"/>
          <p:cNvCxnSpPr/>
          <p:nvPr/>
        </p:nvCxnSpPr>
        <p:spPr>
          <a:xfrm rot="10800000" flipH="1">
            <a:off x="5868144" y="3464880"/>
            <a:ext cx="1512300" cy="15843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9" name="Google Shape;269;gab17191376_0_176"/>
          <p:cNvSpPr txBox="1"/>
          <p:nvPr/>
        </p:nvSpPr>
        <p:spPr>
          <a:xfrm>
            <a:off x="2195741" y="5361762"/>
            <a:ext cx="3888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X-axis scaling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(horizontal scaling)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 by cloning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ab17191376_0_176"/>
          <p:cNvSpPr txBox="1"/>
          <p:nvPr/>
        </p:nvSpPr>
        <p:spPr>
          <a:xfrm>
            <a:off x="0" y="2636912"/>
            <a:ext cx="24117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Y-axis scaling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(functional decomposition)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 by splitting things that are different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ab17191376_0_176"/>
          <p:cNvSpPr txBox="1"/>
          <p:nvPr/>
        </p:nvSpPr>
        <p:spPr>
          <a:xfrm>
            <a:off x="6372200" y="3956863"/>
            <a:ext cx="26277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Z-axis scaling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(data partitioning)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 by splitting similar things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ab17191376_0_176"/>
          <p:cNvSpPr txBox="1"/>
          <p:nvPr/>
        </p:nvSpPr>
        <p:spPr>
          <a:xfrm>
            <a:off x="2375737" y="5049905"/>
            <a:ext cx="79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instance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ab17191376_0_176"/>
          <p:cNvSpPr txBox="1"/>
          <p:nvPr/>
        </p:nvSpPr>
        <p:spPr>
          <a:xfrm>
            <a:off x="5004048" y="5055567"/>
            <a:ext cx="79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instances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ab17191376_0_176"/>
          <p:cNvSpPr txBox="1"/>
          <p:nvPr/>
        </p:nvSpPr>
        <p:spPr>
          <a:xfrm>
            <a:off x="5868157" y="4797152"/>
            <a:ext cx="79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partition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ab17191376_0_176"/>
          <p:cNvSpPr txBox="1"/>
          <p:nvPr/>
        </p:nvSpPr>
        <p:spPr>
          <a:xfrm>
            <a:off x="7145191" y="3495198"/>
            <a:ext cx="79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partitions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ab17191376_0_176"/>
          <p:cNvSpPr txBox="1"/>
          <p:nvPr/>
        </p:nvSpPr>
        <p:spPr>
          <a:xfrm>
            <a:off x="1646116" y="4781885"/>
            <a:ext cx="792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monolith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ab17191376_0_176"/>
          <p:cNvSpPr txBox="1"/>
          <p:nvPr/>
        </p:nvSpPr>
        <p:spPr>
          <a:xfrm>
            <a:off x="1331640" y="1803969"/>
            <a:ext cx="1106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microservices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Scalability Cube X-axis</a:t>
            </a:r>
            <a:endParaRPr/>
          </a:p>
        </p:txBody>
      </p:sp>
      <p:sp>
        <p:nvSpPr>
          <p:cNvPr id="283" name="Google Shape;283;p25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253039" y="3032956"/>
            <a:ext cx="1224136" cy="79208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5"/>
          <p:cNvSpPr/>
          <p:nvPr/>
        </p:nvSpPr>
        <p:spPr>
          <a:xfrm>
            <a:off x="3959932" y="3032956"/>
            <a:ext cx="1224136" cy="79208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6" name="Google Shape;286;p25"/>
          <p:cNvCxnSpPr>
            <a:stCxn id="284" idx="3"/>
            <a:endCxn id="285" idx="1"/>
          </p:cNvCxnSpPr>
          <p:nvPr/>
        </p:nvCxnSpPr>
        <p:spPr>
          <a:xfrm>
            <a:off x="1477175" y="3429000"/>
            <a:ext cx="2482800" cy="0"/>
          </a:xfrm>
          <a:prstGeom prst="straightConnector1">
            <a:avLst/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7" name="Google Shape;287;p25"/>
          <p:cNvSpPr/>
          <p:nvPr/>
        </p:nvSpPr>
        <p:spPr>
          <a:xfrm>
            <a:off x="6876256" y="1857850"/>
            <a:ext cx="1224136" cy="79208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5"/>
          <p:cNvSpPr/>
          <p:nvPr/>
        </p:nvSpPr>
        <p:spPr>
          <a:xfrm>
            <a:off x="6876256" y="4033401"/>
            <a:ext cx="1224136" cy="79208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Instance 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p25"/>
          <p:cNvCxnSpPr>
            <a:stCxn id="285" idx="3"/>
            <a:endCxn id="287" idx="1"/>
          </p:cNvCxnSpPr>
          <p:nvPr/>
        </p:nvCxnSpPr>
        <p:spPr>
          <a:xfrm rot="10800000" flipH="1">
            <a:off x="5184068" y="2253900"/>
            <a:ext cx="1692300" cy="1175100"/>
          </a:xfrm>
          <a:prstGeom prst="straightConnector1">
            <a:avLst/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0" name="Google Shape;290;p25"/>
          <p:cNvCxnSpPr>
            <a:stCxn id="285" idx="3"/>
            <a:endCxn id="288" idx="1"/>
          </p:cNvCxnSpPr>
          <p:nvPr/>
        </p:nvCxnSpPr>
        <p:spPr>
          <a:xfrm>
            <a:off x="5184068" y="3429000"/>
            <a:ext cx="1692300" cy="1000500"/>
          </a:xfrm>
          <a:prstGeom prst="straightConnector1">
            <a:avLst/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1" name="Google Shape;291;p25"/>
          <p:cNvSpPr txBox="1"/>
          <p:nvPr/>
        </p:nvSpPr>
        <p:spPr>
          <a:xfrm>
            <a:off x="1835696" y="2996952"/>
            <a:ext cx="16921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5"/>
          <p:cNvSpPr/>
          <p:nvPr/>
        </p:nvSpPr>
        <p:spPr>
          <a:xfrm>
            <a:off x="6444208" y="1340768"/>
            <a:ext cx="2088232" cy="3744416"/>
          </a:xfrm>
          <a:prstGeom prst="rect">
            <a:avLst/>
          </a:prstGeom>
          <a:noFill/>
          <a:ln w="254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Identical instances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b17191376_0_19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Scalability Tactics – Scalability Cube</a:t>
            </a:r>
            <a:endParaRPr/>
          </a:p>
        </p:txBody>
      </p:sp>
      <p:sp>
        <p:nvSpPr>
          <p:cNvPr id="299" name="Google Shape;299;gab17191376_0_195"/>
          <p:cNvSpPr/>
          <p:nvPr/>
        </p:nvSpPr>
        <p:spPr>
          <a:xfrm>
            <a:off x="2915816" y="1772816"/>
            <a:ext cx="3312300" cy="2880300"/>
          </a:xfrm>
          <a:prstGeom prst="cube">
            <a:avLst>
              <a:gd name="adj" fmla="val 25000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0" name="Google Shape;300;gab17191376_0_195"/>
          <p:cNvCxnSpPr/>
          <p:nvPr/>
        </p:nvCxnSpPr>
        <p:spPr>
          <a:xfrm>
            <a:off x="2411760" y="5085184"/>
            <a:ext cx="34563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1" name="Google Shape;301;gab17191376_0_195"/>
          <p:cNvCxnSpPr/>
          <p:nvPr/>
        </p:nvCxnSpPr>
        <p:spPr>
          <a:xfrm rot="10800000">
            <a:off x="2411760" y="1772880"/>
            <a:ext cx="0" cy="32763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2" name="Google Shape;302;gab17191376_0_195"/>
          <p:cNvCxnSpPr/>
          <p:nvPr/>
        </p:nvCxnSpPr>
        <p:spPr>
          <a:xfrm rot="10800000" flipH="1">
            <a:off x="5868144" y="3464880"/>
            <a:ext cx="1512300" cy="15843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3" name="Google Shape;303;gab17191376_0_195"/>
          <p:cNvSpPr txBox="1"/>
          <p:nvPr/>
        </p:nvSpPr>
        <p:spPr>
          <a:xfrm>
            <a:off x="2195741" y="5361762"/>
            <a:ext cx="3888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X-axis scaling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(horizontal scaling)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 by cloning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ab17191376_0_195"/>
          <p:cNvSpPr txBox="1"/>
          <p:nvPr/>
        </p:nvSpPr>
        <p:spPr>
          <a:xfrm>
            <a:off x="0" y="2636912"/>
            <a:ext cx="24117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Y-axis scaling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(functional decomposition)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 by splitting things that are different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ab17191376_0_195"/>
          <p:cNvSpPr txBox="1"/>
          <p:nvPr/>
        </p:nvSpPr>
        <p:spPr>
          <a:xfrm>
            <a:off x="6372200" y="3956863"/>
            <a:ext cx="26277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Z-axis scaling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(data partitioning)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 by splitting similar things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ab17191376_0_195"/>
          <p:cNvSpPr txBox="1"/>
          <p:nvPr/>
        </p:nvSpPr>
        <p:spPr>
          <a:xfrm>
            <a:off x="2375737" y="5049905"/>
            <a:ext cx="79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instance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ab17191376_0_195"/>
          <p:cNvSpPr txBox="1"/>
          <p:nvPr/>
        </p:nvSpPr>
        <p:spPr>
          <a:xfrm>
            <a:off x="5004048" y="5055567"/>
            <a:ext cx="79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instances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ab17191376_0_195"/>
          <p:cNvSpPr txBox="1"/>
          <p:nvPr/>
        </p:nvSpPr>
        <p:spPr>
          <a:xfrm>
            <a:off x="5868157" y="4797152"/>
            <a:ext cx="79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partition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ab17191376_0_195"/>
          <p:cNvSpPr txBox="1"/>
          <p:nvPr/>
        </p:nvSpPr>
        <p:spPr>
          <a:xfrm>
            <a:off x="7145191" y="3495198"/>
            <a:ext cx="79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partitions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ab17191376_0_195"/>
          <p:cNvSpPr txBox="1"/>
          <p:nvPr/>
        </p:nvSpPr>
        <p:spPr>
          <a:xfrm>
            <a:off x="1646116" y="4781885"/>
            <a:ext cx="792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monolith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ab17191376_0_195"/>
          <p:cNvSpPr txBox="1"/>
          <p:nvPr/>
        </p:nvSpPr>
        <p:spPr>
          <a:xfrm>
            <a:off x="1331640" y="1803969"/>
            <a:ext cx="1106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microservices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"/>
          <p:cNvSpPr/>
          <p:nvPr/>
        </p:nvSpPr>
        <p:spPr>
          <a:xfrm>
            <a:off x="6444208" y="1340768"/>
            <a:ext cx="2088232" cy="3744416"/>
          </a:xfrm>
          <a:prstGeom prst="rect">
            <a:avLst/>
          </a:prstGeom>
          <a:noFill/>
          <a:ln w="25400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Identical instances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Scalability Cube Z-axis</a:t>
            </a:r>
            <a:endParaRPr/>
          </a:p>
        </p:txBody>
      </p:sp>
      <p:sp>
        <p:nvSpPr>
          <p:cNvPr id="318" name="Google Shape;318;p26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253039" y="3032956"/>
            <a:ext cx="1224136" cy="79208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6"/>
          <p:cNvSpPr/>
          <p:nvPr/>
        </p:nvSpPr>
        <p:spPr>
          <a:xfrm>
            <a:off x="3959932" y="3032956"/>
            <a:ext cx="1224136" cy="79208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1" name="Google Shape;321;p26"/>
          <p:cNvCxnSpPr>
            <a:stCxn id="319" idx="3"/>
            <a:endCxn id="320" idx="1"/>
          </p:cNvCxnSpPr>
          <p:nvPr/>
        </p:nvCxnSpPr>
        <p:spPr>
          <a:xfrm>
            <a:off x="1477175" y="3429000"/>
            <a:ext cx="2482800" cy="0"/>
          </a:xfrm>
          <a:prstGeom prst="straightConnector1">
            <a:avLst/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2" name="Google Shape;322;p26"/>
          <p:cNvSpPr/>
          <p:nvPr/>
        </p:nvSpPr>
        <p:spPr>
          <a:xfrm>
            <a:off x="6876256" y="1857850"/>
            <a:ext cx="1224136" cy="79208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Instance 1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datasets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a-d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6"/>
          <p:cNvSpPr/>
          <p:nvPr/>
        </p:nvSpPr>
        <p:spPr>
          <a:xfrm>
            <a:off x="6876256" y="4033401"/>
            <a:ext cx="1224136" cy="79208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Instance 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datasets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u-z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4" name="Google Shape;324;p26"/>
          <p:cNvCxnSpPr>
            <a:stCxn id="320" idx="3"/>
            <a:endCxn id="322" idx="1"/>
          </p:cNvCxnSpPr>
          <p:nvPr/>
        </p:nvCxnSpPr>
        <p:spPr>
          <a:xfrm rot="10800000" flipH="1">
            <a:off x="5184068" y="2253900"/>
            <a:ext cx="1692300" cy="1175100"/>
          </a:xfrm>
          <a:prstGeom prst="straightConnector1">
            <a:avLst/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5" name="Google Shape;325;p26"/>
          <p:cNvCxnSpPr>
            <a:stCxn id="320" idx="3"/>
            <a:endCxn id="323" idx="1"/>
          </p:cNvCxnSpPr>
          <p:nvPr/>
        </p:nvCxnSpPr>
        <p:spPr>
          <a:xfrm>
            <a:off x="5184068" y="3429000"/>
            <a:ext cx="1692300" cy="1000500"/>
          </a:xfrm>
          <a:prstGeom prst="straightConnector1">
            <a:avLst/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6" name="Google Shape;326;p26"/>
          <p:cNvSpPr txBox="1"/>
          <p:nvPr/>
        </p:nvSpPr>
        <p:spPr>
          <a:xfrm>
            <a:off x="1855217" y="2766787"/>
            <a:ext cx="16921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ab17191376_0_2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Scalability Tactics – Scalability Cube</a:t>
            </a:r>
            <a:endParaRPr/>
          </a:p>
        </p:txBody>
      </p:sp>
      <p:sp>
        <p:nvSpPr>
          <p:cNvPr id="333" name="Google Shape;333;gab17191376_0_213"/>
          <p:cNvSpPr/>
          <p:nvPr/>
        </p:nvSpPr>
        <p:spPr>
          <a:xfrm>
            <a:off x="2915816" y="1772816"/>
            <a:ext cx="3312300" cy="2880300"/>
          </a:xfrm>
          <a:prstGeom prst="cube">
            <a:avLst>
              <a:gd name="adj" fmla="val 25000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4" name="Google Shape;334;gab17191376_0_213"/>
          <p:cNvCxnSpPr/>
          <p:nvPr/>
        </p:nvCxnSpPr>
        <p:spPr>
          <a:xfrm>
            <a:off x="2411760" y="5085184"/>
            <a:ext cx="34563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35" name="Google Shape;335;gab17191376_0_213"/>
          <p:cNvCxnSpPr/>
          <p:nvPr/>
        </p:nvCxnSpPr>
        <p:spPr>
          <a:xfrm rot="10800000">
            <a:off x="2411760" y="1772880"/>
            <a:ext cx="0" cy="32763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36" name="Google Shape;336;gab17191376_0_213"/>
          <p:cNvCxnSpPr/>
          <p:nvPr/>
        </p:nvCxnSpPr>
        <p:spPr>
          <a:xfrm rot="10800000" flipH="1">
            <a:off x="5868144" y="3464880"/>
            <a:ext cx="1512300" cy="15843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7" name="Google Shape;337;gab17191376_0_213"/>
          <p:cNvSpPr txBox="1"/>
          <p:nvPr/>
        </p:nvSpPr>
        <p:spPr>
          <a:xfrm>
            <a:off x="2195741" y="5361762"/>
            <a:ext cx="3888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X-axis scaling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(horizontal scaling)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 by cloning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ab17191376_0_213"/>
          <p:cNvSpPr txBox="1"/>
          <p:nvPr/>
        </p:nvSpPr>
        <p:spPr>
          <a:xfrm>
            <a:off x="0" y="2636912"/>
            <a:ext cx="24117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Y-axis scaling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(functional decomposition)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 by splitting things that are different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ab17191376_0_213"/>
          <p:cNvSpPr txBox="1"/>
          <p:nvPr/>
        </p:nvSpPr>
        <p:spPr>
          <a:xfrm>
            <a:off x="6372200" y="3956863"/>
            <a:ext cx="26277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Z-axis scaling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(data partitioning)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 by splitting similar things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ab17191376_0_213"/>
          <p:cNvSpPr txBox="1"/>
          <p:nvPr/>
        </p:nvSpPr>
        <p:spPr>
          <a:xfrm>
            <a:off x="2375737" y="5049905"/>
            <a:ext cx="79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instance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ab17191376_0_213"/>
          <p:cNvSpPr txBox="1"/>
          <p:nvPr/>
        </p:nvSpPr>
        <p:spPr>
          <a:xfrm>
            <a:off x="5004048" y="5055567"/>
            <a:ext cx="79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instances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ab17191376_0_213"/>
          <p:cNvSpPr txBox="1"/>
          <p:nvPr/>
        </p:nvSpPr>
        <p:spPr>
          <a:xfrm>
            <a:off x="5868157" y="4797152"/>
            <a:ext cx="79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partition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ab17191376_0_213"/>
          <p:cNvSpPr txBox="1"/>
          <p:nvPr/>
        </p:nvSpPr>
        <p:spPr>
          <a:xfrm>
            <a:off x="7145191" y="3495198"/>
            <a:ext cx="79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partitions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ab17191376_0_213"/>
          <p:cNvSpPr txBox="1"/>
          <p:nvPr/>
        </p:nvSpPr>
        <p:spPr>
          <a:xfrm>
            <a:off x="1646116" y="4781885"/>
            <a:ext cx="792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monolith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ab17191376_0_213"/>
          <p:cNvSpPr txBox="1"/>
          <p:nvPr/>
        </p:nvSpPr>
        <p:spPr>
          <a:xfrm>
            <a:off x="1331640" y="1803969"/>
            <a:ext cx="1106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microservices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Scalability Cube Y-axis</a:t>
            </a:r>
            <a:endParaRPr/>
          </a:p>
        </p:txBody>
      </p:sp>
      <p:sp>
        <p:nvSpPr>
          <p:cNvPr id="351" name="Google Shape;351;p27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352" name="Google Shape;352;p27"/>
          <p:cNvSpPr/>
          <p:nvPr/>
        </p:nvSpPr>
        <p:spPr>
          <a:xfrm>
            <a:off x="1979712" y="3073965"/>
            <a:ext cx="1224136" cy="79208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7"/>
          <p:cNvSpPr/>
          <p:nvPr/>
        </p:nvSpPr>
        <p:spPr>
          <a:xfrm>
            <a:off x="5292080" y="1916832"/>
            <a:ext cx="1512168" cy="93610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 registrations service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7"/>
          <p:cNvSpPr/>
          <p:nvPr/>
        </p:nvSpPr>
        <p:spPr>
          <a:xfrm>
            <a:off x="5292080" y="3001957"/>
            <a:ext cx="1512168" cy="93610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 examinations service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7"/>
          <p:cNvSpPr/>
          <p:nvPr/>
        </p:nvSpPr>
        <p:spPr>
          <a:xfrm>
            <a:off x="5292080" y="4087082"/>
            <a:ext cx="1512168" cy="93610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Healthcare reporting service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6" name="Google Shape;356;p27"/>
          <p:cNvCxnSpPr>
            <a:stCxn id="352" idx="3"/>
            <a:endCxn id="353" idx="1"/>
          </p:cNvCxnSpPr>
          <p:nvPr/>
        </p:nvCxnSpPr>
        <p:spPr>
          <a:xfrm rot="10800000" flipH="1">
            <a:off x="3203848" y="2384909"/>
            <a:ext cx="2088300" cy="1085100"/>
          </a:xfrm>
          <a:prstGeom prst="straightConnector1">
            <a:avLst/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7" name="Google Shape;357;p27"/>
          <p:cNvCxnSpPr>
            <a:stCxn id="352" idx="3"/>
            <a:endCxn id="354" idx="1"/>
          </p:cNvCxnSpPr>
          <p:nvPr/>
        </p:nvCxnSpPr>
        <p:spPr>
          <a:xfrm>
            <a:off x="3203848" y="3470009"/>
            <a:ext cx="2088300" cy="0"/>
          </a:xfrm>
          <a:prstGeom prst="straightConnector1">
            <a:avLst/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8" name="Google Shape;358;p27"/>
          <p:cNvCxnSpPr>
            <a:stCxn id="352" idx="3"/>
            <a:endCxn id="355" idx="1"/>
          </p:cNvCxnSpPr>
          <p:nvPr/>
        </p:nvCxnSpPr>
        <p:spPr>
          <a:xfrm>
            <a:off x="3203848" y="3470009"/>
            <a:ext cx="2088300" cy="1085100"/>
          </a:xfrm>
          <a:prstGeom prst="straightConnector1">
            <a:avLst/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Scalability Cube X,Y, Z-axis</a:t>
            </a:r>
            <a:endParaRPr/>
          </a:p>
        </p:txBody>
      </p:sp>
      <p:sp>
        <p:nvSpPr>
          <p:cNvPr id="364" name="Google Shape;364;p28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  <p:sp>
        <p:nvSpPr>
          <p:cNvPr id="365" name="Google Shape;365;p28"/>
          <p:cNvSpPr/>
          <p:nvPr/>
        </p:nvSpPr>
        <p:spPr>
          <a:xfrm>
            <a:off x="539552" y="3177567"/>
            <a:ext cx="1224136" cy="79208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8"/>
          <p:cNvSpPr/>
          <p:nvPr/>
        </p:nvSpPr>
        <p:spPr>
          <a:xfrm>
            <a:off x="2612778" y="1269950"/>
            <a:ext cx="1512168" cy="93610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 registrations service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8"/>
          <p:cNvSpPr/>
          <p:nvPr/>
        </p:nvSpPr>
        <p:spPr>
          <a:xfrm>
            <a:off x="2627784" y="3105559"/>
            <a:ext cx="1512168" cy="93610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 examinations service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8"/>
          <p:cNvSpPr/>
          <p:nvPr/>
        </p:nvSpPr>
        <p:spPr>
          <a:xfrm>
            <a:off x="2627784" y="4941168"/>
            <a:ext cx="1512168" cy="93610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Healthcare reporting service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9" name="Google Shape;369;p28"/>
          <p:cNvCxnSpPr>
            <a:stCxn id="365" idx="3"/>
            <a:endCxn id="366" idx="1"/>
          </p:cNvCxnSpPr>
          <p:nvPr/>
        </p:nvCxnSpPr>
        <p:spPr>
          <a:xfrm rot="10800000" flipH="1">
            <a:off x="1763688" y="1737911"/>
            <a:ext cx="849000" cy="1835700"/>
          </a:xfrm>
          <a:prstGeom prst="straightConnector1">
            <a:avLst/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0" name="Google Shape;370;p28"/>
          <p:cNvCxnSpPr>
            <a:stCxn id="365" idx="3"/>
            <a:endCxn id="367" idx="1"/>
          </p:cNvCxnSpPr>
          <p:nvPr/>
        </p:nvCxnSpPr>
        <p:spPr>
          <a:xfrm>
            <a:off x="1763688" y="3573611"/>
            <a:ext cx="864000" cy="0"/>
          </a:xfrm>
          <a:prstGeom prst="straightConnector1">
            <a:avLst/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1" name="Google Shape;371;p28"/>
          <p:cNvCxnSpPr>
            <a:stCxn id="365" idx="3"/>
            <a:endCxn id="368" idx="1"/>
          </p:cNvCxnSpPr>
          <p:nvPr/>
        </p:nvCxnSpPr>
        <p:spPr>
          <a:xfrm>
            <a:off x="1763688" y="3573611"/>
            <a:ext cx="864000" cy="1835700"/>
          </a:xfrm>
          <a:prstGeom prst="straightConnector1">
            <a:avLst/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2" name="Google Shape;372;p28"/>
          <p:cNvSpPr/>
          <p:nvPr/>
        </p:nvSpPr>
        <p:spPr>
          <a:xfrm>
            <a:off x="5220072" y="1341958"/>
            <a:ext cx="1440160" cy="79208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Registrations load balancer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3" name="Google Shape;373;p28"/>
          <p:cNvCxnSpPr>
            <a:stCxn id="366" idx="3"/>
            <a:endCxn id="372" idx="1"/>
          </p:cNvCxnSpPr>
          <p:nvPr/>
        </p:nvCxnSpPr>
        <p:spPr>
          <a:xfrm>
            <a:off x="4124946" y="1738002"/>
            <a:ext cx="1095000" cy="0"/>
          </a:xfrm>
          <a:prstGeom prst="straightConnector1">
            <a:avLst/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4" name="Google Shape;374;p28"/>
          <p:cNvSpPr/>
          <p:nvPr/>
        </p:nvSpPr>
        <p:spPr>
          <a:xfrm>
            <a:off x="7347262" y="1113079"/>
            <a:ext cx="792088" cy="45775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PRS1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8"/>
          <p:cNvSpPr/>
          <p:nvPr/>
        </p:nvSpPr>
        <p:spPr>
          <a:xfrm>
            <a:off x="7345743" y="1840090"/>
            <a:ext cx="792088" cy="45775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PRSN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6" name="Google Shape;376;p28"/>
          <p:cNvCxnSpPr>
            <a:stCxn id="372" idx="3"/>
            <a:endCxn id="374" idx="1"/>
          </p:cNvCxnSpPr>
          <p:nvPr/>
        </p:nvCxnSpPr>
        <p:spPr>
          <a:xfrm rot="10800000" flipH="1">
            <a:off x="6660232" y="1342002"/>
            <a:ext cx="687000" cy="396000"/>
          </a:xfrm>
          <a:prstGeom prst="straightConnector1">
            <a:avLst/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7" name="Google Shape;377;p28"/>
          <p:cNvCxnSpPr>
            <a:stCxn id="372" idx="3"/>
            <a:endCxn id="375" idx="1"/>
          </p:cNvCxnSpPr>
          <p:nvPr/>
        </p:nvCxnSpPr>
        <p:spPr>
          <a:xfrm>
            <a:off x="6660232" y="1738002"/>
            <a:ext cx="685500" cy="330900"/>
          </a:xfrm>
          <a:prstGeom prst="straightConnector1">
            <a:avLst/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8" name="Google Shape;378;p28"/>
          <p:cNvSpPr/>
          <p:nvPr/>
        </p:nvSpPr>
        <p:spPr>
          <a:xfrm>
            <a:off x="5250084" y="3177567"/>
            <a:ext cx="1440160" cy="79208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Examinations router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9" name="Google Shape;379;p28"/>
          <p:cNvCxnSpPr>
            <a:endCxn id="378" idx="1"/>
          </p:cNvCxnSpPr>
          <p:nvPr/>
        </p:nvCxnSpPr>
        <p:spPr>
          <a:xfrm>
            <a:off x="4155084" y="3573611"/>
            <a:ext cx="1095000" cy="0"/>
          </a:xfrm>
          <a:prstGeom prst="straightConnector1">
            <a:avLst/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0" name="Google Shape;380;p28"/>
          <p:cNvSpPr/>
          <p:nvPr/>
        </p:nvSpPr>
        <p:spPr>
          <a:xfrm>
            <a:off x="7377274" y="2948688"/>
            <a:ext cx="792088" cy="45775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8"/>
          <p:cNvSpPr/>
          <p:nvPr/>
        </p:nvSpPr>
        <p:spPr>
          <a:xfrm>
            <a:off x="7375755" y="3675699"/>
            <a:ext cx="792088" cy="45775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2" name="Google Shape;382;p28"/>
          <p:cNvCxnSpPr>
            <a:stCxn id="378" idx="3"/>
            <a:endCxn id="380" idx="1"/>
          </p:cNvCxnSpPr>
          <p:nvPr/>
        </p:nvCxnSpPr>
        <p:spPr>
          <a:xfrm rot="10800000" flipH="1">
            <a:off x="6690244" y="3177611"/>
            <a:ext cx="687000" cy="396000"/>
          </a:xfrm>
          <a:prstGeom prst="straightConnector1">
            <a:avLst/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3" name="Google Shape;383;p28"/>
          <p:cNvCxnSpPr>
            <a:stCxn id="378" idx="3"/>
            <a:endCxn id="381" idx="1"/>
          </p:cNvCxnSpPr>
          <p:nvPr/>
        </p:nvCxnSpPr>
        <p:spPr>
          <a:xfrm>
            <a:off x="6690244" y="3573611"/>
            <a:ext cx="685500" cy="330900"/>
          </a:xfrm>
          <a:prstGeom prst="straightConnector1">
            <a:avLst/>
          </a:prstGeom>
          <a:noFill/>
          <a:ln w="9525" cap="flat" cmpd="sng">
            <a:solidFill>
              <a:srgbClr val="97B853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a29b4d09e2_0_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Scalability Quality Attribute</a:t>
            </a:r>
            <a:endParaRPr/>
          </a:p>
        </p:txBody>
      </p:sp>
      <p:sp>
        <p:nvSpPr>
          <p:cNvPr id="49" name="Google Shape;49;ga29b4d09e2_0_6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>
                <a:solidFill>
                  <a:srgbClr val="BFBFBF"/>
                </a:solidFill>
              </a:rPr>
              <a:t>ability of system to handle tasks as the </a:t>
            </a:r>
            <a:r>
              <a:rPr lang="en-US">
                <a:solidFill>
                  <a:srgbClr val="000000"/>
                </a:solidFill>
              </a:rPr>
              <a:t>system grows</a:t>
            </a:r>
            <a:r>
              <a:rPr lang="en-US"/>
              <a:t> </a:t>
            </a:r>
            <a:endParaRPr/>
          </a:p>
        </p:txBody>
      </p:sp>
      <p:sp>
        <p:nvSpPr>
          <p:cNvPr id="50" name="Google Shape;50;ga29b4d09e2_0_6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a29b4d09e2_0_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Scalability Quality Attribute</a:t>
            </a:r>
            <a:endParaRPr/>
          </a:p>
        </p:txBody>
      </p:sp>
      <p:sp>
        <p:nvSpPr>
          <p:cNvPr id="56" name="Google Shape;56;ga29b4d09e2_0_0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>
                <a:solidFill>
                  <a:srgbClr val="BFBFBF"/>
                </a:solidFill>
              </a:rPr>
              <a:t>ability of system to handle tasks as the </a:t>
            </a:r>
            <a:r>
              <a:rPr lang="en-US"/>
              <a:t>system grows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system growth = increasing number/volume of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users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requests per time period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data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required features</a:t>
            </a:r>
            <a:endParaRPr/>
          </a:p>
        </p:txBody>
      </p:sp>
      <p:sp>
        <p:nvSpPr>
          <p:cNvPr id="57" name="Google Shape;57;ga29b4d09e2_0_0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Scalability Quality Attribute</a:t>
            </a:r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>
                <a:solidFill>
                  <a:srgbClr val="BFBFBF"/>
                </a:solidFill>
              </a:rPr>
              <a:t>ability of system to </a:t>
            </a:r>
            <a:r>
              <a:rPr lang="en-US"/>
              <a:t>handle tasks</a:t>
            </a:r>
            <a:r>
              <a:rPr lang="en-US">
                <a:solidFill>
                  <a:srgbClr val="BFBFBF"/>
                </a:solidFill>
              </a:rPr>
              <a:t> as the system grows</a:t>
            </a:r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Scalability Quality Attribute</a:t>
            </a:r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>
                <a:solidFill>
                  <a:srgbClr val="BFBFBF"/>
                </a:solidFill>
              </a:rPr>
              <a:t>ability of system to </a:t>
            </a:r>
            <a:r>
              <a:rPr lang="en-US"/>
              <a:t>handle tasks</a:t>
            </a:r>
            <a:r>
              <a:rPr lang="en-US">
                <a:solidFill>
                  <a:srgbClr val="BFBFBF"/>
                </a:solidFill>
              </a:rPr>
              <a:t> as the system grows in size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>
                <a:solidFill>
                  <a:srgbClr val="BFBFBF"/>
                </a:solidFill>
              </a:rPr>
              <a:t>ability of system to </a:t>
            </a:r>
            <a:r>
              <a:rPr lang="en-US"/>
              <a:t>keep its quality attributes </a:t>
            </a:r>
            <a:r>
              <a:rPr lang="en-US">
                <a:solidFill>
                  <a:srgbClr val="BFBFBF"/>
                </a:solidFill>
              </a:rPr>
              <a:t>as the system grows in size</a:t>
            </a:r>
            <a:endParaRPr/>
          </a:p>
          <a:p>
            <a:pPr marL="342900" lvl="0" indent="-2413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None/>
            </a:pPr>
            <a:endParaRPr>
              <a:solidFill>
                <a:srgbClr val="BFBFBF"/>
              </a:solidFill>
            </a:endParaRPr>
          </a:p>
        </p:txBody>
      </p:sp>
      <p:sp>
        <p:nvSpPr>
          <p:cNvPr id="71" name="Google Shape;71;p18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Scalability Quality Attribute</a:t>
            </a:r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>
                <a:solidFill>
                  <a:srgbClr val="BFBFBF"/>
                </a:solidFill>
              </a:rPr>
              <a:t>ability of system to </a:t>
            </a:r>
            <a:r>
              <a:rPr lang="en-US"/>
              <a:t>handle tasks</a:t>
            </a:r>
            <a:r>
              <a:rPr lang="en-US">
                <a:solidFill>
                  <a:srgbClr val="BFBFBF"/>
                </a:solidFill>
              </a:rPr>
              <a:t> as the system grows in size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>
                <a:solidFill>
                  <a:srgbClr val="BFBFBF"/>
                </a:solidFill>
              </a:rPr>
              <a:t>ability of system to </a:t>
            </a:r>
            <a:r>
              <a:rPr lang="en-US"/>
              <a:t>keep its quality attributes </a:t>
            </a:r>
            <a:r>
              <a:rPr lang="en-US">
                <a:solidFill>
                  <a:srgbClr val="BFBFBF"/>
                </a:solidFill>
              </a:rPr>
              <a:t>as the system grows in size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>
                <a:solidFill>
                  <a:srgbClr val="BFBFBF"/>
                </a:solidFill>
              </a:rPr>
              <a:t>ability of system to </a:t>
            </a:r>
            <a:r>
              <a:rPr lang="en-US"/>
              <a:t>keep its performance </a:t>
            </a:r>
            <a:r>
              <a:rPr lang="en-US">
                <a:solidFill>
                  <a:srgbClr val="BFBFBF"/>
                </a:solidFill>
              </a:rPr>
              <a:t>as the system grows in size</a:t>
            </a:r>
            <a:endParaRPr/>
          </a:p>
          <a:p>
            <a:pPr marL="342900" lvl="0" indent="-2413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None/>
            </a:pPr>
            <a:endParaRPr>
              <a:solidFill>
                <a:srgbClr val="BFBFBF"/>
              </a:solidFill>
            </a:endParaRPr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Scalability Quality Attribute</a:t>
            </a:r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>
                <a:solidFill>
                  <a:srgbClr val="BFBFBF"/>
                </a:solidFill>
              </a:rPr>
              <a:t>ability of system to </a:t>
            </a:r>
            <a:r>
              <a:rPr lang="en-US"/>
              <a:t>handle tasks</a:t>
            </a:r>
            <a:r>
              <a:rPr lang="en-US">
                <a:solidFill>
                  <a:srgbClr val="BFBFBF"/>
                </a:solidFill>
              </a:rPr>
              <a:t> as the system grows in size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>
                <a:solidFill>
                  <a:srgbClr val="BFBFBF"/>
                </a:solidFill>
              </a:rPr>
              <a:t>ability of system to </a:t>
            </a:r>
            <a:r>
              <a:rPr lang="en-US"/>
              <a:t>keep its quality attributes </a:t>
            </a:r>
            <a:r>
              <a:rPr lang="en-US">
                <a:solidFill>
                  <a:srgbClr val="BFBFBF"/>
                </a:solidFill>
              </a:rPr>
              <a:t>as the system grows in size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>
                <a:solidFill>
                  <a:srgbClr val="BFBFBF"/>
                </a:solidFill>
              </a:rPr>
              <a:t>ability of system to </a:t>
            </a:r>
            <a:r>
              <a:rPr lang="en-US"/>
              <a:t>keep its performance </a:t>
            </a:r>
            <a:r>
              <a:rPr lang="en-US">
                <a:solidFill>
                  <a:srgbClr val="BFBFBF"/>
                </a:solidFill>
              </a:rPr>
              <a:t>as the system grows in size</a:t>
            </a:r>
            <a:endParaRPr>
              <a:solidFill>
                <a:srgbClr val="BFBFBF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>
                <a:solidFill>
                  <a:srgbClr val="BFBFBF"/>
                </a:solidFill>
              </a:rPr>
              <a:t>ability of system to </a:t>
            </a:r>
            <a:r>
              <a:rPr lang="en-US"/>
              <a:t>keep its availability and performance </a:t>
            </a:r>
            <a:r>
              <a:rPr lang="en-US">
                <a:solidFill>
                  <a:srgbClr val="BFBFBF"/>
                </a:solidFill>
              </a:rPr>
              <a:t>as the system grows in size</a:t>
            </a:r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29b4d09e2_0_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Scalability Quality Attribute</a:t>
            </a:r>
            <a:endParaRPr/>
          </a:p>
        </p:txBody>
      </p:sp>
      <p:sp>
        <p:nvSpPr>
          <p:cNvPr id="91" name="Google Shape;91;ga29b4d09e2_0_12"/>
          <p:cNvSpPr txBox="1">
            <a:spLocks noGrp="1"/>
          </p:cNvSpPr>
          <p:nvPr>
            <p:ph type="body" idx="1"/>
          </p:nvPr>
        </p:nvSpPr>
        <p:spPr>
          <a:xfrm>
            <a:off x="457200" y="1125538"/>
            <a:ext cx="8229600" cy="50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-US">
                <a:solidFill>
                  <a:srgbClr val="BFBFBF"/>
                </a:solidFill>
              </a:rPr>
              <a:t>ability of system to </a:t>
            </a:r>
            <a:r>
              <a:rPr lang="en-US"/>
              <a:t>handle tasks</a:t>
            </a:r>
            <a:r>
              <a:rPr lang="en-US">
                <a:solidFill>
                  <a:srgbClr val="BFBFBF"/>
                </a:solidFill>
              </a:rPr>
              <a:t> as the system grows in size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>
                <a:solidFill>
                  <a:srgbClr val="BFBFBF"/>
                </a:solidFill>
              </a:rPr>
              <a:t>ability of system to </a:t>
            </a:r>
            <a:r>
              <a:rPr lang="en-US"/>
              <a:t>keep its quality attributes </a:t>
            </a:r>
            <a:r>
              <a:rPr lang="en-US">
                <a:solidFill>
                  <a:srgbClr val="BFBFBF"/>
                </a:solidFill>
              </a:rPr>
              <a:t>as the system grows in size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>
                <a:solidFill>
                  <a:srgbClr val="BFBFBF"/>
                </a:solidFill>
              </a:rPr>
              <a:t>ability of system to </a:t>
            </a:r>
            <a:r>
              <a:rPr lang="en-US"/>
              <a:t>keep its performance </a:t>
            </a:r>
            <a:r>
              <a:rPr lang="en-US">
                <a:solidFill>
                  <a:srgbClr val="BFBFBF"/>
                </a:solidFill>
              </a:rPr>
              <a:t>as the system grows in size</a:t>
            </a:r>
            <a:endParaRPr>
              <a:solidFill>
                <a:srgbClr val="BFBFBF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>
                <a:solidFill>
                  <a:srgbClr val="BFBFBF"/>
                </a:solidFill>
              </a:rPr>
              <a:t>ability of system to </a:t>
            </a:r>
            <a:r>
              <a:rPr lang="en-US"/>
              <a:t>keep its availability and performance </a:t>
            </a:r>
            <a:r>
              <a:rPr lang="en-US">
                <a:solidFill>
                  <a:srgbClr val="BFBFBF"/>
                </a:solidFill>
              </a:rPr>
              <a:t>as the system grows in size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Char char="❑"/>
            </a:pPr>
            <a:r>
              <a:rPr lang="en-US">
                <a:solidFill>
                  <a:srgbClr val="BFBFBF"/>
                </a:solidFill>
              </a:rPr>
              <a:t>ability of system to </a:t>
            </a:r>
            <a:r>
              <a:rPr lang="en-US"/>
              <a:t>keep its availability, performance and modifiability </a:t>
            </a:r>
            <a:r>
              <a:rPr lang="en-US">
                <a:solidFill>
                  <a:srgbClr val="BFBFBF"/>
                </a:solidFill>
              </a:rPr>
              <a:t>as the system grows in size</a:t>
            </a:r>
            <a:endParaRPr/>
          </a:p>
        </p:txBody>
      </p:sp>
      <p:sp>
        <p:nvSpPr>
          <p:cNvPr id="92" name="Google Shape;92;ga29b4d09e2_0_12"/>
          <p:cNvSpPr txBox="1">
            <a:spLocks noGrp="1"/>
          </p:cNvSpPr>
          <p:nvPr>
            <p:ph type="ftr" idx="11"/>
          </p:nvPr>
        </p:nvSpPr>
        <p:spPr>
          <a:xfrm>
            <a:off x="2771775" y="6308725"/>
            <a:ext cx="55023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NSWI130 - Software System Architecture (NSWI130)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 patičkou">
  <a:themeElements>
    <a:clrScheme name="Kancelář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959</Words>
  <Application>Microsoft Office PowerPoint</Application>
  <PresentationFormat>On-screen Show (4:3)</PresentationFormat>
  <Paragraphs>242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Noto Sans Symbols</vt:lpstr>
      <vt:lpstr>S patičkou</vt:lpstr>
      <vt:lpstr>Software System Architectures (NSWI130) Scalability</vt:lpstr>
      <vt:lpstr>Scalability Quality Attribute</vt:lpstr>
      <vt:lpstr>Scalability Quality Attribute</vt:lpstr>
      <vt:lpstr>Scalability Quality Attribute</vt:lpstr>
      <vt:lpstr>Scalability Quality Attribute</vt:lpstr>
      <vt:lpstr>Scalability Quality Attribute</vt:lpstr>
      <vt:lpstr>Scalability Quality Attribute</vt:lpstr>
      <vt:lpstr>Scalability Quality Attribute</vt:lpstr>
      <vt:lpstr>Scalability Quality Attribute</vt:lpstr>
      <vt:lpstr>Scalability Quality Attribute</vt:lpstr>
      <vt:lpstr>Scalability Requirement Scenario</vt:lpstr>
      <vt:lpstr>Availability Requirement Scenario</vt:lpstr>
      <vt:lpstr>Availability Requirement Scenario</vt:lpstr>
      <vt:lpstr>Availability Requirement Scenario</vt:lpstr>
      <vt:lpstr>Availability Requirement Scenario</vt:lpstr>
      <vt:lpstr>Availability Requirement Scenario</vt:lpstr>
      <vt:lpstr>Availability Requirement Scenario</vt:lpstr>
      <vt:lpstr>Scalability Quality Attribute</vt:lpstr>
      <vt:lpstr>Scalability Quality Attribute</vt:lpstr>
      <vt:lpstr>Scalability Tactics – Scalability Cube</vt:lpstr>
      <vt:lpstr>Scalability Cube X-axis</vt:lpstr>
      <vt:lpstr>Scalability Tactics – Scalability Cube</vt:lpstr>
      <vt:lpstr>Scalability Cube Z-axis</vt:lpstr>
      <vt:lpstr>Scalability Tactics – Scalability Cube</vt:lpstr>
      <vt:lpstr>Scalability Cube Y-axis</vt:lpstr>
      <vt:lpstr>Scalability Cube X,Y, Z-axis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System Architectures (NSWI130) Scalability</dc:title>
  <dc:creator>martin</dc:creator>
  <cp:lastModifiedBy>Martin Nečaský</cp:lastModifiedBy>
  <cp:revision>2</cp:revision>
  <dcterms:modified xsi:type="dcterms:W3CDTF">2022-11-10T14:37:12Z</dcterms:modified>
</cp:coreProperties>
</file>