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B/krRMeHQn9YJUgeEt5/3Nm3K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b388b5f1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ab388b5f1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ab388b5f11_0_1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b388b5f1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ab388b5f1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ab388b5f11_0_2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b388b5f1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ab388b5f1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ab388b5f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gab388b5f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nonrepudiation – neodvolatelnost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confidentiality – utajení</a:t>
            </a:r>
            <a:endParaRPr/>
          </a:p>
        </p:txBody>
      </p:sp>
      <p:sp>
        <p:nvSpPr>
          <p:cNvPr id="40" name="Google Shape;40;gab388b5f1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ab388b5f1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ab388b5f1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nonrepudiation – neodvolatelnost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confidentiality – utajení</a:t>
            </a:r>
            <a:endParaRPr/>
          </a:p>
        </p:txBody>
      </p:sp>
      <p:sp>
        <p:nvSpPr>
          <p:cNvPr id="48" name="Google Shape;48;gab388b5f11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b388b5f1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ab388b5f1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nonrepudiation – neodvolatelnost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confidentiality – utajení</a:t>
            </a:r>
            <a:endParaRPr/>
          </a:p>
        </p:txBody>
      </p:sp>
      <p:sp>
        <p:nvSpPr>
          <p:cNvPr id="56" name="Google Shape;56;gab388b5f11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388b5f1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ab388b5f1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ab388b5f11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b388b5f1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ab388b5f1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ab388b5f11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b388b5f1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ab388b5f1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ab388b5f11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b388b5f1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ab388b5f1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ab388b5f11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b388b5f1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ab388b5f1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ab388b5f11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3" descr="C:\Users\ani\Documents\GRAPHIC DESIGN\xml\šablona čistá-01.png"/>
          <p:cNvPicPr preferRelativeResize="0"/>
          <p:nvPr/>
        </p:nvPicPr>
        <p:blipFill rotWithShape="1">
          <a:blip r:embed="rId2">
            <a:alphaModFix/>
          </a:blip>
          <a:srcRect r="27302" b="4169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3" descr="D:\Desktop\template\xwer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sx="102000" sy="102000" algn="tl" rotWithShape="0">
              <a:srgbClr val="000000">
                <a:alpha val="61568"/>
              </a:srgbClr>
            </a:outerShdw>
          </a:effectLst>
        </p:spPr>
      </p:pic>
      <p:sp>
        <p:nvSpPr>
          <p:cNvPr id="21" name="Google Shape;21;p43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  <a:defRPr sz="2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2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2"/>
          <p:cNvGrpSpPr/>
          <p:nvPr/>
        </p:nvGrpSpPr>
        <p:grpSpPr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11" name="Google Shape;11;p42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2;p42" descr="D:\Skola\XRG grafika\XRG - XML and web eng\PNG transparentní pozadí\Logo XRG and XML -10.png"/>
            <p:cNvPicPr preferRelativeResize="0"/>
            <p:nvPr/>
          </p:nvPicPr>
          <p:blipFill rotWithShape="1">
            <a:blip r:embed="rId4">
              <a:alphaModFix/>
            </a:blip>
            <a:srcRect l="12138" t="35972" r="9219" b="48311"/>
            <a:stretch/>
          </p:blipFill>
          <p:spPr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30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2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2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42"/>
          <p:cNvPicPr preferRelativeResize="0"/>
          <p:nvPr/>
        </p:nvPicPr>
        <p:blipFill rotWithShape="1">
          <a:blip r:embed="rId5">
            <a:alphaModFix/>
          </a:blip>
          <a:srcRect l="27126" t="33051" r="32182" b="48415"/>
          <a:stretch/>
        </p:blipFill>
        <p:spPr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2800"/>
              <a:t>Software System Architectures (NSWI130)</a:t>
            </a:r>
            <a:br>
              <a:rPr lang="en-US" sz="2800"/>
            </a:br>
            <a:r>
              <a:rPr lang="en-US" sz="2400"/>
              <a:t>Security</a:t>
            </a:r>
            <a:endParaRPr sz="280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Martin Nečaský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Faculty of Mathematics and Physics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Charles University in Prague</a:t>
            </a:r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b388b5f11_0_1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Requirement Scenario</a:t>
            </a:r>
            <a:endParaRPr/>
          </a:p>
        </p:txBody>
      </p:sp>
      <p:sp>
        <p:nvSpPr>
          <p:cNvPr id="157" name="Google Shape;157;gab388b5f11_0_18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58" name="Google Shape;158;gab388b5f11_0_185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ab388b5f11_0_185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60" name="Google Shape;160;gab388b5f11_0_185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61" name="Google Shape;161;gab388b5f11_0_185"/>
          <p:cNvCxnSpPr>
            <a:stCxn id="158" idx="6"/>
            <a:endCxn id="160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2" name="Google Shape;162;gab388b5f11_0_185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63" name="Google Shape;163;gab388b5f11_0_185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gab388b5f11_0_185"/>
          <p:cNvCxnSpPr>
            <a:stCxn id="160" idx="3"/>
            <a:endCxn id="163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5" name="Google Shape;165;gab388b5f11_0_185"/>
          <p:cNvSpPr txBox="1"/>
          <p:nvPr/>
        </p:nvSpPr>
        <p:spPr>
          <a:xfrm>
            <a:off x="3887858" y="5643371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66" name="Google Shape;166;gab388b5f11_0_185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67" name="Google Shape;167;gab388b5f11_0_185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68" name="Google Shape;168;gab388b5f11_0_185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39803"/>
              <a:gd name="adj2" fmla="val 71516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compromised part of the system</a:t>
            </a:r>
            <a:endParaRPr sz="22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time passed before attack detection</a:t>
            </a:r>
            <a:endParaRPr sz="22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number of attacks resisted</a:t>
            </a:r>
            <a:endParaRPr sz="22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time to recover from successful attack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Sample Security Scenario</a:t>
            </a:r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76" name="Google Shape;176;p35"/>
          <p:cNvSpPr/>
          <p:nvPr/>
        </p:nvSpPr>
        <p:spPr>
          <a:xfrm>
            <a:off x="467544" y="2960948"/>
            <a:ext cx="792088" cy="864096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5"/>
          <p:cNvSpPr txBox="1"/>
          <p:nvPr/>
        </p:nvSpPr>
        <p:spPr>
          <a:xfrm>
            <a:off x="179512" y="3945830"/>
            <a:ext cx="1368152" cy="1200329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 human - employee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5"/>
          <p:cNvSpPr/>
          <p:nvPr/>
        </p:nvSpPr>
        <p:spPr>
          <a:xfrm>
            <a:off x="3635896" y="2820309"/>
            <a:ext cx="1728192" cy="114537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rate table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35"/>
          <p:cNvCxnSpPr>
            <a:stCxn id="176" idx="6"/>
            <a:endCxn id="178" idx="1"/>
          </p:cNvCxnSpPr>
          <p:nvPr/>
        </p:nvCxnSpPr>
        <p:spPr>
          <a:xfrm>
            <a:off x="1259632" y="3392996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80" name="Google Shape;180;p35"/>
          <p:cNvSpPr txBox="1"/>
          <p:nvPr/>
        </p:nvSpPr>
        <p:spPr>
          <a:xfrm>
            <a:off x="1691680" y="2792832"/>
            <a:ext cx="1512168" cy="1200329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data – Modify pay rate table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5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35"/>
          <p:cNvCxnSpPr>
            <a:stCxn id="178" idx="3"/>
            <a:endCxn id="181" idx="1"/>
          </p:cNvCxnSpPr>
          <p:nvPr/>
        </p:nvCxnSpPr>
        <p:spPr>
          <a:xfrm>
            <a:off x="5364088" y="3392997"/>
            <a:ext cx="20184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83" name="Google Shape;183;p35"/>
          <p:cNvSpPr txBox="1"/>
          <p:nvPr/>
        </p:nvSpPr>
        <p:spPr>
          <a:xfrm>
            <a:off x="3743908" y="4089846"/>
            <a:ext cx="1512168" cy="92333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to network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5652120" y="2405787"/>
            <a:ext cx="1440160" cy="341632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rate table modification is identified, the attacker cannot repudiate the modification, data is restored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7308304" y="3986305"/>
            <a:ext cx="1440160" cy="1477328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and data restoration in 1h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Sample Security Scenario</a:t>
            </a:r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93" name="Google Shape;193;p37"/>
          <p:cNvSpPr/>
          <p:nvPr/>
        </p:nvSpPr>
        <p:spPr>
          <a:xfrm>
            <a:off x="467544" y="2960948"/>
            <a:ext cx="792088" cy="864096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7"/>
          <p:cNvSpPr txBox="1"/>
          <p:nvPr/>
        </p:nvSpPr>
        <p:spPr>
          <a:xfrm>
            <a:off x="179512" y="3945830"/>
            <a:ext cx="1368152" cy="92333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 human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7"/>
          <p:cNvSpPr/>
          <p:nvPr/>
        </p:nvSpPr>
        <p:spPr>
          <a:xfrm>
            <a:off x="3635896" y="2820309"/>
            <a:ext cx="1728192" cy="114537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37"/>
          <p:cNvCxnSpPr>
            <a:stCxn id="193" idx="6"/>
            <a:endCxn id="195" idx="1"/>
          </p:cNvCxnSpPr>
          <p:nvPr/>
        </p:nvCxnSpPr>
        <p:spPr>
          <a:xfrm>
            <a:off x="1259632" y="3392996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97" name="Google Shape;197;p37"/>
          <p:cNvSpPr txBox="1"/>
          <p:nvPr/>
        </p:nvSpPr>
        <p:spPr>
          <a:xfrm>
            <a:off x="1691680" y="2792832"/>
            <a:ext cx="1512168" cy="2308324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data –email with ransomware which encrypts all files on network disks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7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7"/>
          <p:cNvCxnSpPr>
            <a:stCxn id="195" idx="3"/>
            <a:endCxn id="198" idx="1"/>
          </p:cNvCxnSpPr>
          <p:nvPr/>
        </p:nvCxnSpPr>
        <p:spPr>
          <a:xfrm>
            <a:off x="5364088" y="3392997"/>
            <a:ext cx="20184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00" name="Google Shape;200;p37"/>
          <p:cNvSpPr txBox="1"/>
          <p:nvPr/>
        </p:nvSpPr>
        <p:spPr>
          <a:xfrm>
            <a:off x="3743908" y="4089846"/>
            <a:ext cx="1512168" cy="92333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network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5614894" y="2745501"/>
            <a:ext cx="1516708" cy="1200329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Ransomware detected, email deleted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7018176" y="3986305"/>
            <a:ext cx="2020416" cy="233910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 immediately for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0 % of attacks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attack successful ransomware detected and data restored from backups in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 hours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b388b5f11_0_20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Sample Security Scenario</a:t>
            </a:r>
            <a:endParaRPr/>
          </a:p>
        </p:txBody>
      </p:sp>
      <p:sp>
        <p:nvSpPr>
          <p:cNvPr id="209" name="Google Shape;209;gab388b5f11_0_20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10" name="Google Shape;210;gab388b5f11_0_202"/>
          <p:cNvSpPr/>
          <p:nvPr/>
        </p:nvSpPr>
        <p:spPr>
          <a:xfrm>
            <a:off x="467544" y="29609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ab388b5f11_0_202"/>
          <p:cNvSpPr txBox="1"/>
          <p:nvPr/>
        </p:nvSpPr>
        <p:spPr>
          <a:xfrm>
            <a:off x="179500" y="3945823"/>
            <a:ext cx="1368300" cy="13275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 external catalog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ab388b5f11_0_202"/>
          <p:cNvSpPr/>
          <p:nvPr/>
        </p:nvSpPr>
        <p:spPr>
          <a:xfrm>
            <a:off x="3635896" y="28203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Harvesting service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gab388b5f11_0_202"/>
          <p:cNvCxnSpPr>
            <a:stCxn id="210" idx="6"/>
            <a:endCxn id="212" idx="1"/>
          </p:cNvCxnSpPr>
          <p:nvPr/>
        </p:nvCxnSpPr>
        <p:spPr>
          <a:xfrm>
            <a:off x="1259544" y="33929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214" name="Google Shape;214;gab388b5f11_0_202"/>
          <p:cNvSpPr txBox="1"/>
          <p:nvPr/>
        </p:nvSpPr>
        <p:spPr>
          <a:xfrm>
            <a:off x="1691675" y="2488575"/>
            <a:ext cx="1512300" cy="29166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to catalog high number of odd datasets to make harvesting service unavailable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ab388b5f11_0_202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gab388b5f11_0_202"/>
          <p:cNvCxnSpPr>
            <a:stCxn id="212" idx="3"/>
            <a:endCxn id="215" idx="1"/>
          </p:cNvCxnSpPr>
          <p:nvPr/>
        </p:nvCxnSpPr>
        <p:spPr>
          <a:xfrm>
            <a:off x="5364196" y="33930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217" name="Google Shape;217;gab388b5f11_0_202"/>
          <p:cNvSpPr txBox="1"/>
          <p:nvPr/>
        </p:nvSpPr>
        <p:spPr>
          <a:xfrm>
            <a:off x="3743908" y="4089846"/>
            <a:ext cx="1512300" cy="923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to internet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ab388b5f11_0_202"/>
          <p:cNvSpPr txBox="1"/>
          <p:nvPr/>
        </p:nvSpPr>
        <p:spPr>
          <a:xfrm>
            <a:off x="5432788" y="2556425"/>
            <a:ext cx="1516800" cy="15786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Harvesting other external catalogs not affected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ab388b5f11_0_202"/>
          <p:cNvSpPr txBox="1"/>
          <p:nvPr/>
        </p:nvSpPr>
        <p:spPr>
          <a:xfrm>
            <a:off x="7018175" y="3329950"/>
            <a:ext cx="2020500" cy="32451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 detected during the attacked harvesting task,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catalog recorded in the audit trail,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open data catalog and local catalog administrators notified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Security Tactics</a:t>
            </a:r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detecting attacks (motion sensors in your house)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resisting attacks (lock on your doors)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recovering from attacks (insurance)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Detecting Attacks</a:t>
            </a:r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dirty="0"/>
              <a:t>detect intrusion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SzPts val="1600"/>
              <a:buChar char="❑"/>
            </a:pPr>
            <a:r>
              <a:rPr lang="en-US" dirty="0"/>
              <a:t>pattern analysis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dirty="0"/>
              <a:t>detect service denial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SzPts val="1600"/>
              <a:buChar char="❑"/>
            </a:pPr>
            <a:r>
              <a:rPr lang="en-US" dirty="0"/>
              <a:t>pattern analysis in network traffic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dirty="0"/>
              <a:t>verify incoming message integrity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SzPts val="1600"/>
              <a:buChar char="❑"/>
            </a:pPr>
            <a:r>
              <a:rPr lang="en-US" dirty="0"/>
              <a:t>cheaper alternative to detection</a:t>
            </a:r>
          </a:p>
        </p:txBody>
      </p:sp>
      <p:sp>
        <p:nvSpPr>
          <p:cNvPr id="233" name="Google Shape;233;p4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b388b5f11_0_2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Resisting Attacks</a:t>
            </a:r>
            <a:endParaRPr/>
          </a:p>
        </p:txBody>
      </p:sp>
      <p:sp>
        <p:nvSpPr>
          <p:cNvPr id="239" name="Google Shape;239;gab388b5f11_0_219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 dirty="0"/>
              <a:t>actor authentication</a:t>
            </a:r>
            <a:endParaRPr sz="24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 dirty="0"/>
              <a:t>actor authorization</a:t>
            </a:r>
            <a:endParaRPr sz="24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 dirty="0"/>
              <a:t>limit access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SzPts val="1600"/>
              <a:buChar char="❑"/>
            </a:pPr>
            <a:r>
              <a:rPr lang="en-US" sz="2400" dirty="0"/>
              <a:t>Demilitarized zone between two firewalls – one facing the public internet, the other facing the intranet</a:t>
            </a:r>
            <a:endParaRPr sz="24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 dirty="0"/>
              <a:t>limit exposure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SzPts val="1600"/>
              <a:buChar char="❑"/>
            </a:pPr>
            <a:r>
              <a:rPr lang="en-US" sz="2400" dirty="0"/>
              <a:t>limit services available on a single host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SzPts val="1600"/>
              <a:buChar char="❑"/>
            </a:pPr>
            <a:r>
              <a:rPr lang="en-US" sz="2400" dirty="0"/>
              <a:t>conceal facts about where services and hosts are located</a:t>
            </a:r>
            <a:endParaRPr sz="24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 dirty="0"/>
              <a:t>data encryption</a:t>
            </a:r>
            <a:endParaRPr sz="24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 dirty="0"/>
              <a:t>separate data entities</a:t>
            </a:r>
            <a:endParaRPr sz="2400" dirty="0"/>
          </a:p>
        </p:txBody>
      </p:sp>
      <p:sp>
        <p:nvSpPr>
          <p:cNvPr id="240" name="Google Shape;240;gab388b5f11_0_219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Recovering from Attacks</a:t>
            </a:r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dirty="0"/>
              <a:t>restoring state</a:t>
            </a:r>
            <a:endParaRPr lang="cs-CZ"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See </a:t>
            </a:r>
            <a:r>
              <a:rPr lang="cs-CZ" dirty="0" err="1"/>
              <a:t>Availability</a:t>
            </a:r>
            <a:r>
              <a:rPr lang="cs-CZ" dirty="0"/>
              <a:t> </a:t>
            </a:r>
            <a:r>
              <a:rPr lang="cs-CZ" dirty="0" err="1"/>
              <a:t>Tactics</a:t>
            </a:r>
            <a:endParaRPr lang="cs-CZ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 dirty="0"/>
              <a:t>attacker identification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audit trail must be maintained</a:t>
            </a:r>
            <a:endParaRPr dirty="0"/>
          </a:p>
        </p:txBody>
      </p:sp>
      <p:sp>
        <p:nvSpPr>
          <p:cNvPr id="247" name="Google Shape;247;p4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ab388b5f11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Security Quality Attribute</a:t>
            </a:r>
            <a:endParaRPr/>
          </a:p>
        </p:txBody>
      </p:sp>
      <p:sp>
        <p:nvSpPr>
          <p:cNvPr id="43" name="Google Shape;43;gab388b5f11_0_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dirty="0"/>
              <a:t>measure of ability to protect data and information from unauthorized access</a:t>
            </a:r>
            <a:endParaRPr dirty="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/>
              <a:t>unauthorized access to </a:t>
            </a:r>
            <a:r>
              <a:rPr lang="cs-CZ" dirty="0" err="1"/>
              <a:t>read</a:t>
            </a:r>
            <a:r>
              <a:rPr lang="en-US" dirty="0"/>
              <a:t> or modify data</a:t>
            </a:r>
            <a:endParaRPr dirty="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/>
              <a:t>denial-of-service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 dirty="0"/>
              <a:t>unauthorized access attempt is called </a:t>
            </a:r>
            <a:r>
              <a:rPr lang="en-US" i="1" dirty="0"/>
              <a:t>attack</a:t>
            </a:r>
            <a:endParaRPr dirty="0"/>
          </a:p>
        </p:txBody>
      </p:sp>
      <p:sp>
        <p:nvSpPr>
          <p:cNvPr id="44" name="Google Shape;44;gab388b5f11_0_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b388b5f11_0_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Security Goals</a:t>
            </a:r>
            <a:endParaRPr/>
          </a:p>
        </p:txBody>
      </p:sp>
      <p:sp>
        <p:nvSpPr>
          <p:cNvPr id="51" name="Google Shape;51;gab388b5f11_0_1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0"/>
              <a:buChar char="❑"/>
            </a:pPr>
            <a:r>
              <a:rPr lang="en-US" sz="2960" dirty="0"/>
              <a:t>confidentiality</a:t>
            </a:r>
            <a:endParaRPr lang="cs-CZ" sz="2960" dirty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SzPts val="1480"/>
              <a:buChar char="❑"/>
            </a:pPr>
            <a:r>
              <a:rPr lang="en-US" sz="2760" dirty="0"/>
              <a:t>data or services not subject to unauthorized </a:t>
            </a:r>
            <a:r>
              <a:rPr lang="cs-CZ" sz="2760" dirty="0" err="1"/>
              <a:t>access</a:t>
            </a:r>
            <a:endParaRPr lang="en-US" sz="276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0"/>
              <a:buChar char="❑"/>
            </a:pPr>
            <a:r>
              <a:rPr lang="en-US" sz="2960" dirty="0"/>
              <a:t>integrity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SzPts val="1480"/>
              <a:buChar char="❑"/>
            </a:pPr>
            <a:r>
              <a:rPr lang="en-US" sz="2760" dirty="0"/>
              <a:t>data or services not subject to unauthorized </a:t>
            </a:r>
            <a:r>
              <a:rPr lang="cs-CZ" sz="2760" dirty="0" err="1"/>
              <a:t>manipulation</a:t>
            </a:r>
            <a:endParaRPr lang="en-US" sz="2760" dirty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SzPts val="1480"/>
              <a:buChar char="❑"/>
            </a:pPr>
            <a:r>
              <a:rPr lang="en-US" sz="2760" dirty="0"/>
              <a:t>persisted + transferred data</a:t>
            </a:r>
            <a:endParaRPr sz="216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0"/>
              <a:buChar char="❑"/>
            </a:pPr>
            <a:r>
              <a:rPr lang="en-US" sz="2960" dirty="0"/>
              <a:t>availability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SzPts val="1480"/>
              <a:buChar char="❑"/>
            </a:pPr>
            <a:r>
              <a:rPr lang="en-US" sz="2760" dirty="0"/>
              <a:t>data or services available for legitimate use</a:t>
            </a:r>
          </a:p>
        </p:txBody>
      </p:sp>
      <p:sp>
        <p:nvSpPr>
          <p:cNvPr id="52" name="Google Shape;52;gab388b5f11_0_1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b388b5f11_0_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Security Goals</a:t>
            </a:r>
            <a:endParaRPr/>
          </a:p>
        </p:txBody>
      </p:sp>
      <p:sp>
        <p:nvSpPr>
          <p:cNvPr id="59" name="Google Shape;59;gab388b5f11_0_21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0"/>
              <a:buChar char="❑"/>
            </a:pPr>
            <a:r>
              <a:rPr lang="en-US" sz="2960" dirty="0"/>
              <a:t>authentication, authorization</a:t>
            </a:r>
            <a:endParaRPr sz="296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0"/>
              <a:buChar char="❑"/>
            </a:pPr>
            <a:r>
              <a:rPr lang="en-US" sz="2960" dirty="0"/>
              <a:t>nonrepudiation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SzPts val="1480"/>
              <a:buChar char="❑"/>
            </a:pPr>
            <a:r>
              <a:rPr lang="en-US" sz="2760" dirty="0"/>
              <a:t>sender cannot deny having sent a message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SzPts val="1480"/>
              <a:buChar char="❑"/>
            </a:pPr>
            <a:r>
              <a:rPr lang="en-US" sz="2760" dirty="0"/>
              <a:t>receiver cannot deny having received a message</a:t>
            </a:r>
            <a:endParaRPr sz="2760" dirty="0"/>
          </a:p>
        </p:txBody>
      </p:sp>
      <p:sp>
        <p:nvSpPr>
          <p:cNvPr id="60" name="Google Shape;60;gab388b5f11_0_2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b388b5f11_0_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Requirement Scenario</a:t>
            </a:r>
            <a:endParaRPr/>
          </a:p>
        </p:txBody>
      </p:sp>
      <p:sp>
        <p:nvSpPr>
          <p:cNvPr id="67" name="Google Shape;67;gab388b5f11_0_2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68" name="Google Shape;68;gab388b5f11_0_28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ab388b5f11_0_28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70" name="Google Shape;70;gab388b5f11_0_28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71" name="Google Shape;71;gab388b5f11_0_28"/>
          <p:cNvCxnSpPr>
            <a:stCxn id="68" idx="6"/>
            <a:endCxn id="70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2" name="Google Shape;72;gab388b5f11_0_28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73" name="Google Shape;73;gab388b5f11_0_28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gab388b5f11_0_28"/>
          <p:cNvCxnSpPr>
            <a:stCxn id="70" idx="3"/>
            <a:endCxn id="73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5" name="Google Shape;75;gab388b5f11_0_28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76" name="Google Shape;76;gab388b5f11_0_28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77" name="Google Shape;77;gab388b5f11_0_28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78" name="Google Shape;78;gab388b5f11_0_28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3837"/>
              <a:gd name="adj2" fmla="val 63909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system’s service or data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b388b5f11_0_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Requirement Scenario</a:t>
            </a:r>
            <a:endParaRPr/>
          </a:p>
        </p:txBody>
      </p:sp>
      <p:sp>
        <p:nvSpPr>
          <p:cNvPr id="85" name="Google Shape;85;gab388b5f11_0_4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86" name="Google Shape;86;gab388b5f11_0_45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ab388b5f11_0_45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88" name="Google Shape;88;gab388b5f11_0_45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89" name="Google Shape;89;gab388b5f11_0_45"/>
          <p:cNvCxnSpPr>
            <a:stCxn id="86" idx="6"/>
            <a:endCxn id="88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0" name="Google Shape;90;gab388b5f11_0_45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91" name="Google Shape;91;gab388b5f11_0_45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gab388b5f11_0_45"/>
          <p:cNvCxnSpPr>
            <a:stCxn id="88" idx="3"/>
            <a:endCxn id="91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3" name="Google Shape;93;gab388b5f11_0_45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94" name="Google Shape;94;gab388b5f11_0_45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95" name="Google Shape;95;gab388b5f11_0_45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96" name="Google Shape;96;gab388b5f11_0_45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-39796"/>
              <a:gd name="adj2" fmla="val 71927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attacker</a:t>
            </a:r>
            <a:endParaRPr sz="22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human or system</a:t>
            </a:r>
            <a:endParaRPr sz="20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known or unknown</a:t>
            </a:r>
            <a:endParaRPr sz="20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internal or external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b388b5f11_0_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Security Requirement Scenario</a:t>
            </a:r>
            <a:endParaRPr/>
          </a:p>
        </p:txBody>
      </p:sp>
      <p:sp>
        <p:nvSpPr>
          <p:cNvPr id="103" name="Google Shape;103;gab388b5f11_0_6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04" name="Google Shape;104;gab388b5f11_0_62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ab388b5f11_0_62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06" name="Google Shape;106;gab388b5f11_0_62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07" name="Google Shape;107;gab388b5f11_0_62"/>
          <p:cNvCxnSpPr>
            <a:stCxn id="104" idx="6"/>
            <a:endCxn id="106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8" name="Google Shape;108;gab388b5f11_0_62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09" name="Google Shape;109;gab388b5f11_0_62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gab388b5f11_0_62"/>
          <p:cNvCxnSpPr>
            <a:stCxn id="106" idx="3"/>
            <a:endCxn id="109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1" name="Google Shape;111;gab388b5f11_0_62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12" name="Google Shape;112;gab388b5f11_0_62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13" name="Google Shape;113;gab388b5f11_0_62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-25808"/>
              <a:gd name="adj2" fmla="val 78488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attack = unauthorized attempt to</a:t>
            </a:r>
            <a:endParaRPr sz="22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display, change or delete data</a:t>
            </a:r>
            <a:endParaRPr sz="20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access or change behavior</a:t>
            </a:r>
            <a:endParaRPr sz="20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reduce availability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4" name="Google Shape;114;gab388b5f11_0_62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b388b5f11_0_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Security Requirement Scenario</a:t>
            </a:r>
            <a:endParaRPr/>
          </a:p>
        </p:txBody>
      </p:sp>
      <p:sp>
        <p:nvSpPr>
          <p:cNvPr id="121" name="Google Shape;121;gab388b5f11_0_79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22" name="Google Shape;122;gab388b5f11_0_79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ab388b5f11_0_79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24" name="Google Shape;124;gab388b5f11_0_79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25" name="Google Shape;125;gab388b5f11_0_79"/>
          <p:cNvCxnSpPr>
            <a:stCxn id="122" idx="6"/>
            <a:endCxn id="124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6" name="Google Shape;126;gab388b5f11_0_79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27" name="Google Shape;127;gab388b5f11_0_79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ab388b5f11_0_79"/>
          <p:cNvCxnSpPr>
            <a:stCxn id="124" idx="3"/>
            <a:endCxn id="127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9" name="Google Shape;129;gab388b5f11_0_79"/>
          <p:cNvSpPr txBox="1"/>
          <p:nvPr/>
        </p:nvSpPr>
        <p:spPr>
          <a:xfrm>
            <a:off x="3995858" y="397779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30" name="Google Shape;130;gab388b5f11_0_79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31" name="Google Shape;131;gab388b5f11_0_79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32" name="Google Shape;132;gab388b5f11_0_79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-7403"/>
              <a:gd name="adj2" fmla="val 58077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online or offline</a:t>
            </a:r>
            <a:endParaRPr sz="22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in internal network or demilitarized zone or open to the internet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b388b5f11_0_1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Requirement Scenario</a:t>
            </a:r>
            <a:endParaRPr/>
          </a:p>
        </p:txBody>
      </p:sp>
      <p:sp>
        <p:nvSpPr>
          <p:cNvPr id="139" name="Google Shape;139;gab388b5f11_0_15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40" name="Google Shape;140;gab388b5f11_0_151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ab388b5f11_0_151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42" name="Google Shape;142;gab388b5f11_0_151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43" name="Google Shape;143;gab388b5f11_0_151"/>
          <p:cNvCxnSpPr>
            <a:stCxn id="140" idx="6"/>
            <a:endCxn id="142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4" name="Google Shape;144;gab388b5f11_0_151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45" name="Google Shape;145;gab388b5f11_0_151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gab388b5f11_0_151"/>
          <p:cNvCxnSpPr>
            <a:stCxn id="142" idx="3"/>
            <a:endCxn id="145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7" name="Google Shape;147;gab388b5f11_0_151"/>
          <p:cNvSpPr txBox="1"/>
          <p:nvPr/>
        </p:nvSpPr>
        <p:spPr>
          <a:xfrm>
            <a:off x="3887858" y="5643371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48" name="Google Shape;148;gab388b5f11_0_151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49" name="Google Shape;149;gab388b5f11_0_151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50" name="Google Shape;150;gab388b5f11_0_151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22912"/>
              <a:gd name="adj2" fmla="val 79879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confidentiality, integrity and availability preserved</a:t>
            </a:r>
            <a:endParaRPr sz="22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data or services protected from unauthorized access and manipulation</a:t>
            </a:r>
            <a:endParaRPr sz="20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response parties identified</a:t>
            </a:r>
            <a:endParaRPr sz="20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supporting actions - audit trail, notifications</a:t>
            </a:r>
            <a:endParaRPr sz="20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nonrepudiation</a:t>
            </a:r>
            <a:endParaRPr sz="22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attackers identified or deterred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 patičkou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718</Words>
  <Application>Microsoft Office PowerPoint</Application>
  <PresentationFormat>On-screen Show (4:3)</PresentationFormat>
  <Paragraphs>188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Noto Sans Symbols</vt:lpstr>
      <vt:lpstr>S patičkou</vt:lpstr>
      <vt:lpstr>Software System Architectures (NSWI130) Security</vt:lpstr>
      <vt:lpstr>Security Quality Attribute</vt:lpstr>
      <vt:lpstr>Security Goals</vt:lpstr>
      <vt:lpstr>Security Goals</vt:lpstr>
      <vt:lpstr>Security Requirement Scenario</vt:lpstr>
      <vt:lpstr>Security Requirement Scenario</vt:lpstr>
      <vt:lpstr>Security Requirement Scenario</vt:lpstr>
      <vt:lpstr>Security Requirement Scenario</vt:lpstr>
      <vt:lpstr>Security Requirement Scenario</vt:lpstr>
      <vt:lpstr>Security Requirement Scenario</vt:lpstr>
      <vt:lpstr>Sample Security Scenario</vt:lpstr>
      <vt:lpstr>Sample Security Scenario</vt:lpstr>
      <vt:lpstr>Sample Security Scenario</vt:lpstr>
      <vt:lpstr>Security Tactics</vt:lpstr>
      <vt:lpstr>Detecting Attacks</vt:lpstr>
      <vt:lpstr>Resisting Attacks</vt:lpstr>
      <vt:lpstr>Recovering from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Architectures (NSWI130) Security</dc:title>
  <dc:creator>martin</dc:creator>
  <cp:lastModifiedBy>Martin Nečaský</cp:lastModifiedBy>
  <cp:revision>11</cp:revision>
  <dcterms:modified xsi:type="dcterms:W3CDTF">2022-12-02T08:06:28Z</dcterms:modified>
</cp:coreProperties>
</file>