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JQkbfy3bzu0LsvXnTdl/Bx53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b6856aede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ab6856ae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b6856aede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6856aede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ab6856aed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b6856aede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6856aede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ab6856aed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b6856aede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6856aede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ab6856ae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b6856aede_0_1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6856aede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ab6856ae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ab6856aede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b6856aede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ab6856aed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ab6856aede_0_1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b6856aede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b6856aed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ab6856aede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b6856aede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b6856aed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b6856aede_0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b6856aede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b6856aed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ab6856aede_0_2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b6856ae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ab6856a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ab6856aed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6856aede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b6856aed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b6856aede_0_2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b6856aede_0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b6856aed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ab6856aede_0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b6856aede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b6856aed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b6856aede_0_2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b6856aede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b6856aed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ab6856aede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b6856aede_0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b6856ae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ab6856aede_0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b6856aede_0_2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b6856aed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ab6856aede_0_2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b6856aede_0_2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b6856aed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ab6856aede_0_2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b6856aede_0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b6856aed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ab6856aede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b6856aed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b6856ae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ab6856aed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6856aede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6856ae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ab6856aede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856aed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856ae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ab6856aede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6856aed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6856ae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b6856aede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b6856aed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b6856ae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ab6856aede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6856aede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6856ae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ab6856aede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6856aede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ab6856ae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ab6856aede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ni\Documents\GRAPHIC DESIGN\xml\šablona čistá-01.png" id="19" name="Google Shape;19;p31"/>
          <p:cNvPicPr preferRelativeResize="0"/>
          <p:nvPr/>
        </p:nvPicPr>
        <p:blipFill rotWithShape="1">
          <a:blip r:embed="rId2">
            <a:alphaModFix/>
          </a:blip>
          <a:srcRect b="41690" l="0" r="27302" t="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template\xwerg.png" id="20" name="Google Shape;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sx="102000" rotWithShape="0" algn="tl" dir="2700000" dist="38100" sy="102000">
              <a:srgbClr val="000000">
                <a:alpha val="61960"/>
              </a:srgbClr>
            </a:outerShdw>
          </a:effectLst>
        </p:spPr>
      </p:pic>
      <p:sp>
        <p:nvSpPr>
          <p:cNvPr id="21" name="Google Shape;21;p31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b="1" sz="2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30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Skola\XRG grafika\XRG - XML and web eng\PNG transparentní pozadí\Logo XRG and XML -10.png" id="12" name="Google Shape;12;p30"/>
            <p:cNvPicPr preferRelativeResize="0"/>
            <p:nvPr/>
          </p:nvPicPr>
          <p:blipFill rotWithShape="1">
            <a:blip r:embed="rId1">
              <a:alphaModFix/>
            </a:blip>
            <a:srcRect b="48312" l="12138" r="9219" t="3597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30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0"/>
          <p:cNvPicPr preferRelativeResize="0"/>
          <p:nvPr/>
        </p:nvPicPr>
        <p:blipFill rotWithShape="1">
          <a:blip r:embed="rId2">
            <a:alphaModFix/>
          </a:blip>
          <a:srcRect b="48415" l="27126" r="32183" t="33051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oinup.ec.europa.eu/collection/semantic-interoperability-community-semic/solution/dcat-application-profile-data-portals-europe" TargetMode="External"/><Relationship Id="rId4" Type="http://schemas.openxmlformats.org/officeDocument/2006/relationships/hyperlink" Target="https://www.w3.org/TR/2009/NOTE-skos-primer-20090818/" TargetMode="External"/><Relationship Id="rId5" Type="http://schemas.openxmlformats.org/officeDocument/2006/relationships/hyperlink" Target="https://www.w3.org/TR/vocab-data-cube/" TargetMode="External"/><Relationship Id="rId6" Type="http://schemas.openxmlformats.org/officeDocument/2006/relationships/hyperlink" Target="https://www.hl7.org/fhir/" TargetMode="External"/><Relationship Id="rId7" Type="http://schemas.openxmlformats.org/officeDocument/2006/relationships/hyperlink" Target="https://www.datex2.eu/" TargetMode="External"/><Relationship Id="rId8" Type="http://schemas.openxmlformats.org/officeDocument/2006/relationships/hyperlink" Target="https://schema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oinup.ec.europa.eu/collection/semantic-interoperability-community-semic/solution/dcat-application-profile-data-portals-europe" TargetMode="External"/><Relationship Id="rId4" Type="http://schemas.openxmlformats.org/officeDocument/2006/relationships/hyperlink" Target="https://www.w3.org/TR/2009/NOTE-skos-primer-20090818/" TargetMode="External"/><Relationship Id="rId5" Type="http://schemas.openxmlformats.org/officeDocument/2006/relationships/hyperlink" Target="https://www.w3.org/TR/vocab-data-cube/" TargetMode="External"/><Relationship Id="rId6" Type="http://schemas.openxmlformats.org/officeDocument/2006/relationships/hyperlink" Target="https://www.hl7.org/fhir/" TargetMode="External"/><Relationship Id="rId7" Type="http://schemas.openxmlformats.org/officeDocument/2006/relationships/hyperlink" Target="https://www.datex2.eu/" TargetMode="External"/><Relationship Id="rId8" Type="http://schemas.openxmlformats.org/officeDocument/2006/relationships/hyperlink" Target="https://schema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chema.org/Hot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.org/TR/vocab-dcat-2/" TargetMode="External"/><Relationship Id="rId4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9" Type="http://schemas.openxmlformats.org/officeDocument/2006/relationships/hyperlink" Target="http://publications.europa.eu/resource/authority/data-theme/GOVE" TargetMode="External"/><Relationship Id="rId5" Type="http://schemas.openxmlformats.org/officeDocument/2006/relationships/hyperlink" Target="https://data.mvcr.gov.cz/zdroj/datov%C3%A9-sady/rpp/org%C3%A1ny-ve%C5%99ejn%C3%A9-moci" TargetMode="External"/><Relationship Id="rId6" Type="http://schemas.openxmlformats.org/officeDocument/2006/relationships/hyperlink" Target="https://rpp-opendata.egon.gov.cz/odrpp/zdroj/org%C3%A1n-ve%C5%99ejn%C3%A9-moci/00007064" TargetMode="External"/><Relationship Id="rId7" Type="http://schemas.openxmlformats.org/officeDocument/2006/relationships/hyperlink" Target="http://publications.europa.eu/resource/authority/frequency/DAILY" TargetMode="External"/><Relationship Id="rId8" Type="http://schemas.openxmlformats.org/officeDocument/2006/relationships/hyperlink" Target="http://publications.europa.eu/resource/authority/country/CZ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.org/TR/vocab-dcat-2/" TargetMode="External"/><Relationship Id="rId4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9" Type="http://schemas.openxmlformats.org/officeDocument/2006/relationships/hyperlink" Target="http://publications.europa.eu/resource/authority/data-theme/GOVE" TargetMode="External"/><Relationship Id="rId5" Type="http://schemas.openxmlformats.org/officeDocument/2006/relationships/hyperlink" Target="https://data.mvcr.gov.cz/zdroj/datov%C3%A9-sady/rpp/org%C3%A1ny-ve%C5%99ejn%C3%A9-moci" TargetMode="External"/><Relationship Id="rId6" Type="http://schemas.openxmlformats.org/officeDocument/2006/relationships/hyperlink" Target="https://rpp-opendata.egon.gov.cz/odrpp/zdroj/org%C3%A1n-ve%C5%99ejn%C3%A9-moci/00007064" TargetMode="External"/><Relationship Id="rId7" Type="http://schemas.openxmlformats.org/officeDocument/2006/relationships/hyperlink" Target="http://publications.europa.eu/resource/authority/frequency/DAILY" TargetMode="External"/><Relationship Id="rId8" Type="http://schemas.openxmlformats.org/officeDocument/2006/relationships/hyperlink" Target="http://publications.europa.eu/resource/authority/country/CZ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Interoperability</a:t>
            </a:r>
            <a:endParaRPr sz="2800"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6856aede_0_8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Interoperability Requirement Scenario</a:t>
            </a:r>
            <a:endParaRPr/>
          </a:p>
        </p:txBody>
      </p:sp>
      <p:sp>
        <p:nvSpPr>
          <p:cNvPr id="117" name="Google Shape;117;gab6856aede_0_85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18" name="Google Shape;118;gab6856aede_0_8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ab6856aede_0_8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20" name="Google Shape;120;gab6856aede_0_8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21" name="Google Shape;121;gab6856aede_0_85"/>
          <p:cNvCxnSpPr>
            <a:stCxn id="118" idx="6"/>
            <a:endCxn id="12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2" name="Google Shape;122;gab6856aede_0_8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23" name="Google Shape;123;gab6856aede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ab6856aede_0_85"/>
          <p:cNvCxnSpPr>
            <a:stCxn id="120" idx="3"/>
            <a:endCxn id="12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5" name="Google Shape;125;gab6856aede_0_85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26" name="Google Shape;126;gab6856aede_0_8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27" name="Google Shape;127;gab6856aede_0_8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28" name="Google Shape;128;gab6856aede_0_8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39796" name="adj1"/>
              <a:gd fmla="val 71927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the other system or systems our system needs to be interoperable with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b6856aede_0_10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Interoperability Requirement Scenario</a:t>
            </a:r>
            <a:endParaRPr/>
          </a:p>
        </p:txBody>
      </p:sp>
      <p:sp>
        <p:nvSpPr>
          <p:cNvPr id="135" name="Google Shape;135;gab6856aede_0_102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36" name="Google Shape;136;gab6856aede_0_102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b6856aede_0_102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38" name="Google Shape;138;gab6856aede_0_102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39" name="Google Shape;139;gab6856aede_0_102"/>
          <p:cNvCxnSpPr>
            <a:stCxn id="136" idx="6"/>
            <a:endCxn id="13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0" name="Google Shape;140;gab6856aede_0_102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41" name="Google Shape;141;gab6856aede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ab6856aede_0_102"/>
          <p:cNvCxnSpPr>
            <a:stCxn id="138" idx="3"/>
            <a:endCxn id="14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3" name="Google Shape;143;gab6856aede_0_102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44" name="Google Shape;144;gab6856aede_0_102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45" name="Google Shape;145;gab6856aede_0_102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25808" name="adj1"/>
              <a:gd fmla="val 78488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request to exchange information between the systems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6" name="Google Shape;146;gab6856aede_0_102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b6856aede_0_119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Interoperability Requirement Scenario</a:t>
            </a:r>
            <a:endParaRPr/>
          </a:p>
        </p:txBody>
      </p:sp>
      <p:sp>
        <p:nvSpPr>
          <p:cNvPr id="153" name="Google Shape;153;gab6856aede_0_119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54" name="Google Shape;154;gab6856aede_0_119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ab6856aede_0_119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56" name="Google Shape;156;gab6856aede_0_119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57" name="Google Shape;157;gab6856aede_0_119"/>
          <p:cNvCxnSpPr>
            <a:stCxn id="154" idx="6"/>
            <a:endCxn id="15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8" name="Google Shape;158;gab6856aede_0_119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59" name="Google Shape;159;gab6856aede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ab6856aede_0_119"/>
          <p:cNvCxnSpPr>
            <a:stCxn id="156" idx="3"/>
            <a:endCxn id="15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1" name="Google Shape;161;gab6856aede_0_119"/>
          <p:cNvSpPr txBox="1"/>
          <p:nvPr/>
        </p:nvSpPr>
        <p:spPr>
          <a:xfrm>
            <a:off x="3995858" y="397779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62" name="Google Shape;162;gab6856aede_0_119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63" name="Google Shape;163;gab6856aede_0_119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64" name="Google Shape;164;gab6856aede_0_119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-7403" name="adj1"/>
              <a:gd fmla="val 58077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the conditions under which the exchange will happen</a:t>
            </a:r>
            <a:endParaRPr sz="22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known or unknown systems in advance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6856aede_0_13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Interoperability Requirement Scenario</a:t>
            </a:r>
            <a:endParaRPr/>
          </a:p>
        </p:txBody>
      </p:sp>
      <p:sp>
        <p:nvSpPr>
          <p:cNvPr id="171" name="Google Shape;171;gab6856aede_0_136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72" name="Google Shape;172;gab6856aede_0_136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b6856aede_0_136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74" name="Google Shape;174;gab6856aede_0_136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75" name="Google Shape;175;gab6856aede_0_136"/>
          <p:cNvCxnSpPr>
            <a:stCxn id="172" idx="6"/>
            <a:endCxn id="17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6" name="Google Shape;176;gab6856aede_0_136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77" name="Google Shape;177;gab6856aede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ab6856aede_0_136"/>
          <p:cNvCxnSpPr>
            <a:stCxn id="174" idx="3"/>
            <a:endCxn id="17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9" name="Google Shape;179;gab6856aede_0_136"/>
          <p:cNvSpPr txBox="1"/>
          <p:nvPr/>
        </p:nvSpPr>
        <p:spPr>
          <a:xfrm>
            <a:off x="3887858" y="5643371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80" name="Google Shape;180;gab6856aede_0_136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81" name="Google Shape;181;gab6856aede_0_136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82" name="Google Shape;182;gab6856aede_0_136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22912" name="adj1"/>
              <a:gd fmla="val 7987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required exchange of information happens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or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request is rejected and entities notified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6856aede_0_153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Interoperability Requirement Scenario</a:t>
            </a:r>
            <a:endParaRPr/>
          </a:p>
        </p:txBody>
      </p:sp>
      <p:sp>
        <p:nvSpPr>
          <p:cNvPr id="189" name="Google Shape;189;gab6856aede_0_153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90" name="Google Shape;190;gab6856aede_0_153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ab6856aede_0_153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92" name="Google Shape;192;gab6856aede_0_153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93" name="Google Shape;193;gab6856aede_0_153"/>
          <p:cNvCxnSpPr>
            <a:stCxn id="190" idx="6"/>
            <a:endCxn id="19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4" name="Google Shape;194;gab6856aede_0_153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95" name="Google Shape;195;gab6856aede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gab6856aede_0_153"/>
          <p:cNvCxnSpPr>
            <a:stCxn id="192" idx="3"/>
            <a:endCxn id="19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7" name="Google Shape;197;gab6856aede_0_153"/>
          <p:cNvSpPr txBox="1"/>
          <p:nvPr/>
        </p:nvSpPr>
        <p:spPr>
          <a:xfrm>
            <a:off x="3887858" y="5643371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98" name="Google Shape;198;gab6856aede_0_153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99" name="Google Shape;199;gab6856aede_0_153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200" name="Google Shape;200;gab6856aede_0_153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39803" name="adj1"/>
              <a:gd fmla="val 71516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percentage of information exchanges correctly processed</a:t>
            </a: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percentage of information exchanges correctly rejected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Quality Attribute</a:t>
            </a:r>
            <a:endParaRPr/>
          </a:p>
        </p:txBody>
      </p:sp>
      <p:sp>
        <p:nvSpPr>
          <p:cNvPr id="207" name="Google Shape;207;p6"/>
          <p:cNvSpPr txBox="1"/>
          <p:nvPr>
            <p:ph idx="11" type="ftr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79512" y="3945830"/>
            <a:ext cx="1368152" cy="1200329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monitoring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491875" y="2697926"/>
            <a:ext cx="2016300" cy="1390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vehicle information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6"/>
          <p:cNvCxnSpPr>
            <a:stCxn id="208" idx="6"/>
            <a:endCxn id="210" idx="1"/>
          </p:cNvCxnSpPr>
          <p:nvPr/>
        </p:nvCxnSpPr>
        <p:spPr>
          <a:xfrm>
            <a:off x="1259632" y="3392996"/>
            <a:ext cx="2232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6"/>
          <p:cNvSpPr txBox="1"/>
          <p:nvPr/>
        </p:nvSpPr>
        <p:spPr>
          <a:xfrm>
            <a:off x="1691675" y="2792825"/>
            <a:ext cx="1512300" cy="1220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location exchange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213" name="Google Shape;2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6"/>
          <p:cNvCxnSpPr>
            <a:stCxn id="210" idx="3"/>
            <a:endCxn id="213" idx="1"/>
          </p:cNvCxnSpPr>
          <p:nvPr/>
        </p:nvCxnSpPr>
        <p:spPr>
          <a:xfrm>
            <a:off x="5508175" y="3393026"/>
            <a:ext cx="1874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5" name="Google Shape;215;p6"/>
          <p:cNvSpPr txBox="1"/>
          <p:nvPr/>
        </p:nvSpPr>
        <p:spPr>
          <a:xfrm>
            <a:off x="3743945" y="4203046"/>
            <a:ext cx="1512300" cy="1200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prior to VIS run-time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5635175" y="1926300"/>
            <a:ext cx="1368300" cy="2933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combines current location with other information, overlays on a map and broadcasts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7308304" y="3986305"/>
            <a:ext cx="1368152" cy="2031325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included with a probability of 99.9%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b6856aede_0_191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Quality Attribute</a:t>
            </a:r>
            <a:endParaRPr/>
          </a:p>
        </p:txBody>
      </p:sp>
      <p:sp>
        <p:nvSpPr>
          <p:cNvPr id="224" name="Google Shape;224;gab6856aede_0_191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25" name="Google Shape;225;gab6856aede_0_191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ab6856aede_0_191"/>
          <p:cNvSpPr txBox="1"/>
          <p:nvPr/>
        </p:nvSpPr>
        <p:spPr>
          <a:xfrm>
            <a:off x="179512" y="3945830"/>
            <a:ext cx="1368300" cy="1200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Open Data Catalog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b6856aede_0_191"/>
          <p:cNvSpPr/>
          <p:nvPr/>
        </p:nvSpPr>
        <p:spPr>
          <a:xfrm>
            <a:off x="3491875" y="2697926"/>
            <a:ext cx="2016300" cy="1390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Open Data Catalog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ab6856aede_0_191"/>
          <p:cNvCxnSpPr>
            <a:stCxn id="225" idx="6"/>
            <a:endCxn id="227" idx="1"/>
          </p:cNvCxnSpPr>
          <p:nvPr/>
        </p:nvCxnSpPr>
        <p:spPr>
          <a:xfrm>
            <a:off x="1259544" y="3392948"/>
            <a:ext cx="2232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9" name="Google Shape;229;gab6856aede_0_191"/>
          <p:cNvSpPr txBox="1"/>
          <p:nvPr/>
        </p:nvSpPr>
        <p:spPr>
          <a:xfrm>
            <a:off x="1691675" y="2792825"/>
            <a:ext cx="1512300" cy="1220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records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AppData\Local\Microsoft\Windows\Temporary Internet Files\Content.IE5\X98KVA7G\MC900441730[1].png" id="230" name="Google Shape;230;gab6856aede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gab6856aede_0_191"/>
          <p:cNvCxnSpPr>
            <a:stCxn id="227" idx="3"/>
            <a:endCxn id="230" idx="1"/>
          </p:cNvCxnSpPr>
          <p:nvPr/>
        </p:nvCxnSpPr>
        <p:spPr>
          <a:xfrm>
            <a:off x="5508175" y="3393026"/>
            <a:ext cx="1874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32" name="Google Shape;232;gab6856aede_0_191"/>
          <p:cNvSpPr txBox="1"/>
          <p:nvPr/>
        </p:nvSpPr>
        <p:spPr>
          <a:xfrm>
            <a:off x="3743950" y="4203051"/>
            <a:ext cx="1512300" cy="1570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LODC unknown prior to NODC run-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ab6856aede_0_191"/>
          <p:cNvSpPr txBox="1"/>
          <p:nvPr/>
        </p:nvSpPr>
        <p:spPr>
          <a:xfrm>
            <a:off x="5635175" y="1748625"/>
            <a:ext cx="1368300" cy="3477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combines local dataset records with other LODCs and provides search features on top of them to users</a:t>
            </a:r>
            <a:endParaRPr/>
          </a:p>
        </p:txBody>
      </p:sp>
      <p:sp>
        <p:nvSpPr>
          <p:cNvPr id="234" name="Google Shape;234;gab6856aede_0_191"/>
          <p:cNvSpPr txBox="1"/>
          <p:nvPr/>
        </p:nvSpPr>
        <p:spPr>
          <a:xfrm>
            <a:off x="7308304" y="3986305"/>
            <a:ext cx="1368300" cy="2031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LODC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included with a probability of 100 %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b6856aede_0_207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Interoperability Tactics</a:t>
            </a:r>
            <a:endParaRPr/>
          </a:p>
        </p:txBody>
      </p:sp>
      <p:sp>
        <p:nvSpPr>
          <p:cNvPr id="241" name="Google Shape;241;gab6856aede_0_207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shared network protocol and communication principles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e.g. HTTP + REST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b6856aede_0_213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Interoperability Tactics</a:t>
            </a:r>
            <a:endParaRPr/>
          </a:p>
        </p:txBody>
      </p:sp>
      <p:sp>
        <p:nvSpPr>
          <p:cNvPr id="248" name="Google Shape;248;gab6856aede_0_213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shared network protocol and communication principles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e.g. HTTP + REST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technical interoperability broker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similar to modifiability tactics anticorruption layer and open host service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b6856aede_0_22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Interoperability Tactics</a:t>
            </a:r>
            <a:endParaRPr/>
          </a:p>
        </p:txBody>
      </p:sp>
      <p:sp>
        <p:nvSpPr>
          <p:cNvPr id="255" name="Google Shape;255;gab6856aede_0_225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shared network protocol and communication principles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e.g. HTTP + REST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technical interoperability broker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similar to modifiability tactics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directory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b6856aede_0_0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Quality Attribute</a:t>
            </a:r>
            <a:endParaRPr/>
          </a:p>
        </p:txBody>
      </p:sp>
      <p:sp>
        <p:nvSpPr>
          <p:cNvPr id="43" name="Google Shape;43;gab6856aede_0_0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Degree to which two or more systems can usefully exchange meaningful information via their interfaces in a given context.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b6856aede_0_231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Directory service</a:t>
            </a:r>
            <a:endParaRPr/>
          </a:p>
        </p:txBody>
      </p:sp>
      <p:sp>
        <p:nvSpPr>
          <p:cNvPr id="262" name="Google Shape;262;gab6856aede_0_231"/>
          <p:cNvSpPr/>
          <p:nvPr/>
        </p:nvSpPr>
        <p:spPr>
          <a:xfrm>
            <a:off x="336675" y="2041150"/>
            <a:ext cx="1952700" cy="35433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National Open Data Catalog</a:t>
            </a:r>
            <a:endParaRPr sz="1800"/>
          </a:p>
        </p:txBody>
      </p:sp>
      <p:sp>
        <p:nvSpPr>
          <p:cNvPr id="263" name="Google Shape;263;gab6856aede_0_231"/>
          <p:cNvSpPr/>
          <p:nvPr/>
        </p:nvSpPr>
        <p:spPr>
          <a:xfrm>
            <a:off x="4702425" y="4488050"/>
            <a:ext cx="1512600" cy="728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Local Open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Catalog</a:t>
            </a:r>
            <a:endParaRPr sz="1600"/>
          </a:p>
        </p:txBody>
      </p:sp>
      <p:sp>
        <p:nvSpPr>
          <p:cNvPr id="264" name="Google Shape;264;gab6856aede_0_231"/>
          <p:cNvSpPr/>
          <p:nvPr/>
        </p:nvSpPr>
        <p:spPr>
          <a:xfrm>
            <a:off x="4702425" y="3493875"/>
            <a:ext cx="1512600" cy="728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Local Open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Catalog</a:t>
            </a:r>
            <a:endParaRPr sz="1600"/>
          </a:p>
        </p:txBody>
      </p:sp>
      <p:sp>
        <p:nvSpPr>
          <p:cNvPr id="265" name="Google Shape;265;gab6856aede_0_231"/>
          <p:cNvSpPr/>
          <p:nvPr/>
        </p:nvSpPr>
        <p:spPr>
          <a:xfrm>
            <a:off x="4482375" y="2041150"/>
            <a:ext cx="1952700" cy="9810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Local Open Data Catalogs Directory Service</a:t>
            </a:r>
            <a:endParaRPr sz="1800"/>
          </a:p>
        </p:txBody>
      </p:sp>
      <p:sp>
        <p:nvSpPr>
          <p:cNvPr id="266" name="Google Shape;266;gab6856aede_0_231"/>
          <p:cNvSpPr/>
          <p:nvPr/>
        </p:nvSpPr>
        <p:spPr>
          <a:xfrm>
            <a:off x="2289375" y="2440150"/>
            <a:ext cx="21930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ab6856aede_0_231"/>
          <p:cNvSpPr/>
          <p:nvPr/>
        </p:nvSpPr>
        <p:spPr>
          <a:xfrm flipH="1" rot="5400000">
            <a:off x="6010275" y="2919525"/>
            <a:ext cx="1161900" cy="752400"/>
          </a:xfrm>
          <a:prstGeom prst="uturnArrow">
            <a:avLst>
              <a:gd fmla="val 10755" name="adj1"/>
              <a:gd fmla="val 13297" name="adj2"/>
              <a:gd fmla="val 11517" name="adj3"/>
              <a:gd fmla="val 43750" name="adj4"/>
              <a:gd fmla="val 69611" name="adj5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ab6856aede_0_231"/>
          <p:cNvSpPr/>
          <p:nvPr/>
        </p:nvSpPr>
        <p:spPr>
          <a:xfrm flipH="1" rot="5400000">
            <a:off x="5719775" y="2657475"/>
            <a:ext cx="2724000" cy="1733700"/>
          </a:xfrm>
          <a:prstGeom prst="uturnArrow">
            <a:avLst>
              <a:gd fmla="val 4394" name="adj1"/>
              <a:gd fmla="val 5764" name="adj2"/>
              <a:gd fmla="val 5098" name="adj3"/>
              <a:gd fmla="val 43750" name="adj4"/>
              <a:gd fmla="val 86806" name="adj5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b6856aede_0_231"/>
          <p:cNvSpPr txBox="1"/>
          <p:nvPr/>
        </p:nvSpPr>
        <p:spPr>
          <a:xfrm>
            <a:off x="2409525" y="2200275"/>
            <a:ext cx="1952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Get Local Catalogs Locations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gab6856aede_0_231"/>
          <p:cNvSpPr txBox="1"/>
          <p:nvPr/>
        </p:nvSpPr>
        <p:spPr>
          <a:xfrm>
            <a:off x="7042875" y="3148275"/>
            <a:ext cx="824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Register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gab6856aede_0_231"/>
          <p:cNvSpPr/>
          <p:nvPr/>
        </p:nvSpPr>
        <p:spPr>
          <a:xfrm>
            <a:off x="2289375" y="3766725"/>
            <a:ext cx="24129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ab6856aede_0_231"/>
          <p:cNvSpPr/>
          <p:nvPr/>
        </p:nvSpPr>
        <p:spPr>
          <a:xfrm>
            <a:off x="2289375" y="4760900"/>
            <a:ext cx="24129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ab6856aede_0_231"/>
          <p:cNvSpPr txBox="1"/>
          <p:nvPr/>
        </p:nvSpPr>
        <p:spPr>
          <a:xfrm>
            <a:off x="2519550" y="4193150"/>
            <a:ext cx="1952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Harvest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b6856aede_0_219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Syntactic </a:t>
            </a:r>
            <a:r>
              <a:rPr lang="en-US"/>
              <a:t>Interoperability Tactics</a:t>
            </a:r>
            <a:endParaRPr/>
          </a:p>
        </p:txBody>
      </p:sp>
      <p:sp>
        <p:nvSpPr>
          <p:cNvPr id="280" name="Google Shape;280;gab6856aede_0_219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use a standard format to </a:t>
            </a:r>
            <a:r>
              <a:rPr lang="en-US"/>
              <a:t>enforce shared syntax, e.g.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DCAT-AP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SKOS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DCV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HL7 FHIR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7"/>
              </a:rPr>
              <a:t>DATEX II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8"/>
              </a:rPr>
              <a:t>schema.org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b6856aede_0_261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Syntactic </a:t>
            </a:r>
            <a:r>
              <a:rPr lang="en-US"/>
              <a:t>Interoperability Tactics</a:t>
            </a:r>
            <a:endParaRPr/>
          </a:p>
        </p:txBody>
      </p:sp>
      <p:sp>
        <p:nvSpPr>
          <p:cNvPr id="287" name="Google Shape;287;gab6856aede_0_261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standard format to enforce shared syntax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syntactic interoperability broker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similar to modifiability tactics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b6856aede_0_254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</a:t>
            </a:r>
            <a:r>
              <a:rPr lang="en-US"/>
              <a:t>Interoperability Tactics</a:t>
            </a:r>
            <a:endParaRPr/>
          </a:p>
        </p:txBody>
      </p:sp>
      <p:sp>
        <p:nvSpPr>
          <p:cNvPr id="294" name="Google Shape;294;gab6856aede_0_254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standard format to enforce shared semantics</a:t>
            </a:r>
            <a:r>
              <a:rPr lang="en-US"/>
              <a:t>, e.g.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DCAT-AP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SKOS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DCV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HL7 FHIR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7"/>
              </a:rPr>
              <a:t>DATEX II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8"/>
              </a:rPr>
              <a:t>schema.org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b6856aede_0_26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Interoperability Tactics</a:t>
            </a:r>
            <a:endParaRPr/>
          </a:p>
        </p:txBody>
      </p:sp>
      <p:sp>
        <p:nvSpPr>
          <p:cNvPr id="301" name="Google Shape;301;gab6856aede_0_268"/>
          <p:cNvSpPr txBox="1"/>
          <p:nvPr>
            <p:ph idx="1" type="body"/>
          </p:nvPr>
        </p:nvSpPr>
        <p:spPr>
          <a:xfrm>
            <a:off x="457200" y="1125550"/>
            <a:ext cx="43161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"@context": "https://schema.org",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"@type": "Hotel",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"name": "ACME Hotel Innsbruck",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"description": "A beautifully located business hotel right in the heart of the alps. Watch the sun rise over the scenic Inn valley while enjoying your morning coffee.",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"address":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"@type": "PostalAddress",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"addressCountry": "AT",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"addressLocality": "Innsbruck",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"addressRegion": "Tyrol",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"postalCode": "6020",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"streetAddress": "Technikerstrasse 21"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gab6856aede_0_268"/>
          <p:cNvSpPr txBox="1"/>
          <p:nvPr>
            <p:ph idx="1" type="body"/>
          </p:nvPr>
        </p:nvSpPr>
        <p:spPr>
          <a:xfrm>
            <a:off x="4703650" y="1125550"/>
            <a:ext cx="41148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"telephone": "+43 512 8000-0",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"photo": "http://...",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"starRating":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"@type": "Rating",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"ratingValue": "4"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"priceRange": "$100 - $240"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6856aede_0_27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Interoperability Tactics</a:t>
            </a:r>
            <a:endParaRPr/>
          </a:p>
        </p:txBody>
      </p:sp>
      <p:sp>
        <p:nvSpPr>
          <p:cNvPr id="309" name="Google Shape;309;gab6856aede_0_276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https://schema.org/Hotel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b6856aede_0_29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Interoperability Tactics</a:t>
            </a:r>
            <a:endParaRPr/>
          </a:p>
        </p:txBody>
      </p:sp>
      <p:sp>
        <p:nvSpPr>
          <p:cNvPr id="316" name="Google Shape;316;gab6856aede_0_292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standard format to enforce shared semantics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ontologies to properly define semantics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b6856aede_0_29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Interoperability Tactics</a:t>
            </a:r>
            <a:endParaRPr/>
          </a:p>
        </p:txBody>
      </p:sp>
      <p:sp>
        <p:nvSpPr>
          <p:cNvPr id="323" name="Google Shape;323;gab6856aede_0_298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standard format to enforce shared semantics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ontologies to properly define semantics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identity management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shared identifiers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identity broker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linked identities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b6856aede_0_6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Levels</a:t>
            </a:r>
            <a:endParaRPr/>
          </a:p>
        </p:txBody>
      </p:sp>
      <p:sp>
        <p:nvSpPr>
          <p:cNvPr id="50" name="Google Shape;50;gab6856aede_0_6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technical interoperability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b6856aede_0_3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Levels</a:t>
            </a:r>
            <a:endParaRPr/>
          </a:p>
        </p:txBody>
      </p:sp>
      <p:sp>
        <p:nvSpPr>
          <p:cNvPr id="57" name="Google Shape;57;gab6856aede_0_35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technical interoperability - HTTPS</a:t>
            </a:r>
            <a:endParaRPr/>
          </a:p>
        </p:txBody>
      </p:sp>
      <p:sp>
        <p:nvSpPr>
          <p:cNvPr id="58" name="Google Shape;58;gab6856aede_0_35"/>
          <p:cNvSpPr/>
          <p:nvPr/>
        </p:nvSpPr>
        <p:spPr>
          <a:xfrm>
            <a:off x="3595650" y="3135400"/>
            <a:ext cx="1952700" cy="9810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National Open Data Catalog</a:t>
            </a:r>
            <a:endParaRPr sz="1800"/>
          </a:p>
        </p:txBody>
      </p:sp>
      <p:sp>
        <p:nvSpPr>
          <p:cNvPr id="59" name="Google Shape;59;gab6856aede_0_35"/>
          <p:cNvSpPr/>
          <p:nvPr/>
        </p:nvSpPr>
        <p:spPr>
          <a:xfrm>
            <a:off x="6590500" y="3261525"/>
            <a:ext cx="1512600" cy="728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Local </a:t>
            </a:r>
            <a:r>
              <a:rPr lang="en-US" sz="1600"/>
              <a:t>Open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Catalog</a:t>
            </a:r>
            <a:endParaRPr sz="1600"/>
          </a:p>
        </p:txBody>
      </p:sp>
      <p:sp>
        <p:nvSpPr>
          <p:cNvPr id="60" name="Google Shape;60;gab6856aede_0_35"/>
          <p:cNvSpPr/>
          <p:nvPr/>
        </p:nvSpPr>
        <p:spPr>
          <a:xfrm>
            <a:off x="1040900" y="3261525"/>
            <a:ext cx="1512600" cy="728700"/>
          </a:xfrm>
          <a:prstGeom prst="rect">
            <a:avLst/>
          </a:prstGeom>
          <a:noFill/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Local Open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Catalog</a:t>
            </a:r>
            <a:endParaRPr sz="1600"/>
          </a:p>
        </p:txBody>
      </p:sp>
      <p:sp>
        <p:nvSpPr>
          <p:cNvPr id="61" name="Google Shape;61;gab6856aede_0_35"/>
          <p:cNvSpPr/>
          <p:nvPr/>
        </p:nvSpPr>
        <p:spPr>
          <a:xfrm>
            <a:off x="5548350" y="3361725"/>
            <a:ext cx="1041900" cy="52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</a:t>
            </a:r>
            <a:endParaRPr/>
          </a:p>
        </p:txBody>
      </p:sp>
      <p:sp>
        <p:nvSpPr>
          <p:cNvPr id="62" name="Google Shape;62;gab6856aede_0_35"/>
          <p:cNvSpPr/>
          <p:nvPr/>
        </p:nvSpPr>
        <p:spPr>
          <a:xfrm>
            <a:off x="2553500" y="3361750"/>
            <a:ext cx="1041900" cy="52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D3F2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6856aede_0_29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Levels</a:t>
            </a:r>
            <a:endParaRPr/>
          </a:p>
        </p:txBody>
      </p:sp>
      <p:sp>
        <p:nvSpPr>
          <p:cNvPr id="69" name="Google Shape;69;gab6856aede_0_29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technical interoperability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syntactic interoperability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6856aede_0_12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Levels</a:t>
            </a:r>
            <a:endParaRPr/>
          </a:p>
        </p:txBody>
      </p:sp>
      <p:sp>
        <p:nvSpPr>
          <p:cNvPr id="76" name="Google Shape;76;gab6856aede_0_12"/>
          <p:cNvSpPr txBox="1"/>
          <p:nvPr>
            <p:ph idx="1" type="body"/>
          </p:nvPr>
        </p:nvSpPr>
        <p:spPr>
          <a:xfrm>
            <a:off x="457200" y="1125540"/>
            <a:ext cx="8229600" cy="92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syntactic interoperability - </a:t>
            </a: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DCAT</a:t>
            </a:r>
            <a:r>
              <a:rPr lang="en-US"/>
              <a:t>, </a:t>
            </a:r>
            <a:r>
              <a:rPr lang="en-US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DCAT-AP</a:t>
            </a:r>
            <a:endParaRPr/>
          </a:p>
        </p:txBody>
      </p:sp>
      <p:sp>
        <p:nvSpPr>
          <p:cNvPr id="77" name="Google Shape;77;gab6856aede_0_12"/>
          <p:cNvSpPr txBox="1"/>
          <p:nvPr/>
        </p:nvSpPr>
        <p:spPr>
          <a:xfrm>
            <a:off x="0" y="2120150"/>
            <a:ext cx="91440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https://data.mvcr.gov.cz/zdroj/datové-sady/rpp/orgány-veřejné-moci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a dcat:Dataset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dct:title "Orgány veřejné moci"@cs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dct:publisher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https://rpp-opendata.egon.gov.cz/odrpp/zdroj/orgán-veřejné-moci/00007064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dct:accrualPeriodicity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http://publications.europa.eu/resource/authority/frequency/DAILY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dct:spatial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http://publications.europa.eu/resource/authority/country/CZE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dcat:keyword "orgány veřejné moci"@cs, "registr práv a povinností"@cs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dcat:theme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http://publications.europa.eu/resource/authority/data-theme/GOVE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6856aede_0_55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Levels</a:t>
            </a:r>
            <a:endParaRPr/>
          </a:p>
        </p:txBody>
      </p:sp>
      <p:sp>
        <p:nvSpPr>
          <p:cNvPr id="84" name="Google Shape;84;gab6856aede_0_55"/>
          <p:cNvSpPr txBox="1"/>
          <p:nvPr>
            <p:ph idx="1" type="body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technical interoperability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syntactic interoperability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semantic interoperability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6856aede_0_61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Levels</a:t>
            </a:r>
            <a:endParaRPr/>
          </a:p>
        </p:txBody>
      </p:sp>
      <p:sp>
        <p:nvSpPr>
          <p:cNvPr id="91" name="Google Shape;91;gab6856aede_0_61"/>
          <p:cNvSpPr txBox="1"/>
          <p:nvPr>
            <p:ph idx="1" type="body"/>
          </p:nvPr>
        </p:nvSpPr>
        <p:spPr>
          <a:xfrm>
            <a:off x="457200" y="1125540"/>
            <a:ext cx="8229600" cy="92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semantic </a:t>
            </a:r>
            <a:r>
              <a:rPr lang="en-US"/>
              <a:t>interoperability - </a:t>
            </a: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DCAT</a:t>
            </a:r>
            <a:r>
              <a:rPr lang="en-US"/>
              <a:t>, </a:t>
            </a:r>
            <a:r>
              <a:rPr lang="en-US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DCAT-AP</a:t>
            </a:r>
            <a:endParaRPr/>
          </a:p>
        </p:txBody>
      </p:sp>
      <p:sp>
        <p:nvSpPr>
          <p:cNvPr id="92" name="Google Shape;92;gab6856aede_0_61"/>
          <p:cNvSpPr txBox="1"/>
          <p:nvPr/>
        </p:nvSpPr>
        <p:spPr>
          <a:xfrm>
            <a:off x="0" y="2120150"/>
            <a:ext cx="91440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https://data.mvcr.gov.cz/zdroj/datové-sady/rpp/orgány-veřejné-moci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a dcat:Dataset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dct:title "Orgány veřejné moci"@cs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dct:publisher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https://rpp-opendata.egon.gov.cz/odrpp/zdroj/orgán-veřejné-moci/00007064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dct:accrualPeriodicity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http://publications.europa.eu/resource/authority/frequency/DAILY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dct:spatial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http://publications.europa.eu/resource/authority/country/CZE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dcat:keyword "orgány veřejné moci"@cs, "registr práv a povinností"@cs 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dcat:theme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-US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http://publications.europa.eu/resource/authority/data-theme/GOVE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&gt; 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6856aede_0_68"/>
          <p:cNvSpPr txBox="1"/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Interoperability </a:t>
            </a:r>
            <a:r>
              <a:rPr lang="en-US"/>
              <a:t>Requirement Scenario</a:t>
            </a:r>
            <a:endParaRPr/>
          </a:p>
        </p:txBody>
      </p:sp>
      <p:sp>
        <p:nvSpPr>
          <p:cNvPr id="99" name="Google Shape;99;gab6856aede_0_68"/>
          <p:cNvSpPr txBox="1"/>
          <p:nvPr>
            <p:ph idx="11" type="ftr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00" name="Google Shape;100;gab6856aede_0_68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ab6856aede_0_68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02" name="Google Shape;102;gab6856aede_0_68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03" name="Google Shape;103;gab6856aede_0_68"/>
          <p:cNvCxnSpPr>
            <a:stCxn id="100" idx="6"/>
            <a:endCxn id="10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4" name="Google Shape;104;gab6856aede_0_68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descr="C:\Users\martin\AppData\Local\Microsoft\Windows\Temporary Internet Files\Content.IE5\X98KVA7G\MC900441730[1].png" id="105" name="Google Shape;105;gab6856aede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ab6856aede_0_68"/>
          <p:cNvCxnSpPr>
            <a:stCxn id="102" idx="3"/>
            <a:endCxn id="10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7" name="Google Shape;107;gab6856aede_0_68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08" name="Google Shape;108;gab6856aede_0_68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09" name="Google Shape;109;gab6856aede_0_68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10" name="Google Shape;110;gab6856aede_0_68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fmla="val 3837" name="adj1"/>
              <a:gd fmla="val 63909" name="adj2"/>
            </a:avLst>
          </a:prstGeom>
          <a:noFill/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our system or its part which needs to be interoperable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</dc:creator>
</cp:coreProperties>
</file>