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CMMnzxAWyu8GUUXrdBH0vD6n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232aced8b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a232aced8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a232aced8b_0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232aced8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a232aced8b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232aced8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a232aced8b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32aced8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a232aced8b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232aced8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a232aced8b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232aced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a232aced8b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232aced8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a232aced8b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232aced8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a232aced8b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232aced8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a232aced8b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232aced8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a232ace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a232aced8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32aced8b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a232aced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a232aced8b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32aced8b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a232ace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a232aced8b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32aced8b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a232aced8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a232aced8b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232aced8b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a232aced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a232aced8b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232aced8b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a232aced8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232aced8b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ni\Documents\GRAPHIC DESIGN\xml\šablona čistá-01.png" id="19" name="Google Shape;19;p31"/>
          <p:cNvPicPr preferRelativeResize="0"/>
          <p:nvPr/>
        </p:nvPicPr>
        <p:blipFill rotWithShape="1">
          <a:blip r:embed="rId2">
            <a:alphaModFix/>
          </a:blip>
          <a:srcRect b="41690" l="0" r="27302" t="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esktop\template\xwerg.png" id="20" name="Google Shape;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sx="102000" rotWithShape="0" algn="tl" dir="2700000" dist="38100" sy="102000">
              <a:srgbClr val="000000">
                <a:alpha val="61568"/>
              </a:srgbClr>
            </a:outerShdw>
          </a:effectLst>
        </p:spPr>
      </p:pic>
      <p:sp>
        <p:nvSpPr>
          <p:cNvPr id="21" name="Google Shape;21;p31"/>
          <p:cNvSpPr txBox="1"/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subTitle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  <a:defRPr b="1"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30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Skola\XRG grafika\XRG - XML and web eng\PNG transparentní pozadí\Logo XRG and XML -10.png" id="12" name="Google Shape;12;p30"/>
            <p:cNvPicPr preferRelativeResize="0"/>
            <p:nvPr/>
          </p:nvPicPr>
          <p:blipFill rotWithShape="1">
            <a:blip r:embed="rId1">
              <a:alphaModFix/>
            </a:blip>
            <a:srcRect b="48311" l="12138" r="9219" t="35972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30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" type="body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0"/>
          <p:cNvPicPr preferRelativeResize="0"/>
          <p:nvPr/>
        </p:nvPicPr>
        <p:blipFill rotWithShape="1">
          <a:blip r:embed="rId2">
            <a:alphaModFix/>
          </a:blip>
          <a:srcRect b="48415" l="27126" r="32182" t="33051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Testability</a:t>
            </a:r>
            <a:endParaRPr sz="2800"/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Testability Quality Attribute</a:t>
            </a:r>
            <a:endParaRPr/>
          </a:p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79512" y="3945830"/>
            <a:ext cx="1368152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3491880" y="2820309"/>
            <a:ext cx="2016224" cy="11453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unit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7"/>
          <p:cNvCxnSpPr>
            <a:stCxn id="166" idx="6"/>
            <a:endCxn id="168" idx="1"/>
          </p:cNvCxnSpPr>
          <p:nvPr/>
        </p:nvCxnSpPr>
        <p:spPr>
          <a:xfrm>
            <a:off x="1259632" y="3392996"/>
            <a:ext cx="2232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70" name="Google Shape;170;p17"/>
          <p:cNvSpPr txBox="1"/>
          <p:nvPr/>
        </p:nvSpPr>
        <p:spPr>
          <a:xfrm>
            <a:off x="1691680" y="2792832"/>
            <a:ext cx="1512168" cy="9233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unit completed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tin\AppData\Local\Microsoft\Windows\Temporary Internet Files\Content.IE5\X98KVA7G\MC900441730[1].png" id="171" name="Google Shape;1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7"/>
          <p:cNvCxnSpPr>
            <a:stCxn id="168" idx="3"/>
            <a:endCxn id="171" idx="1"/>
          </p:cNvCxnSpPr>
          <p:nvPr/>
        </p:nvCxnSpPr>
        <p:spPr>
          <a:xfrm>
            <a:off x="5508104" y="3392997"/>
            <a:ext cx="18744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73" name="Google Shape;173;p17"/>
          <p:cNvSpPr txBox="1"/>
          <p:nvPr/>
        </p:nvSpPr>
        <p:spPr>
          <a:xfrm>
            <a:off x="3743908" y="4089846"/>
            <a:ext cx="1512168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652120" y="2405787"/>
            <a:ext cx="1368152" cy="9233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Captured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7308304" y="3986305"/>
            <a:ext cx="1368152" cy="1477328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85% state space coverage in 3 man-hours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232aced8b_0_124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Testability Quality Attribute</a:t>
            </a:r>
            <a:endParaRPr/>
          </a:p>
        </p:txBody>
      </p:sp>
      <p:sp>
        <p:nvSpPr>
          <p:cNvPr id="182" name="Google Shape;182;ga232aced8b_0_124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83" name="Google Shape;183;ga232aced8b_0_124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a232aced8b_0_124"/>
          <p:cNvSpPr txBox="1"/>
          <p:nvPr/>
        </p:nvSpPr>
        <p:spPr>
          <a:xfrm>
            <a:off x="179500" y="3945823"/>
            <a:ext cx="1368300" cy="923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tester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a232aced8b_0_124"/>
          <p:cNvSpPr/>
          <p:nvPr/>
        </p:nvSpPr>
        <p:spPr>
          <a:xfrm>
            <a:off x="3491880" y="2820309"/>
            <a:ext cx="2016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Harvester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a232aced8b_0_124"/>
          <p:cNvCxnSpPr>
            <a:stCxn id="183" idx="6"/>
            <a:endCxn id="185" idx="1"/>
          </p:cNvCxnSpPr>
          <p:nvPr/>
        </p:nvCxnSpPr>
        <p:spPr>
          <a:xfrm>
            <a:off x="1259544" y="3392948"/>
            <a:ext cx="2232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187" name="Google Shape;187;ga232aced8b_0_124"/>
          <p:cNvSpPr txBox="1"/>
          <p:nvPr/>
        </p:nvSpPr>
        <p:spPr>
          <a:xfrm>
            <a:off x="1508876" y="2515875"/>
            <a:ext cx="1695000" cy="1477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new version of DCAT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tin\AppData\Local\Microsoft\Windows\Temporary Internet Files\Content.IE5\X98KVA7G\MC900441730[1].png" id="188" name="Google Shape;188;ga232aced8b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a232aced8b_0_124"/>
          <p:cNvCxnSpPr>
            <a:stCxn id="185" idx="3"/>
            <a:endCxn id="188" idx="1"/>
          </p:cNvCxnSpPr>
          <p:nvPr/>
        </p:nvCxnSpPr>
        <p:spPr>
          <a:xfrm>
            <a:off x="5508180" y="3393009"/>
            <a:ext cx="1874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190" name="Google Shape;190;ga232aced8b_0_124"/>
          <p:cNvSpPr txBox="1"/>
          <p:nvPr/>
        </p:nvSpPr>
        <p:spPr>
          <a:xfrm>
            <a:off x="3743900" y="4089852"/>
            <a:ext cx="1512300" cy="1051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testing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a232aced8b_0_124"/>
          <p:cNvSpPr txBox="1"/>
          <p:nvPr/>
        </p:nvSpPr>
        <p:spPr>
          <a:xfrm>
            <a:off x="5652120" y="2405787"/>
            <a:ext cx="1368300" cy="923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Captured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a232aced8b_0_124"/>
          <p:cNvSpPr txBox="1"/>
          <p:nvPr/>
        </p:nvSpPr>
        <p:spPr>
          <a:xfrm>
            <a:off x="6265950" y="3986300"/>
            <a:ext cx="2410500" cy="2141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100 % of missing new mandatory properties coverage,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100 % of bad valued new properties coverage in 1 man-day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Goal of Testability Tactics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❑"/>
            </a:pPr>
            <a:r>
              <a:rPr lang="en-US" sz="2960"/>
              <a:t>easier testing when an increment of software development has completed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1480"/>
              <a:buChar char="❑"/>
            </a:pPr>
            <a:r>
              <a:rPr lang="en-US" sz="2960"/>
              <a:t>2 categories of tactics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590"/>
              <a:buChar char="▪"/>
            </a:pPr>
            <a:r>
              <a:rPr lang="en-US" sz="2590"/>
              <a:t>adding controllability and observability to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590"/>
              <a:buChar char="▪"/>
            </a:pPr>
            <a:r>
              <a:rPr lang="en-US" sz="2590"/>
              <a:t>limiting complexity in the system’s design</a:t>
            </a:r>
            <a:endParaRPr/>
          </a:p>
        </p:txBody>
      </p:sp>
      <p:sp>
        <p:nvSpPr>
          <p:cNvPr id="199" name="Google Shape;199;p18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and Observe System State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6" name="Google Shape;206;p19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232aced8b_0_146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and Observe System State</a:t>
            </a:r>
            <a:endParaRPr/>
          </a:p>
        </p:txBody>
      </p:sp>
      <p:sp>
        <p:nvSpPr>
          <p:cNvPr id="212" name="Google Shape;212;ga232aced8b_0_146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specialized interfaces</a:t>
            </a:r>
            <a:endParaRPr sz="3000"/>
          </a:p>
        </p:txBody>
      </p:sp>
      <p:sp>
        <p:nvSpPr>
          <p:cNvPr id="213" name="Google Shape;213;ga232aced8b_0_146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232aced8b_0_152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and Observe System State</a:t>
            </a:r>
            <a:endParaRPr/>
          </a:p>
        </p:txBody>
      </p:sp>
      <p:sp>
        <p:nvSpPr>
          <p:cNvPr id="219" name="Google Shape;219;ga232aced8b_0_152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specialized interfaces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record/playback</a:t>
            </a:r>
            <a:endParaRPr sz="3000"/>
          </a:p>
        </p:txBody>
      </p:sp>
      <p:sp>
        <p:nvSpPr>
          <p:cNvPr id="220" name="Google Shape;220;ga232aced8b_0_152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232aced8b_0_158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and Observe System State</a:t>
            </a:r>
            <a:endParaRPr/>
          </a:p>
        </p:txBody>
      </p:sp>
      <p:sp>
        <p:nvSpPr>
          <p:cNvPr id="226" name="Google Shape;226;ga232aced8b_0_158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specialized interfaces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record/playback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localize state storage</a:t>
            </a:r>
            <a:endParaRPr sz="3000"/>
          </a:p>
        </p:txBody>
      </p:sp>
      <p:sp>
        <p:nvSpPr>
          <p:cNvPr id="227" name="Google Shape;227;ga232aced8b_0_158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232aced8b_0_164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and Observe System State</a:t>
            </a:r>
            <a:endParaRPr/>
          </a:p>
        </p:txBody>
      </p:sp>
      <p:sp>
        <p:nvSpPr>
          <p:cNvPr id="233" name="Google Shape;233;ga232aced8b_0_164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specialized interfaces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record/playback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localize state storage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abstract data sources</a:t>
            </a:r>
            <a:endParaRPr sz="3000"/>
          </a:p>
        </p:txBody>
      </p:sp>
      <p:sp>
        <p:nvSpPr>
          <p:cNvPr id="234" name="Google Shape;234;ga232aced8b_0_164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232aced8b_0_170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and Observe System State</a:t>
            </a:r>
            <a:endParaRPr/>
          </a:p>
        </p:txBody>
      </p:sp>
      <p:sp>
        <p:nvSpPr>
          <p:cNvPr id="240" name="Google Shape;240;ga232aced8b_0_170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specialized interfaces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record/playback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localize state storage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abstract data sources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sandbox</a:t>
            </a:r>
            <a:endParaRPr sz="3000"/>
          </a:p>
        </p:txBody>
      </p:sp>
      <p:sp>
        <p:nvSpPr>
          <p:cNvPr id="241" name="Google Shape;241;ga232aced8b_0_170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232aced8b_0_182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 Complexity</a:t>
            </a:r>
            <a:endParaRPr/>
          </a:p>
        </p:txBody>
      </p:sp>
      <p:sp>
        <p:nvSpPr>
          <p:cNvPr id="247" name="Google Shape;247;ga232aced8b_0_182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Testability Quality Attribute</a:t>
            </a:r>
            <a:endParaRPr/>
          </a:p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testability refers to the ease with which software can be made to demonstrate its faults through testing. </a:t>
            </a:r>
            <a:endParaRPr/>
          </a:p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232aced8b_0_176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 Complexity</a:t>
            </a:r>
            <a:endParaRPr/>
          </a:p>
        </p:txBody>
      </p:sp>
      <p:sp>
        <p:nvSpPr>
          <p:cNvPr id="253" name="Google Shape;253;ga232aced8b_0_176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limit structural complexity</a:t>
            </a:r>
            <a:endParaRPr sz="3000"/>
          </a:p>
        </p:txBody>
      </p:sp>
      <p:sp>
        <p:nvSpPr>
          <p:cNvPr id="254" name="Google Shape;254;ga232aced8b_0_176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232aced8b_0_194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 Complexity</a:t>
            </a:r>
            <a:endParaRPr/>
          </a:p>
        </p:txBody>
      </p:sp>
      <p:sp>
        <p:nvSpPr>
          <p:cNvPr id="260" name="Google Shape;260;ga232aced8b_0_194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limit structural complexity</a:t>
            </a:r>
            <a:endParaRPr sz="3000"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limit nondeterminism</a:t>
            </a:r>
            <a:endParaRPr sz="3000"/>
          </a:p>
        </p:txBody>
      </p:sp>
      <p:sp>
        <p:nvSpPr>
          <p:cNvPr id="261" name="Google Shape;261;ga232aced8b_0_194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Testable System</a:t>
            </a:r>
            <a:endParaRPr/>
          </a:p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control each component’s inputs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observe its outputs (and possibly its internal state). </a:t>
            </a:r>
            <a:endParaRPr/>
          </a:p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232aced8b_0_0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57" name="Google Shape;57;ga232aced8b_0_0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58" name="Google Shape;58;ga232aced8b_0_0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a232aced8b_0_0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60" name="Google Shape;60;ga232aced8b_0_0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61" name="Google Shape;61;ga232aced8b_0_0"/>
          <p:cNvCxnSpPr>
            <a:stCxn id="58" idx="6"/>
            <a:endCxn id="60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62" name="Google Shape;62;ga232aced8b_0_0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63" name="Google Shape;63;ga232aced8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ga232aced8b_0_0"/>
          <p:cNvCxnSpPr>
            <a:stCxn id="60" idx="3"/>
            <a:endCxn id="63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65" name="Google Shape;65;ga232aced8b_0_0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66" name="Google Shape;66;ga232aced8b_0_0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67" name="Google Shape;67;ga232aced8b_0_0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68" name="Google Shape;68;ga232aced8b_0_0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3837" name="adj1"/>
              <a:gd fmla="val 63909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portion of the system being tested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32aced8b_0_17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75" name="Google Shape;75;ga232aced8b_0_17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76" name="Google Shape;76;ga232aced8b_0_17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a232aced8b_0_17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78" name="Google Shape;78;ga232aced8b_0_17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79" name="Google Shape;79;ga232aced8b_0_17"/>
          <p:cNvCxnSpPr>
            <a:stCxn id="76" idx="6"/>
            <a:endCxn id="78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0" name="Google Shape;80;ga232aced8b_0_17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81" name="Google Shape;81;ga232aced8b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ga232aced8b_0_17"/>
          <p:cNvCxnSpPr>
            <a:stCxn id="78" idx="3"/>
            <a:endCxn id="81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3" name="Google Shape;83;ga232aced8b_0_17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84" name="Google Shape;84;ga232aced8b_0_17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85" name="Google Shape;85;ga232aced8b_0_17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86" name="Google Shape;86;ga232aced8b_0_17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-42250" name="adj1"/>
              <a:gd fmla="val 70469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who tests</a:t>
            </a:r>
            <a:endParaRPr sz="22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testers, including users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32aced8b_0_34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93" name="Google Shape;93;ga232aced8b_0_34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94" name="Google Shape;94;ga232aced8b_0_34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a232aced8b_0_34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96" name="Google Shape;96;ga232aced8b_0_34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97" name="Google Shape;97;ga232aced8b_0_34"/>
          <p:cNvCxnSpPr>
            <a:stCxn id="94" idx="6"/>
            <a:endCxn id="96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8" name="Google Shape;98;ga232aced8b_0_34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99" name="Google Shape;99;ga232aced8b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ga232aced8b_0_34"/>
          <p:cNvCxnSpPr>
            <a:stCxn id="96" idx="3"/>
            <a:endCxn id="99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01" name="Google Shape;101;ga232aced8b_0_34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02" name="Google Shape;102;ga232aced8b_0_34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03" name="Google Shape;103;ga232aced8b_0_34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04" name="Google Shape;104;ga232aced8b_0_34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-25808" name="adj1"/>
              <a:gd fmla="val 76665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set of tests executed by the source on the artifact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32aced8b_0_51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11" name="Google Shape;111;ga232aced8b_0_51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12" name="Google Shape;112;ga232aced8b_0_51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a232aced8b_0_51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14" name="Google Shape;114;ga232aced8b_0_51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15" name="Google Shape;115;ga232aced8b_0_51"/>
          <p:cNvCxnSpPr>
            <a:stCxn id="112" idx="6"/>
            <a:endCxn id="114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6" name="Google Shape;116;ga232aced8b_0_51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17" name="Google Shape;117;ga232aced8b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ga232aced8b_0_51"/>
          <p:cNvCxnSpPr>
            <a:stCxn id="114" idx="3"/>
            <a:endCxn id="117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9" name="Google Shape;119;ga232aced8b_0_51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20" name="Google Shape;120;ga232aced8b_0_51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21" name="Google Shape;121;ga232aced8b_0_51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22" name="Google Shape;122;ga232aced8b_0_51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8303" name="adj1"/>
              <a:gd fmla="val 112386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time when the test happens</a:t>
            </a: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test environment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232aced8b_0_68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29" name="Google Shape;129;ga232aced8b_0_68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30" name="Google Shape;130;ga232aced8b_0_68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a232aced8b_0_68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32" name="Google Shape;132;ga232aced8b_0_68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33" name="Google Shape;133;ga232aced8b_0_68"/>
          <p:cNvCxnSpPr>
            <a:stCxn id="130" idx="6"/>
            <a:endCxn id="132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4" name="Google Shape;134;ga232aced8b_0_68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35" name="Google Shape;135;ga232aced8b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ga232aced8b_0_68"/>
          <p:cNvCxnSpPr>
            <a:stCxn id="132" idx="3"/>
            <a:endCxn id="135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7" name="Google Shape;137;ga232aced8b_0_68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38" name="Google Shape;138;ga232aced8b_0_68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39" name="Google Shape;139;ga232aced8b_0_68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40" name="Google Shape;140;ga232aced8b_0_68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23517" name="adj1"/>
              <a:gd fmla="val 81039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system can be controlled to perform the desired tests and observe the results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232aced8b_0_85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47" name="Google Shape;147;ga232aced8b_0_85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48" name="Google Shape;148;ga232aced8b_0_85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a232aced8b_0_85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50" name="Google Shape;150;ga232aced8b_0_85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51" name="Google Shape;151;ga232aced8b_0_85"/>
          <p:cNvCxnSpPr>
            <a:stCxn id="148" idx="6"/>
            <a:endCxn id="150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2" name="Google Shape;152;ga232aced8b_0_85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53" name="Google Shape;153;ga232aced8b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a232aced8b_0_85"/>
          <p:cNvCxnSpPr>
            <a:stCxn id="150" idx="3"/>
            <a:endCxn id="153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5" name="Google Shape;155;ga232aced8b_0_85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56" name="Google Shape;156;ga232aced8b_0_85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57" name="Google Shape;157;ga232aced8b_0_85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58" name="Google Shape;158;ga232aced8b_0_85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40941" name="adj1"/>
              <a:gd fmla="val 75936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represents how easily system under the tests shall give up its faults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</dc:creator>
</cp:coreProperties>
</file>