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WprP2Z0n6JzXKKSCHsp3pmwzW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d87a4ae3c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ad87a4ae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d87a4ae3c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87a4ae3c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ad87a4ae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d87a4ae3c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87a4ae3c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ad87a4ae3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d87a4ae3c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d87a4ae3c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ad87a4ae3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d87a4ae3c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d87a4ae3c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ad87a4ae3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ad87a4ae3c_0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d87a4ae3c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ad87a4ae3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ad87a4ae3c_0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d87a4ae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ad87a4ae3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d87a4ae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ad87a4ae3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87a4ae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ad87a4ae3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d87a4a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ad87a4ae3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87a4ae3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ad87a4ae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ad87a4ae3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87a4ae3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ad87a4ae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ad87a4ae3c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ni\Documents\GRAPHIC DESIGN\xml\šablona čistá-01.png" id="19" name="Google Shape;19;p31"/>
          <p:cNvPicPr preferRelativeResize="0"/>
          <p:nvPr/>
        </p:nvPicPr>
        <p:blipFill rotWithShape="1">
          <a:blip r:embed="rId2">
            <a:alphaModFix/>
          </a:blip>
          <a:srcRect b="41690" l="0" r="27302" t="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esktop\template\xwerg.png" id="20" name="Google Shape;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sx="102000" rotWithShape="0" algn="tl" dir="2700000" dist="38100" sy="102000">
              <a:srgbClr val="000000">
                <a:alpha val="61568"/>
              </a:srgbClr>
            </a:outerShdw>
          </a:effectLst>
        </p:spPr>
      </p:pic>
      <p:sp>
        <p:nvSpPr>
          <p:cNvPr id="21" name="Google Shape;21;p31"/>
          <p:cNvSpPr txBox="1"/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subTitle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b="1"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30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Skola\XRG grafika\XRG - XML and web eng\PNG transparentní pozadí\Logo XRG and XML -10.png" id="12" name="Google Shape;12;p30"/>
            <p:cNvPicPr preferRelativeResize="0"/>
            <p:nvPr/>
          </p:nvPicPr>
          <p:blipFill rotWithShape="1">
            <a:blip r:embed="rId1">
              <a:alphaModFix/>
            </a:blip>
            <a:srcRect b="48311" l="12138" r="9219" t="3597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30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0"/>
          <p:cNvPicPr preferRelativeResize="0"/>
          <p:nvPr/>
        </p:nvPicPr>
        <p:blipFill rotWithShape="1">
          <a:blip r:embed="rId2">
            <a:alphaModFix/>
          </a:blip>
          <a:srcRect b="48415" l="27126" r="32182" t="33051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Usability</a:t>
            </a:r>
            <a:endParaRPr sz="2800"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87a4ae3c_0_58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21" name="Google Shape;121;gad87a4ae3c_0_58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22" name="Google Shape;122;gad87a4ae3c_0_58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ad87a4ae3c_0_58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24" name="Google Shape;124;gad87a4ae3c_0_58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25" name="Google Shape;125;gad87a4ae3c_0_58"/>
          <p:cNvCxnSpPr>
            <a:stCxn id="122" idx="6"/>
            <a:endCxn id="124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6" name="Google Shape;126;gad87a4ae3c_0_58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27" name="Google Shape;127;gad87a4ae3c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ad87a4ae3c_0_58"/>
          <p:cNvCxnSpPr>
            <a:stCxn id="124" idx="3"/>
            <a:endCxn id="127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9" name="Google Shape;129;gad87a4ae3c_0_58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30" name="Google Shape;130;gad87a4ae3c_0_58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31" name="Google Shape;131;gad87a4ae3c_0_58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32" name="Google Shape;132;gad87a4ae3c_0_58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-25808" name="adj1"/>
              <a:gd fmla="val 76665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the user uses or learns to use the system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87a4ae3c_0_75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39" name="Google Shape;139;gad87a4ae3c_0_75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40" name="Google Shape;140;gad87a4ae3c_0_75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ad87a4ae3c_0_75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42" name="Google Shape;142;gad87a4ae3c_0_75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43" name="Google Shape;143;gad87a4ae3c_0_75"/>
          <p:cNvCxnSpPr>
            <a:stCxn id="140" idx="6"/>
            <a:endCxn id="142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4" name="Google Shape;144;gad87a4ae3c_0_75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45" name="Google Shape;145;gad87a4ae3c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gad87a4ae3c_0_75"/>
          <p:cNvCxnSpPr>
            <a:stCxn id="142" idx="3"/>
            <a:endCxn id="145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7" name="Google Shape;147;gad87a4ae3c_0_75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48" name="Google Shape;148;gad87a4ae3c_0_75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49" name="Google Shape;149;gad87a4ae3c_0_75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50" name="Google Shape;150;gad87a4ae3c_0_75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8303" name="adj1"/>
              <a:gd fmla="val 112386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runtime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training time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87a4ae3c_0_92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57" name="Google Shape;157;gad87a4ae3c_0_92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58" name="Google Shape;158;gad87a4ae3c_0_92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ad87a4ae3c_0_92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60" name="Google Shape;160;gad87a4ae3c_0_92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61" name="Google Shape;161;gad87a4ae3c_0_92"/>
          <p:cNvCxnSpPr>
            <a:stCxn id="158" idx="6"/>
            <a:endCxn id="16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62" name="Google Shape;162;gad87a4ae3c_0_92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63" name="Google Shape;163;gad87a4ae3c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gad87a4ae3c_0_92"/>
          <p:cNvCxnSpPr>
            <a:stCxn id="160" idx="3"/>
            <a:endCxn id="16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65" name="Google Shape;165;gad87a4ae3c_0_92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66" name="Google Shape;166;gad87a4ae3c_0_92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67" name="Google Shape;167;gad87a4ae3c_0_92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68" name="Google Shape;168;gad87a4ae3c_0_92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23517" name="adj1"/>
              <a:gd fmla="val 81039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system provides features or anticipates or supports learning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87a4ae3c_0_109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75" name="Google Shape;175;gad87a4ae3c_0_109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76" name="Google Shape;176;gad87a4ae3c_0_109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ad87a4ae3c_0_109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78" name="Google Shape;178;gad87a4ae3c_0_109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79" name="Google Shape;179;gad87a4ae3c_0_109"/>
          <p:cNvCxnSpPr>
            <a:stCxn id="176" idx="6"/>
            <a:endCxn id="17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80" name="Google Shape;180;gad87a4ae3c_0_109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81" name="Google Shape;181;gad87a4ae3c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gad87a4ae3c_0_109"/>
          <p:cNvCxnSpPr>
            <a:stCxn id="178" idx="3"/>
            <a:endCxn id="18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83" name="Google Shape;183;gad87a4ae3c_0_109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84" name="Google Shape;184;gad87a4ae3c_0_109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85" name="Google Shape;185;gad87a4ae3c_0_109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86" name="Google Shape;186;gad87a4ae3c_0_109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40941" name="adj1"/>
              <a:gd fmla="val 75936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task time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number of errors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user satisfaction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gain of user knowledge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ratio of successful operations to total operations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or amount of time or data lost when an error occurs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193" name="Google Shape;193;p26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79512" y="3945830"/>
            <a:ext cx="1368152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3491880" y="2820309"/>
            <a:ext cx="2016224" cy="11453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dataset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6"/>
          <p:cNvCxnSpPr>
            <a:stCxn id="194" idx="6"/>
            <a:endCxn id="196" idx="1"/>
          </p:cNvCxnSpPr>
          <p:nvPr/>
        </p:nvCxnSpPr>
        <p:spPr>
          <a:xfrm>
            <a:off x="1259632" y="3392996"/>
            <a:ext cx="2232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98" name="Google Shape;198;p26"/>
          <p:cNvSpPr txBox="1"/>
          <p:nvPr/>
        </p:nvSpPr>
        <p:spPr>
          <a:xfrm>
            <a:off x="1691675" y="2701639"/>
            <a:ext cx="1512300" cy="1382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related datasets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AppData\Local\Microsoft\Windows\Temporary Internet Files\Content.IE5\X98KVA7G\MC900441730[1].png"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6"/>
          <p:cNvCxnSpPr>
            <a:stCxn id="196" idx="3"/>
            <a:endCxn id="199" idx="1"/>
          </p:cNvCxnSpPr>
          <p:nvPr/>
        </p:nvCxnSpPr>
        <p:spPr>
          <a:xfrm>
            <a:off x="5508104" y="3392997"/>
            <a:ext cx="18744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01" name="Google Shape;201;p26"/>
          <p:cNvSpPr txBox="1"/>
          <p:nvPr/>
        </p:nvSpPr>
        <p:spPr>
          <a:xfrm>
            <a:off x="3743908" y="4089846"/>
            <a:ext cx="1512168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573500" y="2405775"/>
            <a:ext cx="1669200" cy="2143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explains relationships between datasets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(confidentiality)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308300" y="3986300"/>
            <a:ext cx="1669200" cy="20625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gains the knowledge of the semantic relationships between datasets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d87a4ae3c_0_148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210" name="Google Shape;210;gad87a4ae3c_0_148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11" name="Google Shape;211;gad87a4ae3c_0_148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ad87a4ae3c_0_148"/>
          <p:cNvSpPr txBox="1"/>
          <p:nvPr/>
        </p:nvSpPr>
        <p:spPr>
          <a:xfrm>
            <a:off x="179512" y="39458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ad87a4ae3c_0_148"/>
          <p:cNvSpPr/>
          <p:nvPr/>
        </p:nvSpPr>
        <p:spPr>
          <a:xfrm>
            <a:off x="3491880" y="2820309"/>
            <a:ext cx="2016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registration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gad87a4ae3c_0_148"/>
          <p:cNvCxnSpPr>
            <a:stCxn id="211" idx="6"/>
            <a:endCxn id="213" idx="1"/>
          </p:cNvCxnSpPr>
          <p:nvPr/>
        </p:nvCxnSpPr>
        <p:spPr>
          <a:xfrm>
            <a:off x="1259544" y="3392948"/>
            <a:ext cx="2232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15" name="Google Shape;215;gad87a4ae3c_0_148"/>
          <p:cNvSpPr txBox="1"/>
          <p:nvPr/>
        </p:nvSpPr>
        <p:spPr>
          <a:xfrm>
            <a:off x="1691675" y="2701639"/>
            <a:ext cx="1512300" cy="1382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registrations of datasets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AppData\Local\Microsoft\Windows\Temporary Internet Files\Content.IE5\X98KVA7G\MC900441730[1].png" id="216" name="Google Shape;216;gad87a4ae3c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gad87a4ae3c_0_148"/>
          <p:cNvCxnSpPr>
            <a:stCxn id="213" idx="3"/>
            <a:endCxn id="216" idx="1"/>
          </p:cNvCxnSpPr>
          <p:nvPr/>
        </p:nvCxnSpPr>
        <p:spPr>
          <a:xfrm>
            <a:off x="5508180" y="3393009"/>
            <a:ext cx="1874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18" name="Google Shape;218;gad87a4ae3c_0_148"/>
          <p:cNvSpPr txBox="1"/>
          <p:nvPr/>
        </p:nvSpPr>
        <p:spPr>
          <a:xfrm>
            <a:off x="3743908" y="4089846"/>
            <a:ext cx="1512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ad87a4ae3c_0_148"/>
          <p:cNvSpPr txBox="1"/>
          <p:nvPr/>
        </p:nvSpPr>
        <p:spPr>
          <a:xfrm>
            <a:off x="5573500" y="2405775"/>
            <a:ext cx="1669200" cy="2330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enables the user to delete datasets corresponding to entered search criteria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ad87a4ae3c_0_148"/>
          <p:cNvSpPr txBox="1"/>
          <p:nvPr/>
        </p:nvSpPr>
        <p:spPr>
          <a:xfrm>
            <a:off x="7308300" y="3986300"/>
            <a:ext cx="1669200" cy="10266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30 seconds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d87a4ae3c_0_164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227" name="Google Shape;227;gad87a4ae3c_0_164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28" name="Google Shape;228;gad87a4ae3c_0_164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ad87a4ae3c_0_164"/>
          <p:cNvSpPr txBox="1"/>
          <p:nvPr/>
        </p:nvSpPr>
        <p:spPr>
          <a:xfrm>
            <a:off x="179512" y="39458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ad87a4ae3c_0_164"/>
          <p:cNvSpPr/>
          <p:nvPr/>
        </p:nvSpPr>
        <p:spPr>
          <a:xfrm>
            <a:off x="3491875" y="2820299"/>
            <a:ext cx="2016300" cy="126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prescription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gad87a4ae3c_0_164"/>
          <p:cNvCxnSpPr>
            <a:stCxn id="228" idx="6"/>
            <a:endCxn id="230" idx="1"/>
          </p:cNvCxnSpPr>
          <p:nvPr/>
        </p:nvCxnSpPr>
        <p:spPr>
          <a:xfrm>
            <a:off x="1259544" y="3392948"/>
            <a:ext cx="2232300" cy="594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32" name="Google Shape;232;gad87a4ae3c_0_164"/>
          <p:cNvSpPr txBox="1"/>
          <p:nvPr/>
        </p:nvSpPr>
        <p:spPr>
          <a:xfrm>
            <a:off x="1691675" y="2701639"/>
            <a:ext cx="1512300" cy="1382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security certificate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AppData\Local\Microsoft\Windows\Temporary Internet Files\Content.IE5\X98KVA7G\MC900441730[1].png" id="233" name="Google Shape;233;gad87a4ae3c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gad87a4ae3c_0_164"/>
          <p:cNvCxnSpPr>
            <a:stCxn id="230" idx="3"/>
            <a:endCxn id="233" idx="1"/>
          </p:cNvCxnSpPr>
          <p:nvPr/>
        </p:nvCxnSpPr>
        <p:spPr>
          <a:xfrm flipH="1" rot="10800000">
            <a:off x="5508175" y="3392849"/>
            <a:ext cx="1874100" cy="594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235" name="Google Shape;235;gad87a4ae3c_0_164"/>
          <p:cNvSpPr txBox="1"/>
          <p:nvPr/>
        </p:nvSpPr>
        <p:spPr>
          <a:xfrm>
            <a:off x="3743883" y="4247721"/>
            <a:ext cx="1512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ad87a4ae3c_0_164"/>
          <p:cNvSpPr txBox="1"/>
          <p:nvPr/>
        </p:nvSpPr>
        <p:spPr>
          <a:xfrm>
            <a:off x="5573500" y="2405775"/>
            <a:ext cx="1669200" cy="2330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enables the doctor to get a new certificate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ad87a4ae3c_0_164"/>
          <p:cNvSpPr txBox="1"/>
          <p:nvPr/>
        </p:nvSpPr>
        <p:spPr>
          <a:xfrm>
            <a:off x="7308300" y="3986300"/>
            <a:ext cx="1669200" cy="19146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3 clicks without studying any user documentation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Goals of Usability Tactics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480"/>
              <a:buChar char="❑"/>
            </a:pPr>
            <a:r>
              <a:rPr lang="en-US" sz="2960"/>
              <a:t>support the user’s initiative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480"/>
              <a:buChar char="❑"/>
            </a:pPr>
            <a:r>
              <a:rPr lang="en-US" sz="2960"/>
              <a:t>support the system’s initiative</a:t>
            </a:r>
            <a:endParaRPr sz="2960"/>
          </a:p>
        </p:txBody>
      </p:sp>
      <p:sp>
        <p:nvSpPr>
          <p:cNvPr id="244" name="Google Shape;244;p27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Support User Initiative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720"/>
              <a:t>Cancel</a:t>
            </a:r>
            <a:endParaRPr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2720"/>
              <a:t>Pause/Resume</a:t>
            </a:r>
            <a:endParaRPr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2720"/>
              <a:t>Undo</a:t>
            </a:r>
            <a:endParaRPr/>
          </a:p>
          <a:p>
            <a:pPr indent="-35814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ts val="1600"/>
              <a:buChar char="❑"/>
            </a:pPr>
            <a:r>
              <a:rPr lang="en-US" sz="2720"/>
              <a:t>Aggregate</a:t>
            </a:r>
            <a:endParaRPr/>
          </a:p>
        </p:txBody>
      </p:sp>
      <p:sp>
        <p:nvSpPr>
          <p:cNvPr id="251" name="Google Shape;251;p28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Support System Initiative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1480"/>
              <a:buChar char="❑"/>
            </a:pPr>
            <a:r>
              <a:rPr lang="en-US" sz="2960"/>
              <a:t>task model</a:t>
            </a:r>
            <a:endParaRPr sz="2960"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1480"/>
              <a:buChar char="❑"/>
            </a:pPr>
            <a:r>
              <a:rPr lang="en-US" sz="2960"/>
              <a:t>user model</a:t>
            </a:r>
            <a:endParaRPr sz="2960"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1480"/>
              <a:buChar char="❑"/>
            </a:pPr>
            <a:r>
              <a:rPr lang="en-US" sz="2960"/>
              <a:t>system model</a:t>
            </a:r>
            <a:endParaRPr sz="2960"/>
          </a:p>
          <a:p>
            <a:pPr indent="-24892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2960"/>
          </a:p>
        </p:txBody>
      </p:sp>
      <p:sp>
        <p:nvSpPr>
          <p:cNvPr id="258" name="Google Shape;258;p29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Usability is concerned with how easy it is for the user to accomplish a desired task and the kind of user support the system provides. </a:t>
            </a:r>
            <a:endParaRPr/>
          </a:p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33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Learning system features</a:t>
            </a:r>
            <a:endParaRPr sz="3000"/>
          </a:p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d87a4ae3c_0_18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56" name="Google Shape;56;gad87a4ae3c_0_18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33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Learning system features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Using a system efficiently</a:t>
            </a:r>
            <a:endParaRPr sz="3000"/>
          </a:p>
        </p:txBody>
      </p:sp>
      <p:sp>
        <p:nvSpPr>
          <p:cNvPr id="57" name="Google Shape;57;gad87a4ae3c_0_18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d87a4ae3c_0_12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63" name="Google Shape;63;gad87a4ae3c_0_12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33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Learning system features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Using a system efficiently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Minimizing the impact of errors</a:t>
            </a:r>
            <a:endParaRPr sz="3000"/>
          </a:p>
        </p:txBody>
      </p:sp>
      <p:sp>
        <p:nvSpPr>
          <p:cNvPr id="64" name="Google Shape;64;gad87a4ae3c_0_12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87a4ae3c_0_6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70" name="Google Shape;70;gad87a4ae3c_0_6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33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Learning system features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Using a system efficiently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Minimizing the impact of errors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Adapting the system to user needs</a:t>
            </a:r>
            <a:endParaRPr sz="3000"/>
          </a:p>
        </p:txBody>
      </p:sp>
      <p:sp>
        <p:nvSpPr>
          <p:cNvPr id="71" name="Google Shape;71;gad87a4ae3c_0_6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87a4ae3c_0_0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Quality Attribute</a:t>
            </a:r>
            <a:endParaRPr/>
          </a:p>
        </p:txBody>
      </p:sp>
      <p:sp>
        <p:nvSpPr>
          <p:cNvPr id="77" name="Google Shape;77;gad87a4ae3c_0_0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33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Learning system features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Using a system efficiently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Minimizing the impact of errors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Adapting the system to user needs</a:t>
            </a:r>
            <a:endParaRPr sz="3000"/>
          </a:p>
          <a:p>
            <a:pPr indent="-37338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600"/>
              <a:buChar char="❑"/>
            </a:pPr>
            <a:r>
              <a:rPr lang="en-US" sz="3000"/>
              <a:t>Increasing confidence and satisfaction</a:t>
            </a:r>
            <a:endParaRPr sz="3000"/>
          </a:p>
        </p:txBody>
      </p:sp>
      <p:sp>
        <p:nvSpPr>
          <p:cNvPr id="78" name="Google Shape;78;gad87a4ae3c_0_0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87a4ae3c_0_24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85" name="Google Shape;85;gad87a4ae3c_0_24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86" name="Google Shape;86;gad87a4ae3c_0_24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ad87a4ae3c_0_24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88" name="Google Shape;88;gad87a4ae3c_0_24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89" name="Google Shape;89;gad87a4ae3c_0_24"/>
          <p:cNvCxnSpPr>
            <a:stCxn id="86" idx="6"/>
            <a:endCxn id="8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0" name="Google Shape;90;gad87a4ae3c_0_24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91" name="Google Shape;91;gad87a4ae3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gad87a4ae3c_0_24"/>
          <p:cNvCxnSpPr>
            <a:stCxn id="88" idx="3"/>
            <a:endCxn id="9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3" name="Google Shape;93;gad87a4ae3c_0_24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94" name="Google Shape;94;gad87a4ae3c_0_24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95" name="Google Shape;95;gad87a4ae3c_0_24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96" name="Google Shape;96;gad87a4ae3c_0_24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3837" name="adj1"/>
              <a:gd fmla="val 63909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system, its component or feature the user is interacting with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d87a4ae3c_0_41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03" name="Google Shape;103;gad87a4ae3c_0_41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04" name="Google Shape;104;gad87a4ae3c_0_41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ad87a4ae3c_0_41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06" name="Google Shape;106;gad87a4ae3c_0_41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07" name="Google Shape;107;gad87a4ae3c_0_41"/>
          <p:cNvCxnSpPr>
            <a:stCxn id="104" idx="6"/>
            <a:endCxn id="106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08" name="Google Shape;108;gad87a4ae3c_0_41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09" name="Google Shape;109;gad87a4ae3c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ad87a4ae3c_0_41"/>
          <p:cNvCxnSpPr>
            <a:stCxn id="106" idx="3"/>
            <a:endCxn id="109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1" name="Google Shape;111;gad87a4ae3c_0_41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12" name="Google Shape;112;gad87a4ae3c_0_41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13" name="Google Shape;113;gad87a4ae3c_0_41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14" name="Google Shape;114;gad87a4ae3c_0_41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-42250" name="adj1"/>
              <a:gd fmla="val 70469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user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</dc:creator>
</cp:coreProperties>
</file>