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73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C8DC-83B3-4C93-A94E-326E54B204E3}" type="datetimeFigureOut">
              <a:rPr lang="en-AU" smtClean="0"/>
              <a:t>23/10/2017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4AD1-0472-4465-A40E-0B57D94C27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661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C8DC-83B3-4C93-A94E-326E54B204E3}" type="datetimeFigureOut">
              <a:rPr lang="en-AU" smtClean="0"/>
              <a:t>23/10/2017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4AD1-0472-4465-A40E-0B57D94C27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547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C8DC-83B3-4C93-A94E-326E54B204E3}" type="datetimeFigureOut">
              <a:rPr lang="en-AU" smtClean="0"/>
              <a:t>23/10/2017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4AD1-0472-4465-A40E-0B57D94C27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179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C8DC-83B3-4C93-A94E-326E54B204E3}" type="datetimeFigureOut">
              <a:rPr lang="en-AU" smtClean="0"/>
              <a:t>23/10/2017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4AD1-0472-4465-A40E-0B57D94C270C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4302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C8DC-83B3-4C93-A94E-326E54B204E3}" type="datetimeFigureOut">
              <a:rPr lang="en-AU" smtClean="0"/>
              <a:t>23/10/2017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4AD1-0472-4465-A40E-0B57D94C27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5973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C8DC-83B3-4C93-A94E-326E54B204E3}" type="datetimeFigureOut">
              <a:rPr lang="en-AU" smtClean="0"/>
              <a:t>23/10/2017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4AD1-0472-4465-A40E-0B57D94C27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7762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C8DC-83B3-4C93-A94E-326E54B204E3}" type="datetimeFigureOut">
              <a:rPr lang="en-AU" smtClean="0"/>
              <a:t>23/10/2017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4AD1-0472-4465-A40E-0B57D94C27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564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C8DC-83B3-4C93-A94E-326E54B204E3}" type="datetimeFigureOut">
              <a:rPr lang="en-AU" smtClean="0"/>
              <a:t>23/10/2017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4AD1-0472-4465-A40E-0B57D94C27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051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C8DC-83B3-4C93-A94E-326E54B204E3}" type="datetimeFigureOut">
              <a:rPr lang="en-AU" smtClean="0"/>
              <a:t>23/10/2017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4AD1-0472-4465-A40E-0B57D94C27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33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C8DC-83B3-4C93-A94E-326E54B204E3}" type="datetimeFigureOut">
              <a:rPr lang="en-AU" smtClean="0"/>
              <a:t>23/10/2017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4AD1-0472-4465-A40E-0B57D94C27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200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C8DC-83B3-4C93-A94E-326E54B204E3}" type="datetimeFigureOut">
              <a:rPr lang="en-AU" smtClean="0"/>
              <a:t>23/10/2017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4AD1-0472-4465-A40E-0B57D94C27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46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C8DC-83B3-4C93-A94E-326E54B204E3}" type="datetimeFigureOut">
              <a:rPr lang="en-AU" smtClean="0"/>
              <a:t>23/10/2017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4AD1-0472-4465-A40E-0B57D94C27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662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C8DC-83B3-4C93-A94E-326E54B204E3}" type="datetimeFigureOut">
              <a:rPr lang="en-AU" smtClean="0"/>
              <a:t>23/10/2017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4AD1-0472-4465-A40E-0B57D94C27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43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C8DC-83B3-4C93-A94E-326E54B204E3}" type="datetimeFigureOut">
              <a:rPr lang="en-AU" smtClean="0"/>
              <a:t>23/10/2017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4AD1-0472-4465-A40E-0B57D94C27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88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C8DC-83B3-4C93-A94E-326E54B204E3}" type="datetimeFigureOut">
              <a:rPr lang="en-AU" smtClean="0"/>
              <a:t>23/10/2017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4AD1-0472-4465-A40E-0B57D94C27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619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C8DC-83B3-4C93-A94E-326E54B204E3}" type="datetimeFigureOut">
              <a:rPr lang="en-AU" smtClean="0"/>
              <a:t>23/10/2017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4AD1-0472-4465-A40E-0B57D94C27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173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C8DC-83B3-4C93-A94E-326E54B204E3}" type="datetimeFigureOut">
              <a:rPr lang="en-AU" smtClean="0"/>
              <a:t>23/10/2017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4AD1-0472-4465-A40E-0B57D94C27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41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F78C8DC-83B3-4C93-A94E-326E54B204E3}" type="datetimeFigureOut">
              <a:rPr lang="en-AU" smtClean="0"/>
              <a:t>23/10/2017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34AD1-0472-4465-A40E-0B57D94C27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7453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wish.swi-prolog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39886-6253-40C9-B836-0BA615E42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Logic paradigm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6D238-1B73-4E95-AB5F-DD50D63CE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165308"/>
            <a:ext cx="9413292" cy="861420"/>
          </a:xfrm>
        </p:spPr>
        <p:txBody>
          <a:bodyPr>
            <a:normAutofit fontScale="77500" lnSpcReduction="20000"/>
          </a:bodyPr>
          <a:lstStyle/>
          <a:p>
            <a:r>
              <a:rPr lang="en-AU" sz="4000" dirty="0" err="1"/>
              <a:t>Prolog</a:t>
            </a:r>
            <a:r>
              <a:rPr lang="en-AU" sz="4000" dirty="0"/>
              <a:t> – a language about relationships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026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D03C-4D41-4D1E-80AB-64A455DB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192ED-D232-4505-8841-AD751A0BC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530"/>
            <a:ext cx="10515600" cy="5035145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Suppose we want to ask, “Who is Karen’s parents"?</a:t>
            </a:r>
          </a:p>
          <a:p>
            <a:r>
              <a:rPr lang="en-AU" dirty="0"/>
              <a:t>This could be written as:</a:t>
            </a:r>
          </a:p>
          <a:p>
            <a:pPr lvl="1"/>
            <a:r>
              <a:rPr lang="en-AU" dirty="0"/>
              <a:t>Is there a parent, X, that </a:t>
            </a:r>
            <a:r>
              <a:rPr lang="en-AU" dirty="0" smtClean="0"/>
              <a:t>is related </a:t>
            </a:r>
            <a:r>
              <a:rPr lang="en-AU" dirty="0"/>
              <a:t>to </a:t>
            </a:r>
            <a:r>
              <a:rPr lang="en-AU" dirty="0" err="1"/>
              <a:t>karen</a:t>
            </a:r>
            <a:r>
              <a:rPr lang="en-AU" dirty="0"/>
              <a:t>?</a:t>
            </a:r>
          </a:p>
          <a:p>
            <a:r>
              <a:rPr lang="en-AU" dirty="0"/>
              <a:t>The variable X stands for an object that the questioner does not know about yet.</a:t>
            </a:r>
          </a:p>
          <a:p>
            <a:r>
              <a:rPr lang="en-AU" dirty="0"/>
              <a:t>To answer the question, </a:t>
            </a:r>
            <a:r>
              <a:rPr lang="en-AU" dirty="0" err="1"/>
              <a:t>Prolog</a:t>
            </a:r>
            <a:r>
              <a:rPr lang="en-AU" dirty="0"/>
              <a:t> has to find out the value of X, if it exists.</a:t>
            </a:r>
          </a:p>
          <a:p>
            <a:r>
              <a:rPr lang="en-AU" dirty="0"/>
              <a:t>As long as we do not know the value of a variable it is said to be unbound.</a:t>
            </a:r>
          </a:p>
          <a:p>
            <a:r>
              <a:rPr lang="en-AU" dirty="0"/>
              <a:t>When a value is found, the variable is said to bound to that value</a:t>
            </a:r>
            <a:r>
              <a:rPr lang="en-AU" dirty="0" smtClean="0"/>
              <a:t>.</a:t>
            </a:r>
          </a:p>
          <a:p>
            <a:r>
              <a:rPr lang="en-AU" dirty="0" smtClean="0"/>
              <a:t>Therefore, terms in a fact can become a variable.</a:t>
            </a:r>
            <a:endParaRPr lang="en-AU" dirty="0"/>
          </a:p>
          <a:p>
            <a:r>
              <a:rPr lang="en-AU" dirty="0"/>
              <a:t>The name of a variable must begin with a capital letter or an underscore character, "_".</a:t>
            </a:r>
          </a:p>
          <a:p>
            <a:endParaRPr lang="en-AU" dirty="0"/>
          </a:p>
          <a:p>
            <a:r>
              <a:rPr lang="en-AU" dirty="0"/>
              <a:t>To ask </a:t>
            </a:r>
            <a:r>
              <a:rPr lang="en-AU" dirty="0" err="1"/>
              <a:t>Prolog</a:t>
            </a:r>
            <a:r>
              <a:rPr lang="en-AU" dirty="0"/>
              <a:t> to find the parents of </a:t>
            </a:r>
            <a:r>
              <a:rPr lang="en-AU" dirty="0" err="1"/>
              <a:t>karen</a:t>
            </a:r>
            <a:r>
              <a:rPr lang="en-AU" dirty="0"/>
              <a:t>, enter this: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? parent(</a:t>
            </a:r>
            <a:r>
              <a:rPr lang="en-AU" dirty="0" err="1"/>
              <a:t>X,karen</a:t>
            </a:r>
            <a:r>
              <a:rPr lang="en-AU" dirty="0"/>
              <a:t>).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E32A8-23B2-456E-AE25-1D9A7EE76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606" y="5138864"/>
            <a:ext cx="3576147" cy="131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6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FCDB-EFFA-40F3-BDE3-A3DB8B2C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Variables (</a:t>
            </a:r>
            <a:r>
              <a:rPr lang="en-AU" dirty="0" err="1"/>
              <a:t>cont</a:t>
            </a:r>
            <a:r>
              <a:rPr lang="en-AU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DC75-62C4-4284-822A-E42BB5620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Suppose we wanted to know all the females:</a:t>
            </a:r>
          </a:p>
          <a:p>
            <a:pPr marL="457200" lvl="1" indent="0">
              <a:buNone/>
            </a:pPr>
            <a:r>
              <a:rPr lang="en-AU" dirty="0"/>
              <a:t>? Female(X).</a:t>
            </a:r>
          </a:p>
          <a:p>
            <a:pPr marL="457200" lvl="1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DA01C4-87FB-4B5F-909A-E5809DA1E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625" y="3022884"/>
            <a:ext cx="3639589" cy="250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62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33DF-3ABE-4D7D-8985-6D402C9C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CC2B2-9D14-4F8C-BDF3-932BB7D2F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207"/>
            <a:ext cx="10515600" cy="5237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Rules are more complex relationships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":-" means "</a:t>
            </a:r>
            <a:r>
              <a:rPr lang="en-AU" b="1" dirty="0">
                <a:solidFill>
                  <a:srgbClr val="FFFF00"/>
                </a:solidFill>
              </a:rPr>
              <a:t>if</a:t>
            </a:r>
            <a:r>
              <a:rPr lang="en-AU" dirty="0"/>
              <a:t>" or "is implied by". Also called the neck symbol.</a:t>
            </a:r>
          </a:p>
          <a:p>
            <a:pPr lvl="1"/>
            <a:r>
              <a:rPr lang="en-AU" dirty="0"/>
              <a:t>The left hand side of the neck is called the head.</a:t>
            </a:r>
          </a:p>
          <a:p>
            <a:pPr lvl="1"/>
            <a:r>
              <a:rPr lang="en-AU" dirty="0"/>
              <a:t>The right hand side of the neck is called the body.</a:t>
            </a:r>
          </a:p>
          <a:p>
            <a:pPr lvl="1"/>
            <a:r>
              <a:rPr lang="en-AU" dirty="0"/>
              <a:t>The comma, ",", separating the goals, stands for </a:t>
            </a:r>
            <a:r>
              <a:rPr lang="en-AU" b="1" dirty="0">
                <a:solidFill>
                  <a:srgbClr val="FFFF00"/>
                </a:solidFill>
              </a:rPr>
              <a:t>and</a:t>
            </a:r>
            <a:r>
              <a:rPr lang="en-AU" dirty="0"/>
              <a:t>.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4795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9262-311A-4186-9997-DF661F5E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Consider the following: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8E37-2E42-497A-9668-F7357860C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63535"/>
            <a:ext cx="9769735" cy="5397729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Facts:</a:t>
            </a:r>
          </a:p>
          <a:p>
            <a:pPr lvl="1"/>
            <a:r>
              <a:rPr lang="en-AU" dirty="0"/>
              <a:t>animal(lion).</a:t>
            </a:r>
          </a:p>
          <a:p>
            <a:pPr lvl="1"/>
            <a:r>
              <a:rPr lang="en-AU" dirty="0"/>
              <a:t>animal(sparrow).</a:t>
            </a:r>
          </a:p>
          <a:p>
            <a:pPr lvl="1"/>
            <a:r>
              <a:rPr lang="en-AU" dirty="0" err="1"/>
              <a:t>has_feathers</a:t>
            </a:r>
            <a:r>
              <a:rPr lang="en-AU" dirty="0"/>
              <a:t>(sparrow).</a:t>
            </a:r>
          </a:p>
          <a:p>
            <a:r>
              <a:rPr lang="en-AU" dirty="0"/>
              <a:t>Rules</a:t>
            </a:r>
          </a:p>
          <a:p>
            <a:pPr lvl="1"/>
            <a:r>
              <a:rPr lang="en-AU" dirty="0"/>
              <a:t>bird(X) :-</a:t>
            </a:r>
          </a:p>
          <a:p>
            <a:pPr lvl="1"/>
            <a:r>
              <a:rPr lang="en-AU" dirty="0"/>
              <a:t> animal(X),</a:t>
            </a:r>
          </a:p>
          <a:p>
            <a:pPr lvl="1"/>
            <a:r>
              <a:rPr lang="en-AU" dirty="0"/>
              <a:t> </a:t>
            </a:r>
            <a:r>
              <a:rPr lang="en-AU" dirty="0" err="1"/>
              <a:t>has_feathers</a:t>
            </a:r>
            <a:r>
              <a:rPr lang="en-AU" dirty="0"/>
              <a:t>(X).</a:t>
            </a:r>
          </a:p>
          <a:p>
            <a:endParaRPr lang="en-AU" dirty="0"/>
          </a:p>
          <a:p>
            <a:r>
              <a:rPr lang="en-AU" dirty="0"/>
              <a:t> ?- bird(B).</a:t>
            </a:r>
          </a:p>
          <a:p>
            <a:endParaRPr lang="en-AU" dirty="0"/>
          </a:p>
          <a:p>
            <a:r>
              <a:rPr lang="en-AU" dirty="0" err="1"/>
              <a:t>Prolog</a:t>
            </a:r>
            <a:r>
              <a:rPr lang="en-AU" dirty="0"/>
              <a:t> matches bird(B) against the head of the rule (bird(X)), and sets as new questions first animal(B) and then </a:t>
            </a:r>
            <a:r>
              <a:rPr lang="en-AU" dirty="0" err="1"/>
              <a:t>has_feathers</a:t>
            </a:r>
            <a:r>
              <a:rPr lang="en-AU" dirty="0"/>
              <a:t>(B). </a:t>
            </a:r>
          </a:p>
          <a:p>
            <a:r>
              <a:rPr lang="en-AU" dirty="0"/>
              <a:t>Animal(B) can be satisfied by binding B to lion. </a:t>
            </a:r>
          </a:p>
          <a:p>
            <a:r>
              <a:rPr lang="en-AU" dirty="0"/>
              <a:t>However, </a:t>
            </a:r>
            <a:r>
              <a:rPr lang="en-AU" dirty="0" err="1"/>
              <a:t>has_feathers</a:t>
            </a:r>
            <a:r>
              <a:rPr lang="en-AU" dirty="0"/>
              <a:t>(lion) isn't true, so that doesn't work. </a:t>
            </a:r>
          </a:p>
          <a:p>
            <a:r>
              <a:rPr lang="en-AU" dirty="0" err="1"/>
              <a:t>Prolog</a:t>
            </a:r>
            <a:r>
              <a:rPr lang="en-AU" dirty="0"/>
              <a:t> goes back (backtracks) and tries B = sparrow. </a:t>
            </a:r>
            <a:r>
              <a:rPr lang="en-AU" dirty="0" err="1"/>
              <a:t>has_feathers</a:t>
            </a:r>
            <a:r>
              <a:rPr lang="en-AU" dirty="0"/>
              <a:t>(sparrow) is true, so that all works and </a:t>
            </a:r>
            <a:r>
              <a:rPr lang="en-AU" dirty="0" err="1"/>
              <a:t>prolog</a:t>
            </a:r>
            <a:r>
              <a:rPr lang="en-AU" dirty="0"/>
              <a:t> returns with B = sparrow as a possible solution.</a:t>
            </a:r>
          </a:p>
        </p:txBody>
      </p:sp>
    </p:spTree>
    <p:extLst>
      <p:ext uri="{BB962C8B-B14F-4D97-AF65-F5344CB8AC3E}">
        <p14:creationId xmlns:p14="http://schemas.microsoft.com/office/powerpoint/2010/main" val="940102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93A6-DB79-4FEE-96C6-D5C50ABC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Some rules for the family database are: 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C46F6-4326-4593-89C5-9EDF8A209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97692" cy="4195481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grandparent(X, Y) :- parent(X, Z), parent(Z, Y). </a:t>
            </a:r>
          </a:p>
          <a:p>
            <a:pPr marL="0" indent="0">
              <a:buNone/>
            </a:pPr>
            <a:r>
              <a:rPr lang="en-AU" dirty="0"/>
              <a:t>	X is the grandparent of Y if X is the parent of Z and Z is the parent of Y </a:t>
            </a:r>
          </a:p>
          <a:p>
            <a:pPr marL="0" indent="0">
              <a:buNone/>
            </a:pPr>
            <a:r>
              <a:rPr lang="en-AU" dirty="0"/>
              <a:t>sibling(X, Y) :- parent(Z, X), parent(Z, Y), X ≠ Y.</a:t>
            </a:r>
          </a:p>
          <a:p>
            <a:pPr marL="0" indent="0">
              <a:buNone/>
            </a:pPr>
            <a:r>
              <a:rPr lang="en-AU" dirty="0"/>
              <a:t>	X is the sibling of Y when Z is the parent of both X and Y, and X and Y are different people. (</a:t>
            </a:r>
            <a:r>
              <a:rPr lang="en-AU" dirty="0" err="1"/>
              <a:t>ie</a:t>
            </a:r>
            <a:r>
              <a:rPr lang="en-AU" dirty="0"/>
              <a:t> you cannot be your own sibling).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6596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BCF7-701F-4D85-9753-AD513EE4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Goals – the application of queries and rules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0D43-7F3E-4D3D-AB84-BFE09529E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Does Karen have grandparents and who are they?</a:t>
            </a:r>
          </a:p>
          <a:p>
            <a:pPr marL="457200" lvl="1" indent="0">
              <a:buNone/>
            </a:pPr>
            <a:r>
              <a:rPr lang="en-AU" dirty="0"/>
              <a:t>? grandparent(</a:t>
            </a:r>
            <a:r>
              <a:rPr lang="en-AU" dirty="0" err="1"/>
              <a:t>X,karen</a:t>
            </a:r>
            <a:r>
              <a:rPr lang="en-AU" dirty="0"/>
              <a:t>).</a:t>
            </a:r>
          </a:p>
          <a:p>
            <a:pPr marL="457200" lvl="1" indent="0">
              <a:buNone/>
            </a:pPr>
            <a:r>
              <a:rPr lang="en-AU" dirty="0"/>
              <a:t>To understand: ? trace(grandparent(</a:t>
            </a:r>
            <a:r>
              <a:rPr lang="en-AU" dirty="0" err="1"/>
              <a:t>X,karen</a:t>
            </a:r>
            <a:r>
              <a:rPr lang="en-AU" dirty="0"/>
              <a:t>)).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True or false?</a:t>
            </a:r>
          </a:p>
          <a:p>
            <a:pPr marL="457200" lvl="1" indent="0">
              <a:buNone/>
            </a:pPr>
            <a:r>
              <a:rPr lang="en-AU" dirty="0"/>
              <a:t>? grandparent(</a:t>
            </a:r>
            <a:r>
              <a:rPr lang="en-AU" dirty="0" err="1"/>
              <a:t>mahdu</a:t>
            </a:r>
            <a:r>
              <a:rPr lang="en-AU" dirty="0"/>
              <a:t>, </a:t>
            </a:r>
            <a:r>
              <a:rPr lang="en-AU" dirty="0" err="1"/>
              <a:t>steve</a:t>
            </a:r>
            <a:r>
              <a:rPr lang="en-AU" dirty="0"/>
              <a:t>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AC115-5807-4989-918D-23CF52F6E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113" y="2824370"/>
            <a:ext cx="4751024" cy="16755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0AA96B-101C-459A-A83C-543C6820B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189" y="4854616"/>
            <a:ext cx="5735868" cy="145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7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3247-7008-4371-878B-ED48BED8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Is </a:t>
            </a:r>
            <a:r>
              <a:rPr lang="en-AU" dirty="0" err="1"/>
              <a:t>fido</a:t>
            </a:r>
            <a:r>
              <a:rPr lang="en-AU" dirty="0"/>
              <a:t> a bad dog?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792B0-A5CA-430E-AB44-C4FA026F2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3E7A2-C89F-42B5-A98D-CED899697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82" y="1915942"/>
            <a:ext cx="5078555" cy="3975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FA8D8B-18FC-4C22-A694-B64545846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011" y="4083283"/>
            <a:ext cx="4270462" cy="166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2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4C7B-DD40-4540-A3EC-29A8AB81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83DB5-1DC0-433B-94D4-24481144A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Variables</a:t>
            </a:r>
          </a:p>
          <a:p>
            <a:r>
              <a:rPr lang="en-AU" dirty="0"/>
              <a:t>Rules</a:t>
            </a:r>
          </a:p>
          <a:p>
            <a:r>
              <a:rPr lang="en-AU" dirty="0"/>
              <a:t>Facts</a:t>
            </a:r>
          </a:p>
          <a:p>
            <a:r>
              <a:rPr lang="en-AU" dirty="0"/>
              <a:t>Heuristics</a:t>
            </a:r>
          </a:p>
          <a:p>
            <a:r>
              <a:rPr lang="en-AU" dirty="0"/>
              <a:t>Goals</a:t>
            </a:r>
          </a:p>
          <a:p>
            <a:r>
              <a:rPr lang="en-AU" dirty="0"/>
              <a:t>Inference engine</a:t>
            </a:r>
          </a:p>
          <a:p>
            <a:r>
              <a:rPr lang="en-AU" dirty="0"/>
              <a:t>Backward/forward chaining</a:t>
            </a:r>
          </a:p>
        </p:txBody>
      </p:sp>
    </p:spTree>
    <p:extLst>
      <p:ext uri="{BB962C8B-B14F-4D97-AF65-F5344CB8AC3E}">
        <p14:creationId xmlns:p14="http://schemas.microsoft.com/office/powerpoint/2010/main" val="131668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E532-5829-4A46-AC7D-B192D141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</a:t>
            </a:r>
            <a:r>
              <a:rPr lang="en-AU" dirty="0" err="1"/>
              <a:t>Prolog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1507-4F8B-44AC-B4F0-B2F2BB2FF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Invented early seventies by Alain </a:t>
            </a:r>
            <a:r>
              <a:rPr lang="en-AU" dirty="0" err="1"/>
              <a:t>Colmerauer</a:t>
            </a:r>
            <a:r>
              <a:rPr lang="en-AU" dirty="0"/>
              <a:t> in France and Robert Kowalski in Britain.</a:t>
            </a:r>
          </a:p>
          <a:p>
            <a:r>
              <a:rPr lang="en-AU" dirty="0" err="1"/>
              <a:t>Prolog</a:t>
            </a:r>
            <a:r>
              <a:rPr lang="en-AU" dirty="0"/>
              <a:t> is a declarative programming language</a:t>
            </a:r>
          </a:p>
          <a:p>
            <a:r>
              <a:rPr lang="en-AU" dirty="0"/>
              <a:t>In a declarative language the programmer specifies a goal to be achieved and the PROLOG system works out how to achieve it.</a:t>
            </a:r>
          </a:p>
          <a:p>
            <a:r>
              <a:rPr lang="en-AU" dirty="0"/>
              <a:t>Relational databases owe something to PROLOG.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4474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4F1C-BFDF-46AC-A36E-3B6A80AD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</a:t>
            </a:r>
            <a:r>
              <a:rPr lang="en-AU" dirty="0" err="1"/>
              <a:t>Prolog</a:t>
            </a:r>
            <a:r>
              <a:rPr lang="en-AU" dirty="0"/>
              <a:t>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3B391-E178-4C2D-9287-0D33762CB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1338"/>
            <a:ext cx="9905999" cy="4854633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Traditional programming languages (imperative) are said to be procedural.</a:t>
            </a:r>
          </a:p>
          <a:p>
            <a:r>
              <a:rPr lang="en-AU" dirty="0"/>
              <a:t>That is the programmer must specify in detail how to solve a problem:</a:t>
            </a:r>
          </a:p>
          <a:p>
            <a:endParaRPr lang="en-AU" dirty="0"/>
          </a:p>
          <a:p>
            <a:pPr lvl="1"/>
            <a:r>
              <a:rPr lang="en-AU" dirty="0"/>
              <a:t>mix ingredients;</a:t>
            </a:r>
          </a:p>
          <a:p>
            <a:pPr lvl="1"/>
            <a:r>
              <a:rPr lang="en-AU" dirty="0"/>
              <a:t>beat until smooth;</a:t>
            </a:r>
          </a:p>
          <a:p>
            <a:pPr lvl="1"/>
            <a:r>
              <a:rPr lang="en-AU" dirty="0"/>
              <a:t>bake for 20 minutes in a moderate oven;</a:t>
            </a:r>
          </a:p>
          <a:p>
            <a:pPr lvl="1"/>
            <a:r>
              <a:rPr lang="en-AU" dirty="0"/>
              <a:t>remove tin from oven;</a:t>
            </a:r>
          </a:p>
          <a:p>
            <a:pPr lvl="1"/>
            <a:r>
              <a:rPr lang="en-AU" dirty="0"/>
              <a:t>put on bench;</a:t>
            </a:r>
          </a:p>
          <a:p>
            <a:pPr lvl="1"/>
            <a:r>
              <a:rPr lang="en-AU" dirty="0"/>
              <a:t>close oven;</a:t>
            </a:r>
          </a:p>
          <a:p>
            <a:pPr lvl="1"/>
            <a:r>
              <a:rPr lang="en-AU" dirty="0"/>
              <a:t>turn off oven;</a:t>
            </a:r>
          </a:p>
          <a:p>
            <a:endParaRPr lang="en-AU" dirty="0"/>
          </a:p>
          <a:p>
            <a:r>
              <a:rPr lang="en-AU" dirty="0"/>
              <a:t>In purely declarative languages, the programmer only states what the problem is and leaves the rest to the language system</a:t>
            </a:r>
          </a:p>
        </p:txBody>
      </p:sp>
    </p:spTree>
    <p:extLst>
      <p:ext uri="{BB962C8B-B14F-4D97-AF65-F5344CB8AC3E}">
        <p14:creationId xmlns:p14="http://schemas.microsoft.com/office/powerpoint/2010/main" val="382299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B5BB-CBF5-4337-875A-3BFD3847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Applications of </a:t>
            </a:r>
            <a:r>
              <a:rPr lang="en-AU" dirty="0" smtClean="0"/>
              <a:t>PROLOG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2EED4-B66C-4A82-A6C2-0A0E200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Some applications of PROLOG are:</a:t>
            </a:r>
          </a:p>
          <a:p>
            <a:endParaRPr lang="en-AU" dirty="0"/>
          </a:p>
          <a:p>
            <a:pPr lvl="1"/>
            <a:r>
              <a:rPr lang="en-AU" dirty="0"/>
              <a:t>Pattern matching</a:t>
            </a:r>
          </a:p>
          <a:p>
            <a:pPr lvl="1"/>
            <a:r>
              <a:rPr lang="en-AU" dirty="0"/>
              <a:t>AI</a:t>
            </a:r>
          </a:p>
          <a:p>
            <a:pPr lvl="1"/>
            <a:r>
              <a:rPr lang="en-AU" dirty="0"/>
              <a:t>Expert systems</a:t>
            </a:r>
          </a:p>
        </p:txBody>
      </p:sp>
    </p:spTree>
    <p:extLst>
      <p:ext uri="{BB962C8B-B14F-4D97-AF65-F5344CB8AC3E}">
        <p14:creationId xmlns:p14="http://schemas.microsoft.com/office/powerpoint/2010/main" val="275687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A560-66BF-4954-B11E-A9CD6E29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PROLOG program consists of: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795CA-181F-4469-BDC1-371391819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PROLOG really is simply a language about relationships.</a:t>
            </a:r>
          </a:p>
          <a:p>
            <a:r>
              <a:rPr lang="en-AU" dirty="0"/>
              <a:t>It consists of 3 basic concepts - facts, rules and queries.</a:t>
            </a:r>
          </a:p>
          <a:p>
            <a:endParaRPr lang="en-AU" dirty="0"/>
          </a:p>
          <a:p>
            <a:r>
              <a:rPr lang="en-AU" dirty="0"/>
              <a:t>A collection of facts and rules is called a knowledge base. That is a knowledge base is just a set of facts and rules that describe relationships.</a:t>
            </a:r>
          </a:p>
          <a:p>
            <a:endParaRPr lang="en-AU" dirty="0"/>
          </a:p>
          <a:p>
            <a:r>
              <a:rPr lang="en-AU" dirty="0"/>
              <a:t>PROLOG programmers write knowledge bases and then query them. </a:t>
            </a:r>
          </a:p>
        </p:txBody>
      </p:sp>
    </p:spTree>
    <p:extLst>
      <p:ext uri="{BB962C8B-B14F-4D97-AF65-F5344CB8AC3E}">
        <p14:creationId xmlns:p14="http://schemas.microsoft.com/office/powerpoint/2010/main" val="252234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973C0-79EB-4BEC-8300-0D25A968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Specifying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E6DF0-CD48-480A-B37D-9C1318A36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704"/>
            <a:ext cx="10515600" cy="5153891"/>
          </a:xfrm>
        </p:spPr>
        <p:txBody>
          <a:bodyPr>
            <a:normAutofit fontScale="85000" lnSpcReduction="10000"/>
          </a:bodyPr>
          <a:lstStyle/>
          <a:p>
            <a:r>
              <a:rPr lang="en-AU" dirty="0"/>
              <a:t>Relations can be defined in several different ways. Some facts of the family database are: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female(X) meaning that X is a female.</a:t>
            </a:r>
          </a:p>
          <a:p>
            <a:pPr marL="0" indent="0">
              <a:buNone/>
            </a:pPr>
            <a:r>
              <a:rPr lang="en-AU" dirty="0"/>
              <a:t>male(Y) meaning that Y is a male.</a:t>
            </a:r>
          </a:p>
          <a:p>
            <a:pPr marL="0" indent="0">
              <a:buNone/>
            </a:pPr>
            <a:r>
              <a:rPr lang="en-AU" dirty="0"/>
              <a:t>parent(X, Y) meaning that X is the parent of Y</a:t>
            </a:r>
          </a:p>
          <a:p>
            <a:pPr marL="0" indent="0">
              <a:buNone/>
            </a:pPr>
            <a:r>
              <a:rPr lang="en-AU" dirty="0"/>
              <a:t>e.g.:</a:t>
            </a:r>
          </a:p>
          <a:p>
            <a:pPr marL="0" indent="0">
              <a:buNone/>
            </a:pPr>
            <a:r>
              <a:rPr lang="en-AU" dirty="0"/>
              <a:t>female(</a:t>
            </a:r>
            <a:r>
              <a:rPr lang="en-AU" dirty="0" err="1"/>
              <a:t>karen</a:t>
            </a:r>
            <a:r>
              <a:rPr lang="en-AU" dirty="0"/>
              <a:t>).</a:t>
            </a:r>
          </a:p>
          <a:p>
            <a:pPr marL="0" indent="0">
              <a:buNone/>
            </a:pPr>
            <a:r>
              <a:rPr lang="en-AU" dirty="0"/>
              <a:t>Notice that:</a:t>
            </a:r>
          </a:p>
          <a:p>
            <a:r>
              <a:rPr lang="en-AU" dirty="0"/>
              <a:t>names of properties/relationships begin with lower case letters.</a:t>
            </a:r>
          </a:p>
          <a:p>
            <a:r>
              <a:rPr lang="en-AU" dirty="0"/>
              <a:t>the </a:t>
            </a:r>
            <a:r>
              <a:rPr lang="en-AU" b="1" dirty="0" smtClean="0">
                <a:solidFill>
                  <a:srgbClr val="FFFF00"/>
                </a:solidFill>
              </a:rPr>
              <a:t>predicate</a:t>
            </a:r>
            <a:r>
              <a:rPr lang="en-AU" dirty="0" smtClean="0"/>
              <a:t> or relationship name </a:t>
            </a:r>
            <a:r>
              <a:rPr lang="en-AU" dirty="0"/>
              <a:t>appears as the first term</a:t>
            </a:r>
          </a:p>
          <a:p>
            <a:r>
              <a:rPr lang="en-AU" dirty="0"/>
              <a:t>objects appear as comma-separated arguments within parentheses.</a:t>
            </a:r>
          </a:p>
          <a:p>
            <a:r>
              <a:rPr lang="en-AU" dirty="0"/>
              <a:t>A period "." must end a fact.</a:t>
            </a:r>
          </a:p>
          <a:p>
            <a:r>
              <a:rPr lang="en-AU" dirty="0"/>
              <a:t>objects also begin with lower case letters. They also can begin with digits (like 9020), and can be strings of characters enclosed in quotes (as in reads(</a:t>
            </a:r>
            <a:r>
              <a:rPr lang="en-AU" dirty="0" err="1"/>
              <a:t>fred</a:t>
            </a:r>
            <a:r>
              <a:rPr lang="en-AU" dirty="0"/>
              <a:t>, "War and Peace")).</a:t>
            </a:r>
          </a:p>
        </p:txBody>
      </p:sp>
    </p:spTree>
    <p:extLst>
      <p:ext uri="{BB962C8B-B14F-4D97-AF65-F5344CB8AC3E}">
        <p14:creationId xmlns:p14="http://schemas.microsoft.com/office/powerpoint/2010/main" val="405474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C6680-3751-44C5-B177-8A8EFFF0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Some examples of facts for this database are: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AB85F-3DA6-4EE3-8134-731C2B44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/>
              <a:t>female(</a:t>
            </a:r>
            <a:r>
              <a:rPr lang="en-AU" dirty="0" err="1"/>
              <a:t>karen</a:t>
            </a:r>
            <a:r>
              <a:rPr lang="en-AU" dirty="0"/>
              <a:t>).</a:t>
            </a:r>
          </a:p>
          <a:p>
            <a:pPr marL="0" indent="0">
              <a:buNone/>
            </a:pPr>
            <a:r>
              <a:rPr lang="en-AU" dirty="0"/>
              <a:t>female(rosemary).</a:t>
            </a:r>
          </a:p>
          <a:p>
            <a:pPr marL="0" indent="0">
              <a:buNone/>
            </a:pPr>
            <a:r>
              <a:rPr lang="en-AU" dirty="0"/>
              <a:t>female("sun </a:t>
            </a:r>
            <a:r>
              <a:rPr lang="en-AU" dirty="0" err="1"/>
              <a:t>yi</a:t>
            </a:r>
            <a:r>
              <a:rPr lang="en-AU" dirty="0"/>
              <a:t>").</a:t>
            </a:r>
          </a:p>
          <a:p>
            <a:pPr marL="0" indent="0">
              <a:buNone/>
            </a:pPr>
            <a:r>
              <a:rPr lang="en-AU" dirty="0"/>
              <a:t>female(</a:t>
            </a:r>
            <a:r>
              <a:rPr lang="en-AU" dirty="0" err="1"/>
              <a:t>mahdu</a:t>
            </a:r>
            <a:r>
              <a:rPr lang="en-AU" dirty="0"/>
              <a:t>).</a:t>
            </a:r>
          </a:p>
          <a:p>
            <a:pPr marL="0" indent="0">
              <a:buNone/>
            </a:pPr>
            <a:r>
              <a:rPr lang="en-AU" dirty="0"/>
              <a:t>male(</a:t>
            </a:r>
            <a:r>
              <a:rPr lang="en-AU" dirty="0" err="1"/>
              <a:t>sam</a:t>
            </a:r>
            <a:r>
              <a:rPr lang="en-AU" dirty="0"/>
              <a:t>).</a:t>
            </a:r>
          </a:p>
          <a:p>
            <a:pPr marL="0" indent="0">
              <a:buNone/>
            </a:pPr>
            <a:r>
              <a:rPr lang="en-AU" dirty="0"/>
              <a:t>male(</a:t>
            </a:r>
            <a:r>
              <a:rPr lang="en-AU" dirty="0" err="1"/>
              <a:t>steve</a:t>
            </a:r>
            <a:r>
              <a:rPr lang="en-AU" dirty="0"/>
              <a:t>).</a:t>
            </a:r>
          </a:p>
          <a:p>
            <a:pPr marL="0" indent="0">
              <a:buNone/>
            </a:pPr>
            <a:r>
              <a:rPr lang="en-AU" dirty="0"/>
              <a:t>parent(</a:t>
            </a:r>
            <a:r>
              <a:rPr lang="en-AU" dirty="0" err="1"/>
              <a:t>sam</a:t>
            </a:r>
            <a:r>
              <a:rPr lang="en-AU" dirty="0"/>
              <a:t>, </a:t>
            </a:r>
            <a:r>
              <a:rPr lang="en-AU" dirty="0" err="1"/>
              <a:t>karen</a:t>
            </a:r>
            <a:r>
              <a:rPr lang="en-AU" dirty="0"/>
              <a:t>).</a:t>
            </a:r>
          </a:p>
          <a:p>
            <a:pPr marL="0" indent="0">
              <a:buNone/>
            </a:pPr>
            <a:r>
              <a:rPr lang="en-AU" dirty="0"/>
              <a:t>parent(rosemary, </a:t>
            </a:r>
            <a:r>
              <a:rPr lang="en-AU" dirty="0" err="1"/>
              <a:t>karen</a:t>
            </a:r>
            <a:r>
              <a:rPr lang="en-AU" dirty="0"/>
              <a:t>).</a:t>
            </a:r>
          </a:p>
          <a:p>
            <a:pPr marL="0" indent="0">
              <a:buNone/>
            </a:pPr>
            <a:r>
              <a:rPr lang="en-AU" dirty="0"/>
              <a:t>parent(</a:t>
            </a:r>
            <a:r>
              <a:rPr lang="en-AU" dirty="0" err="1"/>
              <a:t>mahdu</a:t>
            </a:r>
            <a:r>
              <a:rPr lang="en-AU" dirty="0"/>
              <a:t>, </a:t>
            </a:r>
            <a:r>
              <a:rPr lang="en-AU" dirty="0" err="1"/>
              <a:t>sam</a:t>
            </a:r>
            <a:r>
              <a:rPr lang="en-AU" dirty="0"/>
              <a:t>).</a:t>
            </a:r>
          </a:p>
          <a:p>
            <a:pPr marL="0" indent="0">
              <a:buNone/>
            </a:pPr>
            <a:r>
              <a:rPr lang="en-AU" dirty="0"/>
              <a:t>parent(</a:t>
            </a:r>
            <a:r>
              <a:rPr lang="en-AU" dirty="0" err="1"/>
              <a:t>steve</a:t>
            </a:r>
            <a:r>
              <a:rPr lang="en-AU" dirty="0"/>
              <a:t>, </a:t>
            </a:r>
            <a:r>
              <a:rPr lang="en-AU" dirty="0" err="1"/>
              <a:t>sam</a:t>
            </a:r>
            <a:r>
              <a:rPr lang="en-AU" dirty="0"/>
              <a:t>).</a:t>
            </a:r>
          </a:p>
          <a:p>
            <a:pPr marL="0" indent="0">
              <a:buNone/>
            </a:pPr>
            <a:r>
              <a:rPr lang="en-AU" dirty="0"/>
              <a:t>parent(rosemary, "sun </a:t>
            </a:r>
            <a:r>
              <a:rPr lang="en-AU" dirty="0" err="1"/>
              <a:t>yi</a:t>
            </a:r>
            <a:r>
              <a:rPr lang="en-AU" dirty="0"/>
              <a:t>").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E324D3-3126-42A1-93B5-C1B117540925}"/>
              </a:ext>
            </a:extLst>
          </p:cNvPr>
          <p:cNvSpPr txBox="1"/>
          <p:nvPr/>
        </p:nvSpPr>
        <p:spPr>
          <a:xfrm>
            <a:off x="7924800" y="5702531"/>
            <a:ext cx="31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2"/>
              </a:rPr>
              <a:t>https://swish.swi-prolog.org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6739331" y="2052918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What is the predicate here?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1891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78A6-1546-451A-B37A-9BF778A2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</a:t>
            </a:r>
            <a:r>
              <a:rPr lang="en-AU" dirty="0" err="1"/>
              <a:t>Prolog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C890F-F444-4C55-9832-99925F7E5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dirty="0"/>
              <a:t>Once we have a database of facts (and, soon, rules) we can ask questions about the stored information.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Suppose we wanted to know if </a:t>
            </a:r>
            <a:r>
              <a:rPr lang="en-AU" dirty="0" err="1"/>
              <a:t>karen</a:t>
            </a:r>
            <a:r>
              <a:rPr lang="en-AU" dirty="0"/>
              <a:t> was a female?  </a:t>
            </a:r>
          </a:p>
          <a:p>
            <a:pPr marL="0" indent="0">
              <a:buNone/>
            </a:pPr>
            <a:r>
              <a:rPr lang="en-AU" i="1" dirty="0"/>
              <a:t>? female</a:t>
            </a:r>
            <a:r>
              <a:rPr lang="en-AU" dirty="0"/>
              <a:t>(</a:t>
            </a:r>
            <a:r>
              <a:rPr lang="en-AU" dirty="0" err="1"/>
              <a:t>karen</a:t>
            </a:r>
            <a:r>
              <a:rPr lang="en-AU" dirty="0"/>
              <a:t>).</a:t>
            </a:r>
          </a:p>
          <a:p>
            <a:pPr marL="0" indent="0">
              <a:buNone/>
            </a:pPr>
            <a:r>
              <a:rPr lang="en-AU" dirty="0"/>
              <a:t>true</a:t>
            </a:r>
          </a:p>
          <a:p>
            <a:r>
              <a:rPr lang="en-AU" dirty="0"/>
              <a:t>In SWI </a:t>
            </a:r>
            <a:r>
              <a:rPr lang="en-AU" dirty="0" err="1"/>
              <a:t>Prolog</a:t>
            </a:r>
            <a:r>
              <a:rPr lang="en-AU" dirty="0"/>
              <a:t> queries are terminated with a full stop.  </a:t>
            </a:r>
          </a:p>
          <a:p>
            <a:pPr lvl="1"/>
            <a:r>
              <a:rPr lang="en-AU" dirty="0"/>
              <a:t>To answer this query, </a:t>
            </a:r>
            <a:r>
              <a:rPr lang="en-AU" dirty="0" err="1"/>
              <a:t>Prolog</a:t>
            </a:r>
            <a:r>
              <a:rPr lang="en-AU" dirty="0"/>
              <a:t> consults its database to see if this is a known fact.</a:t>
            </a:r>
          </a:p>
          <a:p>
            <a:pPr marL="0" indent="0">
              <a:buNone/>
            </a:pPr>
            <a:r>
              <a:rPr lang="en-AU" dirty="0"/>
              <a:t>To test: ? trace(female(</a:t>
            </a:r>
            <a:r>
              <a:rPr lang="en-AU" dirty="0" err="1"/>
              <a:t>karen</a:t>
            </a:r>
            <a:r>
              <a:rPr lang="en-AU" dirty="0"/>
              <a:t>)).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What about if bob is a female?</a:t>
            </a:r>
          </a:p>
          <a:p>
            <a:pPr marL="0" indent="0">
              <a:buNone/>
            </a:pPr>
            <a:r>
              <a:rPr lang="en-AU" dirty="0"/>
              <a:t>? female(bob).</a:t>
            </a:r>
          </a:p>
          <a:p>
            <a:pPr marL="0" indent="0">
              <a:buNone/>
            </a:pPr>
            <a:r>
              <a:rPr lang="en-AU" dirty="0"/>
              <a:t>false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2BADBE-82E9-41D5-A0E8-6B8318A89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421" y="2482081"/>
            <a:ext cx="3972646" cy="13306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45D1D2-9CF3-485F-ACF0-F97409764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582" y="4904611"/>
            <a:ext cx="3037873" cy="146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54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266</TotalTime>
  <Words>897</Words>
  <Application>Microsoft Office PowerPoint</Application>
  <PresentationFormat>Widescreen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Logic paradigm</vt:lpstr>
      <vt:lpstr>Concepts</vt:lpstr>
      <vt:lpstr>What is Prolog</vt:lpstr>
      <vt:lpstr>What is Prolog (continued)</vt:lpstr>
      <vt:lpstr>Applications of PROLOG</vt:lpstr>
      <vt:lpstr>A PROLOG program consists of:</vt:lpstr>
      <vt:lpstr>Specifying relationships</vt:lpstr>
      <vt:lpstr>Some examples of facts for this database are: </vt:lpstr>
      <vt:lpstr>Querying Prolog</vt:lpstr>
      <vt:lpstr>Variables</vt:lpstr>
      <vt:lpstr>Variables (cont)</vt:lpstr>
      <vt:lpstr>Rules</vt:lpstr>
      <vt:lpstr>Consider the following:</vt:lpstr>
      <vt:lpstr>Some rules for the family database are:  </vt:lpstr>
      <vt:lpstr>Goals – the application of queries and rules </vt:lpstr>
      <vt:lpstr>Is fido a bad dog?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paradigm</dc:title>
  <dc:creator>andrew@nairnon.com</dc:creator>
  <cp:lastModifiedBy>Bates, Andrew</cp:lastModifiedBy>
  <cp:revision>24</cp:revision>
  <dcterms:created xsi:type="dcterms:W3CDTF">2017-10-22T07:57:11Z</dcterms:created>
  <dcterms:modified xsi:type="dcterms:W3CDTF">2017-10-22T21:15:30Z</dcterms:modified>
</cp:coreProperties>
</file>